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7" r:id="rId2"/>
    <p:sldId id="257" r:id="rId3"/>
    <p:sldId id="258" r:id="rId4"/>
    <p:sldId id="268" r:id="rId5"/>
    <p:sldId id="269" r:id="rId6"/>
    <p:sldId id="270" r:id="rId7"/>
    <p:sldId id="293" r:id="rId8"/>
    <p:sldId id="294" r:id="rId9"/>
    <p:sldId id="272" r:id="rId10"/>
    <p:sldId id="273" r:id="rId11"/>
    <p:sldId id="274" r:id="rId12"/>
    <p:sldId id="277" r:id="rId13"/>
    <p:sldId id="278" r:id="rId14"/>
    <p:sldId id="276" r:id="rId15"/>
    <p:sldId id="281" r:id="rId16"/>
    <p:sldId id="280" r:id="rId17"/>
    <p:sldId id="282" r:id="rId18"/>
    <p:sldId id="283" r:id="rId19"/>
    <p:sldId id="284" r:id="rId20"/>
    <p:sldId id="279" r:id="rId21"/>
    <p:sldId id="285" r:id="rId22"/>
    <p:sldId id="287" r:id="rId23"/>
    <p:sldId id="286" r:id="rId24"/>
    <p:sldId id="288" r:id="rId25"/>
    <p:sldId id="289" r:id="rId26"/>
    <p:sldId id="290" r:id="rId27"/>
    <p:sldId id="291" r:id="rId28"/>
    <p:sldId id="266" r:id="rId29"/>
    <p:sldId id="29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37" autoAdjust="0"/>
    <p:restoredTop sz="90128" autoAdjust="0"/>
  </p:normalViewPr>
  <p:slideViewPr>
    <p:cSldViewPr snapToGrid="0" showGuides="1">
      <p:cViewPr varScale="1">
        <p:scale>
          <a:sx n="97" d="100"/>
          <a:sy n="97" d="100"/>
        </p:scale>
        <p:origin x="36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363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grafy%20ez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156230049476886"/>
          <c:y val="0.10879639423017101"/>
          <c:w val="0.58147090988626404"/>
          <c:h val="0.77314814814814825"/>
        </c:manualLayout>
      </c:layout>
      <c:pie3DChart>
        <c:varyColors val="1"/>
        <c:ser>
          <c:idx val="0"/>
          <c:order val="0"/>
          <c:spPr>
            <a:solidFill>
              <a:srgbClr val="FF0000"/>
            </a:solidFill>
          </c:spPr>
          <c:explosion val="25"/>
          <c:dPt>
            <c:idx val="0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1-8A63-4801-8216-1076B3CF2456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8A63-4801-8216-1076B3CF245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2,3 %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A63-4801-8216-1076B3CF245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37,7 %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A63-4801-8216-1076B3CF245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60 %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8A63-4801-8216-1076B3CF245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List1!$A$79:$A$81</c:f>
              <c:strCache>
                <c:ptCount val="3"/>
                <c:pt idx="0">
                  <c:v>Small farms</c:v>
                </c:pt>
                <c:pt idx="1">
                  <c:v>Medium farms</c:v>
                </c:pt>
                <c:pt idx="2">
                  <c:v>Large farms</c:v>
                </c:pt>
              </c:strCache>
            </c:strRef>
          </c:cat>
          <c:val>
            <c:numRef>
              <c:f>List1!$B$79:$B$81</c:f>
              <c:numCache>
                <c:formatCode>General</c:formatCode>
                <c:ptCount val="3"/>
                <c:pt idx="0">
                  <c:v>2.2999999999999998</c:v>
                </c:pt>
                <c:pt idx="1">
                  <c:v>37.700000000000003</c:v>
                </c:pt>
                <c:pt idx="2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A63-4801-8216-1076B3CF24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5F07FF2E-5A09-4D8C-96ED-DFF3E38DC2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21C0422-03DB-4C82-8A77-B8C4A8B7E5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9F950-8FF8-47EF-A10C-AE5A1C4B9448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538B0F-5BFF-472E-A772-8EFD85AACF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96576CC-2BF3-46C7-A1F3-FDD4E4876B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DA8C7-273E-4D2C-860A-24CA4659E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1457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2C661-38CA-4B97-BA44-C18F617B1D36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000C0-D88A-427B-95B4-8A9679D6D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702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21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cký objekt 17">
            <a:extLst>
              <a:ext uri="{FF2B5EF4-FFF2-40B4-BE49-F238E27FC236}">
                <a16:creationId xmlns:a16="http://schemas.microsoft.com/office/drawing/2014/main" id="{D16C43E2-9038-424F-ACBE-6D0C88751A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E510AF5-4381-40E1-828A-550308ADC3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8447"/>
            <a:ext cx="7564284" cy="4518286"/>
          </a:xfrm>
        </p:spPr>
        <p:txBody>
          <a:bodyPr lIns="648000" tIns="414000" bIns="0" anchor="ctr" anchorCtr="0">
            <a:noAutofit/>
          </a:bodyPr>
          <a:lstStyle>
            <a:lvl1pPr algn="l">
              <a:lnSpc>
                <a:spcPts val="3900"/>
              </a:lnSpc>
              <a:defRPr sz="3300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/>
              <a:t>Název PowerPoint prezentace,</a:t>
            </a:r>
            <a:br>
              <a:rPr lang="cs-CZ" noProof="0" dirty="0"/>
            </a:br>
            <a:r>
              <a:rPr lang="cs-CZ" noProof="0" dirty="0"/>
              <a:t>maximum</a:t>
            </a:r>
            <a:br>
              <a:rPr lang="cs-CZ" noProof="0" dirty="0"/>
            </a:br>
            <a:r>
              <a:rPr lang="cs-CZ" noProof="0" dirty="0"/>
              <a:t>osm řádek, zarovnáno </a:t>
            </a:r>
            <a:br>
              <a:rPr lang="cs-CZ" noProof="0" dirty="0"/>
            </a:br>
            <a:r>
              <a:rPr lang="cs-CZ" noProof="0" dirty="0"/>
              <a:t>zleva odshora</a:t>
            </a:r>
          </a:p>
        </p:txBody>
      </p:sp>
      <p:sp>
        <p:nvSpPr>
          <p:cNvPr id="11" name="Zástupný symbol pro text 2">
            <a:extLst>
              <a:ext uri="{FF2B5EF4-FFF2-40B4-BE49-F238E27FC236}">
                <a16:creationId xmlns:a16="http://schemas.microsoft.com/office/drawing/2014/main" id="{04670152-C586-428C-B537-432D470546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10169" y="4003492"/>
            <a:ext cx="313184" cy="260793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ts val="1920"/>
              </a:lnSpc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2</a:t>
            </a:r>
          </a:p>
        </p:txBody>
      </p:sp>
      <p:sp>
        <p:nvSpPr>
          <p:cNvPr id="15" name="Zástupný symbol pro text 2">
            <a:extLst>
              <a:ext uri="{FF2B5EF4-FFF2-40B4-BE49-F238E27FC236}">
                <a16:creationId xmlns:a16="http://schemas.microsoft.com/office/drawing/2014/main" id="{6D541F0F-B5CE-47C6-B7DC-5839E321DE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69236" y="4003491"/>
            <a:ext cx="313183" cy="260793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ts val="1920"/>
              </a:lnSpc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2</a:t>
            </a:r>
          </a:p>
        </p:txBody>
      </p:sp>
      <p:sp>
        <p:nvSpPr>
          <p:cNvPr id="16" name="Zástupný symbol pro text 2">
            <a:extLst>
              <a:ext uri="{FF2B5EF4-FFF2-40B4-BE49-F238E27FC236}">
                <a16:creationId xmlns:a16="http://schemas.microsoft.com/office/drawing/2014/main" id="{A32C3597-F65C-4CDA-9C5D-CD8150A256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28301" y="4003493"/>
            <a:ext cx="796037" cy="260793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ts val="1920"/>
              </a:lnSpc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2022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B06A4DAD-501F-431C-A501-B58413D232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10169" y="2794475"/>
            <a:ext cx="4581836" cy="698512"/>
          </a:xfrm>
        </p:spPr>
        <p:txBody>
          <a:bodyPr lIns="0" tIns="0" rIns="180000" bIns="0">
            <a:noAutofit/>
          </a:bodyPr>
          <a:lstStyle>
            <a:lvl1pPr marL="0" indent="0">
              <a:lnSpc>
                <a:spcPts val="1920"/>
              </a:lnSpc>
              <a:spcBef>
                <a:spcPts val="0"/>
              </a:spcBef>
              <a:spcAft>
                <a:spcPts val="200"/>
              </a:spcAft>
              <a:buNone/>
              <a:defRPr lang="cs-CZ" sz="1600" kern="1200" spc="31" baseline="0" dirty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marR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lang="cs-CZ" sz="12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cs-CZ" noProof="0" dirty="0"/>
              <a:t>Ing. Mgr. Bc. Jméno Příjmení, Ph.D.	</a:t>
            </a:r>
          </a:p>
          <a:p>
            <a:pPr lvl="1"/>
            <a:r>
              <a:rPr lang="cs-CZ" noProof="0" dirty="0"/>
              <a:t>Ces </a:t>
            </a:r>
            <a:r>
              <a:rPr lang="cs-CZ" noProof="0" dirty="0" err="1"/>
              <a:t>remoluptat</a:t>
            </a:r>
            <a:r>
              <a:rPr lang="cs-CZ" noProof="0" dirty="0"/>
              <a:t>. Fic </a:t>
            </a:r>
            <a:r>
              <a:rPr lang="cs-CZ" noProof="0" dirty="0" err="1"/>
              <a:t>testrum</a:t>
            </a:r>
            <a:r>
              <a:rPr lang="cs-CZ" noProof="0" dirty="0"/>
              <a:t>, </a:t>
            </a:r>
            <a:r>
              <a:rPr lang="cs-CZ" noProof="0" dirty="0" err="1"/>
              <a:t>culparumque</a:t>
            </a:r>
            <a:r>
              <a:rPr lang="cs-CZ" noProof="0" dirty="0"/>
              <a:t> </a:t>
            </a:r>
            <a:r>
              <a:rPr lang="cs-CZ" noProof="0" dirty="0" err="1"/>
              <a:t>dria</a:t>
            </a:r>
            <a:r>
              <a:rPr lang="cs-CZ" noProof="0" dirty="0"/>
              <a:t> </a:t>
            </a:r>
            <a:r>
              <a:rPr lang="cs-CZ" noProof="0" dirty="0" err="1"/>
              <a:t>plitatur</a:t>
            </a:r>
            <a:endParaRPr lang="cs-CZ" noProof="0" dirty="0"/>
          </a:p>
          <a:p>
            <a:pPr lvl="1"/>
            <a:r>
              <a:rPr lang="cs-CZ" noProof="0" dirty="0" err="1"/>
              <a:t>Ipsuntus</a:t>
            </a:r>
            <a:r>
              <a:rPr lang="cs-CZ" noProof="0" dirty="0"/>
              <a:t>. </a:t>
            </a:r>
            <a:r>
              <a:rPr lang="cs-CZ" noProof="0" dirty="0" err="1"/>
              <a:t>Porrovitatem</a:t>
            </a:r>
            <a:r>
              <a:rPr lang="cs-CZ" noProof="0" dirty="0"/>
              <a:t> </a:t>
            </a:r>
            <a:r>
              <a:rPr lang="cs-CZ" noProof="0" dirty="0" err="1"/>
              <a:t>fugiat</a:t>
            </a:r>
            <a:r>
              <a:rPr lang="cs-CZ" noProof="0" dirty="0"/>
              <a:t> </a:t>
            </a:r>
            <a:r>
              <a:rPr lang="cs-CZ" noProof="0" dirty="0" err="1"/>
              <a:t>odi</a:t>
            </a:r>
            <a:r>
              <a:rPr lang="cs-CZ" noProof="0" dirty="0"/>
              <a:t> </a:t>
            </a:r>
            <a:r>
              <a:rPr lang="cs-CZ" noProof="0" dirty="0" err="1"/>
              <a:t>occum</a:t>
            </a:r>
            <a:r>
              <a:rPr lang="cs-CZ" noProof="0" dirty="0"/>
              <a:t> </a:t>
            </a:r>
            <a:r>
              <a:rPr lang="cs-CZ" noProof="0" dirty="0" err="1"/>
              <a:t>aces</a:t>
            </a:r>
            <a:r>
              <a:rPr lang="cs-CZ" noProof="0" dirty="0"/>
              <a:t> </a:t>
            </a:r>
            <a:r>
              <a:rPr lang="cs-CZ" noProof="0" dirty="0" err="1"/>
              <a:t>aussim</a:t>
            </a:r>
            <a:r>
              <a:rPr lang="cs-CZ" dirty="0"/>
              <a:t>			                     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66FA774B-88AC-4F8A-95E1-F04EC654DBF6}"/>
              </a:ext>
            </a:extLst>
          </p:cNvPr>
          <p:cNvCxnSpPr/>
          <p:nvPr userDrawn="1"/>
        </p:nvCxnSpPr>
        <p:spPr>
          <a:xfrm>
            <a:off x="7923353" y="4003491"/>
            <a:ext cx="0" cy="260793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3CFFC30-0420-44B1-8858-7C5A2765B9DF}"/>
              </a:ext>
            </a:extLst>
          </p:cNvPr>
          <p:cNvCxnSpPr/>
          <p:nvPr userDrawn="1"/>
        </p:nvCxnSpPr>
        <p:spPr>
          <a:xfrm>
            <a:off x="8282418" y="4003490"/>
            <a:ext cx="0" cy="260793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58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53E62B-0529-488E-8E97-A92D3D0F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bIns="144000"/>
          <a:lstStyle>
            <a:lvl1pPr>
              <a:defRPr sz="1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30E85F-03A9-4DC3-A879-6F4150C8850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341119-8629-4206-ABA6-3FAD83B87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25" y="6300056"/>
            <a:ext cx="4114800" cy="545244"/>
          </a:xfrm>
        </p:spPr>
        <p:txBody>
          <a:bodyPr bIns="144000"/>
          <a:lstStyle>
            <a:lvl1pPr>
              <a:defRPr sz="1100"/>
            </a:lvl1pPr>
          </a:lstStyle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F488C2-8778-47E7-B90B-90C218F51B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1390650"/>
            <a:ext cx="11286655" cy="4786314"/>
          </a:xfrm>
        </p:spPr>
        <p:txBody>
          <a:bodyPr lIns="64800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179996">
              <a:lnSpc>
                <a:spcPts val="19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Text závěru zarovnán doleva, bez dělení slov.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noestiatur</a:t>
            </a:r>
            <a:r>
              <a:rPr lang="cs-CZ" dirty="0"/>
              <a:t>?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noestiatur</a:t>
            </a:r>
            <a:r>
              <a:rPr lang="cs-CZ" dirty="0"/>
              <a:t>?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noestiatur</a:t>
            </a:r>
            <a:r>
              <a:rPr lang="cs-CZ" dirty="0"/>
              <a:t>?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noestiatur</a:t>
            </a:r>
            <a:r>
              <a:rPr lang="cs-CZ" dirty="0"/>
              <a:t>?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60B06C-FBB9-4787-A454-BA11993B2F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" y="438151"/>
            <a:ext cx="10506075" cy="952500"/>
          </a:xfrm>
        </p:spPr>
        <p:txBody>
          <a:bodyPr lIns="648000" bIns="0"/>
          <a:lstStyle>
            <a:lvl1pPr>
              <a:defRPr sz="33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Závěr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054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ěkuj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9E135917-766F-45C4-AEE0-3B2559EFA0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560B06C-FBB9-4787-A454-BA11993B2F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" y="2109458"/>
            <a:ext cx="9631203" cy="896293"/>
          </a:xfrm>
        </p:spPr>
        <p:txBody>
          <a:bodyPr lIns="684000"/>
          <a:lstStyle>
            <a:lvl1pPr>
              <a:defRPr sz="3300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Děkujeme za pozornost</a:t>
            </a:r>
            <a:endParaRPr lang="en-GB" dirty="0"/>
          </a:p>
        </p:txBody>
      </p:sp>
      <p:sp>
        <p:nvSpPr>
          <p:cNvPr id="12" name="Zástupný obsah 3">
            <a:extLst>
              <a:ext uri="{FF2B5EF4-FFF2-40B4-BE49-F238E27FC236}">
                <a16:creationId xmlns:a16="http://schemas.microsoft.com/office/drawing/2014/main" id="{F90F6FC8-EB83-457D-B733-07515518D28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65" y="3626757"/>
            <a:ext cx="8713695" cy="1052639"/>
          </a:xfrm>
        </p:spPr>
        <p:txBody>
          <a:bodyPr lIns="648000" tIns="72000"/>
          <a:lstStyle>
            <a:lvl1pPr marL="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200"/>
              </a:spcBef>
              <a:buClr>
                <a:schemeClr val="tx2"/>
              </a:buClr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79996">
              <a:lnSpc>
                <a:spcPts val="1900"/>
              </a:lnSpc>
              <a:buClr>
                <a:schemeClr val="tx2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Ing. Mgr. Bc. Jméno Příjmení, Ph.D.</a:t>
            </a:r>
          </a:p>
          <a:p>
            <a:pPr lvl="1"/>
            <a:r>
              <a:rPr lang="cs-CZ" dirty="0"/>
              <a:t>Quis et </a:t>
            </a:r>
            <a:r>
              <a:rPr lang="cs-CZ" dirty="0" err="1"/>
              <a:t>venimin</a:t>
            </a:r>
            <a:r>
              <a:rPr lang="cs-CZ" dirty="0"/>
              <a:t>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 </a:t>
            </a:r>
            <a:br>
              <a:rPr lang="cs-CZ" dirty="0"/>
            </a:br>
            <a:r>
              <a:rPr lang="cs-CZ" dirty="0" err="1"/>
              <a:t>Venimin</a:t>
            </a:r>
            <a:r>
              <a:rPr lang="cs-CZ" dirty="0"/>
              <a:t> </a:t>
            </a:r>
            <a:r>
              <a:rPr lang="cs-CZ" dirty="0" err="1"/>
              <a:t>munquam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 </a:t>
            </a:r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BE4E356F-5034-442E-B93C-F60F420A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8731" y="5396853"/>
            <a:ext cx="2495551" cy="279301"/>
          </a:xfrm>
        </p:spPr>
        <p:txBody>
          <a:bodyPr lIns="0" bIns="46800" anchor="ctr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cs-CZ" dirty="0"/>
              <a:t>+111 123 456 789</a:t>
            </a:r>
            <a:endParaRPr lang="en-GB" baseline="30000" dirty="0"/>
          </a:p>
        </p:txBody>
      </p:sp>
      <p:sp>
        <p:nvSpPr>
          <p:cNvPr id="11" name="Zástupný symbol pro zápatí 4">
            <a:extLst>
              <a:ext uri="{FF2B5EF4-FFF2-40B4-BE49-F238E27FC236}">
                <a16:creationId xmlns:a16="http://schemas.microsoft.com/office/drawing/2014/main" id="{77E28A7D-CAD0-4479-A90D-F79AACD542E8}"/>
              </a:ext>
            </a:extLst>
          </p:cNvPr>
          <p:cNvSpPr txBox="1">
            <a:spLocks/>
          </p:cNvSpPr>
          <p:nvPr userDrawn="1"/>
        </p:nvSpPr>
        <p:spPr>
          <a:xfrm>
            <a:off x="1278736" y="6084875"/>
            <a:ext cx="2495549" cy="400802"/>
          </a:xfrm>
          <a:prstGeom prst="rect">
            <a:avLst/>
          </a:prstGeom>
        </p:spPr>
        <p:txBody>
          <a:bodyPr vert="horz" lIns="0" tIns="45720" rIns="0" bIns="46800" rtlCol="0" anchor="ctr" anchorCtr="0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1600" dirty="0">
                <a:solidFill>
                  <a:schemeClr val="bg1"/>
                </a:solidFill>
              </a:rPr>
              <a:t>www.sofaredu.eu</a:t>
            </a:r>
            <a:endParaRPr lang="en-GB" sz="1600" baseline="30000" dirty="0">
              <a:solidFill>
                <a:schemeClr val="bg1"/>
              </a:solidFill>
            </a:endParaRPr>
          </a:p>
        </p:txBody>
      </p:sp>
      <p:sp>
        <p:nvSpPr>
          <p:cNvPr id="14" name="Zástupný obsah 3">
            <a:extLst>
              <a:ext uri="{FF2B5EF4-FFF2-40B4-BE49-F238E27FC236}">
                <a16:creationId xmlns:a16="http://schemas.microsoft.com/office/drawing/2014/main" id="{369BAC2E-75B1-46B3-BAEB-6B87FE668C5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280974" y="5685202"/>
            <a:ext cx="2495549" cy="400802"/>
          </a:xfrm>
        </p:spPr>
        <p:txBody>
          <a:bodyPr lIns="0" tIns="7200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 sz="160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79996">
              <a:lnSpc>
                <a:spcPts val="1900"/>
              </a:lnSpc>
              <a:buClr>
                <a:schemeClr val="tx2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jméno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@mail.com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4472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61;p31">
            <a:extLst>
              <a:ext uri="{FF2B5EF4-FFF2-40B4-BE49-F238E27FC236}">
                <a16:creationId xmlns:a16="http://schemas.microsoft.com/office/drawing/2014/main" id="{9424E565-CDAE-4DCF-8175-74348663E14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2;p31">
            <a:extLst>
              <a:ext uri="{FF2B5EF4-FFF2-40B4-BE49-F238E27FC236}">
                <a16:creationId xmlns:a16="http://schemas.microsoft.com/office/drawing/2014/main" id="{2A333C7C-F2C1-4D56-8DCD-258A8E951A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2" y="1998617"/>
            <a:ext cx="8712574" cy="1052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33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" name="Google Shape;63;p31">
            <a:extLst>
              <a:ext uri="{FF2B5EF4-FFF2-40B4-BE49-F238E27FC236}">
                <a16:creationId xmlns:a16="http://schemas.microsoft.com/office/drawing/2014/main" id="{4B216DCE-1DAC-4D4C-991E-FC4424F906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2" y="3626757"/>
            <a:ext cx="8713694" cy="1052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0" tIns="720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23850" algn="l">
              <a:lnSpc>
                <a:spcPct val="126666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  <a:defRPr sz="15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" name="Google Shape;64;p31">
            <a:extLst>
              <a:ext uri="{FF2B5EF4-FFF2-40B4-BE49-F238E27FC236}">
                <a16:creationId xmlns:a16="http://schemas.microsoft.com/office/drawing/2014/main" id="{D5B69FF3-1824-4355-9508-0715F0E2C37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940750" y="5396847"/>
            <a:ext cx="2495550" cy="279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" name="Google Shape;65;p31">
            <a:extLst>
              <a:ext uri="{FF2B5EF4-FFF2-40B4-BE49-F238E27FC236}">
                <a16:creationId xmlns:a16="http://schemas.microsoft.com/office/drawing/2014/main" id="{400EA095-296B-45D6-893C-5D728198D86F}"/>
              </a:ext>
            </a:extLst>
          </p:cNvPr>
          <p:cNvSpPr txBox="1"/>
          <p:nvPr userDrawn="1"/>
        </p:nvSpPr>
        <p:spPr>
          <a:xfrm>
            <a:off x="940750" y="6075822"/>
            <a:ext cx="2495549" cy="40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cs-CZ" sz="1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www.sofaredu.eu</a:t>
            </a:r>
            <a:endParaRPr sz="1600" b="0" baseline="30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66;p31">
            <a:extLst>
              <a:ext uri="{FF2B5EF4-FFF2-40B4-BE49-F238E27FC236}">
                <a16:creationId xmlns:a16="http://schemas.microsoft.com/office/drawing/2014/main" id="{E71A0CD3-2E03-4D4E-85F2-D01B587127C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42975" y="5676149"/>
            <a:ext cx="2495549" cy="40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23850" algn="l">
              <a:lnSpc>
                <a:spcPct val="126666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  <a:defRPr sz="15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9729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53E62B-0529-488E-8E97-A92D3D0F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05315" y="6300063"/>
            <a:ext cx="2477160" cy="545243"/>
          </a:xfrm>
        </p:spPr>
        <p:txBody>
          <a:bodyPr bIns="144000"/>
          <a:lstStyle>
            <a:lvl1pPr>
              <a:defRPr sz="1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30E85F-03A9-4DC3-A879-6F4150C8850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341119-8629-4206-ABA6-3FAD83B87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25" y="6300056"/>
            <a:ext cx="4114800" cy="545244"/>
          </a:xfrm>
        </p:spPr>
        <p:txBody>
          <a:bodyPr bIns="144000"/>
          <a:lstStyle>
            <a:lvl1pPr>
              <a:defRPr sz="1100"/>
            </a:lvl1pPr>
          </a:lstStyle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F488C2-8778-47E7-B90B-90C218F51B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1602463"/>
            <a:ext cx="12192000" cy="4574500"/>
          </a:xfrm>
        </p:spPr>
        <p:txBody>
          <a:bodyPr lIns="648000" tIns="0" rIns="0" bIns="0"/>
          <a:lstStyle>
            <a:lvl1pPr marL="0" indent="0">
              <a:lnSpc>
                <a:spcPts val="2700"/>
              </a:lnSpc>
              <a:spcBef>
                <a:spcPts val="0"/>
              </a:spcBef>
              <a:buNone/>
              <a:defRPr lang="cs-CZ" sz="230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marR="0" indent="-179996" algn="l" defTabSz="432000" rtl="0" eaLnBrk="1" fontAlgn="auto" latinLnBrk="0" hangingPunct="1">
              <a:lnSpc>
                <a:spcPts val="192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>
                <a:tab pos="432000" algn="r"/>
              </a:tabLst>
              <a:defRPr lang="cs-CZ" sz="17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cs-CZ" noProof="0" dirty="0"/>
              <a:t>Kapitola 1 							                    </a:t>
            </a:r>
          </a:p>
          <a:p>
            <a:pPr lvl="1"/>
            <a:r>
              <a:rPr lang="cs-CZ" noProof="0" dirty="0" err="1"/>
              <a:t>Quis</a:t>
            </a:r>
            <a:r>
              <a:rPr lang="cs-CZ" noProof="0" dirty="0"/>
              <a:t> et venim </a:t>
            </a:r>
            <a:r>
              <a:rPr lang="cs-CZ" noProof="0" dirty="0" err="1"/>
              <a:t>numquam</a:t>
            </a:r>
            <a:r>
              <a:rPr lang="cs-CZ" noProof="0" dirty="0"/>
              <a:t> </a:t>
            </a:r>
            <a:r>
              <a:rPr lang="cs-CZ" noProof="0" dirty="0" err="1"/>
              <a:t>rera</a:t>
            </a:r>
            <a:r>
              <a:rPr lang="cs-CZ" noProof="0" dirty="0"/>
              <a:t> </a:t>
            </a:r>
            <a:r>
              <a:rPr lang="cs-CZ" noProof="0" dirty="0" err="1"/>
              <a:t>cus</a:t>
            </a:r>
            <a:r>
              <a:rPr lang="cs-CZ" noProof="0" dirty="0"/>
              <a:t> </a:t>
            </a:r>
            <a:r>
              <a:rPr lang="cs-CZ" noProof="0" dirty="0" err="1"/>
              <a:t>eliam</a:t>
            </a:r>
            <a:r>
              <a:rPr lang="cs-CZ" noProof="0" dirty="0"/>
              <a:t> et </a:t>
            </a:r>
            <a:r>
              <a:rPr lang="cs-CZ" noProof="0" dirty="0" err="1"/>
              <a:t>et</a:t>
            </a:r>
            <a:r>
              <a:rPr lang="cs-CZ" noProof="0" dirty="0"/>
              <a:t> </a:t>
            </a:r>
            <a:r>
              <a:rPr lang="cs-CZ" noProof="0" dirty="0" err="1"/>
              <a:t>volecusandit</a:t>
            </a:r>
            <a:r>
              <a:rPr lang="cs-CZ" noProof="0" dirty="0"/>
              <a:t> 					2	              </a:t>
            </a:r>
          </a:p>
          <a:p>
            <a:pPr lvl="1"/>
            <a:r>
              <a:rPr lang="cs-CZ" noProof="0" dirty="0" err="1"/>
              <a:t>Quis</a:t>
            </a:r>
            <a:r>
              <a:rPr lang="cs-CZ" noProof="0" dirty="0"/>
              <a:t> et venim </a:t>
            </a:r>
            <a:r>
              <a:rPr lang="cs-CZ" noProof="0" dirty="0" err="1"/>
              <a:t>numquam</a:t>
            </a:r>
            <a:r>
              <a:rPr lang="cs-CZ" noProof="0" dirty="0"/>
              <a:t> </a:t>
            </a:r>
            <a:r>
              <a:rPr lang="cs-CZ" noProof="0" dirty="0" err="1"/>
              <a:t>rera</a:t>
            </a:r>
            <a:r>
              <a:rPr lang="cs-CZ" noProof="0" dirty="0"/>
              <a:t> </a:t>
            </a:r>
            <a:r>
              <a:rPr lang="cs-CZ" noProof="0" dirty="0" err="1"/>
              <a:t>cus</a:t>
            </a:r>
            <a:r>
              <a:rPr lang="cs-CZ" noProof="0" dirty="0"/>
              <a:t> </a:t>
            </a:r>
            <a:r>
              <a:rPr lang="cs-CZ" noProof="0" dirty="0" err="1"/>
              <a:t>eliam</a:t>
            </a:r>
            <a:r>
              <a:rPr lang="cs-CZ" noProof="0" dirty="0"/>
              <a:t> et </a:t>
            </a:r>
            <a:r>
              <a:rPr lang="cs-CZ" noProof="0" dirty="0" err="1"/>
              <a:t>et</a:t>
            </a:r>
            <a:r>
              <a:rPr lang="cs-CZ" noProof="0" dirty="0"/>
              <a:t> </a:t>
            </a:r>
            <a:r>
              <a:rPr lang="cs-CZ" noProof="0" dirty="0" err="1"/>
              <a:t>volecusandit</a:t>
            </a:r>
            <a:r>
              <a:rPr lang="cs-CZ" noProof="0" dirty="0"/>
              <a:t> 					3	               </a:t>
            </a:r>
          </a:p>
          <a:p>
            <a:pPr lvl="1"/>
            <a:endParaRPr lang="cs-CZ" noProof="0" dirty="0"/>
          </a:p>
          <a:p>
            <a:pPr lvl="0"/>
            <a:r>
              <a:rPr lang="cs-CZ" noProof="0" dirty="0"/>
              <a:t>Kapitola 2</a:t>
            </a:r>
          </a:p>
          <a:p>
            <a:pPr lvl="1"/>
            <a:r>
              <a:rPr lang="cs-CZ" noProof="0" dirty="0" err="1"/>
              <a:t>Quis</a:t>
            </a:r>
            <a:r>
              <a:rPr lang="cs-CZ" noProof="0" dirty="0"/>
              <a:t> et venim </a:t>
            </a:r>
            <a:r>
              <a:rPr lang="cs-CZ" noProof="0" dirty="0" err="1"/>
              <a:t>numquam</a:t>
            </a:r>
            <a:r>
              <a:rPr lang="cs-CZ" dirty="0"/>
              <a:t>													6																		               		                                    	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60B06C-FBB9-4787-A454-BA11993B2F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" y="681043"/>
            <a:ext cx="10506075" cy="804863"/>
          </a:xfrm>
        </p:spPr>
        <p:txBody>
          <a:bodyPr lIns="648000">
            <a:noAutofit/>
          </a:bodyPr>
          <a:lstStyle>
            <a:lvl1pPr>
              <a:lnSpc>
                <a:spcPts val="3400"/>
              </a:lnSpc>
              <a:defRPr sz="33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obsah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189509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ázev a podtitul kapito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cký objekt 5">
            <a:extLst>
              <a:ext uri="{FF2B5EF4-FFF2-40B4-BE49-F238E27FC236}">
                <a16:creationId xmlns:a16="http://schemas.microsoft.com/office/drawing/2014/main" id="{CE2C1CC4-3DB7-43AC-81D4-2B0A686B09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  <p:sp>
        <p:nvSpPr>
          <p:cNvPr id="5" name="Zástupný obsah 3">
            <a:extLst>
              <a:ext uri="{FF2B5EF4-FFF2-40B4-BE49-F238E27FC236}">
                <a16:creationId xmlns:a16="http://schemas.microsoft.com/office/drawing/2014/main" id="{BAC84FFF-E2DC-4583-9616-9A8CA883E4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" y="809625"/>
            <a:ext cx="10079521" cy="3481718"/>
          </a:xfrm>
        </p:spPr>
        <p:txBody>
          <a:bodyPr lIns="648000" tIns="72000">
            <a:noAutofit/>
          </a:bodyPr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33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3400"/>
              </a:lnSpc>
              <a:spcBef>
                <a:spcPts val="3400"/>
              </a:spcBef>
              <a:buClr>
                <a:schemeClr val="tx2"/>
              </a:buClr>
              <a:buFontTx/>
              <a:buNone/>
              <a:defRPr sz="3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79996">
              <a:lnSpc>
                <a:spcPts val="1900"/>
              </a:lnSpc>
              <a:buClr>
                <a:schemeClr val="tx2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Název kapitoly </a:t>
            </a:r>
            <a:r>
              <a:rPr lang="cs-CZ" dirty="0" err="1"/>
              <a:t>faci</a:t>
            </a:r>
            <a:br>
              <a:rPr lang="cs-CZ" dirty="0"/>
            </a:br>
            <a:r>
              <a:rPr lang="cs-CZ" dirty="0" err="1"/>
              <a:t>cuptatiaes</a:t>
            </a:r>
            <a:r>
              <a:rPr lang="cs-CZ" dirty="0"/>
              <a:t> sum </a:t>
            </a:r>
            <a:r>
              <a:rPr lang="cs-CZ" dirty="0" err="1"/>
              <a:t>velignam</a:t>
            </a:r>
            <a:r>
              <a:rPr lang="cs-CZ" dirty="0"/>
              <a:t> , </a:t>
            </a:r>
            <a:r>
              <a:rPr lang="cs-CZ" dirty="0" err="1"/>
              <a:t>quam</a:t>
            </a:r>
            <a:r>
              <a:rPr lang="cs-CZ" dirty="0"/>
              <a:t>, </a:t>
            </a:r>
            <a:r>
              <a:rPr lang="cs-CZ" dirty="0" err="1"/>
              <a:t>occuturem</a:t>
            </a:r>
            <a:r>
              <a:rPr lang="cs-CZ" dirty="0"/>
              <a:t>. Ed qui cese </a:t>
            </a:r>
            <a:r>
              <a:rPr lang="cs-CZ" dirty="0" err="1"/>
              <a:t>voluptaspero</a:t>
            </a:r>
            <a:r>
              <a:rPr lang="cs-CZ" dirty="0"/>
              <a:t> </a:t>
            </a:r>
            <a:r>
              <a:rPr lang="cs-CZ" dirty="0" err="1"/>
              <a:t>ovitaquaspiet</a:t>
            </a:r>
            <a:r>
              <a:rPr lang="cs-CZ" dirty="0"/>
              <a:t> </a:t>
            </a:r>
            <a:r>
              <a:rPr lang="cs-CZ" dirty="0" err="1"/>
              <a:t>derumetur</a:t>
            </a:r>
            <a:endParaRPr lang="cs-CZ" dirty="0"/>
          </a:p>
          <a:p>
            <a:pPr lvl="1"/>
            <a:r>
              <a:rPr lang="cs-CZ" dirty="0"/>
              <a:t>Podtitul kapitoly </a:t>
            </a:r>
            <a:r>
              <a:rPr lang="cs-CZ" dirty="0" err="1"/>
              <a:t>faci</a:t>
            </a:r>
            <a:r>
              <a:rPr lang="cs-CZ" dirty="0"/>
              <a:t> </a:t>
            </a:r>
            <a:r>
              <a:rPr lang="cs-CZ" dirty="0" err="1"/>
              <a:t>cuptatiaes</a:t>
            </a:r>
            <a:r>
              <a:rPr lang="cs-CZ" dirty="0"/>
              <a:t> sum</a:t>
            </a:r>
            <a:br>
              <a:rPr lang="cs-CZ" dirty="0"/>
            </a:br>
            <a:r>
              <a:rPr lang="cs-CZ" dirty="0"/>
              <a:t>Ovitaquaspiet </a:t>
            </a:r>
            <a:r>
              <a:rPr lang="cs-CZ" dirty="0" err="1"/>
              <a:t>derumetur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340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A0B27-6ED7-46DC-928E-66AD9466D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9134" y="668343"/>
            <a:ext cx="10453732" cy="1022351"/>
          </a:xfrm>
        </p:spPr>
        <p:txBody>
          <a:bodyPr lIns="0" tIns="46800" anchor="t" anchorCtr="0">
            <a:no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maximálně na dva řádky, zarovnání doleva, 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B17FB6-4048-47C1-924A-87EC6070A8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9133" y="1801081"/>
            <a:ext cx="5147792" cy="703994"/>
          </a:xfrm>
        </p:spPr>
        <p:txBody>
          <a:bodyPr lIns="0" anchor="t" anchorCtr="0">
            <a:noAutofit/>
          </a:bodyPr>
          <a:lstStyle>
            <a:lvl1pPr marL="0" indent="0">
              <a:lnSpc>
                <a:spcPts val="2500"/>
              </a:lnSpc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 s odrážkami a nadpisem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842DC3-9484-4CEE-913A-81B2CD9E1E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69133" y="2505075"/>
            <a:ext cx="5147792" cy="3684588"/>
          </a:xfrm>
        </p:spPr>
        <p:txBody>
          <a:bodyPr lIns="0" tIns="72000"/>
          <a:lstStyle>
            <a:lvl1pPr marL="0" indent="0">
              <a:lnSpc>
                <a:spcPts val="2400"/>
              </a:lnSpc>
              <a:spcBef>
                <a:spcPts val="50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1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spcBef>
                <a:spcPts val="10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BCEAD2E-F707-43D2-8D8F-E58D870FC88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38876" y="1801085"/>
            <a:ext cx="5083989" cy="703995"/>
          </a:xfrm>
        </p:spPr>
        <p:txBody>
          <a:bodyPr lIns="90000" anchor="t" anchorCtr="0">
            <a:noAutofit/>
          </a:bodyPr>
          <a:lstStyle>
            <a:lvl1pPr marL="0" indent="0">
              <a:buNone/>
              <a:defRPr lang="cs-CZ" sz="2200" b="1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 s odrážkami a nadpisem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41148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Zástupný obsah 3">
            <a:extLst>
              <a:ext uri="{FF2B5EF4-FFF2-40B4-BE49-F238E27FC236}">
                <a16:creationId xmlns:a16="http://schemas.microsoft.com/office/drawing/2014/main" id="{4592D0E3-54C9-4D4A-A57D-3C81EFF49AB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38878" y="2505074"/>
            <a:ext cx="5083989" cy="3684588"/>
          </a:xfrm>
        </p:spPr>
        <p:txBody>
          <a:bodyPr lIns="90000" tIns="72000"/>
          <a:lstStyle>
            <a:lvl1pPr marL="0" indent="0">
              <a:lnSpc>
                <a:spcPts val="2400"/>
              </a:lnSpc>
              <a:spcBef>
                <a:spcPts val="50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1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spcBef>
                <a:spcPts val="10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br>
              <a:rPr lang="cs-CZ" dirty="0"/>
            </a:b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et </a:t>
            </a:r>
            <a:r>
              <a:rPr lang="cs-CZ" dirty="0" err="1"/>
              <a:t>colecusandit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2548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A0B27-6ED7-46DC-928E-66AD9466D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919" y="668340"/>
            <a:ext cx="10541821" cy="646113"/>
          </a:xfrm>
        </p:spPr>
        <p:txBody>
          <a:bodyPr lIns="0" tIns="46800" anchor="t" anchorCtr="0">
            <a:norm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Jednořádkový nadpis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B17FB6-4048-47C1-924A-87EC6070A8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2918" y="1754016"/>
            <a:ext cx="5184007" cy="723900"/>
          </a:xfrm>
        </p:spPr>
        <p:txBody>
          <a:bodyPr lIns="0" anchor="t" anchorCtr="0"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úrovních, </a:t>
            </a:r>
            <a:br>
              <a:rPr lang="cs-CZ" dirty="0"/>
            </a:br>
            <a:r>
              <a:rPr lang="cs-CZ" dirty="0"/>
              <a:t>s odrážkami a nadpisem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842DC3-9484-4CEE-913A-81B2CD9E1E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2917" y="2505075"/>
            <a:ext cx="5184008" cy="3684588"/>
          </a:xfrm>
        </p:spPr>
        <p:txBody>
          <a:bodyPr lIns="0" tIns="1800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4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spcBef>
                <a:spcPts val="8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FD2BC6B-98A3-4DEB-BB65-3D03E5274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79343" y="1781175"/>
            <a:ext cx="4979740" cy="2571750"/>
          </a:xfrm>
        </p:spPr>
        <p:txBody>
          <a:bodyPr lIns="0" tIns="0" rIns="0" bIns="0"/>
          <a:lstStyle>
            <a:lvl1pPr marL="0" indent="0">
              <a:buNone/>
              <a:defRPr lang="cs-CZ" sz="2000" kern="120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896" indent="-342891">
              <a:defRPr lang="cs-CZ" sz="17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22887" indent="-342891">
              <a:defRPr lang="cs-CZ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marL="0" lvl="0" indent="0" algn="l" defTabSz="914377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/>
              <a:t>Formatvorlagen des Textmasters bearbeiten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41148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E2E1B9AD-2DE2-42E0-BF51-A12EAFBDC25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315076" y="4412316"/>
            <a:ext cx="5059665" cy="885600"/>
          </a:xfrm>
        </p:spPr>
        <p:txBody>
          <a:bodyPr lIns="90000" tIns="46800" rIns="0" bIns="0"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Popiska měla by být krátká, bez dělení slov, </a:t>
            </a:r>
            <a:br>
              <a:rPr lang="cs-CZ" dirty="0"/>
            </a:br>
            <a:r>
              <a:rPr lang="cs-CZ" dirty="0"/>
              <a:t>zarovnána doleva. Maximálně 3 řádky. </a:t>
            </a:r>
            <a:br>
              <a:rPr lang="cs-CZ" dirty="0"/>
            </a:br>
            <a:r>
              <a:rPr lang="cs-CZ" dirty="0" err="1"/>
              <a:t>Eque</a:t>
            </a:r>
            <a:r>
              <a:rPr lang="cs-CZ" dirty="0"/>
              <a:t> </a:t>
            </a:r>
            <a:r>
              <a:rPr lang="cs-CZ" dirty="0" err="1"/>
              <a:t>quunt</a:t>
            </a:r>
            <a:r>
              <a:rPr lang="cs-CZ" dirty="0"/>
              <a:t>.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4323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A0B27-6ED7-46DC-928E-66AD9466D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991" y="668340"/>
            <a:ext cx="10529749" cy="646113"/>
          </a:xfrm>
        </p:spPr>
        <p:txBody>
          <a:bodyPr lIns="0" tIns="46800" anchor="t" anchorCtr="0">
            <a:norm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Jednořádkový nadpis 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B17FB6-4048-47C1-924A-87EC6070A8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4990" y="1753072"/>
            <a:ext cx="5171935" cy="742950"/>
          </a:xfrm>
        </p:spPr>
        <p:txBody>
          <a:bodyPr lIns="0" anchor="t" anchorCtr="0"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úrovních, s odrážkami a nadpisem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842DC3-9484-4CEE-913A-81B2CD9E1E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44989" y="2505075"/>
            <a:ext cx="5171936" cy="3684588"/>
          </a:xfrm>
        </p:spPr>
        <p:txBody>
          <a:bodyPr lIns="0" tIns="1800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4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spcBef>
                <a:spcPts val="8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FD2BC6B-98A3-4DEB-BB65-3D03E5274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5076" y="1762126"/>
            <a:ext cx="5059665" cy="3438525"/>
          </a:xfrm>
        </p:spPr>
        <p:txBody>
          <a:bodyPr lIns="0" tIns="0" rIns="0" bIns="0"/>
          <a:lstStyle>
            <a:lvl1pPr marL="0" indent="0">
              <a:buNone/>
              <a:defRPr lang="cs-CZ" sz="2000" kern="120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896" indent="-342891">
              <a:defRPr lang="cs-CZ" sz="17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22887" indent="-342891">
              <a:defRPr lang="cs-CZ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marL="0" lvl="0" indent="0" algn="l" defTabSz="914377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/>
              <a:t>Formatvorlagen des Textmasters bearbeiten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41148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E2E1B9AD-2DE2-42E0-BF51-A12EAFBDC25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95728" y="5400675"/>
            <a:ext cx="5079013" cy="788988"/>
          </a:xfrm>
        </p:spPr>
        <p:txBody>
          <a:bodyPr lIns="36000" tIns="46800" rIns="0" bIns="0"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Popiska měla by být krátká, bez dělení slov, </a:t>
            </a:r>
            <a:br>
              <a:rPr lang="cs-CZ" dirty="0"/>
            </a:br>
            <a:r>
              <a:rPr lang="cs-CZ" dirty="0"/>
              <a:t>zarovnána doleva. Maximálně 3 řádky. </a:t>
            </a:r>
            <a:r>
              <a:rPr lang="cs-CZ" dirty="0" err="1"/>
              <a:t>Eque</a:t>
            </a:r>
            <a:r>
              <a:rPr lang="cs-CZ" dirty="0"/>
              <a:t> </a:t>
            </a:r>
            <a:r>
              <a:rPr lang="cs-CZ" dirty="0" err="1"/>
              <a:t>quunt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78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A0B27-6ED7-46DC-928E-66AD9466D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991" y="668341"/>
            <a:ext cx="10529749" cy="974333"/>
          </a:xfrm>
        </p:spPr>
        <p:txBody>
          <a:bodyPr lIns="0" tIns="46800" anchor="t" anchorCtr="0">
            <a:norm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maximálně na dva řádky, zarovnání doleva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B17FB6-4048-47C1-924A-87EC6070A8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4990" y="1753072"/>
            <a:ext cx="5171935" cy="742950"/>
          </a:xfrm>
        </p:spPr>
        <p:txBody>
          <a:bodyPr lIns="0" anchor="t" anchorCtr="0"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úrovních, s odrážkami a nadpisem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842DC3-9484-4CEE-913A-81B2CD9E1E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44989" y="2505075"/>
            <a:ext cx="5171936" cy="3684588"/>
          </a:xfrm>
        </p:spPr>
        <p:txBody>
          <a:bodyPr lIns="0" tIns="1800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4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spcBef>
                <a:spcPts val="8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FD2BC6B-98A3-4DEB-BB65-3D03E5274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5076" y="1762126"/>
            <a:ext cx="5059665" cy="3438525"/>
          </a:xfrm>
        </p:spPr>
        <p:txBody>
          <a:bodyPr lIns="0" tIns="0" rIns="0" bIns="0"/>
          <a:lstStyle>
            <a:lvl1pPr marL="0" indent="0">
              <a:buNone/>
              <a:defRPr lang="cs-CZ" sz="2000" kern="120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896" indent="-342891">
              <a:defRPr lang="cs-CZ" sz="17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22887" indent="-342891">
              <a:defRPr lang="cs-CZ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marL="0" lvl="0" indent="0" algn="l" defTabSz="914377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/>
              <a:t>Formatvorlagen des Textmasters bearbeiten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41148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E2E1B9AD-2DE2-42E0-BF51-A12EAFBDC25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95728" y="5400675"/>
            <a:ext cx="5079013" cy="788988"/>
          </a:xfrm>
        </p:spPr>
        <p:txBody>
          <a:bodyPr lIns="36000" tIns="46800" rIns="0" bIns="0"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Popiska měla by být krátká, bez dělení slov, </a:t>
            </a:r>
            <a:br>
              <a:rPr lang="cs-CZ" dirty="0"/>
            </a:br>
            <a:r>
              <a:rPr lang="cs-CZ" dirty="0"/>
              <a:t>zarovnána doleva. Maximálně 3 řádky. </a:t>
            </a:r>
            <a:r>
              <a:rPr lang="cs-CZ" dirty="0" err="1"/>
              <a:t>Eque</a:t>
            </a:r>
            <a:r>
              <a:rPr lang="cs-CZ" dirty="0"/>
              <a:t> </a:t>
            </a:r>
            <a:r>
              <a:rPr lang="cs-CZ" dirty="0" err="1"/>
              <a:t>quunt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229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ká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41148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C30E85F-03A9-4DC3-A879-6F4150C8850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E2E1B9AD-2DE2-42E0-BF51-A12EAFBDC25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81204" y="5438775"/>
            <a:ext cx="10493536" cy="545243"/>
          </a:xfrm>
        </p:spPr>
        <p:txBody>
          <a:bodyPr lIns="0" tIns="46800" rIns="0" bIns="0">
            <a:norm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Popiska, měla by být krátká, bez dělení slov, zarovnána doleva. </a:t>
            </a:r>
            <a:r>
              <a:rPr lang="cs-CZ" dirty="0" err="1"/>
              <a:t>Eque</a:t>
            </a:r>
            <a:r>
              <a:rPr lang="cs-CZ" dirty="0"/>
              <a:t> </a:t>
            </a:r>
            <a:r>
              <a:rPr lang="cs-CZ" dirty="0" err="1"/>
              <a:t>quunt</a:t>
            </a:r>
            <a:r>
              <a:rPr lang="cs-CZ" dirty="0"/>
              <a:t>. Ne et </a:t>
            </a:r>
            <a:r>
              <a:rPr lang="cs-CZ" dirty="0" err="1"/>
              <a:t>illenih</a:t>
            </a:r>
            <a:r>
              <a:rPr lang="cs-CZ" dirty="0"/>
              <a:t> </a:t>
            </a:r>
            <a:r>
              <a:rPr lang="cs-CZ" dirty="0" err="1"/>
              <a:t>ictiam</a:t>
            </a:r>
            <a:r>
              <a:rPr lang="cs-CZ" dirty="0"/>
              <a:t> </a:t>
            </a:r>
            <a:r>
              <a:rPr lang="cs-CZ" dirty="0" err="1"/>
              <a:t>rem</a:t>
            </a:r>
            <a:r>
              <a:rPr lang="cs-CZ" dirty="0"/>
              <a:t>. Et plita </a:t>
            </a:r>
            <a:r>
              <a:rPr lang="cs-CZ" dirty="0" err="1"/>
              <a:t>sus</a:t>
            </a:r>
            <a:endParaRPr lang="cs-CZ" dirty="0"/>
          </a:p>
        </p:txBody>
      </p:sp>
      <p:sp>
        <p:nvSpPr>
          <p:cNvPr id="10" name="Zástupný obsah 11">
            <a:extLst>
              <a:ext uri="{FF2B5EF4-FFF2-40B4-BE49-F238E27FC236}">
                <a16:creationId xmlns:a16="http://schemas.microsoft.com/office/drawing/2014/main" id="{CA356CCC-F898-4B43-8EA0-2C9FD30598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81203" y="1876429"/>
            <a:ext cx="10493536" cy="34183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F483E421-82E4-4242-9E91-178B4AC74D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204" y="668343"/>
            <a:ext cx="10493536" cy="836079"/>
          </a:xfrm>
        </p:spPr>
        <p:txBody>
          <a:bodyPr lIns="0" tIns="46800" anchor="t" anchorCtr="0">
            <a:no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maximálně na dva řádky, zarovnání doleva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0957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ázev+text ve4 úrovn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73BB03D-30D0-4F9D-8CA1-257BD9779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41148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425CB23-83F8-4E92-BCE7-5943D3DA4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‹#›</a:t>
            </a:fld>
            <a:endParaRPr lang="en-GB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8F8AA3EE-05A3-45B3-B7EA-9A4E5EDC3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204" y="668343"/>
            <a:ext cx="10429592" cy="1022351"/>
          </a:xfrm>
        </p:spPr>
        <p:txBody>
          <a:bodyPr lIns="0" tIns="46800" anchor="t" anchorCtr="0">
            <a:norm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maximálně na dva řádky, zarovnání doleva</a:t>
            </a:r>
            <a:endParaRPr lang="en-GB" dirty="0"/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E6A0F913-BDE8-4413-9F6C-9B23331613E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81204" y="1801087"/>
            <a:ext cx="10429592" cy="427769"/>
          </a:xfrm>
        </p:spPr>
        <p:txBody>
          <a:bodyPr lIns="0" anchor="t" anchorCtr="0">
            <a:norm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úrovních, s odrážkami a nadpisem</a:t>
            </a:r>
            <a:br>
              <a:rPr lang="cs-CZ" dirty="0"/>
            </a:br>
            <a:endParaRPr lang="cs-CZ" dirty="0"/>
          </a:p>
        </p:txBody>
      </p:sp>
      <p:sp>
        <p:nvSpPr>
          <p:cNvPr id="10" name="Zástupný obsah 3">
            <a:extLst>
              <a:ext uri="{FF2B5EF4-FFF2-40B4-BE49-F238E27FC236}">
                <a16:creationId xmlns:a16="http://schemas.microsoft.com/office/drawing/2014/main" id="{F485995A-C222-438A-B0FE-6D92DF9C6D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81204" y="2228856"/>
            <a:ext cx="10429592" cy="3960813"/>
          </a:xfrm>
        </p:spPr>
        <p:txBody>
          <a:bodyPr lIns="0" tIns="36000"/>
          <a:lstStyle>
            <a:lvl1pPr marL="0" indent="0">
              <a:lnSpc>
                <a:spcPts val="2400"/>
              </a:lnSpc>
              <a:spcBef>
                <a:spcPts val="50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400"/>
              </a:lnSpc>
              <a:spcBef>
                <a:spcPts val="7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 err="1"/>
              <a:t>Facercipid</a:t>
            </a:r>
            <a:r>
              <a:rPr lang="cs-CZ" dirty="0"/>
              <a:t>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 </a:t>
            </a:r>
            <a:r>
              <a:rPr lang="cs-CZ" dirty="0" err="1"/>
              <a:t>acercipid</a:t>
            </a:r>
            <a:r>
              <a:rPr lang="cs-CZ" dirty="0"/>
              <a:t> maxim. 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 Venimin </a:t>
            </a:r>
            <a:r>
              <a:rPr lang="cs-CZ" dirty="0" err="1"/>
              <a:t>munquam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 </a:t>
            </a:r>
          </a:p>
          <a:p>
            <a:pPr lvl="2"/>
            <a:r>
              <a:rPr lang="cs-CZ" dirty="0"/>
              <a:t>Venimin </a:t>
            </a:r>
            <a:r>
              <a:rPr lang="cs-CZ" dirty="0" err="1"/>
              <a:t>munquam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0586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cký objekt 15">
            <a:extLst>
              <a:ext uri="{FF2B5EF4-FFF2-40B4-BE49-F238E27FC236}">
                <a16:creationId xmlns:a16="http://schemas.microsoft.com/office/drawing/2014/main" id="{041A5F85-C926-4122-BE89-C4D124AAF95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525" y="-11845"/>
            <a:ext cx="12190479" cy="6857145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3214D28-0DA1-4624-BAB7-B2F6E5DBF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21DD6FD-91DB-45E3-87DD-112AED868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825625"/>
            <a:ext cx="121824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GB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786BE7-A26E-4F3E-9866-CEB104363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311901"/>
            <a:ext cx="4114800" cy="545244"/>
          </a:xfrm>
          <a:prstGeom prst="rect">
            <a:avLst/>
          </a:prstGeom>
        </p:spPr>
        <p:txBody>
          <a:bodyPr vert="horz" lIns="648000" tIns="45720" rIns="0" bIns="144000" rtlCol="0" anchor="b" anchorCtr="0"/>
          <a:lstStyle>
            <a:lvl1pPr algn="l">
              <a:lnSpc>
                <a:spcPts val="1335"/>
              </a:lnSpc>
              <a:defRPr sz="1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E8839A-E64B-463B-B902-6C78D4BEF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9275" y="6300063"/>
            <a:ext cx="2743200" cy="545243"/>
          </a:xfrm>
          <a:prstGeom prst="rect">
            <a:avLst/>
          </a:prstGeom>
        </p:spPr>
        <p:txBody>
          <a:bodyPr vert="horz" lIns="0" tIns="45720" rIns="648000" bIns="144000" rtlCol="0" anchor="b" anchorCtr="0"/>
          <a:lstStyle>
            <a:lvl1pPr algn="r">
              <a:lnSpc>
                <a:spcPts val="1335"/>
              </a:lnSpc>
              <a:defRPr sz="1100" b="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30E85F-03A9-4DC3-A879-6F4150C8850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974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3" r:id="rId4"/>
    <p:sldLayoutId id="2147483662" r:id="rId5"/>
    <p:sldLayoutId id="2147483667" r:id="rId6"/>
    <p:sldLayoutId id="2147483668" r:id="rId7"/>
    <p:sldLayoutId id="2147483666" r:id="rId8"/>
    <p:sldLayoutId id="2147483654" r:id="rId9"/>
    <p:sldLayoutId id="2147483663" r:id="rId10"/>
    <p:sldLayoutId id="2147483664" r:id="rId11"/>
    <p:sldLayoutId id="2147483669" r:id="rId12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2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6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62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7DDF12-B719-4928-AC12-F785D199D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8447"/>
            <a:ext cx="7564284" cy="4518286"/>
          </a:xfrm>
        </p:spPr>
        <p:txBody>
          <a:bodyPr anchor="ctr"/>
          <a:lstStyle/>
          <a:p>
            <a:r>
              <a:rPr lang="cs-CZ" dirty="0"/>
              <a:t>Social farming</a:t>
            </a:r>
            <a:br>
              <a:rPr lang="de-DE" dirty="0"/>
            </a:br>
            <a:r>
              <a:rPr lang="cs-CZ" dirty="0"/>
              <a:t>in practice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8070C48-7B3A-47A4-B80C-312EC55E3E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0166" y="4003492"/>
            <a:ext cx="313187" cy="260793"/>
          </a:xfrm>
        </p:spPr>
        <p:txBody>
          <a:bodyPr/>
          <a:lstStyle/>
          <a:p>
            <a:r>
              <a:rPr lang="de-DE" dirty="0"/>
              <a:t>00</a:t>
            </a:r>
            <a:endParaRPr lang="en-GB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2703F81-5C0F-4E59-AAA3-6E6C6D5258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23354" y="4003491"/>
            <a:ext cx="359066" cy="260793"/>
          </a:xfrm>
        </p:spPr>
        <p:txBody>
          <a:bodyPr/>
          <a:lstStyle/>
          <a:p>
            <a:r>
              <a:rPr lang="de-DE" dirty="0"/>
              <a:t>00</a:t>
            </a:r>
            <a:endParaRPr lang="en-GB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3153CB7-257E-42F3-8844-6080AEA068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82420" y="4003493"/>
            <a:ext cx="680605" cy="260793"/>
          </a:xfrm>
        </p:spPr>
        <p:txBody>
          <a:bodyPr/>
          <a:lstStyle/>
          <a:p>
            <a:r>
              <a:rPr lang="de-DE" dirty="0"/>
              <a:t>0000</a:t>
            </a:r>
            <a:endParaRPr lang="en-GB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F32F526-0F68-4D27-AC42-431F4A79F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0169" y="2794475"/>
            <a:ext cx="4581836" cy="698512"/>
          </a:xfrm>
        </p:spPr>
        <p:txBody>
          <a:bodyPr/>
          <a:lstStyle/>
          <a:p>
            <a:r>
              <a:rPr lang="de-DE" dirty="0"/>
              <a:t>Name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Lecturer</a:t>
            </a:r>
            <a:endParaRPr lang="en-GB" dirty="0"/>
          </a:p>
          <a:p>
            <a:pPr lvl="1"/>
            <a:r>
              <a:rPr lang="de-DE" dirty="0"/>
              <a:t>Institution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Lecturer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1173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 vs.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48BB054-C577-472F-AC84-CE47EB0EA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9132" y="1616808"/>
            <a:ext cx="7619259" cy="703994"/>
          </a:xfrm>
        </p:spPr>
        <p:txBody>
          <a:bodyPr/>
          <a:lstStyle/>
          <a:p>
            <a:r>
              <a:rPr lang="cs-CZ" dirty="0"/>
              <a:t>Social service provider environment modification</a:t>
            </a:r>
          </a:p>
          <a:p>
            <a:endParaRPr lang="de-DE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9133" y="2018581"/>
            <a:ext cx="7015410" cy="3986809"/>
          </a:xfrm>
        </p:spPr>
        <p:txBody>
          <a:bodyPr>
            <a:normAutofit/>
          </a:bodyPr>
          <a:lstStyle/>
          <a:p>
            <a:pPr lvl="1"/>
            <a:r>
              <a:rPr lang="cs-CZ" sz="1800" dirty="0"/>
              <a:t>Cooperation with the farming specialist</a:t>
            </a:r>
          </a:p>
          <a:p>
            <a:pPr lvl="1"/>
            <a:r>
              <a:rPr lang="cs-CZ" sz="1800" dirty="0"/>
              <a:t>Conditions prepared for therapy and education</a:t>
            </a:r>
          </a:p>
          <a:p>
            <a:pPr lvl="1"/>
            <a:r>
              <a:rPr lang="cs-CZ" sz="1800" dirty="0"/>
              <a:t>Implementation of agriculture into social service environment</a:t>
            </a:r>
          </a:p>
          <a:p>
            <a:pPr lvl="1"/>
            <a:endParaRPr lang="cs-CZ" sz="1800" dirty="0"/>
          </a:p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10</a:t>
            </a:fld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70" y="1616808"/>
            <a:ext cx="3810320" cy="21433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71" y="3927723"/>
            <a:ext cx="3810319" cy="2143305"/>
          </a:xfrm>
          <a:prstGeom prst="rect">
            <a:avLst/>
          </a:prstGeom>
        </p:spPr>
      </p:pic>
      <p:pic>
        <p:nvPicPr>
          <p:cNvPr id="10" name="Picture 3" descr="wheechair_accessible_raised_bed_-_1500_x_1125_x_850">
            <a:extLst>
              <a:ext uri="{FF2B5EF4-FFF2-40B4-BE49-F238E27FC236}">
                <a16:creationId xmlns:a16="http://schemas.microsoft.com/office/drawing/2014/main" id="{60780EF6-C408-4766-96A2-369650A10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120" y="4507927"/>
            <a:ext cx="2678343" cy="220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618EB56-C0AD-40D0-80E3-47BBEDAC0F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55" y="3219193"/>
            <a:ext cx="3292875" cy="285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90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Social Farm vs.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 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53C86D1-13EC-4DD9-96AF-5E0F3ED14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9133" y="1801081"/>
            <a:ext cx="7064378" cy="703994"/>
          </a:xfrm>
        </p:spPr>
        <p:txBody>
          <a:bodyPr/>
          <a:lstStyle/>
          <a:p>
            <a:r>
              <a:rPr lang="cs-CZ" dirty="0"/>
              <a:t>Social service provider environment modification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9133" y="2505075"/>
            <a:ext cx="7064378" cy="3684588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cs-CZ" sz="1800" dirty="0"/>
              <a:t>Optimal modification = Everything for the participants well being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11</a:t>
            </a:fld>
            <a:endParaRPr lang="en-GB" dirty="0"/>
          </a:p>
        </p:txBody>
      </p:sp>
      <p:sp>
        <p:nvSpPr>
          <p:cNvPr id="5" name="Zaoblený obdélníkový bublinový popisek 4"/>
          <p:cNvSpPr/>
          <p:nvPr/>
        </p:nvSpPr>
        <p:spPr>
          <a:xfrm>
            <a:off x="1767841" y="3823063"/>
            <a:ext cx="4397829" cy="225090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cs-CZ" i="1" dirty="0"/>
              <a:t>„</a:t>
            </a:r>
            <a:r>
              <a:rPr lang="cs-CZ" i="1" dirty="0" err="1"/>
              <a:t>We</a:t>
            </a:r>
            <a:r>
              <a:rPr lang="cs-CZ" i="1" dirty="0"/>
              <a:t> </a:t>
            </a:r>
            <a:r>
              <a:rPr lang="cs-CZ" i="1" dirty="0" err="1"/>
              <a:t>built</a:t>
            </a:r>
            <a:r>
              <a:rPr lang="cs-CZ" i="1" dirty="0"/>
              <a:t> a ramp </a:t>
            </a:r>
            <a:r>
              <a:rPr lang="cs-CZ" i="1" dirty="0" err="1"/>
              <a:t>for</a:t>
            </a:r>
            <a:r>
              <a:rPr lang="cs-CZ" i="1" dirty="0"/>
              <a:t> </a:t>
            </a:r>
            <a:r>
              <a:rPr lang="cs-CZ" i="1" dirty="0" err="1"/>
              <a:t>wheelchairs</a:t>
            </a:r>
            <a:r>
              <a:rPr lang="cs-CZ" i="1" dirty="0"/>
              <a:t>, </a:t>
            </a:r>
            <a:r>
              <a:rPr lang="cs-CZ" i="1" dirty="0" err="1"/>
              <a:t>we</a:t>
            </a:r>
            <a:r>
              <a:rPr lang="cs-CZ" i="1" dirty="0"/>
              <a:t> </a:t>
            </a:r>
            <a:r>
              <a:rPr lang="cs-CZ" i="1" dirty="0" err="1"/>
              <a:t>built</a:t>
            </a:r>
            <a:r>
              <a:rPr lang="cs-CZ" i="1" dirty="0"/>
              <a:t> </a:t>
            </a:r>
            <a:r>
              <a:rPr lang="cs-CZ" i="1" dirty="0" err="1"/>
              <a:t>toilets</a:t>
            </a:r>
            <a:r>
              <a:rPr lang="cs-CZ" i="1" dirty="0"/>
              <a:t>, </a:t>
            </a:r>
            <a:r>
              <a:rPr lang="cs-CZ" i="1" dirty="0" err="1"/>
              <a:t>we</a:t>
            </a:r>
            <a:r>
              <a:rPr lang="cs-CZ" i="1" dirty="0"/>
              <a:t> </a:t>
            </a:r>
            <a:r>
              <a:rPr lang="cs-CZ" i="1" dirty="0" err="1"/>
              <a:t>expanded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alleys</a:t>
            </a:r>
            <a:r>
              <a:rPr lang="cs-CZ" i="1" dirty="0"/>
              <a:t>. </a:t>
            </a:r>
            <a:r>
              <a:rPr lang="cs-CZ" i="1" dirty="0" err="1"/>
              <a:t>We</a:t>
            </a:r>
            <a:r>
              <a:rPr lang="cs-CZ" i="1" dirty="0"/>
              <a:t> </a:t>
            </a:r>
            <a:r>
              <a:rPr lang="cs-CZ" i="1" dirty="0" err="1"/>
              <a:t>have</a:t>
            </a:r>
            <a:r>
              <a:rPr lang="cs-CZ" i="1" dirty="0"/>
              <a:t> </a:t>
            </a:r>
            <a:r>
              <a:rPr lang="cs-CZ" i="1" dirty="0" err="1"/>
              <a:t>reduced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comfort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animals</a:t>
            </a:r>
            <a:r>
              <a:rPr lang="cs-CZ" i="1" dirty="0"/>
              <a:t>, but </a:t>
            </a:r>
            <a:r>
              <a:rPr lang="cs-CZ" i="1" dirty="0" err="1"/>
              <a:t>increased</a:t>
            </a:r>
            <a:r>
              <a:rPr lang="cs-CZ" i="1" dirty="0"/>
              <a:t> </a:t>
            </a:r>
            <a:r>
              <a:rPr lang="cs-CZ" i="1" dirty="0" err="1"/>
              <a:t>them</a:t>
            </a:r>
            <a:r>
              <a:rPr lang="cs-CZ" i="1" dirty="0"/>
              <a:t> </a:t>
            </a:r>
            <a:r>
              <a:rPr lang="cs-CZ" i="1" dirty="0" err="1"/>
              <a:t>for</a:t>
            </a:r>
            <a:r>
              <a:rPr lang="cs-CZ" i="1" dirty="0"/>
              <a:t> </a:t>
            </a:r>
            <a:r>
              <a:rPr lang="cs-CZ" i="1" dirty="0" err="1"/>
              <a:t>people</a:t>
            </a:r>
            <a:r>
              <a:rPr lang="cs-CZ" i="1" dirty="0"/>
              <a:t> </a:t>
            </a:r>
            <a:r>
              <a:rPr lang="cs-CZ" i="1" dirty="0" err="1"/>
              <a:t>with</a:t>
            </a:r>
            <a:r>
              <a:rPr lang="cs-CZ" i="1" dirty="0"/>
              <a:t> </a:t>
            </a:r>
            <a:r>
              <a:rPr lang="cs-CZ" i="1" dirty="0" err="1"/>
              <a:t>disabilities</a:t>
            </a:r>
            <a:r>
              <a:rPr lang="cs-CZ" i="1" dirty="0"/>
              <a:t>.“</a:t>
            </a:r>
            <a:endParaRPr lang="cs-CZ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511" y="1308871"/>
            <a:ext cx="3777190" cy="251419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772E912-9461-4F11-8868-26A518879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511" y="4064703"/>
            <a:ext cx="3777190" cy="212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95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ACTivities suitable for social farming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Plant production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1"/>
            <a:r>
              <a:rPr lang="cs-CZ" sz="1800" dirty="0"/>
              <a:t>Preparation of seeds and seedlings </a:t>
            </a:r>
          </a:p>
          <a:p>
            <a:pPr lvl="1"/>
            <a:r>
              <a:rPr lang="cs-CZ" sz="1800" dirty="0"/>
              <a:t>Preparation of flowerbeds</a:t>
            </a:r>
          </a:p>
          <a:p>
            <a:pPr lvl="1"/>
            <a:r>
              <a:rPr lang="cs-CZ" sz="1800" dirty="0"/>
              <a:t>Planting, sowing</a:t>
            </a:r>
          </a:p>
          <a:p>
            <a:pPr lvl="1"/>
            <a:r>
              <a:rPr lang="cs-CZ" sz="1800" dirty="0"/>
              <a:t>Treatment during vegetation </a:t>
            </a:r>
          </a:p>
          <a:p>
            <a:pPr lvl="1"/>
            <a:r>
              <a:rPr lang="cs-CZ" sz="1800" dirty="0"/>
              <a:t>Harvest</a:t>
            </a:r>
          </a:p>
          <a:p>
            <a:pPr lvl="1"/>
            <a:r>
              <a:rPr lang="cs-CZ" sz="1800" dirty="0"/>
              <a:t>Post-harvest processing</a:t>
            </a:r>
          </a:p>
          <a:p>
            <a:pPr lvl="1"/>
            <a:r>
              <a:rPr lang="cs-CZ" sz="1800" dirty="0"/>
              <a:t>Works in orchard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12</a:t>
            </a:fld>
            <a:endParaRPr lang="en-GB" dirty="0"/>
          </a:p>
        </p:txBody>
      </p:sp>
      <p:pic>
        <p:nvPicPr>
          <p:cNvPr id="6" name="Obrázek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488" y="3809571"/>
            <a:ext cx="3603783" cy="240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Obsah obrázku obloha, exteriér, strom, osoba&#10;&#10;Popis byl vytvořen automaticky">
            <a:extLst>
              <a:ext uri="{FF2B5EF4-FFF2-40B4-BE49-F238E27FC236}">
                <a16:creationId xmlns:a16="http://schemas.microsoft.com/office/drawing/2014/main" id="{46FD3F07-D61E-413F-AFFF-7331B5488E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88" y="1320016"/>
            <a:ext cx="3602378" cy="24015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" r="6048"/>
          <a:stretch/>
        </p:blipFill>
        <p:spPr>
          <a:xfrm>
            <a:off x="4446917" y="3809571"/>
            <a:ext cx="3140015" cy="240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74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134" y="668343"/>
            <a:ext cx="10453732" cy="1022351"/>
          </a:xfrm>
        </p:spPr>
        <p:txBody>
          <a:bodyPr/>
          <a:lstStyle/>
          <a:p>
            <a:r>
              <a:rPr lang="cs-CZ" dirty="0"/>
              <a:t>ACTivities suitable for social farming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363" y="1801813"/>
            <a:ext cx="5148262" cy="703262"/>
          </a:xfrm>
        </p:spPr>
        <p:txBody>
          <a:bodyPr/>
          <a:lstStyle/>
          <a:p>
            <a:r>
              <a:rPr lang="cs-CZ" dirty="0"/>
              <a:t>Animal production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9133" y="2505075"/>
            <a:ext cx="5147792" cy="3684588"/>
          </a:xfrm>
        </p:spPr>
        <p:txBody>
          <a:bodyPr>
            <a:normAutofit/>
          </a:bodyPr>
          <a:lstStyle/>
          <a:p>
            <a:pPr lvl="1"/>
            <a:r>
              <a:rPr lang="cs-CZ" sz="1800" dirty="0"/>
              <a:t>Feed preparation </a:t>
            </a:r>
          </a:p>
          <a:p>
            <a:pPr lvl="1"/>
            <a:r>
              <a:rPr lang="cs-CZ" sz="1800" dirty="0"/>
              <a:t>Feeding</a:t>
            </a:r>
          </a:p>
          <a:p>
            <a:pPr lvl="1"/>
            <a:r>
              <a:rPr lang="cs-CZ" sz="1800" dirty="0"/>
              <a:t>Animal care </a:t>
            </a:r>
          </a:p>
          <a:p>
            <a:pPr lvl="1"/>
            <a:r>
              <a:rPr lang="cs-CZ" sz="1800" dirty="0"/>
              <a:t>Cleaning of stable areas</a:t>
            </a:r>
          </a:p>
          <a:p>
            <a:pPr lvl="1"/>
            <a:r>
              <a:rPr lang="cs-CZ" sz="1800" dirty="0"/>
              <a:t>Work with manure</a:t>
            </a:r>
          </a:p>
          <a:p>
            <a:pPr lvl="1"/>
            <a:r>
              <a:rPr lang="cs-CZ" sz="1800" dirty="0"/>
              <a:t>Care of pasture areas</a:t>
            </a:r>
          </a:p>
          <a:p>
            <a:pPr lvl="1"/>
            <a:r>
              <a:rPr lang="cs-CZ" sz="1800" dirty="0"/>
              <a:t>Eggs collection</a:t>
            </a:r>
            <a:endParaRPr lang="en-GB" sz="1800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275" y="6300063"/>
            <a:ext cx="2743200" cy="545243"/>
          </a:xfrm>
        </p:spPr>
        <p:txBody>
          <a:bodyPr/>
          <a:lstStyle/>
          <a:p>
            <a:fld id="{AC30E85F-03A9-4DC3-A879-6F4150C88507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7" name="Zástupný symbol pro obsah 3"/>
          <p:cNvPicPr>
            <a:picLocks noGrp="1" noChangeAspect="1"/>
          </p:cNvPicPr>
          <p:nvPr>
            <p:ph sz="half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20"/>
          <a:stretch/>
        </p:blipFill>
        <p:spPr>
          <a:xfrm>
            <a:off x="5560425" y="3429001"/>
            <a:ext cx="2001886" cy="2652748"/>
          </a:xfrm>
        </p:spPr>
      </p:pic>
      <p:pic>
        <p:nvPicPr>
          <p:cNvPr id="6" name="Obrázek 5" descr="boyyy.jpg"/>
          <p:cNvPicPr>
            <a:picLocks noChangeAspect="1"/>
          </p:cNvPicPr>
          <p:nvPr/>
        </p:nvPicPr>
        <p:blipFill rotWithShape="1">
          <a:blip r:embed="rId3" cstate="print"/>
          <a:srcRect l="13990" r="6167"/>
          <a:stretch/>
        </p:blipFill>
        <p:spPr>
          <a:xfrm>
            <a:off x="7657561" y="3429000"/>
            <a:ext cx="3202694" cy="267417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6D2717B-FBB9-48E0-99E7-7E1A5C1643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426" b="2564"/>
          <a:stretch/>
        </p:blipFill>
        <p:spPr>
          <a:xfrm>
            <a:off x="8936046" y="1444727"/>
            <a:ext cx="1924209" cy="1873150"/>
          </a:xfrm>
          <a:prstGeom prst="rect">
            <a:avLst/>
          </a:prstGeom>
        </p:spPr>
      </p:pic>
      <p:pic>
        <p:nvPicPr>
          <p:cNvPr id="10" name="Obrázek 9" descr="Obsah obrázku osoba, exteriér&#10;&#10;Popis byl vytvořen automaticky">
            <a:extLst>
              <a:ext uri="{FF2B5EF4-FFF2-40B4-BE49-F238E27FC236}">
                <a16:creationId xmlns:a16="http://schemas.microsoft.com/office/drawing/2014/main" id="{C38E5E1D-A665-56B8-A41F-92CB9C1941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56"/>
          <a:stretch/>
        </p:blipFill>
        <p:spPr>
          <a:xfrm>
            <a:off x="5534263" y="1444726"/>
            <a:ext cx="3294874" cy="18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3812B77-5F38-4154-B6B6-F756E162DC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sustainability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6421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134" y="668343"/>
            <a:ext cx="10453732" cy="1022351"/>
          </a:xfrm>
        </p:spPr>
        <p:txBody>
          <a:bodyPr/>
          <a:lstStyle/>
          <a:p>
            <a:r>
              <a:rPr lang="cs-CZ"/>
              <a:t>Sustainability forms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363" y="1801813"/>
            <a:ext cx="5148262" cy="703262"/>
          </a:xfrm>
        </p:spPr>
        <p:txBody>
          <a:bodyPr/>
          <a:lstStyle/>
          <a:p>
            <a:r>
              <a:rPr lang="cs-CZ"/>
              <a:t>Different forms of sustainability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9133" y="2505075"/>
            <a:ext cx="5147792" cy="3684588"/>
          </a:xfrm>
        </p:spPr>
        <p:txBody>
          <a:bodyPr/>
          <a:lstStyle/>
          <a:p>
            <a:pPr lvl="1"/>
            <a:r>
              <a:rPr lang="cs-CZ" sz="1800" dirty="0"/>
              <a:t>Environmental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Social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Economics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275" y="6300788"/>
            <a:ext cx="2743200" cy="544512"/>
          </a:xfrm>
        </p:spPr>
        <p:txBody>
          <a:bodyPr/>
          <a:lstStyle/>
          <a:p>
            <a:fld id="{AC30E85F-03A9-4DC3-A879-6F4150C88507}" type="slidenum">
              <a:rPr lang="en-GB" smtClean="0"/>
              <a:pPr/>
              <a:t>15</a:t>
            </a:fld>
            <a:endParaRPr lang="en-GB" dirty="0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A765D55A-E7C6-4EAB-B9B7-AAC17AB6EB08}"/>
              </a:ext>
            </a:extLst>
          </p:cNvPr>
          <p:cNvGrpSpPr/>
          <p:nvPr/>
        </p:nvGrpSpPr>
        <p:grpSpPr>
          <a:xfrm>
            <a:off x="4725958" y="2074636"/>
            <a:ext cx="6386841" cy="3842203"/>
            <a:chOff x="5088267" y="1690688"/>
            <a:chExt cx="6386841" cy="3842203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9DD78B5E-8CC8-42B5-B6A4-220C5EA1E68F}"/>
                </a:ext>
              </a:extLst>
            </p:cNvPr>
            <p:cNvGrpSpPr/>
            <p:nvPr/>
          </p:nvGrpSpPr>
          <p:grpSpPr>
            <a:xfrm>
              <a:off x="5088267" y="3225120"/>
              <a:ext cx="6386841" cy="2307771"/>
              <a:chOff x="5088267" y="3225120"/>
              <a:chExt cx="6386841" cy="2307771"/>
            </a:xfrm>
          </p:grpSpPr>
          <p:sp>
            <p:nvSpPr>
              <p:cNvPr id="7" name="Ovál 6"/>
              <p:cNvSpPr/>
              <p:nvPr/>
            </p:nvSpPr>
            <p:spPr>
              <a:xfrm>
                <a:off x="5088267" y="3225120"/>
                <a:ext cx="3657600" cy="2307771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  <a:alpha val="50000"/>
                </a:schemeClr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sz="2500" dirty="0" err="1">
                    <a:solidFill>
                      <a:schemeClr val="tx1"/>
                    </a:solidFill>
                  </a:rPr>
                  <a:t>Economics</a:t>
                </a:r>
                <a:endParaRPr lang="cs-CZ" sz="2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Ovál 10"/>
              <p:cNvSpPr/>
              <p:nvPr/>
            </p:nvSpPr>
            <p:spPr>
              <a:xfrm>
                <a:off x="7817508" y="3225120"/>
                <a:ext cx="3657600" cy="230777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  <a:alpha val="50000"/>
                </a:schemeClr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sz="2500" dirty="0" err="1">
                    <a:solidFill>
                      <a:schemeClr val="tx1"/>
                    </a:solidFill>
                  </a:rPr>
                  <a:t>Social</a:t>
                </a:r>
                <a:endParaRPr lang="cs-CZ" sz="25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Ovál 11"/>
            <p:cNvSpPr/>
            <p:nvPr/>
          </p:nvSpPr>
          <p:spPr>
            <a:xfrm>
              <a:off x="6452887" y="1690688"/>
              <a:ext cx="3657600" cy="230777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500" dirty="0" err="1">
                  <a:solidFill>
                    <a:schemeClr val="tx1"/>
                  </a:solidFill>
                </a:rPr>
                <a:t>Environmental</a:t>
              </a:r>
              <a:endParaRPr lang="cs-CZ" sz="25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8469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134" y="668343"/>
            <a:ext cx="10453732" cy="1022351"/>
          </a:xfrm>
        </p:spPr>
        <p:txBody>
          <a:bodyPr/>
          <a:lstStyle/>
          <a:p>
            <a:r>
              <a:rPr lang="cs-CZ" dirty="0" err="1"/>
              <a:t>Economic</a:t>
            </a:r>
            <a:r>
              <a:rPr lang="cs-CZ" dirty="0"/>
              <a:t> </a:t>
            </a:r>
            <a:r>
              <a:rPr lang="cs-CZ" dirty="0" err="1"/>
              <a:t>viability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363" y="1801813"/>
            <a:ext cx="5148262" cy="703262"/>
          </a:xfrm>
        </p:spPr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viability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9133" y="2505075"/>
            <a:ext cx="5147792" cy="3684588"/>
          </a:xfrm>
        </p:spPr>
        <p:txBody>
          <a:bodyPr>
            <a:normAutofit/>
          </a:bodyPr>
          <a:lstStyle/>
          <a:p>
            <a:pPr lvl="1"/>
            <a:r>
              <a:rPr lang="cs-CZ" sz="1800" dirty="0" err="1"/>
              <a:t>Can</a:t>
            </a:r>
            <a:r>
              <a:rPr lang="cs-CZ" sz="1800" dirty="0"/>
              <a:t> a </a:t>
            </a:r>
            <a:r>
              <a:rPr lang="cs-CZ" sz="1800" dirty="0" err="1"/>
              <a:t>social</a:t>
            </a:r>
            <a:r>
              <a:rPr lang="cs-CZ" sz="1800" dirty="0"/>
              <a:t> </a:t>
            </a:r>
            <a:r>
              <a:rPr lang="cs-CZ" sz="1800" dirty="0" err="1"/>
              <a:t>farm</a:t>
            </a:r>
            <a:r>
              <a:rPr lang="cs-CZ" sz="1800" dirty="0"/>
              <a:t> </a:t>
            </a:r>
            <a:r>
              <a:rPr lang="cs-CZ" sz="1800" dirty="0" err="1"/>
              <a:t>be</a:t>
            </a:r>
            <a:r>
              <a:rPr lang="cs-CZ" sz="1800" dirty="0"/>
              <a:t> </a:t>
            </a:r>
            <a:r>
              <a:rPr lang="cs-CZ" sz="1800" dirty="0" err="1"/>
              <a:t>economically</a:t>
            </a:r>
            <a:r>
              <a:rPr lang="cs-CZ" sz="1800" dirty="0"/>
              <a:t> </a:t>
            </a:r>
            <a:r>
              <a:rPr lang="cs-CZ" sz="1800" dirty="0" err="1"/>
              <a:t>sustainable</a:t>
            </a:r>
            <a:r>
              <a:rPr lang="cs-CZ" sz="1800" dirty="0"/>
              <a:t>?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 err="1"/>
              <a:t>Different</a:t>
            </a:r>
            <a:r>
              <a:rPr lang="cs-CZ" sz="1800" dirty="0"/>
              <a:t> </a:t>
            </a:r>
            <a:r>
              <a:rPr lang="cs-CZ" sz="1800" dirty="0" err="1"/>
              <a:t>sources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income</a:t>
            </a:r>
            <a:endParaRPr lang="cs-CZ" sz="1800" dirty="0"/>
          </a:p>
          <a:p>
            <a:pPr lvl="1"/>
            <a:endParaRPr lang="cs-CZ" sz="1800" dirty="0"/>
          </a:p>
          <a:p>
            <a:pPr lvl="1"/>
            <a:r>
              <a:rPr lang="cs-CZ" sz="1800" dirty="0" err="1"/>
              <a:t>Subsidies</a:t>
            </a:r>
            <a:endParaRPr lang="cs-CZ" sz="1800" dirty="0"/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Non-</a:t>
            </a:r>
            <a:r>
              <a:rPr lang="cs-CZ" sz="1800" dirty="0" err="1"/>
              <a:t>productive</a:t>
            </a:r>
            <a:r>
              <a:rPr lang="cs-CZ" sz="1800" dirty="0"/>
              <a:t> </a:t>
            </a:r>
            <a:r>
              <a:rPr lang="cs-CZ" sz="1800" dirty="0" err="1"/>
              <a:t>activities</a:t>
            </a:r>
            <a:endParaRPr lang="cs-CZ" sz="1800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275" y="6300063"/>
            <a:ext cx="2743200" cy="545243"/>
          </a:xfrm>
        </p:spPr>
        <p:txBody>
          <a:bodyPr/>
          <a:lstStyle/>
          <a:p>
            <a:fld id="{AC30E85F-03A9-4DC3-A879-6F4150C88507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463" y="1259457"/>
            <a:ext cx="3196409" cy="239730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463" y="3796996"/>
            <a:ext cx="3196409" cy="2397307"/>
          </a:xfrm>
          <a:prstGeom prst="rect">
            <a:avLst/>
          </a:prstGeom>
        </p:spPr>
      </p:pic>
      <p:pic>
        <p:nvPicPr>
          <p:cNvPr id="9" name="Obrázek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7" r="4110"/>
          <a:stretch/>
        </p:blipFill>
        <p:spPr bwMode="auto">
          <a:xfrm>
            <a:off x="6238695" y="4570303"/>
            <a:ext cx="2061029" cy="161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F:\!!!projekty\SoFar\Estoril\obrázky a podklady\zelenin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38697" y="2938858"/>
            <a:ext cx="2061028" cy="149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696" y="1259457"/>
            <a:ext cx="2061028" cy="154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13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134" y="668343"/>
            <a:ext cx="10453732" cy="1022351"/>
          </a:xfrm>
        </p:spPr>
        <p:txBody>
          <a:bodyPr/>
          <a:lstStyle/>
          <a:p>
            <a:r>
              <a:rPr lang="cs-CZ" dirty="0" err="1"/>
              <a:t>Sheltered</a:t>
            </a:r>
            <a:r>
              <a:rPr lang="cs-CZ" dirty="0"/>
              <a:t> </a:t>
            </a:r>
            <a:r>
              <a:rPr lang="cs-CZ" dirty="0" err="1"/>
              <a:t>employment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363" y="1801813"/>
            <a:ext cx="5148262" cy="703262"/>
          </a:xfrm>
        </p:spPr>
        <p:txBody>
          <a:bodyPr/>
          <a:lstStyle/>
          <a:p>
            <a:r>
              <a:rPr lang="cs-CZ" dirty="0" err="1"/>
              <a:t>Tool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sustainability</a:t>
            </a:r>
            <a:r>
              <a:rPr lang="cs-CZ" dirty="0"/>
              <a:t>?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9133" y="2505075"/>
            <a:ext cx="5147792" cy="3684588"/>
          </a:xfrm>
        </p:spPr>
        <p:txBody>
          <a:bodyPr/>
          <a:lstStyle/>
          <a:p>
            <a:r>
              <a:rPr lang="cs-CZ" dirty="0"/>
              <a:t>T</a:t>
            </a:r>
            <a:r>
              <a:rPr lang="en-US" dirty="0"/>
              <a:t>o assist individuals who for whatever reason are viewed as</a:t>
            </a:r>
            <a:br>
              <a:rPr lang="en-US" dirty="0"/>
            </a:br>
            <a:r>
              <a:rPr lang="en-US" dirty="0"/>
              <a:t>not capable of working in a competitive employment setting in their local community. </a:t>
            </a:r>
            <a:endParaRPr lang="cs-CZ" dirty="0"/>
          </a:p>
          <a:p>
            <a:endParaRPr lang="cs-CZ" dirty="0"/>
          </a:p>
          <a:p>
            <a:pPr lvl="1"/>
            <a:r>
              <a:rPr lang="cs-CZ" sz="1800" dirty="0" err="1"/>
              <a:t>Salaries</a:t>
            </a:r>
            <a:r>
              <a:rPr lang="cs-CZ" sz="1800" dirty="0"/>
              <a:t> </a:t>
            </a:r>
            <a:r>
              <a:rPr lang="cs-CZ" sz="1800" dirty="0" err="1"/>
              <a:t>partially</a:t>
            </a:r>
            <a:r>
              <a:rPr lang="cs-CZ" sz="1800" dirty="0"/>
              <a:t> </a:t>
            </a:r>
            <a:r>
              <a:rPr lang="cs-CZ" sz="1800" dirty="0" err="1"/>
              <a:t>covered</a:t>
            </a:r>
            <a:r>
              <a:rPr lang="cs-CZ" sz="1800" dirty="0"/>
              <a:t> by </a:t>
            </a:r>
            <a:r>
              <a:rPr lang="cs-CZ" sz="1800" dirty="0" err="1"/>
              <a:t>government</a:t>
            </a:r>
            <a:endParaRPr lang="cs-CZ" sz="1800" dirty="0"/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Limited </a:t>
            </a:r>
            <a:r>
              <a:rPr lang="cs-CZ" sz="1800" dirty="0" err="1"/>
              <a:t>working</a:t>
            </a:r>
            <a:r>
              <a:rPr lang="cs-CZ" sz="1800" dirty="0"/>
              <a:t> </a:t>
            </a:r>
            <a:r>
              <a:rPr lang="cs-CZ" sz="1800" dirty="0" err="1"/>
              <a:t>hours</a:t>
            </a:r>
            <a:r>
              <a:rPr lang="cs-CZ" sz="1800" dirty="0"/>
              <a:t>/</a:t>
            </a:r>
            <a:r>
              <a:rPr lang="cs-CZ" sz="1800" dirty="0" err="1"/>
              <a:t>day</a:t>
            </a:r>
            <a:endParaRPr lang="cs-CZ" sz="1800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275" y="6300063"/>
            <a:ext cx="2743200" cy="545243"/>
          </a:xfrm>
        </p:spPr>
        <p:txBody>
          <a:bodyPr/>
          <a:lstStyle/>
          <a:p>
            <a:fld id="{AC30E85F-03A9-4DC3-A879-6F4150C88507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309" y="3540126"/>
            <a:ext cx="4143583" cy="27606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310" y="646948"/>
            <a:ext cx="4143582" cy="276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16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134" y="668343"/>
            <a:ext cx="10453732" cy="1022351"/>
          </a:xfrm>
        </p:spPr>
        <p:txBody>
          <a:bodyPr/>
          <a:lstStyle/>
          <a:p>
            <a:r>
              <a:rPr lang="cs-CZ"/>
              <a:t>Trends in marketing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363" y="1801813"/>
            <a:ext cx="5148262" cy="703262"/>
          </a:xfrm>
        </p:spPr>
        <p:txBody>
          <a:bodyPr/>
          <a:lstStyle/>
          <a:p>
            <a:r>
              <a:rPr lang="cs-CZ"/>
              <a:t>To whom do we sell products?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9133" y="2505075"/>
            <a:ext cx="5147792" cy="3684588"/>
          </a:xfrm>
        </p:spPr>
        <p:txBody>
          <a:bodyPr>
            <a:normAutofit/>
          </a:bodyPr>
          <a:lstStyle/>
          <a:p>
            <a:pPr lvl="1"/>
            <a:r>
              <a:rPr lang="cs-CZ" sz="1800" dirty="0"/>
              <a:t>B2B/B2C?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What is suitable product?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Where is our additional value?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Which trends will sell?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CSR?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275" y="6300063"/>
            <a:ext cx="2743200" cy="545243"/>
          </a:xfrm>
        </p:spPr>
        <p:txBody>
          <a:bodyPr/>
          <a:lstStyle/>
          <a:p>
            <a:fld id="{AC30E85F-03A9-4DC3-A879-6F4150C88507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6" name="Obrázek 5" descr="P11400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84951" y="3387460"/>
            <a:ext cx="3178449" cy="2379032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7" name="Picture 4" descr="http://eagri.cz/public/web/pub/80/9d/9c/129913_222099_logo_r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461" y="1110258"/>
            <a:ext cx="1693927" cy="179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4" descr="EU_Organic_Logo_Colour_Version_54x36mm_Iso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347" y="1464094"/>
            <a:ext cx="1423208" cy="119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749" y="1464094"/>
            <a:ext cx="1018409" cy="119552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749" y="2982471"/>
            <a:ext cx="2394857" cy="179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2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134" y="668343"/>
            <a:ext cx="10453732" cy="1022351"/>
          </a:xfrm>
        </p:spPr>
        <p:txBody>
          <a:bodyPr/>
          <a:lstStyle/>
          <a:p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„</a:t>
            </a:r>
            <a:r>
              <a:rPr lang="cs-CZ" dirty="0" err="1"/>
              <a:t>farm</a:t>
            </a:r>
            <a:r>
              <a:rPr lang="cs-CZ" dirty="0"/>
              <a:t>“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362" y="1801813"/>
            <a:ext cx="5924323" cy="703262"/>
          </a:xfrm>
        </p:spPr>
        <p:txBody>
          <a:bodyPr>
            <a:normAutofit fontScale="92500"/>
          </a:bodyPr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do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, </a:t>
            </a:r>
            <a:r>
              <a:rPr lang="cs-CZ" dirty="0" err="1"/>
              <a:t>except</a:t>
            </a:r>
            <a:r>
              <a:rPr lang="cs-CZ" dirty="0"/>
              <a:t> </a:t>
            </a:r>
            <a:r>
              <a:rPr lang="cs-CZ" dirty="0" err="1"/>
              <a:t>farming</a:t>
            </a:r>
            <a:r>
              <a:rPr lang="cs-CZ" dirty="0"/>
              <a:t>?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9133" y="2505075"/>
            <a:ext cx="5147792" cy="3684588"/>
          </a:xfrm>
        </p:spPr>
        <p:txBody>
          <a:bodyPr>
            <a:normAutofit/>
          </a:bodyPr>
          <a:lstStyle/>
          <a:p>
            <a:pPr lvl="1"/>
            <a:r>
              <a:rPr lang="cs-CZ" sz="1800" dirty="0" err="1"/>
              <a:t>Leisure</a:t>
            </a:r>
            <a:endParaRPr lang="cs-CZ" sz="1800" dirty="0"/>
          </a:p>
          <a:p>
            <a:pPr lvl="1"/>
            <a:endParaRPr lang="cs-CZ" sz="1800" dirty="0"/>
          </a:p>
          <a:p>
            <a:pPr lvl="1"/>
            <a:r>
              <a:rPr lang="cs-CZ" sz="1800" dirty="0" err="1"/>
              <a:t>Services</a:t>
            </a:r>
            <a:endParaRPr lang="cs-CZ" sz="1800" dirty="0"/>
          </a:p>
          <a:p>
            <a:pPr lvl="1"/>
            <a:endParaRPr lang="cs-CZ" sz="1800" dirty="0"/>
          </a:p>
          <a:p>
            <a:pPr lvl="1"/>
            <a:r>
              <a:rPr lang="cs-CZ" sz="1800" dirty="0" err="1"/>
              <a:t>Relax</a:t>
            </a:r>
            <a:endParaRPr lang="cs-CZ" sz="1800" dirty="0"/>
          </a:p>
          <a:p>
            <a:pPr lvl="1"/>
            <a:endParaRPr lang="cs-CZ" sz="1800" dirty="0"/>
          </a:p>
          <a:p>
            <a:pPr lvl="1"/>
            <a:r>
              <a:rPr lang="cs-CZ" sz="1800" dirty="0" err="1"/>
              <a:t>Experiences</a:t>
            </a:r>
            <a:endParaRPr lang="cs-CZ" sz="1800" dirty="0"/>
          </a:p>
          <a:p>
            <a:pPr lvl="1"/>
            <a:endParaRPr lang="cs-CZ" sz="1800" dirty="0"/>
          </a:p>
          <a:p>
            <a:pPr lvl="1"/>
            <a:r>
              <a:rPr lang="cs-CZ" sz="1800" dirty="0" err="1"/>
              <a:t>Education</a:t>
            </a:r>
            <a:endParaRPr lang="cs-CZ" sz="1800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275" y="6300063"/>
            <a:ext cx="2743200" cy="545243"/>
          </a:xfrm>
        </p:spPr>
        <p:txBody>
          <a:bodyPr/>
          <a:lstStyle/>
          <a:p>
            <a:fld id="{AC30E85F-03A9-4DC3-A879-6F4150C88507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787" y="2652893"/>
            <a:ext cx="6287589" cy="353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5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37C9AF1-E481-459F-AA65-0D4F3B518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0130" y="6312758"/>
            <a:ext cx="1857870" cy="545243"/>
          </a:xfrm>
        </p:spPr>
        <p:txBody>
          <a:bodyPr/>
          <a:lstStyle/>
          <a:p>
            <a:fld id="{AC30E85F-03A9-4DC3-A879-6F4150C88507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A2D67AB-4EB0-4B69-B6E3-CE3A99B76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environment</a:t>
            </a:r>
            <a:endParaRPr lang="cs-CZ" dirty="0"/>
          </a:p>
          <a:p>
            <a:pPr lvl="1"/>
            <a:r>
              <a:rPr lang="cs-CZ" dirty="0" err="1"/>
              <a:t>Where</a:t>
            </a:r>
            <a:r>
              <a:rPr lang="cs-CZ" dirty="0"/>
              <a:t> to start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farming</a:t>
            </a:r>
            <a:endParaRPr lang="cs-CZ" dirty="0"/>
          </a:p>
          <a:p>
            <a:pPr lvl="1"/>
            <a:r>
              <a:rPr lang="cs-CZ" dirty="0" err="1"/>
              <a:t>Farm</a:t>
            </a:r>
            <a:r>
              <a:rPr lang="cs-CZ" dirty="0"/>
              <a:t> vs.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enterprise</a:t>
            </a:r>
            <a:r>
              <a:rPr lang="cs-CZ" dirty="0"/>
              <a:t>	</a:t>
            </a:r>
          </a:p>
          <a:p>
            <a:pPr lvl="1"/>
            <a:r>
              <a:rPr lang="cs-CZ" dirty="0" err="1"/>
              <a:t>Modification</a:t>
            </a:r>
            <a:r>
              <a:rPr lang="cs-CZ" dirty="0"/>
              <a:t> in </a:t>
            </a:r>
            <a:r>
              <a:rPr lang="cs-CZ" dirty="0" err="1"/>
              <a:t>relation</a:t>
            </a:r>
            <a:r>
              <a:rPr lang="cs-CZ" dirty="0"/>
              <a:t> to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farming</a:t>
            </a:r>
            <a:endParaRPr lang="cs-CZ" dirty="0"/>
          </a:p>
          <a:p>
            <a:pPr lvl="1"/>
            <a:endParaRPr lang="cs-CZ" dirty="0"/>
          </a:p>
          <a:p>
            <a:pPr lvl="1" indent="0">
              <a:lnSpc>
                <a:spcPts val="2760"/>
              </a:lnSpc>
              <a:spcBef>
                <a:spcPts val="0"/>
              </a:spcBef>
              <a:buNone/>
            </a:pPr>
            <a:r>
              <a:rPr lang="cs-CZ" sz="2300" dirty="0" err="1">
                <a:solidFill>
                  <a:schemeClr val="accent2"/>
                </a:solidFill>
              </a:rPr>
              <a:t>Social</a:t>
            </a:r>
            <a:r>
              <a:rPr lang="cs-CZ" sz="2300" dirty="0">
                <a:solidFill>
                  <a:schemeClr val="accent2"/>
                </a:solidFill>
              </a:rPr>
              <a:t> </a:t>
            </a:r>
            <a:r>
              <a:rPr lang="cs-CZ" sz="2300" dirty="0" err="1">
                <a:solidFill>
                  <a:schemeClr val="accent2"/>
                </a:solidFill>
              </a:rPr>
              <a:t>farm</a:t>
            </a:r>
            <a:r>
              <a:rPr lang="cs-CZ" sz="2300" dirty="0">
                <a:solidFill>
                  <a:schemeClr val="accent2"/>
                </a:solidFill>
              </a:rPr>
              <a:t> </a:t>
            </a:r>
            <a:r>
              <a:rPr lang="cs-CZ" sz="2300" dirty="0" err="1">
                <a:solidFill>
                  <a:schemeClr val="accent2"/>
                </a:solidFill>
              </a:rPr>
              <a:t>sustainability</a:t>
            </a:r>
            <a:endParaRPr lang="cs-CZ" sz="2300" dirty="0">
              <a:solidFill>
                <a:schemeClr val="accent2"/>
              </a:solidFill>
            </a:endParaRPr>
          </a:p>
          <a:p>
            <a:pPr lvl="1"/>
            <a:r>
              <a:rPr lang="cs-CZ" dirty="0" err="1"/>
              <a:t>Sheltered</a:t>
            </a:r>
            <a:r>
              <a:rPr lang="cs-CZ" dirty="0"/>
              <a:t> </a:t>
            </a:r>
            <a:r>
              <a:rPr lang="cs-CZ" dirty="0" err="1"/>
              <a:t>employment</a:t>
            </a:r>
            <a:r>
              <a:rPr lang="cs-CZ" dirty="0"/>
              <a:t>	</a:t>
            </a:r>
          </a:p>
          <a:p>
            <a:pPr lvl="1"/>
            <a:r>
              <a:rPr lang="cs-CZ" dirty="0" err="1"/>
              <a:t>Trends</a:t>
            </a:r>
            <a:r>
              <a:rPr lang="cs-CZ" dirty="0"/>
              <a:t> in marketing	</a:t>
            </a:r>
          </a:p>
          <a:p>
            <a:pPr lvl="1"/>
            <a:endParaRPr lang="cs-CZ" dirty="0"/>
          </a:p>
          <a:p>
            <a:pPr lvl="1" indent="0">
              <a:lnSpc>
                <a:spcPts val="2760"/>
              </a:lnSpc>
              <a:spcBef>
                <a:spcPts val="0"/>
              </a:spcBef>
              <a:buNone/>
            </a:pPr>
            <a:r>
              <a:rPr lang="cs-CZ" sz="2300" dirty="0" err="1">
                <a:solidFill>
                  <a:schemeClr val="accent2"/>
                </a:solidFill>
              </a:rPr>
              <a:t>Good</a:t>
            </a:r>
            <a:r>
              <a:rPr lang="cs-CZ" sz="2300" dirty="0">
                <a:solidFill>
                  <a:schemeClr val="accent2"/>
                </a:solidFill>
              </a:rPr>
              <a:t> </a:t>
            </a:r>
            <a:r>
              <a:rPr lang="cs-CZ" sz="2300" dirty="0" err="1">
                <a:solidFill>
                  <a:schemeClr val="accent2"/>
                </a:solidFill>
              </a:rPr>
              <a:t>practice</a:t>
            </a:r>
            <a:r>
              <a:rPr lang="cs-CZ" sz="2300" dirty="0">
                <a:solidFill>
                  <a:schemeClr val="accent2"/>
                </a:solidFill>
              </a:rPr>
              <a:t> </a:t>
            </a:r>
            <a:r>
              <a:rPr lang="cs-CZ" sz="2300" dirty="0" err="1">
                <a:solidFill>
                  <a:schemeClr val="accent2"/>
                </a:solidFill>
              </a:rPr>
              <a:t>examples</a:t>
            </a:r>
            <a:endParaRPr lang="cs-CZ" sz="2300" dirty="0">
              <a:solidFill>
                <a:schemeClr val="accent2"/>
              </a:solidFill>
            </a:endParaRPr>
          </a:p>
          <a:p>
            <a:pPr lvl="1"/>
            <a:r>
              <a:rPr lang="cs-CZ" dirty="0" err="1"/>
              <a:t>Functional</a:t>
            </a:r>
            <a:r>
              <a:rPr lang="cs-CZ" dirty="0"/>
              <a:t> </a:t>
            </a:r>
            <a:r>
              <a:rPr lang="cs-CZ" dirty="0" err="1"/>
              <a:t>models</a:t>
            </a:r>
            <a:endParaRPr lang="cs-CZ" dirty="0"/>
          </a:p>
          <a:p>
            <a:pPr lvl="1"/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activities</a:t>
            </a:r>
            <a:endParaRPr lang="cs-CZ" dirty="0"/>
          </a:p>
          <a:p>
            <a:pPr lvl="1"/>
            <a:r>
              <a:rPr lang="cs-CZ" dirty="0"/>
              <a:t>Non-</a:t>
            </a:r>
            <a:r>
              <a:rPr lang="cs-CZ" dirty="0" err="1"/>
              <a:t>production</a:t>
            </a:r>
            <a:r>
              <a:rPr lang="cs-CZ" dirty="0"/>
              <a:t> </a:t>
            </a:r>
            <a:r>
              <a:rPr lang="cs-CZ" dirty="0" err="1"/>
              <a:t>activities</a:t>
            </a:r>
            <a:endParaRPr lang="cs-CZ" dirty="0"/>
          </a:p>
          <a:p>
            <a:pPr lvl="1" indent="0">
              <a:lnSpc>
                <a:spcPts val="2760"/>
              </a:lnSpc>
              <a:spcBef>
                <a:spcPts val="0"/>
              </a:spcBef>
              <a:buNone/>
            </a:pPr>
            <a:endParaRPr lang="cs-CZ" sz="2300" dirty="0">
              <a:solidFill>
                <a:schemeClr val="accent2"/>
              </a:solidFill>
            </a:endParaRPr>
          </a:p>
          <a:p>
            <a:pPr lvl="1"/>
            <a:endParaRPr lang="en-GB" dirty="0"/>
          </a:p>
          <a:p>
            <a:endParaRPr lang="en-GB" dirty="0"/>
          </a:p>
          <a:p>
            <a:pPr lvl="1"/>
            <a:endParaRPr lang="en-GB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AAE301EB-4D79-430B-841F-5A8EC341F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Overview</a:t>
            </a:r>
            <a:endParaRPr lang="en-GB" dirty="0"/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05" y="3889713"/>
            <a:ext cx="3514499" cy="2344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04" y="1116875"/>
            <a:ext cx="3514499" cy="263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3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3812B77-5F38-4154-B6B6-F756E162D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" y="809625"/>
            <a:ext cx="10079521" cy="3481718"/>
          </a:xfrm>
        </p:spPr>
        <p:txBody>
          <a:bodyPr/>
          <a:lstStyle/>
          <a:p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Practice</a:t>
            </a:r>
            <a:r>
              <a:rPr lang="cs-CZ" dirty="0"/>
              <a:t> </a:t>
            </a:r>
            <a:r>
              <a:rPr lang="cs-CZ" dirty="0" err="1"/>
              <a:t>examples</a:t>
            </a:r>
            <a:endParaRPr lang="cs-CZ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1002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134" y="668343"/>
            <a:ext cx="10453732" cy="1022351"/>
          </a:xfrm>
        </p:spPr>
        <p:txBody>
          <a:bodyPr/>
          <a:lstStyle/>
          <a:p>
            <a:r>
              <a:rPr lang="cs-CZ"/>
              <a:t>POMOC association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363" y="1828800"/>
            <a:ext cx="5148262" cy="4360862"/>
          </a:xfrm>
        </p:spPr>
        <p:txBody>
          <a:bodyPr>
            <a:normAutofit/>
          </a:bodyPr>
          <a:lstStyle/>
          <a:p>
            <a:r>
              <a:rPr lang="cs-CZ" dirty="0"/>
              <a:t>Established organisations</a:t>
            </a:r>
          </a:p>
          <a:p>
            <a:pPr lvl="1"/>
            <a:r>
              <a:rPr lang="cs-CZ" dirty="0"/>
              <a:t>Domov sv. Anežky, o.p.s.</a:t>
            </a:r>
          </a:p>
          <a:p>
            <a:pPr lvl="1"/>
            <a:r>
              <a:rPr lang="cs-CZ" dirty="0"/>
              <a:t>Dílny sv. Jiljí, o.p.s.</a:t>
            </a:r>
          </a:p>
          <a:p>
            <a:pPr lvl="1"/>
            <a:r>
              <a:rPr lang="cs-CZ" dirty="0"/>
              <a:t>Domovy KLAS, o.p.s. </a:t>
            </a:r>
            <a:endParaRPr lang="de-DE" dirty="0"/>
          </a:p>
          <a:p>
            <a:pPr lvl="1"/>
            <a:endParaRPr lang="de-DE" dirty="0"/>
          </a:p>
          <a:p>
            <a:pPr lvl="1"/>
            <a:endParaRPr lang="cs-CZ" dirty="0"/>
          </a:p>
          <a:p>
            <a:r>
              <a:rPr lang="cs-CZ" dirty="0"/>
              <a:t>Connected organisations</a:t>
            </a:r>
          </a:p>
          <a:p>
            <a:pPr lvl="1"/>
            <a:r>
              <a:rPr lang="cs-CZ" dirty="0"/>
              <a:t>Sady sv. Prokopa</a:t>
            </a:r>
          </a:p>
          <a:p>
            <a:pPr lvl="1"/>
            <a:r>
              <a:rPr lang="cs-CZ" dirty="0"/>
              <a:t>Dvůr Čihovice</a:t>
            </a:r>
          </a:p>
          <a:p>
            <a:pPr lvl="1"/>
            <a:r>
              <a:rPr lang="cs-CZ" dirty="0"/>
              <a:t>Statek Netěchovice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275" y="6300063"/>
            <a:ext cx="2743200" cy="545243"/>
          </a:xfrm>
        </p:spPr>
        <p:txBody>
          <a:bodyPr/>
          <a:lstStyle/>
          <a:p>
            <a:fld id="{AC30E85F-03A9-4DC3-A879-6F4150C88507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10" name="Obrázek 9" descr="Obsah obrázku tráva, exteriér, obloha, strom&#10;&#10;Popis byl vytvořen automaticky">
            <a:extLst>
              <a:ext uri="{FF2B5EF4-FFF2-40B4-BE49-F238E27FC236}">
                <a16:creationId xmlns:a16="http://schemas.microsoft.com/office/drawing/2014/main" id="{B07A09A4-DD7A-7C11-6439-7604DAB478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535" y="4142116"/>
            <a:ext cx="3021110" cy="1699374"/>
          </a:xfrm>
          <a:prstGeom prst="rect">
            <a:avLst/>
          </a:prstGeom>
        </p:spPr>
      </p:pic>
      <p:pic>
        <p:nvPicPr>
          <p:cNvPr id="11" name="Obrázek 10" descr="Obsah obrázku tráva, ovce, exteriér, bujný&#10;&#10;Popis byl vytvořen automaticky">
            <a:extLst>
              <a:ext uri="{FF2B5EF4-FFF2-40B4-BE49-F238E27FC236}">
                <a16:creationId xmlns:a16="http://schemas.microsoft.com/office/drawing/2014/main" id="{A3C4A6CC-14D2-973F-87F5-E2EDA5AD66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79" y="4142116"/>
            <a:ext cx="3021110" cy="1699374"/>
          </a:xfrm>
          <a:prstGeom prst="rect">
            <a:avLst/>
          </a:prstGeom>
        </p:spPr>
      </p:pic>
      <p:pic>
        <p:nvPicPr>
          <p:cNvPr id="12" name="Obrázek 11" descr="Obsah obrázku budova, exteriér, dům, kámen&#10;&#10;Popis byl vytvořen automaticky">
            <a:extLst>
              <a:ext uri="{FF2B5EF4-FFF2-40B4-BE49-F238E27FC236}">
                <a16:creationId xmlns:a16="http://schemas.microsoft.com/office/drawing/2014/main" id="{4EEB5C0E-47B4-9C40-A8AC-B691431EAE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0" y="1889491"/>
            <a:ext cx="6402365" cy="183734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255" y="813703"/>
            <a:ext cx="1702894" cy="8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18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134" y="668343"/>
            <a:ext cx="10453732" cy="1022351"/>
          </a:xfrm>
        </p:spPr>
        <p:txBody>
          <a:bodyPr/>
          <a:lstStyle/>
          <a:p>
            <a:r>
              <a:rPr lang="cs-CZ" dirty="0"/>
              <a:t>POMOC </a:t>
            </a:r>
            <a:r>
              <a:rPr lang="cs-CZ" dirty="0" err="1"/>
              <a:t>association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363" y="2505075"/>
            <a:ext cx="5148262" cy="3684588"/>
          </a:xfrm>
        </p:spPr>
        <p:txBody>
          <a:bodyPr>
            <a:normAutofit/>
          </a:bodyPr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services</a:t>
            </a:r>
            <a:endParaRPr lang="cs-CZ" dirty="0"/>
          </a:p>
          <a:p>
            <a:pPr lvl="1"/>
            <a:r>
              <a:rPr lang="cs-CZ" dirty="0" err="1"/>
              <a:t>Sheltered</a:t>
            </a:r>
            <a:r>
              <a:rPr lang="cs-CZ" dirty="0"/>
              <a:t> </a:t>
            </a:r>
            <a:r>
              <a:rPr lang="cs-CZ" dirty="0" err="1"/>
              <a:t>housing</a:t>
            </a:r>
            <a:endParaRPr lang="cs-CZ" dirty="0"/>
          </a:p>
          <a:p>
            <a:pPr lvl="1"/>
            <a:r>
              <a:rPr lang="cs-CZ" dirty="0" err="1"/>
              <a:t>Rehabilitation</a:t>
            </a:r>
            <a:endParaRPr lang="cs-CZ" dirty="0"/>
          </a:p>
          <a:p>
            <a:pPr lvl="1"/>
            <a:r>
              <a:rPr lang="cs-CZ" dirty="0" err="1"/>
              <a:t>Work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elderly</a:t>
            </a:r>
            <a:r>
              <a:rPr lang="cs-CZ" dirty="0"/>
              <a:t>, </a:t>
            </a:r>
            <a:r>
              <a:rPr lang="cs-CZ" dirty="0" err="1"/>
              <a:t>families</a:t>
            </a:r>
            <a:r>
              <a:rPr lang="cs-CZ" dirty="0"/>
              <a:t>, </a:t>
            </a:r>
            <a:r>
              <a:rPr lang="cs-CZ" dirty="0" err="1"/>
              <a:t>children</a:t>
            </a:r>
            <a:r>
              <a:rPr lang="cs-CZ" dirty="0"/>
              <a:t>, </a:t>
            </a:r>
            <a:r>
              <a:rPr lang="cs-CZ" dirty="0" err="1"/>
              <a:t>youth</a:t>
            </a:r>
            <a:endParaRPr lang="cs-CZ" dirty="0"/>
          </a:p>
          <a:p>
            <a:pPr lvl="1"/>
            <a:r>
              <a:rPr lang="cs-CZ" dirty="0" err="1"/>
              <a:t>Freetime</a:t>
            </a:r>
            <a:r>
              <a:rPr lang="cs-CZ" dirty="0"/>
              <a:t> </a:t>
            </a:r>
            <a:r>
              <a:rPr lang="cs-CZ" dirty="0" err="1"/>
              <a:t>clubs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Maternity and </a:t>
            </a:r>
            <a:r>
              <a:rPr lang="cs-CZ" dirty="0" err="1"/>
              <a:t>low-threshold</a:t>
            </a:r>
            <a:r>
              <a:rPr lang="cs-CZ" dirty="0"/>
              <a:t> </a:t>
            </a:r>
            <a:r>
              <a:rPr lang="cs-CZ" dirty="0" err="1"/>
              <a:t>centers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275" y="6300063"/>
            <a:ext cx="2743200" cy="545243"/>
          </a:xfrm>
        </p:spPr>
        <p:txBody>
          <a:bodyPr/>
          <a:lstStyle/>
          <a:p>
            <a:fld id="{AC30E85F-03A9-4DC3-A879-6F4150C88507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926" y="1326183"/>
            <a:ext cx="2725781" cy="20443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r="2798"/>
          <a:stretch/>
        </p:blipFill>
        <p:spPr>
          <a:xfrm>
            <a:off x="8033658" y="3499209"/>
            <a:ext cx="3381050" cy="25434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496" y="5261634"/>
            <a:ext cx="2439489" cy="1626326"/>
          </a:xfrm>
          <a:prstGeom prst="rect">
            <a:avLst/>
          </a:prstGeom>
        </p:spPr>
      </p:pic>
      <p:pic>
        <p:nvPicPr>
          <p:cNvPr id="9" name="Obrázek 8" descr="Obsah obrázku tráva, exteriér, osoba, dítě&#10;&#10;Popis byl vytvořen automaticky">
            <a:extLst>
              <a:ext uri="{FF2B5EF4-FFF2-40B4-BE49-F238E27FC236}">
                <a16:creationId xmlns:a16="http://schemas.microsoft.com/office/drawing/2014/main" id="{6BE1AAB0-8EDA-6E07-C902-8F4C4E5A45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495" y="3508983"/>
            <a:ext cx="2433320" cy="16162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495" y="1326183"/>
            <a:ext cx="3063863" cy="204433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33" y="5180416"/>
            <a:ext cx="1702894" cy="8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5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134" y="668343"/>
            <a:ext cx="10453732" cy="1022351"/>
          </a:xfrm>
        </p:spPr>
        <p:txBody>
          <a:bodyPr/>
          <a:lstStyle/>
          <a:p>
            <a:r>
              <a:rPr lang="cs-CZ" dirty="0"/>
              <a:t>POMOC </a:t>
            </a:r>
            <a:r>
              <a:rPr lang="cs-CZ" dirty="0" err="1"/>
              <a:t>association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363" y="2505075"/>
            <a:ext cx="5148262" cy="3684588"/>
          </a:xfrm>
        </p:spPr>
        <p:txBody>
          <a:bodyPr>
            <a:normAutofit/>
          </a:bodyPr>
          <a:lstStyle/>
          <a:p>
            <a:r>
              <a:rPr lang="cs-CZ" dirty="0" err="1"/>
              <a:t>Sheltered</a:t>
            </a:r>
            <a:r>
              <a:rPr lang="cs-CZ" dirty="0"/>
              <a:t> </a:t>
            </a:r>
            <a:r>
              <a:rPr lang="cs-CZ" dirty="0" err="1"/>
              <a:t>workshops</a:t>
            </a:r>
            <a:endParaRPr lang="cs-CZ" dirty="0"/>
          </a:p>
          <a:p>
            <a:pPr lvl="1"/>
            <a:r>
              <a:rPr lang="cs-CZ" dirty="0" err="1"/>
              <a:t>Gardens</a:t>
            </a:r>
            <a:r>
              <a:rPr lang="cs-CZ" dirty="0"/>
              <a:t>, </a:t>
            </a:r>
            <a:r>
              <a:rPr lang="cs-CZ" dirty="0" err="1"/>
              <a:t>orchards</a:t>
            </a:r>
            <a:endParaRPr lang="cs-CZ" dirty="0"/>
          </a:p>
          <a:p>
            <a:pPr lvl="1"/>
            <a:r>
              <a:rPr lang="cs-CZ" dirty="0" err="1"/>
              <a:t>Wood</a:t>
            </a:r>
            <a:r>
              <a:rPr lang="cs-CZ" dirty="0"/>
              <a:t> </a:t>
            </a:r>
            <a:r>
              <a:rPr lang="cs-CZ" dirty="0" err="1"/>
              <a:t>processing</a:t>
            </a:r>
            <a:endParaRPr lang="cs-CZ" dirty="0"/>
          </a:p>
          <a:p>
            <a:pPr lvl="1"/>
            <a:r>
              <a:rPr lang="cs-CZ" dirty="0" err="1"/>
              <a:t>Wool</a:t>
            </a:r>
            <a:r>
              <a:rPr lang="cs-CZ" dirty="0"/>
              <a:t> and </a:t>
            </a:r>
            <a:r>
              <a:rPr lang="cs-CZ" dirty="0" err="1"/>
              <a:t>textiles</a:t>
            </a:r>
            <a:r>
              <a:rPr lang="cs-CZ" dirty="0"/>
              <a:t> </a:t>
            </a:r>
            <a:r>
              <a:rPr lang="cs-CZ" dirty="0" err="1"/>
              <a:t>processing</a:t>
            </a:r>
            <a:endParaRPr lang="cs-CZ" dirty="0"/>
          </a:p>
          <a:p>
            <a:pPr lvl="1"/>
            <a:r>
              <a:rPr lang="cs-CZ" dirty="0"/>
              <a:t>Support </a:t>
            </a:r>
            <a:r>
              <a:rPr lang="cs-CZ" dirty="0" err="1"/>
              <a:t>work</a:t>
            </a:r>
            <a:r>
              <a:rPr lang="cs-CZ" dirty="0"/>
              <a:t> and </a:t>
            </a:r>
            <a:r>
              <a:rPr lang="cs-CZ" dirty="0" err="1"/>
              <a:t>maintenance</a:t>
            </a:r>
            <a:endParaRPr lang="cs-CZ" dirty="0"/>
          </a:p>
          <a:p>
            <a:pPr lvl="1"/>
            <a:r>
              <a:rPr lang="cs-CZ" dirty="0" err="1"/>
              <a:t>Technical</a:t>
            </a:r>
            <a:r>
              <a:rPr lang="cs-CZ" dirty="0"/>
              <a:t> </a:t>
            </a:r>
            <a:r>
              <a:rPr lang="cs-CZ" dirty="0" err="1"/>
              <a:t>services</a:t>
            </a:r>
            <a:r>
              <a:rPr lang="cs-CZ" dirty="0"/>
              <a:t> and transport</a:t>
            </a:r>
          </a:p>
          <a:p>
            <a:pPr lvl="1"/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275" y="6300063"/>
            <a:ext cx="2743200" cy="545243"/>
          </a:xfrm>
        </p:spPr>
        <p:txBody>
          <a:bodyPr/>
          <a:lstStyle/>
          <a:p>
            <a:fld id="{AC30E85F-03A9-4DC3-A879-6F4150C88507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" t="4563" r="349" b="1468"/>
          <a:stretch/>
        </p:blipFill>
        <p:spPr>
          <a:xfrm>
            <a:off x="8810877" y="668337"/>
            <a:ext cx="2628178" cy="164030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2"/>
          <a:stretch/>
        </p:blipFill>
        <p:spPr>
          <a:xfrm>
            <a:off x="8810877" y="2453388"/>
            <a:ext cx="2628178" cy="1664774"/>
          </a:xfrm>
          <a:prstGeom prst="rect">
            <a:avLst/>
          </a:prstGeom>
        </p:spPr>
      </p:pic>
      <p:pic>
        <p:nvPicPr>
          <p:cNvPr id="9" name="Obrázek 8" descr="Obsah obrázku strom, tráva, exteriér, doprava&#10;&#10;Popis byl vytvořen automaticky">
            <a:extLst>
              <a:ext uri="{FF2B5EF4-FFF2-40B4-BE49-F238E27FC236}">
                <a16:creationId xmlns:a16="http://schemas.microsoft.com/office/drawing/2014/main" id="{1E6DBE50-466B-766F-64E9-5247ABDD2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90" y="2477855"/>
            <a:ext cx="2916101" cy="164030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" b="471"/>
          <a:stretch/>
        </p:blipFill>
        <p:spPr>
          <a:xfrm>
            <a:off x="8810878" y="4330906"/>
            <a:ext cx="2637353" cy="172129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11" y="4287373"/>
            <a:ext cx="2370080" cy="176483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80"/>
          <a:stretch/>
        </p:blipFill>
        <p:spPr>
          <a:xfrm>
            <a:off x="4862248" y="5028741"/>
            <a:ext cx="1181922" cy="119234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74ADD9C-13A6-BB86-B897-4F424E4311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90" y="668337"/>
            <a:ext cx="2916101" cy="164030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545" y="1807099"/>
            <a:ext cx="1702894" cy="8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57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63" y="668338"/>
            <a:ext cx="10455275" cy="1022350"/>
          </a:xfrm>
        </p:spPr>
        <p:txBody>
          <a:bodyPr/>
          <a:lstStyle/>
          <a:p>
            <a:r>
              <a:rPr lang="cs-CZ" dirty="0"/>
              <a:t>POMOC </a:t>
            </a:r>
            <a:r>
              <a:rPr lang="cs-CZ" dirty="0" err="1"/>
              <a:t>association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9133" y="2505075"/>
            <a:ext cx="5147792" cy="3684588"/>
          </a:xfrm>
        </p:spPr>
        <p:txBody>
          <a:bodyPr>
            <a:normAutofit/>
          </a:bodyPr>
          <a:lstStyle/>
          <a:p>
            <a:r>
              <a:rPr lang="cs-CZ" dirty="0" err="1"/>
              <a:t>Sheltered</a:t>
            </a:r>
            <a:r>
              <a:rPr lang="cs-CZ" dirty="0"/>
              <a:t> </a:t>
            </a:r>
            <a:r>
              <a:rPr lang="cs-CZ" dirty="0" err="1"/>
              <a:t>employment</a:t>
            </a:r>
            <a:endParaRPr lang="cs-CZ" dirty="0"/>
          </a:p>
          <a:p>
            <a:pPr lvl="1"/>
            <a:r>
              <a:rPr lang="cs-CZ" dirty="0"/>
              <a:t>Three grade system</a:t>
            </a:r>
          </a:p>
          <a:p>
            <a:pPr lvl="1"/>
            <a:r>
              <a:rPr lang="cs-CZ" dirty="0"/>
              <a:t>Preparation for entering the open labor market</a:t>
            </a:r>
          </a:p>
          <a:p>
            <a:pPr lvl="1"/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275" y="6300788"/>
            <a:ext cx="2743200" cy="544512"/>
          </a:xfrm>
        </p:spPr>
        <p:txBody>
          <a:bodyPr/>
          <a:lstStyle/>
          <a:p>
            <a:fld id="{AC30E85F-03A9-4DC3-A879-6F4150C88507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6" name="Obrázek 5" descr="Obsah obrázku text, osoba, interiér, trouba&#10;&#10;Popis byl vytvořen automaticky">
            <a:extLst>
              <a:ext uri="{FF2B5EF4-FFF2-40B4-BE49-F238E27FC236}">
                <a16:creationId xmlns:a16="http://schemas.microsoft.com/office/drawing/2014/main" id="{6765A10A-E30C-3DFC-7142-08D1136E70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750" y="4673094"/>
            <a:ext cx="3037202" cy="1708426"/>
          </a:xfrm>
          <a:prstGeom prst="rect">
            <a:avLst/>
          </a:prstGeom>
        </p:spPr>
      </p:pic>
      <p:pic>
        <p:nvPicPr>
          <p:cNvPr id="7" name="Obrázek 6" descr="Obsah obrázku text, osoba, koš, kontejner&#10;&#10;Popis byl vytvořen automaticky">
            <a:extLst>
              <a:ext uri="{FF2B5EF4-FFF2-40B4-BE49-F238E27FC236}">
                <a16:creationId xmlns:a16="http://schemas.microsoft.com/office/drawing/2014/main" id="{A8CC79F0-8F02-1CEF-82D2-320467895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69" y="4068236"/>
            <a:ext cx="3008819" cy="1692461"/>
          </a:xfrm>
          <a:prstGeom prst="rect">
            <a:avLst/>
          </a:prstGeom>
        </p:spPr>
      </p:pic>
      <p:pic>
        <p:nvPicPr>
          <p:cNvPr id="9" name="Obrázek 8" descr="Obsah obrázku zelenina, čerstvé&#10;&#10;Popis byl vytvořen automaticky">
            <a:extLst>
              <a:ext uri="{FF2B5EF4-FFF2-40B4-BE49-F238E27FC236}">
                <a16:creationId xmlns:a16="http://schemas.microsoft.com/office/drawing/2014/main" id="{9A567BEC-6C02-787B-71C0-19998385FD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86" y="988751"/>
            <a:ext cx="2956719" cy="1663155"/>
          </a:xfrm>
          <a:prstGeom prst="rect">
            <a:avLst/>
          </a:prstGeom>
        </p:spPr>
      </p:pic>
      <p:pic>
        <p:nvPicPr>
          <p:cNvPr id="10" name="Obrázek 9" descr="Obsah obrázku osoba, vaření, čerstvé, zelenina&#10;&#10;Popis byl vytvořen automaticky">
            <a:extLst>
              <a:ext uri="{FF2B5EF4-FFF2-40B4-BE49-F238E27FC236}">
                <a16:creationId xmlns:a16="http://schemas.microsoft.com/office/drawing/2014/main" id="{BD89B71D-8ABB-CA8B-C4AE-6799FEBD96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573" y="1609573"/>
            <a:ext cx="2998322" cy="1686556"/>
          </a:xfrm>
          <a:prstGeom prst="rect">
            <a:avLst/>
          </a:prstGeom>
        </p:spPr>
      </p:pic>
      <p:pic>
        <p:nvPicPr>
          <p:cNvPr id="11" name="Obrázek 10" descr="Obsah obrázku osoba, příprava&#10;&#10;Popis byl vytvořen automaticky">
            <a:extLst>
              <a:ext uri="{FF2B5EF4-FFF2-40B4-BE49-F238E27FC236}">
                <a16:creationId xmlns:a16="http://schemas.microsoft.com/office/drawing/2014/main" id="{4AD779E9-6ADD-FF59-B4E4-379DA397BF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626" y="2796759"/>
            <a:ext cx="3084422" cy="173498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065" y="4673094"/>
            <a:ext cx="1702894" cy="8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26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134" y="668343"/>
            <a:ext cx="10453732" cy="1022351"/>
          </a:xfrm>
        </p:spPr>
        <p:txBody>
          <a:bodyPr/>
          <a:lstStyle/>
          <a:p>
            <a:r>
              <a:rPr lang="cs-CZ" dirty="0"/>
              <a:t>St. Prokop </a:t>
            </a:r>
            <a:r>
              <a:rPr lang="cs-CZ" dirty="0" err="1"/>
              <a:t>Orchards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9133" y="2505075"/>
            <a:ext cx="5147792" cy="3684588"/>
          </a:xfrm>
        </p:spPr>
        <p:txBody>
          <a:bodyPr>
            <a:normAutofit/>
          </a:bodyPr>
          <a:lstStyle/>
          <a:p>
            <a:r>
              <a:rPr lang="cs-CZ" dirty="0" err="1"/>
              <a:t>Growing</a:t>
            </a:r>
            <a:r>
              <a:rPr lang="cs-CZ" dirty="0"/>
              <a:t> and </a:t>
            </a:r>
            <a:r>
              <a:rPr lang="cs-CZ" dirty="0" err="1"/>
              <a:t>processing</a:t>
            </a:r>
            <a:endParaRPr lang="cs-CZ" dirty="0"/>
          </a:p>
          <a:p>
            <a:pPr lvl="1"/>
            <a:r>
              <a:rPr lang="cs-CZ" dirty="0" err="1"/>
              <a:t>Apples</a:t>
            </a:r>
            <a:endParaRPr lang="cs-CZ" dirty="0"/>
          </a:p>
          <a:p>
            <a:pPr lvl="1"/>
            <a:r>
              <a:rPr lang="cs-CZ" dirty="0" err="1"/>
              <a:t>Plums</a:t>
            </a:r>
            <a:endParaRPr lang="cs-CZ" dirty="0"/>
          </a:p>
          <a:p>
            <a:pPr lvl="1"/>
            <a:r>
              <a:rPr lang="cs-CZ" dirty="0" err="1"/>
              <a:t>Strawberies</a:t>
            </a:r>
            <a:endParaRPr lang="cs-CZ" dirty="0"/>
          </a:p>
          <a:p>
            <a:pPr lvl="1"/>
            <a:r>
              <a:rPr lang="cs-CZ" dirty="0" err="1"/>
              <a:t>Potatoes</a:t>
            </a:r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 err="1"/>
              <a:t>Organic</a:t>
            </a:r>
            <a:r>
              <a:rPr lang="cs-CZ" dirty="0"/>
              <a:t>, </a:t>
            </a:r>
            <a:r>
              <a:rPr lang="cs-CZ" dirty="0" err="1"/>
              <a:t>raw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CO2 </a:t>
            </a:r>
            <a:r>
              <a:rPr lang="cs-CZ" dirty="0" err="1"/>
              <a:t>footprint</a:t>
            </a:r>
            <a:r>
              <a:rPr lang="cs-CZ" dirty="0"/>
              <a:t>… 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275" y="6300063"/>
            <a:ext cx="2743200" cy="545243"/>
          </a:xfrm>
        </p:spPr>
        <p:txBody>
          <a:bodyPr/>
          <a:lstStyle/>
          <a:p>
            <a:fld id="{AC30E85F-03A9-4DC3-A879-6F4150C88507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5" name="Obrázek 4" descr="Obsah obrázku obloha, strom, exteriér, tráva&#10;&#10;Popis byl vytvořen automaticky">
            <a:extLst>
              <a:ext uri="{FF2B5EF4-FFF2-40B4-BE49-F238E27FC236}">
                <a16:creationId xmlns:a16="http://schemas.microsoft.com/office/drawing/2014/main" id="{FC24B9F2-CD67-1570-64B7-496D137676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497" y="1622148"/>
            <a:ext cx="3120179" cy="208011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497" y="3871730"/>
            <a:ext cx="2779778" cy="22777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927" y="1342291"/>
            <a:ext cx="3424705" cy="284514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975" y="4347369"/>
            <a:ext cx="3794657" cy="227778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275" y="809293"/>
            <a:ext cx="1867945" cy="107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12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134" y="668343"/>
            <a:ext cx="10453732" cy="1022351"/>
          </a:xfrm>
        </p:spPr>
        <p:txBody>
          <a:bodyPr/>
          <a:lstStyle/>
          <a:p>
            <a:r>
              <a:rPr lang="cs-CZ" dirty="0"/>
              <a:t>POMOC </a:t>
            </a:r>
            <a:r>
              <a:rPr lang="cs-CZ" dirty="0" err="1"/>
              <a:t>association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9133" y="2505075"/>
            <a:ext cx="5147792" cy="3684588"/>
          </a:xfrm>
        </p:spPr>
        <p:txBody>
          <a:bodyPr>
            <a:normAutofit/>
          </a:bodyPr>
          <a:lstStyle/>
          <a:p>
            <a:r>
              <a:rPr lang="cs-CZ" dirty="0"/>
              <a:t>Non-</a:t>
            </a:r>
            <a:r>
              <a:rPr lang="cs-CZ" dirty="0" err="1"/>
              <a:t>production</a:t>
            </a:r>
            <a:r>
              <a:rPr lang="cs-CZ" dirty="0"/>
              <a:t> </a:t>
            </a:r>
            <a:r>
              <a:rPr lang="cs-CZ" dirty="0" err="1"/>
              <a:t>activities</a:t>
            </a:r>
            <a:endParaRPr lang="cs-CZ" dirty="0"/>
          </a:p>
          <a:p>
            <a:pPr lvl="1"/>
            <a:r>
              <a:rPr lang="cs-CZ" dirty="0" err="1"/>
              <a:t>Harvest</a:t>
            </a:r>
            <a:r>
              <a:rPr lang="cs-CZ" dirty="0"/>
              <a:t> festival</a:t>
            </a:r>
          </a:p>
          <a:p>
            <a:pPr lvl="1"/>
            <a:r>
              <a:rPr lang="cs-CZ" dirty="0" err="1"/>
              <a:t>Agritourism</a:t>
            </a:r>
            <a:endParaRPr lang="cs-CZ" dirty="0"/>
          </a:p>
          <a:p>
            <a:pPr lvl="1"/>
            <a:r>
              <a:rPr lang="cs-CZ" dirty="0" err="1"/>
              <a:t>Weddings</a:t>
            </a:r>
            <a:endParaRPr lang="cs-CZ" dirty="0"/>
          </a:p>
          <a:p>
            <a:pPr lvl="1"/>
            <a:r>
              <a:rPr lang="cs-CZ" dirty="0" err="1"/>
              <a:t>Cultural</a:t>
            </a:r>
            <a:r>
              <a:rPr lang="cs-CZ" dirty="0"/>
              <a:t> </a:t>
            </a:r>
            <a:r>
              <a:rPr lang="cs-CZ" dirty="0" err="1"/>
              <a:t>sessions</a:t>
            </a:r>
            <a:endParaRPr lang="cs-CZ" dirty="0"/>
          </a:p>
          <a:p>
            <a:pPr lvl="1"/>
            <a:r>
              <a:rPr lang="cs-CZ" dirty="0"/>
              <a:t>Open </a:t>
            </a:r>
            <a:r>
              <a:rPr lang="cs-CZ" dirty="0" err="1"/>
              <a:t>gates</a:t>
            </a:r>
            <a:r>
              <a:rPr lang="cs-CZ" dirty="0"/>
              <a:t> </a:t>
            </a:r>
            <a:r>
              <a:rPr lang="cs-CZ" dirty="0" err="1"/>
              <a:t>days</a:t>
            </a:r>
            <a:endParaRPr lang="cs-CZ" dirty="0"/>
          </a:p>
          <a:p>
            <a:pPr lvl="1"/>
            <a:r>
              <a:rPr lang="cs-CZ" dirty="0" err="1"/>
              <a:t>Agricultural</a:t>
            </a:r>
            <a:r>
              <a:rPr lang="cs-CZ" dirty="0"/>
              <a:t> museum</a:t>
            </a:r>
          </a:p>
          <a:p>
            <a:pPr lvl="1"/>
            <a:r>
              <a:rPr lang="cs-CZ" dirty="0" err="1"/>
              <a:t>Chapel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St. </a:t>
            </a:r>
            <a:r>
              <a:rPr lang="cs-CZ" dirty="0" err="1"/>
              <a:t>Agnes</a:t>
            </a:r>
            <a:r>
              <a:rPr lang="cs-CZ" dirty="0"/>
              <a:t> </a:t>
            </a:r>
          </a:p>
          <a:p>
            <a:pPr lvl="1"/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275" y="6300063"/>
            <a:ext cx="2743200" cy="545243"/>
          </a:xfrm>
        </p:spPr>
        <p:txBody>
          <a:bodyPr/>
          <a:lstStyle/>
          <a:p>
            <a:fld id="{AC30E85F-03A9-4DC3-A879-6F4150C88507}" type="slidenum">
              <a:rPr lang="en-GB" smtClean="0"/>
              <a:pPr/>
              <a:t>26</a:t>
            </a:fld>
            <a:endParaRPr lang="en-GB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4"/>
          <a:stretch/>
        </p:blipFill>
        <p:spPr>
          <a:xfrm>
            <a:off x="7395629" y="3771900"/>
            <a:ext cx="4087291" cy="25288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962" y="4757931"/>
            <a:ext cx="2057143" cy="154285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238" y="3215191"/>
            <a:ext cx="2050867" cy="136126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428" y="1314517"/>
            <a:ext cx="2044676" cy="171919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76" y="1314517"/>
            <a:ext cx="4084519" cy="229754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895" y="1461388"/>
            <a:ext cx="1235909" cy="6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09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134" y="668343"/>
            <a:ext cx="10453732" cy="1022351"/>
          </a:xfrm>
        </p:spPr>
        <p:txBody>
          <a:bodyPr/>
          <a:lstStyle/>
          <a:p>
            <a:r>
              <a:rPr lang="cs-CZ" dirty="0" err="1"/>
              <a:t>Lavandia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363" y="1734595"/>
            <a:ext cx="5148262" cy="3684588"/>
          </a:xfrm>
        </p:spPr>
        <p:txBody>
          <a:bodyPr>
            <a:normAutofit/>
          </a:bodyPr>
          <a:lstStyle/>
          <a:p>
            <a:r>
              <a:rPr lang="cs-CZ" dirty="0" err="1"/>
              <a:t>Small-scale</a:t>
            </a:r>
            <a:r>
              <a:rPr lang="cs-CZ" dirty="0"/>
              <a:t> </a:t>
            </a:r>
            <a:r>
              <a:rPr lang="cs-CZ" dirty="0" err="1"/>
              <a:t>farm</a:t>
            </a:r>
            <a:endParaRPr lang="cs-CZ" dirty="0"/>
          </a:p>
          <a:p>
            <a:pPr lvl="1"/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product</a:t>
            </a:r>
            <a:endParaRPr lang="cs-CZ" dirty="0"/>
          </a:p>
          <a:p>
            <a:pPr lvl="1"/>
            <a:r>
              <a:rPr lang="cs-CZ" dirty="0" err="1"/>
              <a:t>Processing</a:t>
            </a:r>
            <a:endParaRPr lang="cs-CZ" dirty="0"/>
          </a:p>
          <a:p>
            <a:pPr lvl="1"/>
            <a:r>
              <a:rPr lang="cs-CZ" dirty="0" err="1"/>
              <a:t>Services</a:t>
            </a:r>
            <a:endParaRPr lang="cs-CZ" dirty="0"/>
          </a:p>
          <a:p>
            <a:pPr lvl="1"/>
            <a:r>
              <a:rPr lang="cs-CZ" dirty="0" err="1"/>
              <a:t>Organic</a:t>
            </a:r>
            <a:r>
              <a:rPr lang="cs-CZ" dirty="0"/>
              <a:t> </a:t>
            </a:r>
            <a:r>
              <a:rPr lang="cs-CZ" dirty="0" err="1"/>
              <a:t>farming</a:t>
            </a:r>
            <a:endParaRPr lang="cs-CZ" dirty="0"/>
          </a:p>
          <a:p>
            <a:pPr lvl="1"/>
            <a:r>
              <a:rPr lang="cs-CZ" dirty="0" err="1"/>
              <a:t>Products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high</a:t>
            </a:r>
            <a:r>
              <a:rPr lang="cs-CZ" dirty="0"/>
              <a:t> </a:t>
            </a:r>
            <a:r>
              <a:rPr lang="cs-CZ" dirty="0" err="1"/>
              <a:t>additional</a:t>
            </a:r>
            <a:r>
              <a:rPr lang="cs-CZ" dirty="0"/>
              <a:t> </a:t>
            </a:r>
            <a:r>
              <a:rPr lang="cs-CZ" dirty="0" err="1"/>
              <a:t>value</a:t>
            </a:r>
            <a:endParaRPr lang="cs-CZ" dirty="0"/>
          </a:p>
          <a:p>
            <a:pPr lvl="1"/>
            <a:r>
              <a:rPr lang="cs-CZ" dirty="0"/>
              <a:t>Story </a:t>
            </a:r>
            <a:r>
              <a:rPr lang="cs-CZ" dirty="0" err="1"/>
              <a:t>behind</a:t>
            </a:r>
            <a:endParaRPr lang="cs-CZ" dirty="0"/>
          </a:p>
          <a:p>
            <a:pPr lvl="1"/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275" y="6300063"/>
            <a:ext cx="2743200" cy="545243"/>
          </a:xfrm>
        </p:spPr>
        <p:txBody>
          <a:bodyPr/>
          <a:lstStyle/>
          <a:p>
            <a:fld id="{AC30E85F-03A9-4DC3-A879-6F4150C88507}" type="slidenum">
              <a:rPr lang="en-GB" smtClean="0"/>
              <a:pPr/>
              <a:t>27</a:t>
            </a:fld>
            <a:endParaRPr lang="en-GB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5"/>
          <a:stretch/>
        </p:blipFill>
        <p:spPr>
          <a:xfrm>
            <a:off x="7535408" y="784201"/>
            <a:ext cx="4119192" cy="25254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52" y="4937647"/>
            <a:ext cx="2019300" cy="8667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5198" r="11833"/>
          <a:stretch/>
        </p:blipFill>
        <p:spPr>
          <a:xfrm>
            <a:off x="4994992" y="3368400"/>
            <a:ext cx="2087571" cy="284271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4993" y="783135"/>
            <a:ext cx="2481926" cy="252655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3490" y="3368400"/>
            <a:ext cx="1043771" cy="12994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/>
          <a:srcRect t="12556" b="7512"/>
          <a:stretch/>
        </p:blipFill>
        <p:spPr>
          <a:xfrm>
            <a:off x="10143254" y="3368400"/>
            <a:ext cx="1511346" cy="122309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8"/>
          <a:srcRect l="14043" r="14432"/>
          <a:stretch/>
        </p:blipFill>
        <p:spPr>
          <a:xfrm>
            <a:off x="7147778" y="4726538"/>
            <a:ext cx="1049483" cy="148457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9"/>
          <a:srcRect l="9943" t="544" r="9943" b="6220"/>
          <a:stretch/>
        </p:blipFill>
        <p:spPr>
          <a:xfrm>
            <a:off x="8262476" y="3368400"/>
            <a:ext cx="1815562" cy="284271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43254" y="4681164"/>
            <a:ext cx="1511346" cy="152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27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A28452-4406-4BAF-9839-82ED7A42F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thank you for your attention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35C490-0737-45C2-A58B-F2D6F4101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3626758"/>
            <a:ext cx="6757428" cy="1052639"/>
          </a:xfrm>
        </p:spPr>
        <p:txBody>
          <a:bodyPr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</a:pPr>
            <a:r>
              <a:rPr lang="en-US" sz="2000" dirty="0"/>
              <a:t>Name of Lecturer</a:t>
            </a:r>
          </a:p>
          <a:p>
            <a:pPr marL="0" lvl="1" indent="0" algn="l" rtl="0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</a:pPr>
            <a:r>
              <a:rPr lang="en-US" sz="1600" dirty="0">
                <a:solidFill>
                  <a:schemeClr val="accent6"/>
                </a:solidFill>
              </a:rPr>
              <a:t>Institution of Lecturer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62C117D-1E3B-45F3-B3CE-D0ABB8BE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cs-CZ" dirty="0"/>
              <a:t>+ call number</a:t>
            </a:r>
            <a:endParaRPr lang="cs-CZ" baseline="300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DB0F70C-A834-4236-A1BF-29790ECF981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de-DE" dirty="0">
                <a:solidFill>
                  <a:schemeClr val="bg1"/>
                </a:solidFill>
              </a:rPr>
              <a:t>name@xyz.com</a:t>
            </a:r>
          </a:p>
        </p:txBody>
      </p:sp>
    </p:spTree>
    <p:extLst>
      <p:ext uri="{BB962C8B-B14F-4D97-AF65-F5344CB8AC3E}">
        <p14:creationId xmlns:p14="http://schemas.microsoft.com/office/powerpoint/2010/main" val="1028277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mirrors.creativecommons.org/presskit/buttons/88x31/png/by-nc.png">
            <a:extLst>
              <a:ext uri="{FF2B5EF4-FFF2-40B4-BE49-F238E27FC236}">
                <a16:creationId xmlns:a16="http://schemas.microsoft.com/office/drawing/2014/main" id="{FE5D5E43-D11E-4851-ACD6-C6C080812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77" y="2437098"/>
            <a:ext cx="1361196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0D643F1E-E2F3-403A-BC75-69AE45B8049F}"/>
              </a:ext>
            </a:extLst>
          </p:cNvPr>
          <p:cNvSpPr/>
          <p:nvPr/>
        </p:nvSpPr>
        <p:spPr>
          <a:xfrm>
            <a:off x="504310" y="5372100"/>
            <a:ext cx="466725" cy="347364"/>
          </a:xfrm>
          <a:prstGeom prst="rect">
            <a:avLst/>
          </a:prstGeom>
          <a:solidFill>
            <a:srgbClr val="047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D5AD51D-DFF4-45DE-B82F-C3C932BC63A7}"/>
              </a:ext>
            </a:extLst>
          </p:cNvPr>
          <p:cNvSpPr/>
          <p:nvPr/>
        </p:nvSpPr>
        <p:spPr>
          <a:xfrm>
            <a:off x="1781173" y="2451683"/>
            <a:ext cx="10143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Farming with Refugees and forced displaced people - Agriculture as a path of inclusion © 2023 by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SoFarTEAM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licensed under CC BY-NC 4.0. 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view a copy of this license, visit http://creativecommons.org/licenses/by-nc/4.0/</a:t>
            </a:r>
            <a:endPara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6B1D07E-5B58-4830-8A2A-D02BAEB7E3BB}"/>
              </a:ext>
            </a:extLst>
          </p:cNvPr>
          <p:cNvSpPr/>
          <p:nvPr/>
        </p:nvSpPr>
        <p:spPr>
          <a:xfrm>
            <a:off x="564757" y="3566116"/>
            <a:ext cx="51082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slides were created by Jan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Moudrý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Contact:</a:t>
            </a: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South Bohemia in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České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Budějovice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Studentská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</a:t>
            </a: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370 05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České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Budějovice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Czech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Republic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264;p22">
            <a:extLst>
              <a:ext uri="{FF2B5EF4-FFF2-40B4-BE49-F238E27FC236}">
                <a16:creationId xmlns:a16="http://schemas.microsoft.com/office/drawing/2014/main" id="{407401C3-CF23-4A8E-BEAB-7F2A285F3033}"/>
              </a:ext>
            </a:extLst>
          </p:cNvPr>
          <p:cNvSpPr txBox="1">
            <a:spLocks/>
          </p:cNvSpPr>
          <p:nvPr/>
        </p:nvSpPr>
        <p:spPr>
          <a:xfrm>
            <a:off x="940750" y="5676148"/>
            <a:ext cx="2650457" cy="48401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72000" rIns="91425" bIns="4570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440"/>
              </a:lnSpc>
              <a:spcBef>
                <a:spcPts val="200"/>
              </a:spcBef>
              <a:buClr>
                <a:schemeClr val="tx2"/>
              </a:buClr>
              <a:buFontTx/>
              <a:buNone/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lnSpc>
                <a:spcPts val="19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chemeClr val="lt1"/>
              </a:buClr>
              <a:buSzPct val="100000"/>
              <a:buFont typeface="Arial"/>
              <a:buNone/>
            </a:pP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jmoudry@fzt.jcu.cz</a:t>
            </a:r>
          </a:p>
        </p:txBody>
      </p:sp>
    </p:spTree>
    <p:extLst>
      <p:ext uri="{BB962C8B-B14F-4D97-AF65-F5344CB8AC3E}">
        <p14:creationId xmlns:p14="http://schemas.microsoft.com/office/powerpoint/2010/main" val="241543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3812B77-5F38-4154-B6B6-F756E162DC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Environment</a:t>
            </a:r>
            <a:endParaRPr lang="cs-CZ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744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134" y="668343"/>
            <a:ext cx="10453732" cy="1022351"/>
          </a:xfrm>
        </p:spPr>
        <p:txBody>
          <a:bodyPr/>
          <a:lstStyle/>
          <a:p>
            <a:r>
              <a:rPr lang="cs-CZ" dirty="0" err="1"/>
              <a:t>Current</a:t>
            </a:r>
            <a:r>
              <a:rPr lang="cs-CZ" dirty="0"/>
              <a:t> </a:t>
            </a:r>
            <a:r>
              <a:rPr lang="cs-CZ" dirty="0" err="1"/>
              <a:t>trends</a:t>
            </a:r>
            <a:r>
              <a:rPr lang="cs-CZ" dirty="0"/>
              <a:t> in </a:t>
            </a:r>
            <a:r>
              <a:rPr lang="cs-CZ" dirty="0" err="1"/>
              <a:t>agriculture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4</a:t>
            </a:fld>
            <a:endParaRPr lang="en-GB" dirty="0"/>
          </a:p>
        </p:txBody>
      </p:sp>
      <p:pic>
        <p:nvPicPr>
          <p:cNvPr id="10" name="Picture 18" descr="Výsledek obrázku pro intenzivní zem&amp;ecaron;d&amp;ecaron;lstv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639" y="1233173"/>
            <a:ext cx="4423930" cy="2922368"/>
          </a:xfrm>
          <a:prstGeom prst="rect">
            <a:avLst/>
          </a:prstGeom>
        </p:spPr>
      </p:pic>
      <p:pic>
        <p:nvPicPr>
          <p:cNvPr id="11" name="Picture 4" descr="Související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005" y="3920490"/>
            <a:ext cx="4484498" cy="293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667" y="3920490"/>
            <a:ext cx="3576481" cy="259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896" y="1110531"/>
            <a:ext cx="3148451" cy="236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7114" y="3082956"/>
            <a:ext cx="4724321" cy="210220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273" y="1672006"/>
            <a:ext cx="3450425" cy="24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8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7"/>
          <p:cNvSpPr txBox="1">
            <a:spLocks/>
          </p:cNvSpPr>
          <p:nvPr/>
        </p:nvSpPr>
        <p:spPr>
          <a:xfrm>
            <a:off x="1925240" y="1802606"/>
            <a:ext cx="8074101" cy="441227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cs-CZ" sz="1158" dirty="0"/>
          </a:p>
          <a:p>
            <a:pPr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r>
              <a:rPr lang="cs-CZ" sz="1158" dirty="0"/>
              <a:t>			    </a:t>
            </a:r>
          </a:p>
          <a:p>
            <a:pPr>
              <a:buFont typeface="Wingdings 3" panose="05040102010807070707" pitchFamily="18" charset="2"/>
              <a:buNone/>
              <a:defRPr/>
            </a:pPr>
            <a:r>
              <a:rPr lang="cs-CZ" sz="1158" dirty="0"/>
              <a:t>			2,1%</a:t>
            </a:r>
          </a:p>
          <a:p>
            <a:pPr>
              <a:buFont typeface="Wingdings 3" panose="05040102010807070707" pitchFamily="18" charset="2"/>
              <a:buNone/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r>
              <a:rPr lang="cs-CZ" sz="1158" dirty="0"/>
              <a:t>			27,9%</a:t>
            </a:r>
          </a:p>
          <a:p>
            <a:pPr>
              <a:buFont typeface="Wingdings 3" panose="05040102010807070707" pitchFamily="18" charset="2"/>
              <a:buNone/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r>
              <a:rPr lang="cs-CZ" sz="1158" dirty="0"/>
              <a:t>			70%</a:t>
            </a:r>
          </a:p>
        </p:txBody>
      </p:sp>
      <p:sp>
        <p:nvSpPr>
          <p:cNvPr id="8" name="Obdélník 7"/>
          <p:cNvSpPr/>
          <p:nvPr/>
        </p:nvSpPr>
        <p:spPr>
          <a:xfrm>
            <a:off x="2757489" y="2570559"/>
            <a:ext cx="901604" cy="2960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350" dirty="0"/>
          </a:p>
        </p:txBody>
      </p:sp>
      <p:graphicFrame>
        <p:nvGraphicFramePr>
          <p:cNvPr id="9" name="Graf 8"/>
          <p:cNvGraphicFramePr/>
          <p:nvPr>
            <p:extLst>
              <p:ext uri="{D42A27DB-BD31-4B8C-83A1-F6EECF244321}">
                <p14:modId xmlns:p14="http://schemas.microsoft.com/office/powerpoint/2010/main" val="870039986"/>
              </p:ext>
            </p:extLst>
          </p:nvPr>
        </p:nvGraphicFramePr>
        <p:xfrm>
          <a:off x="4267371" y="2042066"/>
          <a:ext cx="6613373" cy="4815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Obdélník 9"/>
          <p:cNvSpPr/>
          <p:nvPr/>
        </p:nvSpPr>
        <p:spPr>
          <a:xfrm>
            <a:off x="2757489" y="2570560"/>
            <a:ext cx="901604" cy="1284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350" dirty="0"/>
          </a:p>
        </p:txBody>
      </p:sp>
      <p:sp>
        <p:nvSpPr>
          <p:cNvPr id="11" name="Obdélník 10"/>
          <p:cNvSpPr/>
          <p:nvPr/>
        </p:nvSpPr>
        <p:spPr>
          <a:xfrm>
            <a:off x="2757489" y="3338511"/>
            <a:ext cx="901604" cy="212363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35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Dual</a:t>
            </a:r>
            <a:r>
              <a:rPr lang="cs-CZ" dirty="0"/>
              <a:t> </a:t>
            </a:r>
            <a:r>
              <a:rPr lang="cs-CZ" dirty="0" err="1"/>
              <a:t>character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farms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543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Dual</a:t>
            </a:r>
            <a:r>
              <a:rPr lang="cs-CZ" dirty="0"/>
              <a:t> </a:t>
            </a:r>
            <a:r>
              <a:rPr lang="cs-CZ" dirty="0" err="1"/>
              <a:t>Character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farms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17" y="1572047"/>
            <a:ext cx="7648215" cy="4617610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526" y="4899959"/>
            <a:ext cx="545243" cy="34113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032" y="4899957"/>
            <a:ext cx="515271" cy="34113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641" y="4899957"/>
            <a:ext cx="512980" cy="34113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44" y="4899957"/>
            <a:ext cx="568553" cy="34113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419" y="4899957"/>
            <a:ext cx="517071" cy="34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61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4">
            <a:extLst>
              <a:ext uri="{FF2B5EF4-FFF2-40B4-BE49-F238E27FC236}">
                <a16:creationId xmlns:a16="http://schemas.microsoft.com/office/drawing/2014/main" id="{4B4D8048-9B90-4781-AB4C-428BF3B3E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Social Farm vs. social service provider </a:t>
            </a:r>
            <a:endParaRPr lang="en-GB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36489AC4-2253-4651-A9A5-FEEF3CD9D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6438" y="1528017"/>
            <a:ext cx="3154768" cy="703994"/>
          </a:xfrm>
        </p:spPr>
        <p:txBody>
          <a:bodyPr/>
          <a:lstStyle/>
          <a:p>
            <a:r>
              <a:rPr lang="cs-CZ" dirty="0"/>
              <a:t>Social farm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F092E835-FC22-4039-9E0E-7ED224B688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551" y="1579770"/>
            <a:ext cx="5083989" cy="703995"/>
          </a:xfrm>
        </p:spPr>
        <p:txBody>
          <a:bodyPr/>
          <a:lstStyle/>
          <a:p>
            <a:r>
              <a:rPr lang="cs-CZ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service provider</a:t>
            </a:r>
          </a:p>
          <a:p>
            <a:endParaRPr lang="de-DE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7</a:t>
            </a:fld>
            <a:endParaRPr lang="en-GB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10"/>
          <a:stretch/>
        </p:blipFill>
        <p:spPr>
          <a:xfrm>
            <a:off x="6284551" y="1983521"/>
            <a:ext cx="3154769" cy="2054139"/>
          </a:xfrm>
          <a:prstGeom prst="rect">
            <a:avLst/>
          </a:prstGeom>
        </p:spPr>
      </p:pic>
      <p:pic>
        <p:nvPicPr>
          <p:cNvPr id="11" name="Picture 2" descr="C:\záloha\zaloha D\věci co jsou na ploše\fotky\75 - 11.8.-17.8.2010 - Polsko\1 Exkurze farmy\IMG_8616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186" y="1990269"/>
            <a:ext cx="3160310" cy="20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C:\Users\Jonela\Dropbox\Komise pro ZS, MZe\Leták soc. zem\Biostate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185" y="4130111"/>
            <a:ext cx="3154768" cy="236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42"/>
          <a:stretch/>
        </p:blipFill>
        <p:spPr bwMode="auto">
          <a:xfrm>
            <a:off x="6284552" y="4141167"/>
            <a:ext cx="3154769" cy="236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091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Social Farm vs. social service provider </a:t>
            </a:r>
            <a:endParaRPr lang="cs-CZ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1C26F72-A4D2-406E-A367-5751735675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Farm environment modification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9133" y="2505075"/>
            <a:ext cx="6807380" cy="3684588"/>
          </a:xfrm>
        </p:spPr>
        <p:txBody>
          <a:bodyPr>
            <a:normAutofit/>
          </a:bodyPr>
          <a:lstStyle/>
          <a:p>
            <a:pPr lvl="1"/>
            <a:r>
              <a:rPr lang="cs-CZ" sz="1800" dirty="0"/>
              <a:t>Cooperation with the social worker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Properly prepared working conditions suitable</a:t>
            </a:r>
            <a:r>
              <a:rPr lang="de-DE" sz="1800" dirty="0"/>
              <a:t> </a:t>
            </a:r>
            <a:r>
              <a:rPr lang="cs-CZ" sz="1800" dirty="0"/>
              <a:t>for participants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Beneficial from an economic point of view</a:t>
            </a:r>
          </a:p>
          <a:p>
            <a:endParaRPr lang="cs-CZ" sz="1800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8</a:t>
            </a:fld>
            <a:endParaRPr lang="en-GB" dirty="0"/>
          </a:p>
        </p:txBody>
      </p:sp>
      <p:pic>
        <p:nvPicPr>
          <p:cNvPr id="6" name="Picture 2" descr="F:\!!!projekty\SoFar\Estoril\obrázky a podklady\Obrázek1.jpg">
            <a:extLst>
              <a:ext uri="{FF2B5EF4-FFF2-40B4-BE49-F238E27FC236}">
                <a16:creationId xmlns:a16="http://schemas.microsoft.com/office/drawing/2014/main" id="{EF066EE5-CC94-3720-A7EA-0DF8C5AEE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875" y="1619778"/>
            <a:ext cx="3479629" cy="245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Obsah obrázku strom, exteriér, tráva, červená&#10;&#10;Popis byl vytvořen automaticky">
            <a:extLst>
              <a:ext uri="{FF2B5EF4-FFF2-40B4-BE49-F238E27FC236}">
                <a16:creationId xmlns:a16="http://schemas.microsoft.com/office/drawing/2014/main" id="{21E7E4F5-59B6-9AB0-686E-F6D318BA9E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875" y="4276891"/>
            <a:ext cx="3479629" cy="195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63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F:\!!!projekty\SoFar\Estoril\obrázky a podklady\prace-na-zel-zahrad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65649" y="1470896"/>
            <a:ext cx="3524547" cy="470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/>
              <a:t> Farm</a:t>
            </a:r>
            <a:r>
              <a:rPr lang="cs-CZ" dirty="0"/>
              <a:t> vs.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 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0A4DF0C-475B-4057-8616-8A4FAD6DC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Farm environment modification</a:t>
            </a:r>
            <a:endParaRPr lang="de-DE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lvl="1" indent="0">
              <a:buNone/>
            </a:pPr>
            <a:r>
              <a:rPr lang="cs-CZ" sz="1800" dirty="0"/>
              <a:t>Optimal modification = NO modification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7" name="Obrázek 6" descr="Obsah obrázku zelenina&#10;&#10;Popis byl vytvořen automaticky">
            <a:extLst>
              <a:ext uri="{FF2B5EF4-FFF2-40B4-BE49-F238E27FC236}">
                <a16:creationId xmlns:a16="http://schemas.microsoft.com/office/drawing/2014/main" id="{77E5E9CC-3E62-E4D9-B599-13EB8EF0B6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956" y="1768025"/>
            <a:ext cx="3771889" cy="2121688"/>
          </a:xfrm>
          <a:prstGeom prst="rect">
            <a:avLst/>
          </a:prstGeom>
        </p:spPr>
      </p:pic>
      <p:sp>
        <p:nvSpPr>
          <p:cNvPr id="5" name="Zaoblený obdélníkový bublinový popisek 4"/>
          <p:cNvSpPr/>
          <p:nvPr/>
        </p:nvSpPr>
        <p:spPr>
          <a:xfrm>
            <a:off x="707095" y="3372482"/>
            <a:ext cx="5388905" cy="280016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Participants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practically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everything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imagine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such a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farm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On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hand,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limits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rather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typical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jobs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not direct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employees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do, such as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operating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more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complex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machinery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driving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tractor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setting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up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adjusting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various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machines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48989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theme1.xml><?xml version="1.0" encoding="utf-8"?>
<a:theme xmlns:a="http://schemas.openxmlformats.org/drawingml/2006/main" name="Motiv Office">
  <a:themeElements>
    <a:clrScheme name="So Far Team">
      <a:dk1>
        <a:srgbClr val="1D1D1B"/>
      </a:dk1>
      <a:lt1>
        <a:srgbClr val="FFFFFF"/>
      </a:lt1>
      <a:dk2>
        <a:srgbClr val="585857"/>
      </a:dk2>
      <a:lt2>
        <a:srgbClr val="CDCDCD"/>
      </a:lt2>
      <a:accent1>
        <a:srgbClr val="13426F"/>
      </a:accent1>
      <a:accent2>
        <a:srgbClr val="057233"/>
      </a:accent2>
      <a:accent3>
        <a:srgbClr val="5DC5F1"/>
      </a:accent3>
      <a:accent4>
        <a:srgbClr val="98C8ED"/>
      </a:accent4>
      <a:accent5>
        <a:srgbClr val="DE6A53"/>
      </a:accent5>
      <a:accent6>
        <a:srgbClr val="F9B334"/>
      </a:accent6>
      <a:hlink>
        <a:srgbClr val="000000"/>
      </a:hlink>
      <a:folHlink>
        <a:srgbClr val="E6E6E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939ED67-B1EF-4AA6-8A13-4B02BCF30A37}" vid="{56B3D632-66FB-46E6-91BF-B08A7FD74196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hluk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Shluk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Shluk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95000" t="-106500" r="5000" b="2065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Powerpoint_sofarteam_4_3</Template>
  <TotalTime>0</TotalTime>
  <Words>755</Words>
  <Application>Microsoft Office PowerPoint</Application>
  <PresentationFormat>Widescreen</PresentationFormat>
  <Paragraphs>229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Wingdings 3</vt:lpstr>
      <vt:lpstr>Motiv Office</vt:lpstr>
      <vt:lpstr>Social farming in practice</vt:lpstr>
      <vt:lpstr>Overview</vt:lpstr>
      <vt:lpstr>PowerPoint Presentation</vt:lpstr>
      <vt:lpstr>Current trends in agriculture</vt:lpstr>
      <vt:lpstr>Dual character of the farms</vt:lpstr>
      <vt:lpstr>Dual Character of the farms</vt:lpstr>
      <vt:lpstr>Social Farm vs. social service provider </vt:lpstr>
      <vt:lpstr>Social Farm vs. social service provider </vt:lpstr>
      <vt:lpstr>Social Farm vs. social service provider </vt:lpstr>
      <vt:lpstr>Social Farm vs. social service provider </vt:lpstr>
      <vt:lpstr>Social Farm vs. social service provider </vt:lpstr>
      <vt:lpstr>ACTivities suitable for social farming</vt:lpstr>
      <vt:lpstr>ACTivities suitable for social farming</vt:lpstr>
      <vt:lpstr>PowerPoint Presentation</vt:lpstr>
      <vt:lpstr>Sustainability forms</vt:lpstr>
      <vt:lpstr>Economic viability</vt:lpstr>
      <vt:lpstr>Sheltered employment</vt:lpstr>
      <vt:lpstr>Trends in marketing</vt:lpstr>
      <vt:lpstr>Farm or „farm“</vt:lpstr>
      <vt:lpstr>PowerPoint Presentation</vt:lpstr>
      <vt:lpstr>POMOC association</vt:lpstr>
      <vt:lpstr>POMOC association</vt:lpstr>
      <vt:lpstr>POMOC association</vt:lpstr>
      <vt:lpstr>POMOC association</vt:lpstr>
      <vt:lpstr>St. Prokop Orchards</vt:lpstr>
      <vt:lpstr>POMOC association</vt:lpstr>
      <vt:lpstr>Lavandia</vt:lpstr>
      <vt:lpstr>thank you for your attention</vt:lpstr>
      <vt:lpstr>PowerPoint Presentation</vt:lpstr>
    </vt:vector>
  </TitlesOfParts>
  <Company>Hochschule Neubrandenburg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Powerpoint presentation, maximum eight lines, aligned from top left</dc:title>
  <dc:creator>Essich, Lisa</dc:creator>
  <cp:lastModifiedBy>Caoimhe McKeon</cp:lastModifiedBy>
  <cp:revision>58</cp:revision>
  <cp:lastPrinted>2019-04-08T12:55:43Z</cp:lastPrinted>
  <dcterms:created xsi:type="dcterms:W3CDTF">2022-09-14T10:05:51Z</dcterms:created>
  <dcterms:modified xsi:type="dcterms:W3CDTF">2024-03-20T13:08:17Z</dcterms:modified>
</cp:coreProperties>
</file>