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268" r:id="rId2"/>
    <p:sldId id="274" r:id="rId3"/>
    <p:sldId id="257" r:id="rId4"/>
    <p:sldId id="258" r:id="rId5"/>
    <p:sldId id="259" r:id="rId6"/>
    <p:sldId id="269" r:id="rId7"/>
    <p:sldId id="270" r:id="rId8"/>
    <p:sldId id="273" r:id="rId9"/>
    <p:sldId id="271" r:id="rId10"/>
    <p:sldId id="275" r:id="rId11"/>
    <p:sldId id="276" r:id="rId12"/>
    <p:sldId id="303" r:id="rId13"/>
    <p:sldId id="278" r:id="rId14"/>
    <p:sldId id="302" r:id="rId15"/>
    <p:sldId id="279" r:id="rId16"/>
    <p:sldId id="280" r:id="rId17"/>
    <p:sldId id="281" r:id="rId18"/>
    <p:sldId id="300" r:id="rId19"/>
    <p:sldId id="308" r:id="rId20"/>
    <p:sldId id="310" r:id="rId21"/>
    <p:sldId id="309" r:id="rId22"/>
    <p:sldId id="311" r:id="rId23"/>
    <p:sldId id="312" r:id="rId24"/>
    <p:sldId id="313" r:id="rId25"/>
    <p:sldId id="314" r:id="rId26"/>
    <p:sldId id="315" r:id="rId27"/>
    <p:sldId id="316" r:id="rId28"/>
    <p:sldId id="317" r:id="rId29"/>
    <p:sldId id="318" r:id="rId30"/>
    <p:sldId id="319" r:id="rId31"/>
    <p:sldId id="320" r:id="rId32"/>
    <p:sldId id="321" r:id="rId33"/>
    <p:sldId id="322" r:id="rId34"/>
    <p:sldId id="294" r:id="rId35"/>
    <p:sldId id="323" r:id="rId36"/>
    <p:sldId id="324" r:id="rId37"/>
    <p:sldId id="325" r:id="rId38"/>
    <p:sldId id="299" r:id="rId39"/>
    <p:sldId id="301" r:id="rId40"/>
    <p:sldId id="266" r:id="rId41"/>
    <p:sldId id="326"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3688A6-354B-4615-B913-49D24EC4BBEF}" v="6" dt="2022-09-29T10:32:35.030"/>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06" autoAdjust="0"/>
    <p:restoredTop sz="84758" autoAdjust="0"/>
  </p:normalViewPr>
  <p:slideViewPr>
    <p:cSldViewPr snapToGrid="0" showGuides="1">
      <p:cViewPr varScale="1">
        <p:scale>
          <a:sx n="78" d="100"/>
          <a:sy n="78" d="100"/>
        </p:scale>
        <p:origin x="96" y="522"/>
      </p:cViewPr>
      <p:guideLst>
        <p:guide orient="horz" pos="2160"/>
        <p:guide pos="2880"/>
      </p:guideLst>
    </p:cSldViewPr>
  </p:slideViewPr>
  <p:notesTextViewPr>
    <p:cViewPr>
      <p:scale>
        <a:sx n="1" d="1"/>
        <a:sy n="1" d="1"/>
      </p:scale>
      <p:origin x="0" y="0"/>
    </p:cViewPr>
  </p:notesTextViewPr>
  <p:notesViewPr>
    <p:cSldViewPr snapToGrid="0" showGuides="1">
      <p:cViewPr varScale="1">
        <p:scale>
          <a:sx n="83" d="100"/>
          <a:sy n="83" d="100"/>
        </p:scale>
        <p:origin x="3636"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5F07FF2E-5A09-4D8C-96ED-DFF3E38DC2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a:extLst>
              <a:ext uri="{FF2B5EF4-FFF2-40B4-BE49-F238E27FC236}">
                <a16:creationId xmlns:a16="http://schemas.microsoft.com/office/drawing/2014/main" id="{D21C0422-03DB-4C82-8A77-B8C4A8B7E5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09F950-8FF8-47EF-A10C-AE5A1C4B9448}" type="datetimeFigureOut">
              <a:rPr lang="en-GB" smtClean="0"/>
              <a:t>07/07/2023</a:t>
            </a:fld>
            <a:endParaRPr lang="en-GB"/>
          </a:p>
        </p:txBody>
      </p:sp>
      <p:sp>
        <p:nvSpPr>
          <p:cNvPr id="4" name="Zástupný symbol pro zápatí 3">
            <a:extLst>
              <a:ext uri="{FF2B5EF4-FFF2-40B4-BE49-F238E27FC236}">
                <a16:creationId xmlns:a16="http://schemas.microsoft.com/office/drawing/2014/main" id="{22538B0F-5BFF-472E-A772-8EFD85AACF4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Zástupný symbol pro číslo snímku 4">
            <a:extLst>
              <a:ext uri="{FF2B5EF4-FFF2-40B4-BE49-F238E27FC236}">
                <a16:creationId xmlns:a16="http://schemas.microsoft.com/office/drawing/2014/main" id="{996576CC-2BF3-46C7-A1F3-FDD4E4876B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2DA8C7-273E-4D2C-860A-24CA4659E124}" type="slidenum">
              <a:rPr lang="en-GB" smtClean="0"/>
              <a:t>‹Nr.›</a:t>
            </a:fld>
            <a:endParaRPr lang="en-GB"/>
          </a:p>
        </p:txBody>
      </p:sp>
    </p:spTree>
    <p:extLst>
      <p:ext uri="{BB962C8B-B14F-4D97-AF65-F5344CB8AC3E}">
        <p14:creationId xmlns:p14="http://schemas.microsoft.com/office/powerpoint/2010/main" val="30041457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82C661-38CA-4B97-BA44-C18F617B1D36}" type="datetimeFigureOut">
              <a:rPr lang="en-GB" smtClean="0"/>
              <a:t>07/07/2023</a:t>
            </a:fld>
            <a:endParaRPr lang="en-GB"/>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00C0-D88A-427B-95B4-8A9679D6D829}" type="slidenum">
              <a:rPr lang="en-GB" smtClean="0"/>
              <a:t>‹Nr.›</a:t>
            </a:fld>
            <a:endParaRPr lang="en-GB"/>
          </a:p>
        </p:txBody>
      </p:sp>
    </p:spTree>
    <p:extLst>
      <p:ext uri="{BB962C8B-B14F-4D97-AF65-F5344CB8AC3E}">
        <p14:creationId xmlns:p14="http://schemas.microsoft.com/office/powerpoint/2010/main" val="2324702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20000C0-D88A-427B-95B4-8A9679D6D829}" type="slidenum">
              <a:rPr lang="en-GB" smtClean="0"/>
              <a:t>1</a:t>
            </a:fld>
            <a:endParaRPr lang="en-GB"/>
          </a:p>
        </p:txBody>
      </p:sp>
    </p:spTree>
    <p:extLst>
      <p:ext uri="{BB962C8B-B14F-4D97-AF65-F5344CB8AC3E}">
        <p14:creationId xmlns:p14="http://schemas.microsoft.com/office/powerpoint/2010/main" val="94010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Re bullet point 2:  you should try and </a:t>
            </a:r>
            <a:r>
              <a:rPr lang="en-GB" sz="1200" dirty="0">
                <a:solidFill>
                  <a:schemeClr val="tx2"/>
                </a:solidFill>
                <a:latin typeface="Arial" panose="020B0604020202020204" pitchFamily="34" charset="0"/>
                <a:cs typeface="Arial" panose="020B0604020202020204" pitchFamily="34" charset="0"/>
              </a:rPr>
              <a:t>stretch people outside of their comfort zone, ensure that they get to try new things and also get to improve and master some things.  </a:t>
            </a:r>
          </a:p>
          <a:p>
            <a:r>
              <a:rPr lang="en-GB" sz="1200" dirty="0">
                <a:solidFill>
                  <a:schemeClr val="tx2"/>
                </a:solidFill>
                <a:latin typeface="Arial" panose="020B0604020202020204" pitchFamily="34" charset="0"/>
                <a:cs typeface="Arial" panose="020B0604020202020204" pitchFamily="34" charset="0"/>
              </a:rPr>
              <a:t>Re bullet point 4: A person centred approach does not mean people getting to do everything they want or like. Part of living a full and normal life comparable to ones peers involves doing some things which are tedious, boring, repetitive or just not so enjoyable. It is all part of the mix! </a:t>
            </a:r>
            <a:endParaRPr lang="en-IE" dirty="0"/>
          </a:p>
          <a:p>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29</a:t>
            </a:fld>
            <a:endParaRPr lang="en-GB"/>
          </a:p>
        </p:txBody>
      </p:sp>
    </p:spTree>
    <p:extLst>
      <p:ext uri="{BB962C8B-B14F-4D97-AF65-F5344CB8AC3E}">
        <p14:creationId xmlns:p14="http://schemas.microsoft.com/office/powerpoint/2010/main" val="3950631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30</a:t>
            </a:fld>
            <a:endParaRPr lang="en-GB"/>
          </a:p>
        </p:txBody>
      </p:sp>
    </p:spTree>
    <p:extLst>
      <p:ext uri="{BB962C8B-B14F-4D97-AF65-F5344CB8AC3E}">
        <p14:creationId xmlns:p14="http://schemas.microsoft.com/office/powerpoint/2010/main" val="1191112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31</a:t>
            </a:fld>
            <a:endParaRPr lang="en-GB"/>
          </a:p>
        </p:txBody>
      </p:sp>
    </p:spTree>
    <p:extLst>
      <p:ext uri="{BB962C8B-B14F-4D97-AF65-F5344CB8AC3E}">
        <p14:creationId xmlns:p14="http://schemas.microsoft.com/office/powerpoint/2010/main" val="404847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32</a:t>
            </a:fld>
            <a:endParaRPr lang="en-GB"/>
          </a:p>
        </p:txBody>
      </p:sp>
    </p:spTree>
    <p:extLst>
      <p:ext uri="{BB962C8B-B14F-4D97-AF65-F5344CB8AC3E}">
        <p14:creationId xmlns:p14="http://schemas.microsoft.com/office/powerpoint/2010/main" val="216427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33</a:t>
            </a:fld>
            <a:endParaRPr lang="en-GB"/>
          </a:p>
        </p:txBody>
      </p:sp>
    </p:spTree>
    <p:extLst>
      <p:ext uri="{BB962C8B-B14F-4D97-AF65-F5344CB8AC3E}">
        <p14:creationId xmlns:p14="http://schemas.microsoft.com/office/powerpoint/2010/main" val="3461147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41</a:t>
            </a:fld>
            <a:endParaRPr lang="en-GB"/>
          </a:p>
        </p:txBody>
      </p:sp>
    </p:spTree>
    <p:extLst>
      <p:ext uri="{BB962C8B-B14F-4D97-AF65-F5344CB8AC3E}">
        <p14:creationId xmlns:p14="http://schemas.microsoft.com/office/powerpoint/2010/main" val="2894345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photo is taken at a social farm in the Northwest of Ireland. The participants are all people with intellectual and in some cases physical disabilities who came to this social farm at a time when they were transitioning from living in a centralised residential home to living in smaller homes in the local community. Social farming was a way to support these ladies with this transition. The photo highlights a number of other themes – the simple joy and happiness which social farming brings and the extent to which people of all sorts of abilities (sometimes even those with profound disabilities) can gain benefits from social farming </a:t>
            </a:r>
            <a:endParaRPr lang="en-IE" dirty="0"/>
          </a:p>
        </p:txBody>
      </p:sp>
      <p:sp>
        <p:nvSpPr>
          <p:cNvPr id="4" name="Slide Number Placeholder 3"/>
          <p:cNvSpPr>
            <a:spLocks noGrp="1"/>
          </p:cNvSpPr>
          <p:nvPr>
            <p:ph type="sldNum" sz="quarter" idx="5"/>
          </p:nvPr>
        </p:nvSpPr>
        <p:spPr/>
        <p:txBody>
          <a:bodyPr/>
          <a:lstStyle/>
          <a:p>
            <a:fld id="{D20000C0-D88A-427B-95B4-8A9679D6D829}" type="slidenum">
              <a:rPr lang="en-GB" smtClean="0"/>
              <a:t>2</a:t>
            </a:fld>
            <a:endParaRPr lang="en-GB"/>
          </a:p>
        </p:txBody>
      </p:sp>
    </p:spTree>
    <p:extLst>
      <p:ext uri="{BB962C8B-B14F-4D97-AF65-F5344CB8AC3E}">
        <p14:creationId xmlns:p14="http://schemas.microsoft.com/office/powerpoint/2010/main" val="280393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b="0" dirty="0">
                <a:solidFill>
                  <a:schemeClr val="tx2"/>
                </a:solidFill>
              </a:rPr>
              <a:t>Examples of  health issues which are particularly prevalent include: vision and hearing impairment; a greater likelihood of being either underweight or obese; poor levels of physical activity, fitness and agility; greater incidence of diabetes and cardio-vascular disease, high incidences of gastro-intestinal problems. </a:t>
            </a:r>
          </a:p>
          <a:p>
            <a:endParaRPr lang="en-IE" dirty="0"/>
          </a:p>
        </p:txBody>
      </p:sp>
      <p:sp>
        <p:nvSpPr>
          <p:cNvPr id="4" name="Slide Number Placeholder 3"/>
          <p:cNvSpPr>
            <a:spLocks noGrp="1"/>
          </p:cNvSpPr>
          <p:nvPr>
            <p:ph type="sldNum" sz="quarter" idx="5"/>
          </p:nvPr>
        </p:nvSpPr>
        <p:spPr/>
        <p:txBody>
          <a:bodyPr/>
          <a:lstStyle/>
          <a:p>
            <a:fld id="{D20000C0-D88A-427B-95B4-8A9679D6D829}" type="slidenum">
              <a:rPr lang="en-GB" smtClean="0"/>
              <a:t>6</a:t>
            </a:fld>
            <a:endParaRPr lang="en-GB"/>
          </a:p>
        </p:txBody>
      </p:sp>
    </p:spTree>
    <p:extLst>
      <p:ext uri="{BB962C8B-B14F-4D97-AF65-F5344CB8AC3E}">
        <p14:creationId xmlns:p14="http://schemas.microsoft.com/office/powerpoint/2010/main" val="1268790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Overall, most people, regardless of the severity of their disability, can derive benefit from social farming. This may be purely sensory – to be out in the fresh air, smelling new smells, getting to rub the animals, handling unfamiliar things, hearing new sounds like the animal noises, birdsong etc. Or it might be the pleasure and novelty of being in a home rather than institutional environment with, for example, an open fire, or meals eaten in an ordinary kitchen using ingredients grown on the farm.  With the correct supports and with creativity and imagination, the level of severity of disability should not be a barrier to spending time on a social farm.</a:t>
            </a:r>
          </a:p>
        </p:txBody>
      </p:sp>
      <p:sp>
        <p:nvSpPr>
          <p:cNvPr id="4" name="Slide Number Placeholder 3"/>
          <p:cNvSpPr>
            <a:spLocks noGrp="1"/>
          </p:cNvSpPr>
          <p:nvPr>
            <p:ph type="sldNum" sz="quarter" idx="5"/>
          </p:nvPr>
        </p:nvSpPr>
        <p:spPr/>
        <p:txBody>
          <a:bodyPr/>
          <a:lstStyle/>
          <a:p>
            <a:fld id="{D20000C0-D88A-427B-95B4-8A9679D6D829}" type="slidenum">
              <a:rPr lang="en-GB" smtClean="0"/>
              <a:t>8</a:t>
            </a:fld>
            <a:endParaRPr lang="en-GB"/>
          </a:p>
        </p:txBody>
      </p:sp>
    </p:spTree>
    <p:extLst>
      <p:ext uri="{BB962C8B-B14F-4D97-AF65-F5344CB8AC3E}">
        <p14:creationId xmlns:p14="http://schemas.microsoft.com/office/powerpoint/2010/main" val="307798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participants having a Christmas party at the end of the social farming day in this photo. Many people will never have gotten to have a ‘work’ Christmas party, so this is something special for them. </a:t>
            </a:r>
            <a:endParaRPr lang="en-IE" dirty="0"/>
          </a:p>
        </p:txBody>
      </p:sp>
      <p:sp>
        <p:nvSpPr>
          <p:cNvPr id="4" name="Slide Number Placeholder 3"/>
          <p:cNvSpPr>
            <a:spLocks noGrp="1"/>
          </p:cNvSpPr>
          <p:nvPr>
            <p:ph type="sldNum" sz="quarter" idx="5"/>
          </p:nvPr>
        </p:nvSpPr>
        <p:spPr/>
        <p:txBody>
          <a:bodyPr/>
          <a:lstStyle/>
          <a:p>
            <a:fld id="{D20000C0-D88A-427B-95B4-8A9679D6D829}" type="slidenum">
              <a:rPr lang="en-GB" smtClean="0"/>
              <a:t>11</a:t>
            </a:fld>
            <a:endParaRPr lang="en-GB"/>
          </a:p>
        </p:txBody>
      </p:sp>
    </p:spTree>
    <p:extLst>
      <p:ext uri="{BB962C8B-B14F-4D97-AF65-F5344CB8AC3E}">
        <p14:creationId xmlns:p14="http://schemas.microsoft.com/office/powerpoint/2010/main" val="1780968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20000C0-D88A-427B-95B4-8A9679D6D829}" type="slidenum">
              <a:rPr lang="en-GB" smtClean="0"/>
              <a:t>13</a:t>
            </a:fld>
            <a:endParaRPr lang="en-GB"/>
          </a:p>
        </p:txBody>
      </p:sp>
    </p:spTree>
    <p:extLst>
      <p:ext uri="{BB962C8B-B14F-4D97-AF65-F5344CB8AC3E}">
        <p14:creationId xmlns:p14="http://schemas.microsoft.com/office/powerpoint/2010/main" val="324507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For men in particular who may not wish to take part in some of the ‘activities’ typically on offer in a service context, it is really valuable to have this option which enables them to be doing something which makes sense to them, which is closely allied to what their peers might be doing, which is of cultural value</a:t>
            </a:r>
          </a:p>
        </p:txBody>
      </p:sp>
      <p:sp>
        <p:nvSpPr>
          <p:cNvPr id="4" name="Slide Number Placeholder 3"/>
          <p:cNvSpPr>
            <a:spLocks noGrp="1"/>
          </p:cNvSpPr>
          <p:nvPr>
            <p:ph type="sldNum" sz="quarter" idx="5"/>
          </p:nvPr>
        </p:nvSpPr>
        <p:spPr/>
        <p:txBody>
          <a:bodyPr/>
          <a:lstStyle/>
          <a:p>
            <a:fld id="{D20000C0-D88A-427B-95B4-8A9679D6D829}" type="slidenum">
              <a:rPr lang="en-GB" smtClean="0"/>
              <a:t>14</a:t>
            </a:fld>
            <a:endParaRPr lang="en-GB"/>
          </a:p>
        </p:txBody>
      </p:sp>
    </p:spTree>
    <p:extLst>
      <p:ext uri="{BB962C8B-B14F-4D97-AF65-F5344CB8AC3E}">
        <p14:creationId xmlns:p14="http://schemas.microsoft.com/office/powerpoint/2010/main" val="848858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solidFill>
                  <a:srgbClr val="000000"/>
                </a:solidFill>
                <a:latin typeface="Arial" panose="020B0604020202020204" pitchFamily="34" charset="0"/>
                <a:ea typeface="Calibri" panose="020F0502020204030204" pitchFamily="34" charset="0"/>
                <a:cs typeface="Arial" panose="020B0604020202020204" pitchFamily="34" charset="0"/>
              </a:rPr>
              <a:t>Bullet point 1….which aims to be more person-centred, inclusive and community based (</a:t>
            </a:r>
            <a:r>
              <a:rPr lang="en-IE" dirty="0" err="1">
                <a:solidFill>
                  <a:srgbClr val="000000"/>
                </a:solidFill>
                <a:latin typeface="Arial" panose="020B0604020202020204" pitchFamily="34" charset="0"/>
                <a:ea typeface="Calibri" panose="020F0502020204030204" pitchFamily="34" charset="0"/>
                <a:cs typeface="Arial" panose="020B0604020202020204" pitchFamily="34" charset="0"/>
              </a:rPr>
              <a:t>Wolfensberger</a:t>
            </a:r>
            <a:r>
              <a:rPr lang="en-IE" dirty="0">
                <a:solidFill>
                  <a:srgbClr val="000000"/>
                </a:solidFill>
                <a:latin typeface="Arial" panose="020B0604020202020204" pitchFamily="34" charset="0"/>
                <a:ea typeface="Calibri" panose="020F0502020204030204" pitchFamily="34" charset="0"/>
                <a:cs typeface="Arial" panose="020B0604020202020204" pitchFamily="34" charset="0"/>
              </a:rPr>
              <a:t>, UN Convention, etc.)</a:t>
            </a:r>
          </a:p>
          <a:p>
            <a:endParaRPr lang="en-IE" dirty="0"/>
          </a:p>
        </p:txBody>
      </p:sp>
      <p:sp>
        <p:nvSpPr>
          <p:cNvPr id="4" name="Slide Number Placeholder 3"/>
          <p:cNvSpPr>
            <a:spLocks noGrp="1"/>
          </p:cNvSpPr>
          <p:nvPr>
            <p:ph type="sldNum" sz="quarter" idx="5"/>
          </p:nvPr>
        </p:nvSpPr>
        <p:spPr/>
        <p:txBody>
          <a:bodyPr/>
          <a:lstStyle/>
          <a:p>
            <a:fld id="{D20000C0-D88A-427B-95B4-8A9679D6D829}" type="slidenum">
              <a:rPr lang="en-GB" smtClean="0"/>
              <a:t>16</a:t>
            </a:fld>
            <a:endParaRPr lang="en-GB"/>
          </a:p>
        </p:txBody>
      </p:sp>
    </p:spTree>
    <p:extLst>
      <p:ext uri="{BB962C8B-B14F-4D97-AF65-F5344CB8AC3E}">
        <p14:creationId xmlns:p14="http://schemas.microsoft.com/office/powerpoint/2010/main" val="3752060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is a huge amount of natural activity on a farm, including walking (sometimes on uneven surfaces and up hills) , running after animals, digging, lifting, sweeping, chopping, carrying, stretching to do things. It all develops fitness, strength, agility, brings about positive tiredness, etc. </a:t>
            </a:r>
            <a:endParaRPr lang="en-IE" dirty="0"/>
          </a:p>
          <a:p>
            <a:endParaRPr lang="de-DE" dirty="0"/>
          </a:p>
        </p:txBody>
      </p:sp>
      <p:sp>
        <p:nvSpPr>
          <p:cNvPr id="4" name="Foliennummernplatzhalter 3"/>
          <p:cNvSpPr>
            <a:spLocks noGrp="1"/>
          </p:cNvSpPr>
          <p:nvPr>
            <p:ph type="sldNum" sz="quarter" idx="5"/>
          </p:nvPr>
        </p:nvSpPr>
        <p:spPr/>
        <p:txBody>
          <a:bodyPr/>
          <a:lstStyle/>
          <a:p>
            <a:fld id="{D20000C0-D88A-427B-95B4-8A9679D6D829}" type="slidenum">
              <a:rPr lang="en-GB" smtClean="0"/>
              <a:t>27</a:t>
            </a:fld>
            <a:endParaRPr lang="en-GB"/>
          </a:p>
        </p:txBody>
      </p:sp>
    </p:spTree>
    <p:extLst>
      <p:ext uri="{BB962C8B-B14F-4D97-AF65-F5344CB8AC3E}">
        <p14:creationId xmlns:p14="http://schemas.microsoft.com/office/powerpoint/2010/main" val="41204144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E019CBF-6F6C-1308-CD7A-8A884A4D212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2910"/>
            <a:ext cx="9144000" cy="6858000"/>
          </a:xfrm>
          <a:prstGeom prst="rect">
            <a:avLst/>
          </a:prstGeom>
        </p:spPr>
      </p:pic>
      <p:sp>
        <p:nvSpPr>
          <p:cNvPr id="2" name="Nadpis 1">
            <a:extLst>
              <a:ext uri="{FF2B5EF4-FFF2-40B4-BE49-F238E27FC236}">
                <a16:creationId xmlns:a16="http://schemas.microsoft.com/office/drawing/2014/main" id="{BE510AF5-4381-40E1-828A-550308ADC354}"/>
              </a:ext>
            </a:extLst>
          </p:cNvPr>
          <p:cNvSpPr>
            <a:spLocks noGrp="1"/>
          </p:cNvSpPr>
          <p:nvPr>
            <p:ph type="ctrTitle" hasCustomPrompt="1"/>
          </p:nvPr>
        </p:nvSpPr>
        <p:spPr>
          <a:xfrm>
            <a:off x="0" y="8447"/>
            <a:ext cx="4390931" cy="4518286"/>
          </a:xfrm>
        </p:spPr>
        <p:txBody>
          <a:bodyPr lIns="648000" tIns="414000" bIns="0" anchor="t" anchorCtr="0">
            <a:noAutofit/>
          </a:bodyPr>
          <a:lstStyle>
            <a:lvl1pPr algn="l">
              <a:lnSpc>
                <a:spcPts val="3900"/>
              </a:lnSpc>
              <a:defRPr sz="3300" cap="all" spc="100" baseline="0">
                <a:solidFill>
                  <a:schemeClr val="bg1"/>
                </a:solidFill>
                <a:latin typeface="Arial" panose="020B0604020202020204" pitchFamily="34" charset="0"/>
                <a:cs typeface="Arial" panose="020B0604020202020204" pitchFamily="34" charset="0"/>
              </a:defRPr>
            </a:lvl1pPr>
          </a:lstStyle>
          <a:p>
            <a:r>
              <a:rPr lang="cs-CZ" noProof="0" dirty="0"/>
              <a:t>Název PowerPoint prezentace,</a:t>
            </a:r>
            <a:br>
              <a:rPr lang="cs-CZ" noProof="0" dirty="0"/>
            </a:br>
            <a:r>
              <a:rPr lang="cs-CZ" noProof="0" dirty="0"/>
              <a:t>maximum</a:t>
            </a:r>
            <a:br>
              <a:rPr lang="cs-CZ" noProof="0" dirty="0"/>
            </a:br>
            <a:r>
              <a:rPr lang="cs-CZ" noProof="0" dirty="0"/>
              <a:t>osm řádek, zarovnáno </a:t>
            </a:r>
            <a:br>
              <a:rPr lang="cs-CZ" noProof="0" dirty="0"/>
            </a:br>
            <a:r>
              <a:rPr lang="cs-CZ" noProof="0" dirty="0"/>
              <a:t>zleva odshora</a:t>
            </a:r>
          </a:p>
        </p:txBody>
      </p:sp>
      <p:sp>
        <p:nvSpPr>
          <p:cNvPr id="11" name="Zástupný symbol pro text 2">
            <a:extLst>
              <a:ext uri="{FF2B5EF4-FFF2-40B4-BE49-F238E27FC236}">
                <a16:creationId xmlns:a16="http://schemas.microsoft.com/office/drawing/2014/main" id="{04670152-C586-428C-B537-432D470546B6}"/>
              </a:ext>
            </a:extLst>
          </p:cNvPr>
          <p:cNvSpPr>
            <a:spLocks noGrp="1"/>
          </p:cNvSpPr>
          <p:nvPr>
            <p:ph type="body" sz="quarter" idx="14" hasCustomPrompt="1"/>
          </p:nvPr>
        </p:nvSpPr>
        <p:spPr>
          <a:xfrm>
            <a:off x="4533681" y="4013016"/>
            <a:ext cx="273207" cy="260793"/>
          </a:xfrm>
        </p:spPr>
        <p:txBody>
          <a:bodyPr lIns="0" tIns="0" rIns="0" bIns="0" anchor="b" anchorCtr="0">
            <a:noAutofit/>
          </a:bodyPr>
          <a:lstStyle>
            <a:lvl1pPr marL="0" indent="0" algn="ctr">
              <a:lnSpc>
                <a:spcPts val="1920"/>
              </a:lnSpc>
              <a:buNone/>
              <a:defRPr sz="1600">
                <a:solidFill>
                  <a:schemeClr val="bg1"/>
                </a:solidFill>
                <a:latin typeface="Arial" panose="020B0604020202020204" pitchFamily="34" charset="0"/>
                <a:cs typeface="Arial" panose="020B0604020202020204" pitchFamily="34" charset="0"/>
              </a:defRPr>
            </a:lvl1pPr>
          </a:lstStyle>
          <a:p>
            <a:r>
              <a:rPr lang="cs-CZ" dirty="0"/>
              <a:t>2</a:t>
            </a:r>
          </a:p>
        </p:txBody>
      </p:sp>
      <p:sp>
        <p:nvSpPr>
          <p:cNvPr id="15" name="Zástupný symbol pro text 2">
            <a:extLst>
              <a:ext uri="{FF2B5EF4-FFF2-40B4-BE49-F238E27FC236}">
                <a16:creationId xmlns:a16="http://schemas.microsoft.com/office/drawing/2014/main" id="{6D541F0F-B5CE-47C6-B7DC-5839E321DEC8}"/>
              </a:ext>
            </a:extLst>
          </p:cNvPr>
          <p:cNvSpPr>
            <a:spLocks noGrp="1"/>
          </p:cNvSpPr>
          <p:nvPr>
            <p:ph type="body" sz="quarter" idx="16" hasCustomPrompt="1"/>
          </p:nvPr>
        </p:nvSpPr>
        <p:spPr>
          <a:xfrm>
            <a:off x="4802982" y="4013015"/>
            <a:ext cx="273206" cy="260793"/>
          </a:xfrm>
        </p:spPr>
        <p:txBody>
          <a:bodyPr lIns="0" tIns="0" rIns="0" bIns="0" anchor="b" anchorCtr="0">
            <a:noAutofit/>
          </a:bodyPr>
          <a:lstStyle>
            <a:lvl1pPr marL="0" indent="0" algn="ctr">
              <a:lnSpc>
                <a:spcPts val="1920"/>
              </a:lnSpc>
              <a:buNone/>
              <a:defRPr sz="1600">
                <a:solidFill>
                  <a:schemeClr val="bg1"/>
                </a:solidFill>
                <a:latin typeface="Arial" panose="020B0604020202020204" pitchFamily="34" charset="0"/>
                <a:cs typeface="Arial" panose="020B0604020202020204" pitchFamily="34" charset="0"/>
              </a:defRPr>
            </a:lvl1pPr>
          </a:lstStyle>
          <a:p>
            <a:r>
              <a:rPr lang="cs-CZ" dirty="0"/>
              <a:t>2</a:t>
            </a:r>
          </a:p>
        </p:txBody>
      </p:sp>
      <p:sp>
        <p:nvSpPr>
          <p:cNvPr id="16" name="Zástupný symbol pro text 2">
            <a:extLst>
              <a:ext uri="{FF2B5EF4-FFF2-40B4-BE49-F238E27FC236}">
                <a16:creationId xmlns:a16="http://schemas.microsoft.com/office/drawing/2014/main" id="{A32C3597-F65C-4CDA-9C5D-CD8150A25691}"/>
              </a:ext>
            </a:extLst>
          </p:cNvPr>
          <p:cNvSpPr>
            <a:spLocks noGrp="1"/>
          </p:cNvSpPr>
          <p:nvPr>
            <p:ph type="body" sz="quarter" idx="17" hasCustomPrompt="1"/>
          </p:nvPr>
        </p:nvSpPr>
        <p:spPr>
          <a:xfrm>
            <a:off x="5076183" y="4013018"/>
            <a:ext cx="631443" cy="260793"/>
          </a:xfrm>
        </p:spPr>
        <p:txBody>
          <a:bodyPr lIns="0" tIns="0" rIns="0" bIns="0" anchor="b" anchorCtr="0">
            <a:noAutofit/>
          </a:bodyPr>
          <a:lstStyle>
            <a:lvl1pPr marL="0" indent="0" algn="ctr">
              <a:lnSpc>
                <a:spcPts val="1920"/>
              </a:lnSpc>
              <a:buNone/>
              <a:defRPr sz="1600">
                <a:solidFill>
                  <a:schemeClr val="bg1"/>
                </a:solidFill>
                <a:latin typeface="Arial" panose="020B0604020202020204" pitchFamily="34" charset="0"/>
                <a:cs typeface="Arial" panose="020B0604020202020204" pitchFamily="34" charset="0"/>
              </a:defRPr>
            </a:lvl1pPr>
          </a:lstStyle>
          <a:p>
            <a:r>
              <a:rPr lang="cs-CZ" dirty="0"/>
              <a:t>2022</a:t>
            </a:r>
          </a:p>
        </p:txBody>
      </p:sp>
      <p:sp>
        <p:nvSpPr>
          <p:cNvPr id="14" name="Zástupný obsah 2">
            <a:extLst>
              <a:ext uri="{FF2B5EF4-FFF2-40B4-BE49-F238E27FC236}">
                <a16:creationId xmlns:a16="http://schemas.microsoft.com/office/drawing/2014/main" id="{B06A4DAD-501F-431C-A501-B58413D23248}"/>
              </a:ext>
            </a:extLst>
          </p:cNvPr>
          <p:cNvSpPr>
            <a:spLocks noGrp="1"/>
          </p:cNvSpPr>
          <p:nvPr>
            <p:ph idx="1" hasCustomPrompt="1"/>
          </p:nvPr>
        </p:nvSpPr>
        <p:spPr>
          <a:xfrm>
            <a:off x="4572000" y="2794475"/>
            <a:ext cx="4572003" cy="698512"/>
          </a:xfrm>
        </p:spPr>
        <p:txBody>
          <a:bodyPr lIns="0" tIns="0" rIns="180000" bIns="0">
            <a:noAutofit/>
          </a:bodyPr>
          <a:lstStyle>
            <a:lvl1pPr marL="0" indent="0">
              <a:lnSpc>
                <a:spcPts val="1920"/>
              </a:lnSpc>
              <a:spcBef>
                <a:spcPts val="0"/>
              </a:spcBef>
              <a:spcAft>
                <a:spcPts val="200"/>
              </a:spcAft>
              <a:buNone/>
              <a:defRPr lang="cs-CZ" sz="1600" kern="1200" spc="31" baseline="0" dirty="0">
                <a:solidFill>
                  <a:schemeClr val="accent6"/>
                </a:solidFill>
                <a:latin typeface="Arial" panose="020B0604020202020204" pitchFamily="34" charset="0"/>
                <a:ea typeface="+mn-ea"/>
                <a:cs typeface="Arial" panose="020B0604020202020204" pitchFamily="34" charset="0"/>
              </a:defRPr>
            </a:lvl1pPr>
            <a:lvl2pPr marL="0" marR="0" indent="0" algn="l" defTabSz="914377" rtl="0" eaLnBrk="1" fontAlgn="auto" latinLnBrk="0" hangingPunct="1">
              <a:lnSpc>
                <a:spcPts val="1600"/>
              </a:lnSpc>
              <a:spcBef>
                <a:spcPts val="0"/>
              </a:spcBef>
              <a:spcAft>
                <a:spcPts val="0"/>
              </a:spcAft>
              <a:buClr>
                <a:schemeClr val="accent2"/>
              </a:buClr>
              <a:buSzTx/>
              <a:buFont typeface="Arial" panose="020B0604020202020204" pitchFamily="34" charset="0"/>
              <a:buNone/>
              <a:tabLst/>
              <a:defRPr lang="cs-CZ" sz="1200" kern="1200" dirty="0">
                <a:solidFill>
                  <a:schemeClr val="bg1"/>
                </a:solidFill>
                <a:latin typeface="Arial" panose="020B0604020202020204" pitchFamily="34" charset="0"/>
                <a:ea typeface="+mn-ea"/>
                <a:cs typeface="Arial" panose="020B0604020202020204" pitchFamily="34" charset="0"/>
              </a:defRPr>
            </a:lvl2pPr>
          </a:lstStyle>
          <a:p>
            <a:pPr lvl="0"/>
            <a:r>
              <a:rPr lang="cs-CZ" noProof="0" dirty="0"/>
              <a:t>Ing. Mgr. Bc. Jméno Příjmení, Ph.D.	</a:t>
            </a:r>
          </a:p>
          <a:p>
            <a:pPr lvl="1"/>
            <a:r>
              <a:rPr lang="cs-CZ" noProof="0" dirty="0"/>
              <a:t>Ces </a:t>
            </a:r>
            <a:r>
              <a:rPr lang="cs-CZ" noProof="0" dirty="0" err="1"/>
              <a:t>remoluptat</a:t>
            </a:r>
            <a:r>
              <a:rPr lang="cs-CZ" noProof="0" dirty="0"/>
              <a:t>. Fic </a:t>
            </a:r>
            <a:r>
              <a:rPr lang="cs-CZ" noProof="0" dirty="0" err="1"/>
              <a:t>testrum</a:t>
            </a:r>
            <a:r>
              <a:rPr lang="cs-CZ" noProof="0" dirty="0"/>
              <a:t>, </a:t>
            </a:r>
            <a:r>
              <a:rPr lang="cs-CZ" noProof="0" dirty="0" err="1"/>
              <a:t>culparumque</a:t>
            </a:r>
            <a:r>
              <a:rPr lang="cs-CZ" noProof="0" dirty="0"/>
              <a:t> </a:t>
            </a:r>
            <a:r>
              <a:rPr lang="cs-CZ" noProof="0" dirty="0" err="1"/>
              <a:t>dria</a:t>
            </a:r>
            <a:r>
              <a:rPr lang="cs-CZ" noProof="0" dirty="0"/>
              <a:t> </a:t>
            </a:r>
            <a:r>
              <a:rPr lang="cs-CZ" noProof="0" dirty="0" err="1"/>
              <a:t>plitatur</a:t>
            </a:r>
            <a:endParaRPr lang="cs-CZ" noProof="0" dirty="0"/>
          </a:p>
          <a:p>
            <a:pPr lvl="1"/>
            <a:r>
              <a:rPr lang="cs-CZ" noProof="0" dirty="0" err="1"/>
              <a:t>Ipsuntus</a:t>
            </a:r>
            <a:r>
              <a:rPr lang="cs-CZ" noProof="0" dirty="0"/>
              <a:t>. </a:t>
            </a:r>
            <a:r>
              <a:rPr lang="cs-CZ" noProof="0" dirty="0" err="1"/>
              <a:t>Porrovitatem</a:t>
            </a:r>
            <a:r>
              <a:rPr lang="cs-CZ" noProof="0" dirty="0"/>
              <a:t> </a:t>
            </a:r>
            <a:r>
              <a:rPr lang="cs-CZ" noProof="0" dirty="0" err="1"/>
              <a:t>fugiat</a:t>
            </a:r>
            <a:r>
              <a:rPr lang="cs-CZ" noProof="0" dirty="0"/>
              <a:t> </a:t>
            </a:r>
            <a:r>
              <a:rPr lang="cs-CZ" noProof="0" dirty="0" err="1"/>
              <a:t>odi</a:t>
            </a:r>
            <a:r>
              <a:rPr lang="cs-CZ" noProof="0" dirty="0"/>
              <a:t> </a:t>
            </a:r>
            <a:r>
              <a:rPr lang="cs-CZ" noProof="0" dirty="0" err="1"/>
              <a:t>occum</a:t>
            </a:r>
            <a:r>
              <a:rPr lang="cs-CZ" noProof="0" dirty="0"/>
              <a:t> </a:t>
            </a:r>
            <a:r>
              <a:rPr lang="cs-CZ" noProof="0" dirty="0" err="1"/>
              <a:t>aces</a:t>
            </a:r>
            <a:r>
              <a:rPr lang="cs-CZ" noProof="0" dirty="0"/>
              <a:t> </a:t>
            </a:r>
            <a:r>
              <a:rPr lang="cs-CZ" noProof="0" dirty="0" err="1"/>
              <a:t>aussim</a:t>
            </a:r>
            <a:r>
              <a:rPr lang="cs-CZ" dirty="0"/>
              <a:t>			                     </a:t>
            </a:r>
          </a:p>
          <a:p>
            <a:pPr lvl="1"/>
            <a:endParaRPr lang="cs-CZ" dirty="0"/>
          </a:p>
          <a:p>
            <a:pPr lvl="1"/>
            <a:endParaRPr lang="cs-CZ" dirty="0"/>
          </a:p>
        </p:txBody>
      </p:sp>
      <p:cxnSp>
        <p:nvCxnSpPr>
          <p:cNvPr id="8" name="Přímá spojnice 7">
            <a:extLst>
              <a:ext uri="{FF2B5EF4-FFF2-40B4-BE49-F238E27FC236}">
                <a16:creationId xmlns:a16="http://schemas.microsoft.com/office/drawing/2014/main" id="{66FA774B-88AC-4F8A-95E1-F04EC654DBF6}"/>
              </a:ext>
            </a:extLst>
          </p:cNvPr>
          <p:cNvCxnSpPr>
            <a:cxnSpLocks/>
          </p:cNvCxnSpPr>
          <p:nvPr userDrawn="1"/>
        </p:nvCxnSpPr>
        <p:spPr>
          <a:xfrm>
            <a:off x="4806888" y="4013015"/>
            <a:ext cx="0" cy="260793"/>
          </a:xfrm>
          <a:prstGeom prst="line">
            <a:avLst/>
          </a:prstGeom>
          <a:ln w="12700"/>
        </p:spPr>
        <p:style>
          <a:lnRef idx="1">
            <a:schemeClr val="accent6"/>
          </a:lnRef>
          <a:fillRef idx="0">
            <a:schemeClr val="accent6"/>
          </a:fillRef>
          <a:effectRef idx="0">
            <a:schemeClr val="accent6"/>
          </a:effectRef>
          <a:fontRef idx="minor">
            <a:schemeClr val="tx1"/>
          </a:fontRef>
        </p:style>
      </p:cxnSp>
      <p:cxnSp>
        <p:nvCxnSpPr>
          <p:cNvPr id="17" name="Přímá spojnice 16">
            <a:extLst>
              <a:ext uri="{FF2B5EF4-FFF2-40B4-BE49-F238E27FC236}">
                <a16:creationId xmlns:a16="http://schemas.microsoft.com/office/drawing/2014/main" id="{B3CFFC30-0420-44B1-8858-7C5A2765B9DF}"/>
              </a:ext>
            </a:extLst>
          </p:cNvPr>
          <p:cNvCxnSpPr>
            <a:cxnSpLocks/>
          </p:cNvCxnSpPr>
          <p:nvPr userDrawn="1"/>
        </p:nvCxnSpPr>
        <p:spPr>
          <a:xfrm>
            <a:off x="5076187" y="4013014"/>
            <a:ext cx="0" cy="260793"/>
          </a:xfrm>
          <a:prstGeom prst="line">
            <a:avLst/>
          </a:prstGeom>
          <a:ln w="127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85058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Závěr">
    <p:spTree>
      <p:nvGrpSpPr>
        <p:cNvPr id="1" name=""/>
        <p:cNvGrpSpPr/>
        <p:nvPr/>
      </p:nvGrpSpPr>
      <p:grpSpPr>
        <a:xfrm>
          <a:off x="0" y="0"/>
          <a:ext cx="0" cy="0"/>
          <a:chOff x="0" y="0"/>
          <a:chExt cx="0" cy="0"/>
        </a:xfrm>
      </p:grpSpPr>
      <p:sp>
        <p:nvSpPr>
          <p:cNvPr id="6" name="Zástupný symbol pro číslo snímku 5">
            <a:extLst>
              <a:ext uri="{FF2B5EF4-FFF2-40B4-BE49-F238E27FC236}">
                <a16:creationId xmlns:a16="http://schemas.microsoft.com/office/drawing/2014/main" id="{4353E62B-0529-488E-8E97-A92D3D0F3B29}"/>
              </a:ext>
            </a:extLst>
          </p:cNvPr>
          <p:cNvSpPr>
            <a:spLocks noGrp="1"/>
          </p:cNvSpPr>
          <p:nvPr>
            <p:ph type="sldNum" sz="quarter" idx="12"/>
          </p:nvPr>
        </p:nvSpPr>
        <p:spPr/>
        <p:txBody>
          <a:bodyPr bIns="144000"/>
          <a:lstStyle>
            <a:lvl1pPr>
              <a:defRPr sz="1100">
                <a:solidFill>
                  <a:schemeClr val="accent1"/>
                </a:solidFill>
                <a:latin typeface="Arial" panose="020B0604020202020204" pitchFamily="34" charset="0"/>
                <a:cs typeface="Arial" panose="020B0604020202020204" pitchFamily="34" charset="0"/>
              </a:defRPr>
            </a:lvl1pPr>
          </a:lstStyle>
          <a:p>
            <a:fld id="{AC30E85F-03A9-4DC3-A879-6F4150C88507}" type="slidenum">
              <a:rPr lang="en-GB" smtClean="0"/>
              <a:pPr/>
              <a:t>‹Nr.›</a:t>
            </a:fld>
            <a:endParaRPr lang="en-GB" dirty="0"/>
          </a:p>
        </p:txBody>
      </p:sp>
      <p:sp>
        <p:nvSpPr>
          <p:cNvPr id="5" name="Zástupný symbol pro zápatí 4">
            <a:extLst>
              <a:ext uri="{FF2B5EF4-FFF2-40B4-BE49-F238E27FC236}">
                <a16:creationId xmlns:a16="http://schemas.microsoft.com/office/drawing/2014/main" id="{39341119-8629-4206-ABA6-3FAD83B872B4}"/>
              </a:ext>
            </a:extLst>
          </p:cNvPr>
          <p:cNvSpPr>
            <a:spLocks noGrp="1"/>
          </p:cNvSpPr>
          <p:nvPr>
            <p:ph type="ftr" sz="quarter" idx="11"/>
          </p:nvPr>
        </p:nvSpPr>
        <p:spPr>
          <a:xfrm>
            <a:off x="7144" y="6300056"/>
            <a:ext cx="3086100" cy="545244"/>
          </a:xfrm>
        </p:spPr>
        <p:txBody>
          <a:bodyPr bIns="144000"/>
          <a:lstStyle>
            <a:lvl1pPr>
              <a:defRPr sz="1100"/>
            </a:lvl1pPr>
          </a:lstStyle>
          <a:p>
            <a:endParaRPr lang="en-GB" dirty="0"/>
          </a:p>
        </p:txBody>
      </p:sp>
      <p:sp>
        <p:nvSpPr>
          <p:cNvPr id="3" name="Zástupný obsah 2">
            <a:extLst>
              <a:ext uri="{FF2B5EF4-FFF2-40B4-BE49-F238E27FC236}">
                <a16:creationId xmlns:a16="http://schemas.microsoft.com/office/drawing/2014/main" id="{A1F488C2-8778-47E7-B90B-90C218F51B4A}"/>
              </a:ext>
            </a:extLst>
          </p:cNvPr>
          <p:cNvSpPr>
            <a:spLocks noGrp="1"/>
          </p:cNvSpPr>
          <p:nvPr>
            <p:ph idx="1" hasCustomPrompt="1"/>
          </p:nvPr>
        </p:nvSpPr>
        <p:spPr>
          <a:xfrm>
            <a:off x="-1" y="1390650"/>
            <a:ext cx="8464991" cy="4786314"/>
          </a:xfrm>
        </p:spPr>
        <p:txBody>
          <a:bodyPr lIns="648000" tIns="0" rIns="0" bIns="0"/>
          <a:lstStyle>
            <a:lvl1pPr marL="0" indent="0">
              <a:lnSpc>
                <a:spcPts val="2400"/>
              </a:lnSpc>
              <a:spcBef>
                <a:spcPts val="0"/>
              </a:spcBef>
              <a:buNone/>
              <a:defRPr sz="2000">
                <a:solidFill>
                  <a:schemeClr val="tx2"/>
                </a:solidFill>
                <a:latin typeface="Arial" panose="020B0604020202020204" pitchFamily="34" charset="0"/>
                <a:cs typeface="Arial" panose="020B0604020202020204" pitchFamily="34" charset="0"/>
              </a:defRPr>
            </a:lvl1pPr>
            <a:lvl2pPr marL="0" indent="-179996">
              <a:lnSpc>
                <a:spcPts val="1900"/>
              </a:lnSpc>
              <a:buClr>
                <a:schemeClr val="tx2"/>
              </a:buClr>
              <a:buFont typeface="Arial" panose="020B0604020202020204" pitchFamily="34" charset="0"/>
              <a:buChar char="•"/>
              <a:defRPr sz="1700">
                <a:solidFill>
                  <a:schemeClr val="accent1"/>
                </a:solidFill>
                <a:latin typeface="Arial" panose="020B0604020202020204" pitchFamily="34" charset="0"/>
                <a:cs typeface="Arial" panose="020B0604020202020204" pitchFamily="34" charset="0"/>
              </a:defRPr>
            </a:lvl2pPr>
          </a:lstStyle>
          <a:p>
            <a:pPr lvl="0"/>
            <a:r>
              <a:rPr lang="cs-CZ" dirty="0"/>
              <a:t>Text závěru zarovnán doleva, bez dělení slov.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noestiatur</a:t>
            </a:r>
            <a:r>
              <a:rPr lang="cs-CZ" dirty="0"/>
              <a:t>?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noestiatur</a:t>
            </a:r>
            <a:r>
              <a:rPr lang="cs-CZ" dirty="0"/>
              <a:t>?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noestiatur</a:t>
            </a:r>
            <a:r>
              <a:rPr lang="cs-CZ" dirty="0"/>
              <a:t>?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noestiatur</a:t>
            </a:r>
            <a:r>
              <a:rPr lang="cs-CZ" dirty="0"/>
              <a:t>? </a:t>
            </a:r>
          </a:p>
        </p:txBody>
      </p:sp>
      <p:sp>
        <p:nvSpPr>
          <p:cNvPr id="2" name="Nadpis 1">
            <a:extLst>
              <a:ext uri="{FF2B5EF4-FFF2-40B4-BE49-F238E27FC236}">
                <a16:creationId xmlns:a16="http://schemas.microsoft.com/office/drawing/2014/main" id="{4560B06C-FBB9-4787-A454-BA11993B2F46}"/>
              </a:ext>
            </a:extLst>
          </p:cNvPr>
          <p:cNvSpPr>
            <a:spLocks noGrp="1"/>
          </p:cNvSpPr>
          <p:nvPr>
            <p:ph type="title" hasCustomPrompt="1"/>
          </p:nvPr>
        </p:nvSpPr>
        <p:spPr>
          <a:xfrm>
            <a:off x="7144" y="438151"/>
            <a:ext cx="7879556" cy="952500"/>
          </a:xfrm>
        </p:spPr>
        <p:txBody>
          <a:bodyPr lIns="648000" bIns="0"/>
          <a:lstStyle>
            <a:lvl1pPr>
              <a:defRPr sz="3300" cap="all" baseline="0">
                <a:solidFill>
                  <a:schemeClr val="accent1"/>
                </a:solidFill>
                <a:latin typeface="Arial" panose="020B0604020202020204" pitchFamily="34" charset="0"/>
                <a:cs typeface="Arial" panose="020B0604020202020204" pitchFamily="34" charset="0"/>
              </a:defRPr>
            </a:lvl1pPr>
          </a:lstStyle>
          <a:p>
            <a:r>
              <a:rPr lang="cs-CZ" dirty="0"/>
              <a:t>Závěr</a:t>
            </a:r>
            <a:endParaRPr lang="en-GB" dirty="0"/>
          </a:p>
        </p:txBody>
      </p:sp>
    </p:spTree>
    <p:extLst>
      <p:ext uri="{BB962C8B-B14F-4D97-AF65-F5344CB8AC3E}">
        <p14:creationId xmlns:p14="http://schemas.microsoft.com/office/powerpoint/2010/main" val="738054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Závěr">
    <p:bg>
      <p:bgRef idx="1001">
        <a:schemeClr val="bg1"/>
      </p:bgRef>
    </p:bg>
    <p:spTree>
      <p:nvGrpSpPr>
        <p:cNvPr id="1" name=""/>
        <p:cNvGrpSpPr/>
        <p:nvPr/>
      </p:nvGrpSpPr>
      <p:grpSpPr>
        <a:xfrm>
          <a:off x="0" y="0"/>
          <a:ext cx="0" cy="0"/>
          <a:chOff x="0" y="0"/>
          <a:chExt cx="0" cy="0"/>
        </a:xfrm>
      </p:grpSpPr>
      <p:sp>
        <p:nvSpPr>
          <p:cNvPr id="6" name="Zástupný symbol pro číslo snímku 5">
            <a:extLst>
              <a:ext uri="{FF2B5EF4-FFF2-40B4-BE49-F238E27FC236}">
                <a16:creationId xmlns:a16="http://schemas.microsoft.com/office/drawing/2014/main" id="{4353E62B-0529-488E-8E97-A92D3D0F3B29}"/>
              </a:ext>
            </a:extLst>
          </p:cNvPr>
          <p:cNvSpPr>
            <a:spLocks noGrp="1"/>
          </p:cNvSpPr>
          <p:nvPr>
            <p:ph type="sldNum" sz="quarter" idx="12"/>
          </p:nvPr>
        </p:nvSpPr>
        <p:spPr/>
        <p:txBody>
          <a:bodyPr bIns="144000"/>
          <a:lstStyle>
            <a:lvl1pPr>
              <a:defRPr sz="1100">
                <a:solidFill>
                  <a:schemeClr val="accent1"/>
                </a:solidFill>
                <a:latin typeface="Arial" panose="020B0604020202020204" pitchFamily="34" charset="0"/>
                <a:cs typeface="Arial" panose="020B0604020202020204" pitchFamily="34" charset="0"/>
              </a:defRPr>
            </a:lvl1pPr>
          </a:lstStyle>
          <a:p>
            <a:fld id="{AC30E85F-03A9-4DC3-A879-6F4150C88507}" type="slidenum">
              <a:rPr lang="en-GB" smtClean="0"/>
              <a:pPr/>
              <a:t>‹Nr.›</a:t>
            </a:fld>
            <a:endParaRPr lang="en-GB" dirty="0"/>
          </a:p>
        </p:txBody>
      </p:sp>
      <p:sp>
        <p:nvSpPr>
          <p:cNvPr id="5" name="Zástupný symbol pro zápatí 4">
            <a:extLst>
              <a:ext uri="{FF2B5EF4-FFF2-40B4-BE49-F238E27FC236}">
                <a16:creationId xmlns:a16="http://schemas.microsoft.com/office/drawing/2014/main" id="{39341119-8629-4206-ABA6-3FAD83B872B4}"/>
              </a:ext>
            </a:extLst>
          </p:cNvPr>
          <p:cNvSpPr>
            <a:spLocks noGrp="1"/>
          </p:cNvSpPr>
          <p:nvPr>
            <p:ph type="ftr" sz="quarter" idx="11"/>
          </p:nvPr>
        </p:nvSpPr>
        <p:spPr>
          <a:xfrm>
            <a:off x="7144" y="6300056"/>
            <a:ext cx="3086100" cy="545244"/>
          </a:xfrm>
        </p:spPr>
        <p:txBody>
          <a:bodyPr bIns="144000"/>
          <a:lstStyle>
            <a:lvl1pPr>
              <a:defRPr sz="1100"/>
            </a:lvl1pPr>
          </a:lstStyle>
          <a:p>
            <a:endParaRPr lang="en-GB" dirty="0"/>
          </a:p>
        </p:txBody>
      </p:sp>
    </p:spTree>
    <p:extLst>
      <p:ext uri="{BB962C8B-B14F-4D97-AF65-F5344CB8AC3E}">
        <p14:creationId xmlns:p14="http://schemas.microsoft.com/office/powerpoint/2010/main" val="29575904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ěkujem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CC11B805-2AB4-708C-BD64-60A01A6403B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1"/>
            <a:ext cx="9142737" cy="6857053"/>
          </a:xfrm>
          <a:prstGeom prst="rect">
            <a:avLst/>
          </a:prstGeom>
        </p:spPr>
      </p:pic>
      <p:sp>
        <p:nvSpPr>
          <p:cNvPr id="2" name="Nadpis 1">
            <a:extLst>
              <a:ext uri="{FF2B5EF4-FFF2-40B4-BE49-F238E27FC236}">
                <a16:creationId xmlns:a16="http://schemas.microsoft.com/office/drawing/2014/main" id="{4560B06C-FBB9-4787-A454-BA11993B2F46}"/>
              </a:ext>
            </a:extLst>
          </p:cNvPr>
          <p:cNvSpPr>
            <a:spLocks noGrp="1"/>
          </p:cNvSpPr>
          <p:nvPr>
            <p:ph type="title" hasCustomPrompt="1"/>
          </p:nvPr>
        </p:nvSpPr>
        <p:spPr>
          <a:xfrm>
            <a:off x="1263" y="2109457"/>
            <a:ext cx="7223402" cy="896293"/>
          </a:xfrm>
        </p:spPr>
        <p:txBody>
          <a:bodyPr lIns="684000"/>
          <a:lstStyle>
            <a:lvl1pPr>
              <a:defRPr sz="3300" cap="all" spc="100" baseline="0">
                <a:solidFill>
                  <a:schemeClr val="bg1"/>
                </a:solidFill>
                <a:latin typeface="Arial" panose="020B0604020202020204" pitchFamily="34" charset="0"/>
                <a:cs typeface="Arial" panose="020B0604020202020204" pitchFamily="34" charset="0"/>
              </a:defRPr>
            </a:lvl1pPr>
          </a:lstStyle>
          <a:p>
            <a:r>
              <a:rPr lang="cs-CZ" dirty="0"/>
              <a:t>Děkujeme za pozornost</a:t>
            </a:r>
            <a:endParaRPr lang="en-GB" dirty="0"/>
          </a:p>
        </p:txBody>
      </p:sp>
      <p:sp>
        <p:nvSpPr>
          <p:cNvPr id="12" name="Zástupný obsah 3">
            <a:extLst>
              <a:ext uri="{FF2B5EF4-FFF2-40B4-BE49-F238E27FC236}">
                <a16:creationId xmlns:a16="http://schemas.microsoft.com/office/drawing/2014/main" id="{F90F6FC8-EB83-457D-B733-07515518D282}"/>
              </a:ext>
            </a:extLst>
          </p:cNvPr>
          <p:cNvSpPr>
            <a:spLocks noGrp="1"/>
          </p:cNvSpPr>
          <p:nvPr>
            <p:ph sz="half" idx="2" hasCustomPrompt="1"/>
          </p:nvPr>
        </p:nvSpPr>
        <p:spPr>
          <a:xfrm>
            <a:off x="423" y="3626757"/>
            <a:ext cx="6535271" cy="1052639"/>
          </a:xfrm>
        </p:spPr>
        <p:txBody>
          <a:bodyPr lIns="648000" tIns="72000"/>
          <a:lstStyle>
            <a:lvl1pPr marL="0" indent="0">
              <a:lnSpc>
                <a:spcPts val="1920"/>
              </a:lnSpc>
              <a:spcBef>
                <a:spcPts val="0"/>
              </a:spcBef>
              <a:buNone/>
              <a:defRPr sz="1600">
                <a:solidFill>
                  <a:schemeClr val="accent6"/>
                </a:solidFill>
                <a:latin typeface="Arial" panose="020B0604020202020204" pitchFamily="34" charset="0"/>
                <a:cs typeface="Arial" panose="020B0604020202020204" pitchFamily="34" charset="0"/>
              </a:defRPr>
            </a:lvl1pPr>
            <a:lvl2pPr marL="0" indent="0">
              <a:lnSpc>
                <a:spcPts val="1440"/>
              </a:lnSpc>
              <a:spcBef>
                <a:spcPts val="200"/>
              </a:spcBef>
              <a:buClr>
                <a:schemeClr val="tx2"/>
              </a:buClr>
              <a:buFontTx/>
              <a:buNone/>
              <a:defRPr sz="1200">
                <a:solidFill>
                  <a:schemeClr val="bg1"/>
                </a:solidFill>
                <a:latin typeface="Arial" panose="020B0604020202020204" pitchFamily="34" charset="0"/>
                <a:cs typeface="Arial" panose="020B0604020202020204" pitchFamily="34" charset="0"/>
              </a:defRPr>
            </a:lvl2pPr>
            <a:lvl3pPr marL="359991" indent="-179996">
              <a:lnSpc>
                <a:spcPts val="1900"/>
              </a:lnSpc>
              <a:buClr>
                <a:schemeClr val="tx2"/>
              </a:buClr>
              <a:defRPr sz="1500">
                <a:latin typeface="Arial" panose="020B0604020202020204" pitchFamily="34" charset="0"/>
                <a:cs typeface="Arial" panose="020B0604020202020204" pitchFamily="34" charset="0"/>
              </a:defRPr>
            </a:lvl3pPr>
          </a:lstStyle>
          <a:p>
            <a:pPr lvl="0"/>
            <a:r>
              <a:rPr lang="cs-CZ" dirty="0"/>
              <a:t>Ing. Mgr. Bc. Jméno Příjmení, Ph.D.</a:t>
            </a:r>
          </a:p>
          <a:p>
            <a:pPr lvl="1"/>
            <a:r>
              <a:rPr lang="cs-CZ" dirty="0"/>
              <a:t>Quis et </a:t>
            </a:r>
            <a:r>
              <a:rPr lang="cs-CZ" dirty="0" err="1"/>
              <a:t>venimin</a:t>
            </a:r>
            <a:r>
              <a:rPr lang="cs-CZ" dirty="0"/>
              <a:t>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et</a:t>
            </a:r>
            <a:r>
              <a:rPr lang="cs-CZ" dirty="0"/>
              <a:t> </a:t>
            </a:r>
            <a:r>
              <a:rPr lang="cs-CZ" dirty="0" err="1"/>
              <a:t>volecusandit</a:t>
            </a:r>
            <a:r>
              <a:rPr lang="cs-CZ" dirty="0"/>
              <a:t>. </a:t>
            </a:r>
            <a:br>
              <a:rPr lang="cs-CZ" dirty="0"/>
            </a:br>
            <a:r>
              <a:rPr lang="cs-CZ" dirty="0" err="1"/>
              <a:t>Venimin</a:t>
            </a:r>
            <a:r>
              <a:rPr lang="cs-CZ" dirty="0"/>
              <a:t> </a:t>
            </a:r>
            <a:r>
              <a:rPr lang="cs-CZ" dirty="0" err="1"/>
              <a:t>munquam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et</a:t>
            </a:r>
            <a:r>
              <a:rPr lang="cs-CZ" dirty="0"/>
              <a:t> </a:t>
            </a:r>
            <a:r>
              <a:rPr lang="cs-CZ" dirty="0" err="1"/>
              <a:t>volecusandit</a:t>
            </a:r>
            <a:r>
              <a:rPr lang="cs-CZ" dirty="0"/>
              <a:t>. </a:t>
            </a:r>
          </a:p>
        </p:txBody>
      </p:sp>
      <p:sp>
        <p:nvSpPr>
          <p:cNvPr id="7" name="Zástupný symbol pro zápatí 4">
            <a:extLst>
              <a:ext uri="{FF2B5EF4-FFF2-40B4-BE49-F238E27FC236}">
                <a16:creationId xmlns:a16="http://schemas.microsoft.com/office/drawing/2014/main" id="{BE4E356F-5034-442E-B93C-F60F420A4B28}"/>
              </a:ext>
            </a:extLst>
          </p:cNvPr>
          <p:cNvSpPr>
            <a:spLocks noGrp="1"/>
          </p:cNvSpPr>
          <p:nvPr>
            <p:ph type="ftr" sz="quarter" idx="11"/>
          </p:nvPr>
        </p:nvSpPr>
        <p:spPr>
          <a:xfrm>
            <a:off x="959048" y="5396852"/>
            <a:ext cx="1871663" cy="279301"/>
          </a:xfrm>
        </p:spPr>
        <p:txBody>
          <a:bodyPr lIns="0" bIns="46800" anchor="ctr" anchorCtr="0"/>
          <a:lstStyle>
            <a:lvl1pPr marL="0" marR="0" indent="0" algn="l" defTabSz="914377" rtl="0" eaLnBrk="1" fontAlgn="auto" latinLnBrk="0" hangingPunct="1">
              <a:lnSpc>
                <a:spcPct val="100000"/>
              </a:lnSpc>
              <a:spcBef>
                <a:spcPts val="0"/>
              </a:spcBef>
              <a:spcAft>
                <a:spcPts val="0"/>
              </a:spcAft>
              <a:buClrTx/>
              <a:buSzTx/>
              <a:buFontTx/>
              <a:buNone/>
              <a:tabLst/>
              <a:defRPr sz="1600" b="0">
                <a:solidFill>
                  <a:schemeClr val="bg1"/>
                </a:solidFill>
              </a:defRPr>
            </a:lvl1pPr>
          </a:lstStyle>
          <a:p>
            <a:pPr>
              <a:defRPr/>
            </a:pPr>
            <a:endParaRPr lang="en-GB" baseline="30000" dirty="0"/>
          </a:p>
        </p:txBody>
      </p:sp>
      <p:sp>
        <p:nvSpPr>
          <p:cNvPr id="11" name="Zástupný symbol pro zápatí 4">
            <a:extLst>
              <a:ext uri="{FF2B5EF4-FFF2-40B4-BE49-F238E27FC236}">
                <a16:creationId xmlns:a16="http://schemas.microsoft.com/office/drawing/2014/main" id="{77E28A7D-CAD0-4479-A90D-F79AACD542E8}"/>
              </a:ext>
            </a:extLst>
          </p:cNvPr>
          <p:cNvSpPr txBox="1">
            <a:spLocks/>
          </p:cNvSpPr>
          <p:nvPr userDrawn="1"/>
        </p:nvSpPr>
        <p:spPr>
          <a:xfrm>
            <a:off x="959052" y="6084875"/>
            <a:ext cx="1871662" cy="400802"/>
          </a:xfrm>
          <a:prstGeom prst="rect">
            <a:avLst/>
          </a:prstGeom>
        </p:spPr>
        <p:txBody>
          <a:bodyPr vert="horz" lIns="0" tIns="45720" rIns="0" bIns="46800" rtlCol="0" anchor="ctr" anchorCtr="0"/>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sz="1600" b="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cs-CZ" sz="1600" dirty="0">
                <a:solidFill>
                  <a:schemeClr val="bg1"/>
                </a:solidFill>
              </a:rPr>
              <a:t>www.sofaredu.eu</a:t>
            </a:r>
            <a:endParaRPr lang="en-GB" sz="1600" baseline="30000" dirty="0">
              <a:solidFill>
                <a:schemeClr val="bg1"/>
              </a:solidFill>
            </a:endParaRPr>
          </a:p>
        </p:txBody>
      </p:sp>
      <p:sp>
        <p:nvSpPr>
          <p:cNvPr id="14" name="Zástupný obsah 3">
            <a:extLst>
              <a:ext uri="{FF2B5EF4-FFF2-40B4-BE49-F238E27FC236}">
                <a16:creationId xmlns:a16="http://schemas.microsoft.com/office/drawing/2014/main" id="{369BAC2E-75B1-46B3-BAEB-6B87FE668C5E}"/>
              </a:ext>
            </a:extLst>
          </p:cNvPr>
          <p:cNvSpPr>
            <a:spLocks noGrp="1"/>
          </p:cNvSpPr>
          <p:nvPr>
            <p:ph sz="half" idx="13" hasCustomPrompt="1"/>
          </p:nvPr>
        </p:nvSpPr>
        <p:spPr>
          <a:xfrm>
            <a:off x="960730" y="5685202"/>
            <a:ext cx="1871662" cy="400802"/>
          </a:xfrm>
        </p:spPr>
        <p:txBody>
          <a:bodyPr lIns="0" tIns="72000">
            <a:normAutofit/>
          </a:bodyPr>
          <a:lstStyle>
            <a:lvl1pPr marL="0" marR="0" indent="0" algn="l" defTabSz="914377" rtl="0" eaLnBrk="1" fontAlgn="auto" latinLnBrk="0" hangingPunct="1">
              <a:lnSpc>
                <a:spcPct val="100000"/>
              </a:lnSpc>
              <a:spcBef>
                <a:spcPts val="0"/>
              </a:spcBef>
              <a:spcAft>
                <a:spcPts val="0"/>
              </a:spcAft>
              <a:buClrTx/>
              <a:buSzTx/>
              <a:buFontTx/>
              <a:buNone/>
              <a:tabLst/>
              <a:defRPr lang="cs-CZ" sz="1600" b="0" kern="1200" dirty="0">
                <a:solidFill>
                  <a:schemeClr val="bg1"/>
                </a:solidFill>
                <a:latin typeface="Arial" panose="020B0604020202020204" pitchFamily="34" charset="0"/>
                <a:ea typeface="+mn-ea"/>
                <a:cs typeface="Arial" panose="020B0604020202020204" pitchFamily="34" charset="0"/>
              </a:defRPr>
            </a:lvl1pPr>
            <a:lvl2pPr marL="0" indent="0">
              <a:lnSpc>
                <a:spcPts val="1440"/>
              </a:lnSpc>
              <a:spcBef>
                <a:spcPts val="0"/>
              </a:spcBef>
              <a:buClr>
                <a:schemeClr val="tx2"/>
              </a:buClr>
              <a:buFontTx/>
              <a:buNone/>
              <a:defRPr sz="1200">
                <a:latin typeface="Arial" panose="020B0604020202020204" pitchFamily="34" charset="0"/>
                <a:cs typeface="Arial" panose="020B0604020202020204" pitchFamily="34" charset="0"/>
              </a:defRPr>
            </a:lvl2pPr>
            <a:lvl3pPr marL="359991" indent="-179996">
              <a:lnSpc>
                <a:spcPts val="1900"/>
              </a:lnSpc>
              <a:buClr>
                <a:schemeClr val="tx2"/>
              </a:buClr>
              <a:defRPr sz="1500">
                <a:latin typeface="Arial" panose="020B0604020202020204" pitchFamily="34" charset="0"/>
                <a:cs typeface="Arial" panose="020B0604020202020204" pitchFamily="34" charset="0"/>
              </a:defRPr>
            </a:lvl3pPr>
          </a:lstStyle>
          <a:p>
            <a:pPr lvl="0"/>
            <a:r>
              <a:rPr lang="cs-CZ" dirty="0"/>
              <a:t>jméno</a:t>
            </a:r>
            <a:r>
              <a:rPr lang="cs-CZ" sz="1600" dirty="0">
                <a:latin typeface="Arial" panose="020B0604020202020204" pitchFamily="34" charset="0"/>
                <a:cs typeface="Arial" panose="020B0604020202020204" pitchFamily="34" charset="0"/>
              </a:rPr>
              <a:t>@mail.com</a:t>
            </a:r>
            <a:endParaRPr lang="cs-CZ" dirty="0"/>
          </a:p>
        </p:txBody>
      </p:sp>
    </p:spTree>
    <p:extLst>
      <p:ext uri="{BB962C8B-B14F-4D97-AF65-F5344CB8AC3E}">
        <p14:creationId xmlns:p14="http://schemas.microsoft.com/office/powerpoint/2010/main" val="4034472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bsah">
    <p:spTree>
      <p:nvGrpSpPr>
        <p:cNvPr id="1" name=""/>
        <p:cNvGrpSpPr/>
        <p:nvPr/>
      </p:nvGrpSpPr>
      <p:grpSpPr>
        <a:xfrm>
          <a:off x="0" y="0"/>
          <a:ext cx="0" cy="0"/>
          <a:chOff x="0" y="0"/>
          <a:chExt cx="0" cy="0"/>
        </a:xfrm>
      </p:grpSpPr>
      <p:sp>
        <p:nvSpPr>
          <p:cNvPr id="6" name="Zástupný symbol pro číslo snímku 5">
            <a:extLst>
              <a:ext uri="{FF2B5EF4-FFF2-40B4-BE49-F238E27FC236}">
                <a16:creationId xmlns:a16="http://schemas.microsoft.com/office/drawing/2014/main" id="{4353E62B-0529-488E-8E97-A92D3D0F3B29}"/>
              </a:ext>
            </a:extLst>
          </p:cNvPr>
          <p:cNvSpPr>
            <a:spLocks noGrp="1"/>
          </p:cNvSpPr>
          <p:nvPr>
            <p:ph type="sldNum" sz="quarter" idx="12"/>
          </p:nvPr>
        </p:nvSpPr>
        <p:spPr>
          <a:xfrm>
            <a:off x="7278986" y="6300062"/>
            <a:ext cx="1857870" cy="545243"/>
          </a:xfrm>
        </p:spPr>
        <p:txBody>
          <a:bodyPr bIns="144000"/>
          <a:lstStyle>
            <a:lvl1pPr>
              <a:defRPr sz="1100">
                <a:solidFill>
                  <a:schemeClr val="accent1"/>
                </a:solidFill>
                <a:latin typeface="Arial" panose="020B0604020202020204" pitchFamily="34" charset="0"/>
                <a:cs typeface="Arial" panose="020B0604020202020204" pitchFamily="34" charset="0"/>
              </a:defRPr>
            </a:lvl1pPr>
          </a:lstStyle>
          <a:p>
            <a:fld id="{AC30E85F-03A9-4DC3-A879-6F4150C88507}" type="slidenum">
              <a:rPr lang="en-GB" smtClean="0"/>
              <a:pPr/>
              <a:t>‹Nr.›</a:t>
            </a:fld>
            <a:endParaRPr lang="en-GB" dirty="0"/>
          </a:p>
        </p:txBody>
      </p:sp>
      <p:sp>
        <p:nvSpPr>
          <p:cNvPr id="5" name="Zástupný symbol pro zápatí 4">
            <a:extLst>
              <a:ext uri="{FF2B5EF4-FFF2-40B4-BE49-F238E27FC236}">
                <a16:creationId xmlns:a16="http://schemas.microsoft.com/office/drawing/2014/main" id="{39341119-8629-4206-ABA6-3FAD83B872B4}"/>
              </a:ext>
            </a:extLst>
          </p:cNvPr>
          <p:cNvSpPr>
            <a:spLocks noGrp="1"/>
          </p:cNvSpPr>
          <p:nvPr>
            <p:ph type="ftr" sz="quarter" idx="11"/>
          </p:nvPr>
        </p:nvSpPr>
        <p:spPr>
          <a:xfrm>
            <a:off x="7144" y="6300056"/>
            <a:ext cx="3086100" cy="545244"/>
          </a:xfrm>
        </p:spPr>
        <p:txBody>
          <a:bodyPr bIns="144000"/>
          <a:lstStyle>
            <a:lvl1pPr>
              <a:defRPr sz="1100"/>
            </a:lvl1pPr>
          </a:lstStyle>
          <a:p>
            <a:endParaRPr lang="en-GB" dirty="0"/>
          </a:p>
        </p:txBody>
      </p:sp>
      <p:sp>
        <p:nvSpPr>
          <p:cNvPr id="3" name="Zástupný obsah 2">
            <a:extLst>
              <a:ext uri="{FF2B5EF4-FFF2-40B4-BE49-F238E27FC236}">
                <a16:creationId xmlns:a16="http://schemas.microsoft.com/office/drawing/2014/main" id="{A1F488C2-8778-47E7-B90B-90C218F51B4A}"/>
              </a:ext>
            </a:extLst>
          </p:cNvPr>
          <p:cNvSpPr>
            <a:spLocks noGrp="1"/>
          </p:cNvSpPr>
          <p:nvPr>
            <p:ph idx="1" hasCustomPrompt="1"/>
          </p:nvPr>
        </p:nvSpPr>
        <p:spPr>
          <a:xfrm>
            <a:off x="0" y="1602463"/>
            <a:ext cx="9144000" cy="4574500"/>
          </a:xfrm>
        </p:spPr>
        <p:txBody>
          <a:bodyPr lIns="648000" tIns="0" rIns="0" bIns="0"/>
          <a:lstStyle>
            <a:lvl1pPr marL="0" indent="0">
              <a:lnSpc>
                <a:spcPts val="2700"/>
              </a:lnSpc>
              <a:spcBef>
                <a:spcPts val="0"/>
              </a:spcBef>
              <a:buNone/>
              <a:defRPr lang="cs-CZ" sz="2300" kern="1200" dirty="0">
                <a:solidFill>
                  <a:schemeClr val="accent2"/>
                </a:solidFill>
                <a:latin typeface="Arial" panose="020B0604020202020204" pitchFamily="34" charset="0"/>
                <a:ea typeface="+mn-ea"/>
                <a:cs typeface="Arial" panose="020B0604020202020204" pitchFamily="34" charset="0"/>
              </a:defRPr>
            </a:lvl1pPr>
            <a:lvl2pPr marL="0" marR="0" indent="-179996" algn="l" defTabSz="432000" rtl="0" eaLnBrk="1" fontAlgn="auto" latinLnBrk="0" hangingPunct="1">
              <a:lnSpc>
                <a:spcPts val="1920"/>
              </a:lnSpc>
              <a:spcBef>
                <a:spcPts val="600"/>
              </a:spcBef>
              <a:spcAft>
                <a:spcPts val="0"/>
              </a:spcAft>
              <a:buClr>
                <a:schemeClr val="accent2"/>
              </a:buClr>
              <a:buSzTx/>
              <a:buFont typeface="Arial" panose="020B0604020202020204" pitchFamily="34" charset="0"/>
              <a:buChar char="•"/>
              <a:tabLst>
                <a:tab pos="432000" algn="r"/>
              </a:tabLst>
              <a:defRPr lang="cs-CZ" sz="1700" kern="1200" dirty="0">
                <a:solidFill>
                  <a:schemeClr val="tx2"/>
                </a:solidFill>
                <a:latin typeface="Arial" panose="020B0604020202020204" pitchFamily="34" charset="0"/>
                <a:ea typeface="+mn-ea"/>
                <a:cs typeface="Arial" panose="020B0604020202020204" pitchFamily="34" charset="0"/>
              </a:defRPr>
            </a:lvl2pPr>
          </a:lstStyle>
          <a:p>
            <a:pPr lvl="0"/>
            <a:r>
              <a:rPr lang="cs-CZ" noProof="0" dirty="0"/>
              <a:t>Kapitola 1 							                    </a:t>
            </a:r>
          </a:p>
          <a:p>
            <a:pPr lvl="1"/>
            <a:r>
              <a:rPr lang="cs-CZ" noProof="0" dirty="0" err="1"/>
              <a:t>Quis</a:t>
            </a:r>
            <a:r>
              <a:rPr lang="cs-CZ" noProof="0" dirty="0"/>
              <a:t> et venim </a:t>
            </a:r>
            <a:r>
              <a:rPr lang="cs-CZ" noProof="0" dirty="0" err="1"/>
              <a:t>numquam</a:t>
            </a:r>
            <a:r>
              <a:rPr lang="cs-CZ" noProof="0" dirty="0"/>
              <a:t> </a:t>
            </a:r>
            <a:r>
              <a:rPr lang="cs-CZ" noProof="0" dirty="0" err="1"/>
              <a:t>rera</a:t>
            </a:r>
            <a:r>
              <a:rPr lang="cs-CZ" noProof="0" dirty="0"/>
              <a:t> </a:t>
            </a:r>
            <a:r>
              <a:rPr lang="cs-CZ" noProof="0" dirty="0" err="1"/>
              <a:t>cus</a:t>
            </a:r>
            <a:r>
              <a:rPr lang="cs-CZ" noProof="0" dirty="0"/>
              <a:t> </a:t>
            </a:r>
            <a:r>
              <a:rPr lang="cs-CZ" noProof="0" dirty="0" err="1"/>
              <a:t>eliam</a:t>
            </a:r>
            <a:r>
              <a:rPr lang="cs-CZ" noProof="0" dirty="0"/>
              <a:t> et </a:t>
            </a:r>
            <a:r>
              <a:rPr lang="cs-CZ" noProof="0" dirty="0" err="1"/>
              <a:t>et</a:t>
            </a:r>
            <a:r>
              <a:rPr lang="cs-CZ" noProof="0" dirty="0"/>
              <a:t> </a:t>
            </a:r>
            <a:r>
              <a:rPr lang="cs-CZ" noProof="0" dirty="0" err="1"/>
              <a:t>volecusandit</a:t>
            </a:r>
            <a:r>
              <a:rPr lang="cs-CZ" noProof="0" dirty="0"/>
              <a:t> 					2	              </a:t>
            </a:r>
          </a:p>
          <a:p>
            <a:pPr lvl="1"/>
            <a:r>
              <a:rPr lang="cs-CZ" noProof="0" dirty="0" err="1"/>
              <a:t>Quis</a:t>
            </a:r>
            <a:r>
              <a:rPr lang="cs-CZ" noProof="0" dirty="0"/>
              <a:t> et venim </a:t>
            </a:r>
            <a:r>
              <a:rPr lang="cs-CZ" noProof="0" dirty="0" err="1"/>
              <a:t>numquam</a:t>
            </a:r>
            <a:r>
              <a:rPr lang="cs-CZ" noProof="0" dirty="0"/>
              <a:t> </a:t>
            </a:r>
            <a:r>
              <a:rPr lang="cs-CZ" noProof="0" dirty="0" err="1"/>
              <a:t>rera</a:t>
            </a:r>
            <a:r>
              <a:rPr lang="cs-CZ" noProof="0" dirty="0"/>
              <a:t> </a:t>
            </a:r>
            <a:r>
              <a:rPr lang="cs-CZ" noProof="0" dirty="0" err="1"/>
              <a:t>cus</a:t>
            </a:r>
            <a:r>
              <a:rPr lang="cs-CZ" noProof="0" dirty="0"/>
              <a:t> </a:t>
            </a:r>
            <a:r>
              <a:rPr lang="cs-CZ" noProof="0" dirty="0" err="1"/>
              <a:t>eliam</a:t>
            </a:r>
            <a:r>
              <a:rPr lang="cs-CZ" noProof="0" dirty="0"/>
              <a:t> et </a:t>
            </a:r>
            <a:r>
              <a:rPr lang="cs-CZ" noProof="0" dirty="0" err="1"/>
              <a:t>et</a:t>
            </a:r>
            <a:r>
              <a:rPr lang="cs-CZ" noProof="0" dirty="0"/>
              <a:t> </a:t>
            </a:r>
            <a:r>
              <a:rPr lang="cs-CZ" noProof="0" dirty="0" err="1"/>
              <a:t>volecusandit</a:t>
            </a:r>
            <a:r>
              <a:rPr lang="cs-CZ" noProof="0" dirty="0"/>
              <a:t> 					3	               </a:t>
            </a:r>
          </a:p>
          <a:p>
            <a:pPr lvl="1"/>
            <a:endParaRPr lang="cs-CZ" noProof="0" dirty="0"/>
          </a:p>
          <a:p>
            <a:pPr lvl="0"/>
            <a:r>
              <a:rPr lang="cs-CZ" noProof="0" dirty="0"/>
              <a:t>Kapitola 2</a:t>
            </a:r>
          </a:p>
          <a:p>
            <a:pPr lvl="1"/>
            <a:r>
              <a:rPr lang="cs-CZ" noProof="0" dirty="0" err="1"/>
              <a:t>Quis</a:t>
            </a:r>
            <a:r>
              <a:rPr lang="cs-CZ" noProof="0" dirty="0"/>
              <a:t> et venim </a:t>
            </a:r>
            <a:r>
              <a:rPr lang="cs-CZ" noProof="0" dirty="0" err="1"/>
              <a:t>numquam</a:t>
            </a:r>
            <a:r>
              <a:rPr lang="cs-CZ" dirty="0"/>
              <a:t>													6																		               		                                    	</a:t>
            </a:r>
          </a:p>
        </p:txBody>
      </p:sp>
      <p:sp>
        <p:nvSpPr>
          <p:cNvPr id="2" name="Nadpis 1">
            <a:extLst>
              <a:ext uri="{FF2B5EF4-FFF2-40B4-BE49-F238E27FC236}">
                <a16:creationId xmlns:a16="http://schemas.microsoft.com/office/drawing/2014/main" id="{4560B06C-FBB9-4787-A454-BA11993B2F46}"/>
              </a:ext>
            </a:extLst>
          </p:cNvPr>
          <p:cNvSpPr>
            <a:spLocks noGrp="1"/>
          </p:cNvSpPr>
          <p:nvPr>
            <p:ph type="title" hasCustomPrompt="1"/>
          </p:nvPr>
        </p:nvSpPr>
        <p:spPr>
          <a:xfrm>
            <a:off x="7144" y="681042"/>
            <a:ext cx="7879556" cy="804863"/>
          </a:xfrm>
        </p:spPr>
        <p:txBody>
          <a:bodyPr lIns="648000">
            <a:noAutofit/>
          </a:bodyPr>
          <a:lstStyle>
            <a:lvl1pPr>
              <a:lnSpc>
                <a:spcPts val="3400"/>
              </a:lnSpc>
              <a:defRPr sz="3300" cap="all" baseline="0">
                <a:solidFill>
                  <a:schemeClr val="accent1"/>
                </a:solidFill>
                <a:latin typeface="Arial" panose="020B0604020202020204" pitchFamily="34" charset="0"/>
                <a:cs typeface="Arial" panose="020B0604020202020204" pitchFamily="34" charset="0"/>
              </a:defRPr>
            </a:lvl1pPr>
          </a:lstStyle>
          <a:p>
            <a:r>
              <a:rPr lang="cs-CZ" dirty="0"/>
              <a:t>obsah</a:t>
            </a:r>
            <a:endParaRPr lang="en-GB" dirty="0"/>
          </a:p>
        </p:txBody>
      </p:sp>
    </p:spTree>
    <p:extLst>
      <p:ext uri="{BB962C8B-B14F-4D97-AF65-F5344CB8AC3E}">
        <p14:creationId xmlns:p14="http://schemas.microsoft.com/office/powerpoint/2010/main" val="3037189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Název a podtitul kapitoly">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3E59F8E-8BA2-AC2E-4569-77CAD69219D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9144000" cy="6858000"/>
          </a:xfrm>
          <a:prstGeom prst="rect">
            <a:avLst/>
          </a:prstGeom>
        </p:spPr>
      </p:pic>
      <p:sp>
        <p:nvSpPr>
          <p:cNvPr id="5" name="Zástupný obsah 3">
            <a:extLst>
              <a:ext uri="{FF2B5EF4-FFF2-40B4-BE49-F238E27FC236}">
                <a16:creationId xmlns:a16="http://schemas.microsoft.com/office/drawing/2014/main" id="{BAC84FFF-E2DC-4583-9616-9A8CA883E47B}"/>
              </a:ext>
            </a:extLst>
          </p:cNvPr>
          <p:cNvSpPr>
            <a:spLocks noGrp="1"/>
          </p:cNvSpPr>
          <p:nvPr>
            <p:ph sz="half" idx="2" hasCustomPrompt="1"/>
          </p:nvPr>
        </p:nvSpPr>
        <p:spPr>
          <a:xfrm>
            <a:off x="2" y="809625"/>
            <a:ext cx="7559641" cy="3481718"/>
          </a:xfrm>
        </p:spPr>
        <p:txBody>
          <a:bodyPr lIns="648000" tIns="72000">
            <a:noAutofit/>
          </a:bodyPr>
          <a:lstStyle>
            <a:lvl1pPr marL="0" indent="0">
              <a:lnSpc>
                <a:spcPts val="3400"/>
              </a:lnSpc>
              <a:spcBef>
                <a:spcPts val="0"/>
              </a:spcBef>
              <a:buNone/>
              <a:defRPr sz="3300" cap="all" baseline="0">
                <a:solidFill>
                  <a:schemeClr val="accent1"/>
                </a:solidFill>
                <a:latin typeface="Arial" panose="020B0604020202020204" pitchFamily="34" charset="0"/>
                <a:cs typeface="Arial" panose="020B0604020202020204" pitchFamily="34" charset="0"/>
              </a:defRPr>
            </a:lvl1pPr>
            <a:lvl2pPr marL="0" indent="0">
              <a:lnSpc>
                <a:spcPts val="3400"/>
              </a:lnSpc>
              <a:spcBef>
                <a:spcPts val="3400"/>
              </a:spcBef>
              <a:buClr>
                <a:schemeClr val="tx2"/>
              </a:buClr>
              <a:buFontTx/>
              <a:buNone/>
              <a:defRPr sz="2300">
                <a:solidFill>
                  <a:schemeClr val="accent2"/>
                </a:solidFill>
                <a:latin typeface="Arial" panose="020B0604020202020204" pitchFamily="34" charset="0"/>
                <a:cs typeface="Arial" panose="020B0604020202020204" pitchFamily="34" charset="0"/>
              </a:defRPr>
            </a:lvl2pPr>
            <a:lvl3pPr marL="359991" indent="-179996">
              <a:lnSpc>
                <a:spcPts val="1900"/>
              </a:lnSpc>
              <a:buClr>
                <a:schemeClr val="tx2"/>
              </a:buClr>
              <a:defRPr sz="1500">
                <a:latin typeface="Arial" panose="020B0604020202020204" pitchFamily="34" charset="0"/>
                <a:cs typeface="Arial" panose="020B0604020202020204" pitchFamily="34" charset="0"/>
              </a:defRPr>
            </a:lvl3pPr>
          </a:lstStyle>
          <a:p>
            <a:pPr lvl="0"/>
            <a:r>
              <a:rPr lang="cs-CZ" dirty="0"/>
              <a:t>Název kapitoly </a:t>
            </a:r>
            <a:r>
              <a:rPr lang="cs-CZ" dirty="0" err="1"/>
              <a:t>faci</a:t>
            </a:r>
            <a:br>
              <a:rPr lang="cs-CZ" dirty="0"/>
            </a:br>
            <a:r>
              <a:rPr lang="cs-CZ" dirty="0" err="1"/>
              <a:t>cuptatiaes</a:t>
            </a:r>
            <a:r>
              <a:rPr lang="cs-CZ" dirty="0"/>
              <a:t> sum </a:t>
            </a:r>
            <a:r>
              <a:rPr lang="cs-CZ" dirty="0" err="1"/>
              <a:t>velignam</a:t>
            </a:r>
            <a:r>
              <a:rPr lang="cs-CZ" dirty="0"/>
              <a:t> , </a:t>
            </a:r>
            <a:r>
              <a:rPr lang="cs-CZ" dirty="0" err="1"/>
              <a:t>quam</a:t>
            </a:r>
            <a:r>
              <a:rPr lang="cs-CZ" dirty="0"/>
              <a:t>, </a:t>
            </a:r>
            <a:r>
              <a:rPr lang="cs-CZ" dirty="0" err="1"/>
              <a:t>occuturem</a:t>
            </a:r>
            <a:r>
              <a:rPr lang="cs-CZ" dirty="0"/>
              <a:t>. Ed qui cese </a:t>
            </a:r>
            <a:r>
              <a:rPr lang="cs-CZ" dirty="0" err="1"/>
              <a:t>voluptaspero</a:t>
            </a:r>
            <a:r>
              <a:rPr lang="cs-CZ" dirty="0"/>
              <a:t> </a:t>
            </a:r>
            <a:r>
              <a:rPr lang="cs-CZ" dirty="0" err="1"/>
              <a:t>ovitaquaspiet</a:t>
            </a:r>
            <a:r>
              <a:rPr lang="cs-CZ" dirty="0"/>
              <a:t> </a:t>
            </a:r>
            <a:r>
              <a:rPr lang="cs-CZ" dirty="0" err="1"/>
              <a:t>derumetur</a:t>
            </a:r>
            <a:endParaRPr lang="cs-CZ" dirty="0"/>
          </a:p>
          <a:p>
            <a:pPr lvl="1"/>
            <a:r>
              <a:rPr lang="cs-CZ" dirty="0"/>
              <a:t>Podtitul kapitoly </a:t>
            </a:r>
            <a:r>
              <a:rPr lang="cs-CZ" dirty="0" err="1"/>
              <a:t>faci</a:t>
            </a:r>
            <a:r>
              <a:rPr lang="cs-CZ" dirty="0"/>
              <a:t> </a:t>
            </a:r>
            <a:r>
              <a:rPr lang="cs-CZ" dirty="0" err="1"/>
              <a:t>cuptatiaes</a:t>
            </a:r>
            <a:r>
              <a:rPr lang="cs-CZ" dirty="0"/>
              <a:t> sum</a:t>
            </a:r>
            <a:br>
              <a:rPr lang="cs-CZ" dirty="0"/>
            </a:br>
            <a:r>
              <a:rPr lang="cs-CZ" dirty="0"/>
              <a:t>Ovitaquaspiet </a:t>
            </a:r>
            <a:r>
              <a:rPr lang="cs-CZ" dirty="0" err="1"/>
              <a:t>derumetur</a:t>
            </a:r>
            <a:endParaRPr lang="cs-CZ" dirty="0"/>
          </a:p>
        </p:txBody>
      </p:sp>
    </p:spTree>
    <p:extLst>
      <p:ext uri="{BB962C8B-B14F-4D97-AF65-F5344CB8AC3E}">
        <p14:creationId xmlns:p14="http://schemas.microsoft.com/office/powerpoint/2010/main" val="1083409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ext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FA0B27-6ED7-46DC-928E-66AD9466D867}"/>
              </a:ext>
            </a:extLst>
          </p:cNvPr>
          <p:cNvSpPr>
            <a:spLocks noGrp="1"/>
          </p:cNvSpPr>
          <p:nvPr>
            <p:ph type="title" hasCustomPrompt="1"/>
          </p:nvPr>
        </p:nvSpPr>
        <p:spPr>
          <a:xfrm>
            <a:off x="651850" y="668342"/>
            <a:ext cx="7840299" cy="1022351"/>
          </a:xfrm>
        </p:spPr>
        <p:txBody>
          <a:bodyPr lIns="0" tIns="46800" anchor="t" anchorCtr="0">
            <a:noAutofit/>
          </a:bodyPr>
          <a:lstStyle>
            <a:lvl1pPr>
              <a:lnSpc>
                <a:spcPts val="3400"/>
              </a:lnSpc>
              <a:defRPr sz="3100" cap="all" baseline="0">
                <a:solidFill>
                  <a:schemeClr val="accent1"/>
                </a:solidFill>
                <a:latin typeface="Arial" panose="020B0604020202020204" pitchFamily="34" charset="0"/>
                <a:cs typeface="Arial" panose="020B0604020202020204" pitchFamily="34" charset="0"/>
              </a:defRPr>
            </a:lvl1pPr>
          </a:lstStyle>
          <a:p>
            <a:r>
              <a:rPr lang="cs-CZ" dirty="0"/>
              <a:t>Název maximálně na dva řádky, zarovnání doleva, </a:t>
            </a:r>
            <a:endParaRPr lang="en-GB" dirty="0"/>
          </a:p>
        </p:txBody>
      </p:sp>
      <p:sp>
        <p:nvSpPr>
          <p:cNvPr id="3" name="Zástupný text 2">
            <a:extLst>
              <a:ext uri="{FF2B5EF4-FFF2-40B4-BE49-F238E27FC236}">
                <a16:creationId xmlns:a16="http://schemas.microsoft.com/office/drawing/2014/main" id="{45B17FB6-4048-47C1-924A-87EC6070A8C5}"/>
              </a:ext>
            </a:extLst>
          </p:cNvPr>
          <p:cNvSpPr>
            <a:spLocks noGrp="1"/>
          </p:cNvSpPr>
          <p:nvPr>
            <p:ph type="body" idx="1" hasCustomPrompt="1"/>
          </p:nvPr>
        </p:nvSpPr>
        <p:spPr>
          <a:xfrm>
            <a:off x="651850" y="1801081"/>
            <a:ext cx="3860844" cy="703994"/>
          </a:xfrm>
        </p:spPr>
        <p:txBody>
          <a:bodyPr lIns="0" anchor="t" anchorCtr="0">
            <a:noAutofit/>
          </a:bodyPr>
          <a:lstStyle>
            <a:lvl1pPr marL="0" indent="0">
              <a:lnSpc>
                <a:spcPts val="2500"/>
              </a:lnSpc>
              <a:buNone/>
              <a:defRPr sz="2200" b="1">
                <a:solidFill>
                  <a:schemeClr val="accent2"/>
                </a:solidFill>
                <a:latin typeface="Arial" panose="020B0604020202020204" pitchFamily="34" charset="0"/>
                <a:cs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cs-CZ" dirty="0"/>
              <a:t>Text ve čtyřech úrovních s odrážkami a nadpisem</a:t>
            </a:r>
          </a:p>
        </p:txBody>
      </p:sp>
      <p:sp>
        <p:nvSpPr>
          <p:cNvPr id="4" name="Zástupný obsah 3">
            <a:extLst>
              <a:ext uri="{FF2B5EF4-FFF2-40B4-BE49-F238E27FC236}">
                <a16:creationId xmlns:a16="http://schemas.microsoft.com/office/drawing/2014/main" id="{CE842DC3-9484-4CEE-913A-81B2CD9E1E3B}"/>
              </a:ext>
            </a:extLst>
          </p:cNvPr>
          <p:cNvSpPr>
            <a:spLocks noGrp="1"/>
          </p:cNvSpPr>
          <p:nvPr>
            <p:ph sz="half" idx="2" hasCustomPrompt="1"/>
          </p:nvPr>
        </p:nvSpPr>
        <p:spPr>
          <a:xfrm>
            <a:off x="651850" y="2505075"/>
            <a:ext cx="3860844" cy="3684588"/>
          </a:xfrm>
        </p:spPr>
        <p:txBody>
          <a:bodyPr lIns="0" tIns="72000"/>
          <a:lstStyle>
            <a:lvl1pPr marL="0" indent="0">
              <a:lnSpc>
                <a:spcPts val="2400"/>
              </a:lnSpc>
              <a:spcBef>
                <a:spcPts val="500"/>
              </a:spcBef>
              <a:buNone/>
              <a:defRPr sz="2000">
                <a:solidFill>
                  <a:schemeClr val="tx2"/>
                </a:solidFill>
                <a:latin typeface="Arial" panose="020B0604020202020204" pitchFamily="34" charset="0"/>
                <a:cs typeface="Arial" panose="020B0604020202020204" pitchFamily="34" charset="0"/>
              </a:defRPr>
            </a:lvl1pPr>
            <a:lvl2pPr marL="179996" indent="-179996">
              <a:lnSpc>
                <a:spcPts val="2100"/>
              </a:lnSpc>
              <a:spcBef>
                <a:spcPts val="800"/>
              </a:spcBef>
              <a:buClr>
                <a:schemeClr val="accent1"/>
              </a:buClr>
              <a:defRPr sz="1700">
                <a:solidFill>
                  <a:schemeClr val="tx2"/>
                </a:solidFill>
                <a:latin typeface="Arial" panose="020B0604020202020204" pitchFamily="34" charset="0"/>
                <a:cs typeface="Arial" panose="020B0604020202020204" pitchFamily="34" charset="0"/>
              </a:defRPr>
            </a:lvl2pPr>
            <a:lvl3pPr marL="359991" indent="-107997">
              <a:lnSpc>
                <a:spcPts val="1900"/>
              </a:lnSpc>
              <a:spcBef>
                <a:spcPts val="1000"/>
              </a:spcBef>
              <a:buClr>
                <a:schemeClr val="accent1"/>
              </a:buClr>
              <a:defRPr sz="1500">
                <a:solidFill>
                  <a:schemeClr val="tx2"/>
                </a:solidFill>
                <a:latin typeface="Arial" panose="020B0604020202020204" pitchFamily="34" charset="0"/>
                <a:cs typeface="Arial" panose="020B0604020202020204" pitchFamily="34" charset="0"/>
              </a:defRPr>
            </a:lvl3pPr>
          </a:lstStyle>
          <a:p>
            <a:pPr lvl="0"/>
            <a:r>
              <a:rPr lang="cs-CZ" dirty="0"/>
              <a:t>Facercipid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nonestiatur</a:t>
            </a:r>
            <a:r>
              <a:rPr lang="cs-CZ" dirty="0"/>
              <a:t>?</a:t>
            </a:r>
          </a:p>
          <a:p>
            <a:pPr lvl="1"/>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a:p>
            <a:pPr lvl="2"/>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p:txBody>
      </p:sp>
      <p:sp>
        <p:nvSpPr>
          <p:cNvPr id="5" name="Zástupný text 4">
            <a:extLst>
              <a:ext uri="{FF2B5EF4-FFF2-40B4-BE49-F238E27FC236}">
                <a16:creationId xmlns:a16="http://schemas.microsoft.com/office/drawing/2014/main" id="{1BCEAD2E-F707-43D2-8D8F-E58D870FC888}"/>
              </a:ext>
            </a:extLst>
          </p:cNvPr>
          <p:cNvSpPr>
            <a:spLocks noGrp="1"/>
          </p:cNvSpPr>
          <p:nvPr>
            <p:ph type="body" sz="quarter" idx="3" hasCustomPrompt="1"/>
          </p:nvPr>
        </p:nvSpPr>
        <p:spPr>
          <a:xfrm>
            <a:off x="4679157" y="1801084"/>
            <a:ext cx="3812992" cy="703995"/>
          </a:xfrm>
        </p:spPr>
        <p:txBody>
          <a:bodyPr lIns="90000" anchor="t" anchorCtr="0">
            <a:noAutofit/>
          </a:bodyPr>
          <a:lstStyle>
            <a:lvl1pPr marL="0" indent="0">
              <a:buNone/>
              <a:defRPr lang="cs-CZ" sz="2200" b="1" kern="1200" dirty="0">
                <a:solidFill>
                  <a:schemeClr val="accent2"/>
                </a:solidFill>
                <a:latin typeface="Arial" panose="020B0604020202020204" pitchFamily="34" charset="0"/>
                <a:ea typeface="+mn-ea"/>
                <a:cs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cs-CZ" dirty="0"/>
              <a:t>Text ve čtyřech úrovních s odrážkami a nadpisem</a:t>
            </a:r>
          </a:p>
        </p:txBody>
      </p:sp>
      <p:sp>
        <p:nvSpPr>
          <p:cNvPr id="8" name="Zástupný symbol pro zápatí 7">
            <a:extLst>
              <a:ext uri="{FF2B5EF4-FFF2-40B4-BE49-F238E27FC236}">
                <a16:creationId xmlns:a16="http://schemas.microsoft.com/office/drawing/2014/main" id="{39338068-75F5-4F42-BF5E-AA894F269EAC}"/>
              </a:ext>
            </a:extLst>
          </p:cNvPr>
          <p:cNvSpPr>
            <a:spLocks noGrp="1"/>
          </p:cNvSpPr>
          <p:nvPr>
            <p:ph type="ftr" sz="quarter" idx="11"/>
          </p:nvPr>
        </p:nvSpPr>
        <p:spPr>
          <a:xfrm>
            <a:off x="0" y="6300056"/>
            <a:ext cx="3086100" cy="545244"/>
          </a:xfrm>
        </p:spPr>
        <p:txBody>
          <a:bodyPr/>
          <a:lstStyle/>
          <a:p>
            <a:endParaRPr lang="en-GB" dirty="0"/>
          </a:p>
        </p:txBody>
      </p:sp>
      <p:sp>
        <p:nvSpPr>
          <p:cNvPr id="9" name="Zástupný symbol pro číslo snímku 8">
            <a:extLst>
              <a:ext uri="{FF2B5EF4-FFF2-40B4-BE49-F238E27FC236}">
                <a16:creationId xmlns:a16="http://schemas.microsoft.com/office/drawing/2014/main" id="{59463016-F6C9-4C00-BAD3-F9F0792062BE}"/>
              </a:ext>
            </a:extLst>
          </p:cNvPr>
          <p:cNvSpPr>
            <a:spLocks noGrp="1"/>
          </p:cNvSpPr>
          <p:nvPr>
            <p:ph type="sldNum" sz="quarter" idx="12"/>
          </p:nvPr>
        </p:nvSpPr>
        <p:spPr/>
        <p:txBody>
          <a:bodyPr/>
          <a:lstStyle/>
          <a:p>
            <a:fld id="{AC30E85F-03A9-4DC3-A879-6F4150C88507}" type="slidenum">
              <a:rPr lang="en-GB" smtClean="0"/>
              <a:t>‹Nr.›</a:t>
            </a:fld>
            <a:endParaRPr lang="en-GB" dirty="0"/>
          </a:p>
        </p:txBody>
      </p:sp>
      <p:sp>
        <p:nvSpPr>
          <p:cNvPr id="12" name="Zástupný obsah 3">
            <a:extLst>
              <a:ext uri="{FF2B5EF4-FFF2-40B4-BE49-F238E27FC236}">
                <a16:creationId xmlns:a16="http://schemas.microsoft.com/office/drawing/2014/main" id="{4592D0E3-54C9-4D4A-A57D-3C81EFF49AB3}"/>
              </a:ext>
            </a:extLst>
          </p:cNvPr>
          <p:cNvSpPr>
            <a:spLocks noGrp="1"/>
          </p:cNvSpPr>
          <p:nvPr>
            <p:ph sz="half" idx="13" hasCustomPrompt="1"/>
          </p:nvPr>
        </p:nvSpPr>
        <p:spPr>
          <a:xfrm>
            <a:off x="4679158" y="2505074"/>
            <a:ext cx="3812992" cy="3684588"/>
          </a:xfrm>
        </p:spPr>
        <p:txBody>
          <a:bodyPr lIns="90000" tIns="72000"/>
          <a:lstStyle>
            <a:lvl1pPr marL="0" indent="0">
              <a:lnSpc>
                <a:spcPts val="2400"/>
              </a:lnSpc>
              <a:spcBef>
                <a:spcPts val="500"/>
              </a:spcBef>
              <a:buNone/>
              <a:defRPr sz="2000">
                <a:solidFill>
                  <a:schemeClr val="tx2"/>
                </a:solidFill>
                <a:latin typeface="Arial" panose="020B0604020202020204" pitchFamily="34" charset="0"/>
                <a:cs typeface="Arial" panose="020B0604020202020204" pitchFamily="34" charset="0"/>
              </a:defRPr>
            </a:lvl1pPr>
            <a:lvl2pPr marL="179996" indent="-179996">
              <a:lnSpc>
                <a:spcPts val="2100"/>
              </a:lnSpc>
              <a:spcBef>
                <a:spcPts val="800"/>
              </a:spcBef>
              <a:buClr>
                <a:schemeClr val="accent1"/>
              </a:buClr>
              <a:defRPr sz="1700">
                <a:solidFill>
                  <a:schemeClr val="tx2"/>
                </a:solidFill>
                <a:latin typeface="Arial" panose="020B0604020202020204" pitchFamily="34" charset="0"/>
                <a:cs typeface="Arial" panose="020B0604020202020204" pitchFamily="34" charset="0"/>
              </a:defRPr>
            </a:lvl2pPr>
            <a:lvl3pPr marL="359991" indent="-107997">
              <a:lnSpc>
                <a:spcPts val="1900"/>
              </a:lnSpc>
              <a:spcBef>
                <a:spcPts val="1000"/>
              </a:spcBef>
              <a:buClr>
                <a:schemeClr val="accent1"/>
              </a:buClr>
              <a:defRPr sz="1500">
                <a:solidFill>
                  <a:schemeClr val="tx2"/>
                </a:solidFill>
                <a:latin typeface="Arial" panose="020B0604020202020204" pitchFamily="34" charset="0"/>
                <a:cs typeface="Arial" panose="020B0604020202020204" pitchFamily="34" charset="0"/>
              </a:defRPr>
            </a:lvl3pPr>
          </a:lstStyle>
          <a:p>
            <a:pPr lvl="0"/>
            <a:r>
              <a:rPr lang="cs-CZ" dirty="0"/>
              <a:t>Facercipid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br>
              <a:rPr lang="cs-CZ" dirty="0"/>
            </a:br>
            <a:r>
              <a:rPr lang="cs-CZ" dirty="0" err="1"/>
              <a:t>nonestiatur</a:t>
            </a:r>
            <a:r>
              <a:rPr lang="cs-CZ" dirty="0"/>
              <a:t>?</a:t>
            </a:r>
          </a:p>
          <a:p>
            <a:pPr lvl="1"/>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a:p>
            <a:pPr lvl="2"/>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a:t>
            </a:r>
            <a:br>
              <a:rPr lang="cs-CZ" dirty="0"/>
            </a:br>
            <a:r>
              <a:rPr lang="cs-CZ" dirty="0"/>
              <a:t>et </a:t>
            </a:r>
            <a:r>
              <a:rPr lang="cs-CZ" dirty="0" err="1"/>
              <a:t>colecusandit</a:t>
            </a:r>
            <a:endParaRPr lang="cs-CZ" dirty="0"/>
          </a:p>
        </p:txBody>
      </p:sp>
    </p:spTree>
    <p:extLst>
      <p:ext uri="{BB962C8B-B14F-4D97-AF65-F5344CB8AC3E}">
        <p14:creationId xmlns:p14="http://schemas.microsoft.com/office/powerpoint/2010/main" val="2292548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graf">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FA0B27-6ED7-46DC-928E-66AD9466D867}"/>
              </a:ext>
            </a:extLst>
          </p:cNvPr>
          <p:cNvSpPr>
            <a:spLocks noGrp="1"/>
          </p:cNvSpPr>
          <p:nvPr>
            <p:ph type="title" hasCustomPrompt="1"/>
          </p:nvPr>
        </p:nvSpPr>
        <p:spPr>
          <a:xfrm>
            <a:off x="624689" y="668340"/>
            <a:ext cx="7906366" cy="646113"/>
          </a:xfrm>
        </p:spPr>
        <p:txBody>
          <a:bodyPr lIns="0" tIns="46800" anchor="t" anchorCtr="0">
            <a:normAutofit/>
          </a:bodyPr>
          <a:lstStyle>
            <a:lvl1pPr>
              <a:lnSpc>
                <a:spcPts val="3400"/>
              </a:lnSpc>
              <a:defRPr sz="3300" cap="all" baseline="0">
                <a:solidFill>
                  <a:schemeClr val="accent1"/>
                </a:solidFill>
                <a:latin typeface="Arial" panose="020B0604020202020204" pitchFamily="34" charset="0"/>
                <a:cs typeface="Arial" panose="020B0604020202020204" pitchFamily="34" charset="0"/>
              </a:defRPr>
            </a:lvl1pPr>
          </a:lstStyle>
          <a:p>
            <a:r>
              <a:rPr lang="cs-CZ" dirty="0"/>
              <a:t>Jednořádkový nadpis</a:t>
            </a:r>
            <a:endParaRPr lang="en-GB" dirty="0"/>
          </a:p>
        </p:txBody>
      </p:sp>
      <p:sp>
        <p:nvSpPr>
          <p:cNvPr id="3" name="Zástupný text 2">
            <a:extLst>
              <a:ext uri="{FF2B5EF4-FFF2-40B4-BE49-F238E27FC236}">
                <a16:creationId xmlns:a16="http://schemas.microsoft.com/office/drawing/2014/main" id="{45B17FB6-4048-47C1-924A-87EC6070A8C5}"/>
              </a:ext>
            </a:extLst>
          </p:cNvPr>
          <p:cNvSpPr>
            <a:spLocks noGrp="1"/>
          </p:cNvSpPr>
          <p:nvPr>
            <p:ph type="body" idx="1" hasCustomPrompt="1"/>
          </p:nvPr>
        </p:nvSpPr>
        <p:spPr>
          <a:xfrm>
            <a:off x="624688" y="1754016"/>
            <a:ext cx="3888005" cy="723900"/>
          </a:xfrm>
        </p:spPr>
        <p:txBody>
          <a:bodyPr lIns="0" anchor="t" anchorCtr="0">
            <a:noAutofit/>
          </a:bodyPr>
          <a:lstStyle>
            <a:lvl1pPr marL="0" indent="0">
              <a:lnSpc>
                <a:spcPts val="2500"/>
              </a:lnSpc>
              <a:spcBef>
                <a:spcPts val="0"/>
              </a:spcBef>
              <a:buNone/>
              <a:defRPr sz="2200" b="1">
                <a:solidFill>
                  <a:schemeClr val="accent2"/>
                </a:solidFill>
                <a:latin typeface="Arial" panose="020B0604020202020204" pitchFamily="34" charset="0"/>
                <a:cs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cs-CZ" dirty="0"/>
              <a:t>Text ve čtyřech úrovních, </a:t>
            </a:r>
            <a:br>
              <a:rPr lang="cs-CZ" dirty="0"/>
            </a:br>
            <a:r>
              <a:rPr lang="cs-CZ" dirty="0"/>
              <a:t>s odrážkami a nadpisem </a:t>
            </a:r>
          </a:p>
        </p:txBody>
      </p:sp>
      <p:sp>
        <p:nvSpPr>
          <p:cNvPr id="4" name="Zástupný obsah 3">
            <a:extLst>
              <a:ext uri="{FF2B5EF4-FFF2-40B4-BE49-F238E27FC236}">
                <a16:creationId xmlns:a16="http://schemas.microsoft.com/office/drawing/2014/main" id="{CE842DC3-9484-4CEE-913A-81B2CD9E1E3B}"/>
              </a:ext>
            </a:extLst>
          </p:cNvPr>
          <p:cNvSpPr>
            <a:spLocks noGrp="1"/>
          </p:cNvSpPr>
          <p:nvPr>
            <p:ph sz="half" idx="2" hasCustomPrompt="1"/>
          </p:nvPr>
        </p:nvSpPr>
        <p:spPr>
          <a:xfrm>
            <a:off x="624688" y="2505075"/>
            <a:ext cx="3888006" cy="3684588"/>
          </a:xfrm>
        </p:spPr>
        <p:txBody>
          <a:bodyPr lIns="0" tIns="18000"/>
          <a:lstStyle>
            <a:lvl1pPr marL="0" indent="0">
              <a:lnSpc>
                <a:spcPts val="2400"/>
              </a:lnSpc>
              <a:spcBef>
                <a:spcPts val="0"/>
              </a:spcBef>
              <a:buNone/>
              <a:defRPr sz="2000">
                <a:solidFill>
                  <a:schemeClr val="tx2"/>
                </a:solidFill>
                <a:latin typeface="Arial" panose="020B0604020202020204" pitchFamily="34" charset="0"/>
                <a:cs typeface="Arial" panose="020B0604020202020204" pitchFamily="34" charset="0"/>
              </a:defRPr>
            </a:lvl1pPr>
            <a:lvl2pPr marL="179996" indent="-179996">
              <a:lnSpc>
                <a:spcPts val="2400"/>
              </a:lnSpc>
              <a:spcBef>
                <a:spcPts val="800"/>
              </a:spcBef>
              <a:buClr>
                <a:schemeClr val="accent1"/>
              </a:buClr>
              <a:defRPr sz="1700">
                <a:solidFill>
                  <a:schemeClr val="tx2"/>
                </a:solidFill>
                <a:latin typeface="Arial" panose="020B0604020202020204" pitchFamily="34" charset="0"/>
                <a:cs typeface="Arial" panose="020B0604020202020204" pitchFamily="34" charset="0"/>
              </a:defRPr>
            </a:lvl2pPr>
            <a:lvl3pPr marL="359991" indent="-107997">
              <a:lnSpc>
                <a:spcPts val="1900"/>
              </a:lnSpc>
              <a:spcBef>
                <a:spcPts val="800"/>
              </a:spcBef>
              <a:buClr>
                <a:schemeClr val="accent1"/>
              </a:buClr>
              <a:defRPr sz="1500">
                <a:solidFill>
                  <a:schemeClr val="tx2"/>
                </a:solidFill>
                <a:latin typeface="Arial" panose="020B0604020202020204" pitchFamily="34" charset="0"/>
                <a:cs typeface="Arial" panose="020B0604020202020204" pitchFamily="34" charset="0"/>
              </a:defRPr>
            </a:lvl3pPr>
          </a:lstStyle>
          <a:p>
            <a:pPr lvl="0"/>
            <a:r>
              <a:rPr lang="cs-CZ" dirty="0"/>
              <a:t>Facercipid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nonestiatur</a:t>
            </a:r>
            <a:r>
              <a:rPr lang="cs-CZ" dirty="0"/>
              <a:t>?</a:t>
            </a:r>
          </a:p>
          <a:p>
            <a:pPr lvl="1"/>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a:p>
            <a:pPr lvl="2"/>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p:txBody>
      </p:sp>
      <p:sp>
        <p:nvSpPr>
          <p:cNvPr id="6" name="Zástupný obsah 5">
            <a:extLst>
              <a:ext uri="{FF2B5EF4-FFF2-40B4-BE49-F238E27FC236}">
                <a16:creationId xmlns:a16="http://schemas.microsoft.com/office/drawing/2014/main" id="{6FD2BC6B-98A3-4DEB-BB65-3D03E527422D}"/>
              </a:ext>
            </a:extLst>
          </p:cNvPr>
          <p:cNvSpPr>
            <a:spLocks noGrp="1"/>
          </p:cNvSpPr>
          <p:nvPr>
            <p:ph sz="quarter" idx="4"/>
          </p:nvPr>
        </p:nvSpPr>
        <p:spPr>
          <a:xfrm>
            <a:off x="4784507" y="1781175"/>
            <a:ext cx="3734805" cy="2571750"/>
          </a:xfrm>
        </p:spPr>
        <p:txBody>
          <a:bodyPr lIns="0" tIns="0" rIns="0" bIns="0"/>
          <a:lstStyle>
            <a:lvl1pPr marL="0" indent="0">
              <a:buNone/>
              <a:defRPr lang="cs-CZ" sz="2000" kern="1200" dirty="0" smtClean="0">
                <a:solidFill>
                  <a:schemeClr val="accent1"/>
                </a:solidFill>
                <a:latin typeface="Arial" panose="020B0604020202020204" pitchFamily="34" charset="0"/>
                <a:ea typeface="+mn-ea"/>
                <a:cs typeface="Arial" panose="020B0604020202020204" pitchFamily="34" charset="0"/>
              </a:defRPr>
            </a:lvl1pPr>
            <a:lvl2pPr marL="162896" indent="-342891">
              <a:defRPr lang="cs-CZ" sz="1700" kern="1200" dirty="0" smtClean="0">
                <a:solidFill>
                  <a:schemeClr val="tx1"/>
                </a:solidFill>
                <a:latin typeface="Arial" panose="020B0604020202020204" pitchFamily="34" charset="0"/>
                <a:ea typeface="+mn-ea"/>
                <a:cs typeface="Arial" panose="020B0604020202020204" pitchFamily="34" charset="0"/>
              </a:defRPr>
            </a:lvl2pPr>
            <a:lvl3pPr marL="522887" indent="-342891">
              <a:defRPr lang="cs-CZ" sz="1500" kern="1200" dirty="0" smtClean="0">
                <a:solidFill>
                  <a:schemeClr val="tx1"/>
                </a:solidFill>
                <a:latin typeface="Arial" panose="020B0604020202020204" pitchFamily="34" charset="0"/>
                <a:ea typeface="+mn-ea"/>
                <a:cs typeface="Arial" panose="020B0604020202020204" pitchFamily="34" charset="0"/>
              </a:defRPr>
            </a:lvl3pPr>
          </a:lstStyle>
          <a:p>
            <a:pPr marL="0" lvl="0" indent="0" algn="l" defTabSz="914377" rtl="0" eaLnBrk="1" latinLnBrk="0" hangingPunct="1">
              <a:lnSpc>
                <a:spcPts val="2400"/>
              </a:lnSpc>
              <a:spcBef>
                <a:spcPts val="500"/>
              </a:spcBef>
              <a:buFont typeface="Arial" panose="020B0604020202020204" pitchFamily="34" charset="0"/>
              <a:buNone/>
            </a:pPr>
            <a:r>
              <a:rPr lang="de-DE"/>
              <a:t>Formatvorlagen des Textmasters bearbeiten</a:t>
            </a:r>
          </a:p>
        </p:txBody>
      </p:sp>
      <p:sp>
        <p:nvSpPr>
          <p:cNvPr id="8" name="Zástupný symbol pro zápatí 7">
            <a:extLst>
              <a:ext uri="{FF2B5EF4-FFF2-40B4-BE49-F238E27FC236}">
                <a16:creationId xmlns:a16="http://schemas.microsoft.com/office/drawing/2014/main" id="{39338068-75F5-4F42-BF5E-AA894F269EAC}"/>
              </a:ext>
            </a:extLst>
          </p:cNvPr>
          <p:cNvSpPr>
            <a:spLocks noGrp="1"/>
          </p:cNvSpPr>
          <p:nvPr>
            <p:ph type="ftr" sz="quarter" idx="11"/>
          </p:nvPr>
        </p:nvSpPr>
        <p:spPr>
          <a:xfrm>
            <a:off x="0" y="6300056"/>
            <a:ext cx="3086100" cy="545244"/>
          </a:xfrm>
        </p:spPr>
        <p:txBody>
          <a:bodyPr/>
          <a:lstStyle/>
          <a:p>
            <a:endParaRPr lang="en-GB" dirty="0"/>
          </a:p>
        </p:txBody>
      </p:sp>
      <p:sp>
        <p:nvSpPr>
          <p:cNvPr id="9" name="Zástupný symbol pro číslo snímku 8">
            <a:extLst>
              <a:ext uri="{FF2B5EF4-FFF2-40B4-BE49-F238E27FC236}">
                <a16:creationId xmlns:a16="http://schemas.microsoft.com/office/drawing/2014/main" id="{59463016-F6C9-4C00-BAD3-F9F0792062BE}"/>
              </a:ext>
            </a:extLst>
          </p:cNvPr>
          <p:cNvSpPr>
            <a:spLocks noGrp="1"/>
          </p:cNvSpPr>
          <p:nvPr>
            <p:ph type="sldNum" sz="quarter" idx="12"/>
          </p:nvPr>
        </p:nvSpPr>
        <p:spPr/>
        <p:txBody>
          <a:bodyPr/>
          <a:lstStyle/>
          <a:p>
            <a:fld id="{AC30E85F-03A9-4DC3-A879-6F4150C88507}" type="slidenum">
              <a:rPr lang="en-GB" smtClean="0"/>
              <a:t>‹Nr.›</a:t>
            </a:fld>
            <a:endParaRPr lang="en-GB"/>
          </a:p>
        </p:txBody>
      </p:sp>
      <p:sp>
        <p:nvSpPr>
          <p:cNvPr id="11" name="Zástupný obsah 2">
            <a:extLst>
              <a:ext uri="{FF2B5EF4-FFF2-40B4-BE49-F238E27FC236}">
                <a16:creationId xmlns:a16="http://schemas.microsoft.com/office/drawing/2014/main" id="{E2E1B9AD-2DE2-42E0-BF51-A12EAFBDC25E}"/>
              </a:ext>
            </a:extLst>
          </p:cNvPr>
          <p:cNvSpPr>
            <a:spLocks noGrp="1"/>
          </p:cNvSpPr>
          <p:nvPr>
            <p:ph idx="18" hasCustomPrompt="1"/>
          </p:nvPr>
        </p:nvSpPr>
        <p:spPr>
          <a:xfrm>
            <a:off x="4736306" y="4412316"/>
            <a:ext cx="3794749" cy="885600"/>
          </a:xfrm>
        </p:spPr>
        <p:txBody>
          <a:bodyPr lIns="90000" tIns="46800" rIns="0" bIns="0">
            <a:noAutofit/>
          </a:bodyPr>
          <a:lstStyle>
            <a:lvl1pPr marL="0" indent="0">
              <a:lnSpc>
                <a:spcPts val="1900"/>
              </a:lnSpc>
              <a:spcBef>
                <a:spcPts val="0"/>
              </a:spcBef>
              <a:buNone/>
              <a:defRPr sz="1500">
                <a:solidFill>
                  <a:schemeClr val="accent1"/>
                </a:solidFill>
                <a:latin typeface="Arial" panose="020B0604020202020204" pitchFamily="34" charset="0"/>
                <a:cs typeface="Arial" panose="020B0604020202020204" pitchFamily="34" charset="0"/>
              </a:defRPr>
            </a:lvl1pPr>
            <a:lvl2pPr marL="0" indent="0">
              <a:lnSpc>
                <a:spcPts val="1440"/>
              </a:lnSpc>
              <a:spcBef>
                <a:spcPts val="0"/>
              </a:spcBef>
              <a:buClr>
                <a:schemeClr val="tx2"/>
              </a:buClr>
              <a:buFont typeface="Arial" panose="020B0604020202020204" pitchFamily="34" charset="0"/>
              <a:buNone/>
              <a:defRPr sz="1200">
                <a:solidFill>
                  <a:schemeClr val="accent1"/>
                </a:solidFill>
                <a:latin typeface="Arial" panose="020B0604020202020204" pitchFamily="34" charset="0"/>
                <a:cs typeface="Arial" panose="020B0604020202020204" pitchFamily="34" charset="0"/>
              </a:defRPr>
            </a:lvl2pPr>
          </a:lstStyle>
          <a:p>
            <a:pPr lvl="0"/>
            <a:r>
              <a:rPr lang="cs-CZ" dirty="0"/>
              <a:t>Popiska měla by být krátká, bez dělení slov, </a:t>
            </a:r>
            <a:br>
              <a:rPr lang="cs-CZ" dirty="0"/>
            </a:br>
            <a:r>
              <a:rPr lang="cs-CZ" dirty="0"/>
              <a:t>zarovnána doleva. Maximálně 3 řádky. </a:t>
            </a:r>
            <a:br>
              <a:rPr lang="cs-CZ" dirty="0"/>
            </a:br>
            <a:r>
              <a:rPr lang="cs-CZ" dirty="0" err="1"/>
              <a:t>Eque</a:t>
            </a:r>
            <a:r>
              <a:rPr lang="cs-CZ" dirty="0"/>
              <a:t> </a:t>
            </a:r>
            <a:r>
              <a:rPr lang="cs-CZ" dirty="0" err="1"/>
              <a:t>quunt</a:t>
            </a:r>
            <a:r>
              <a:rPr lang="cs-CZ" dirty="0"/>
              <a:t>.</a:t>
            </a:r>
            <a:br>
              <a:rPr lang="cs-CZ" dirty="0"/>
            </a:br>
            <a:endParaRPr lang="cs-CZ" dirty="0"/>
          </a:p>
        </p:txBody>
      </p:sp>
    </p:spTree>
    <p:extLst>
      <p:ext uri="{BB962C8B-B14F-4D97-AF65-F5344CB8AC3E}">
        <p14:creationId xmlns:p14="http://schemas.microsoft.com/office/powerpoint/2010/main" val="2714323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tabul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FA0B27-6ED7-46DC-928E-66AD9466D867}"/>
              </a:ext>
            </a:extLst>
          </p:cNvPr>
          <p:cNvSpPr>
            <a:spLocks noGrp="1"/>
          </p:cNvSpPr>
          <p:nvPr>
            <p:ph type="title" hasCustomPrompt="1"/>
          </p:nvPr>
        </p:nvSpPr>
        <p:spPr>
          <a:xfrm>
            <a:off x="633743" y="668340"/>
            <a:ext cx="7897312" cy="646113"/>
          </a:xfrm>
        </p:spPr>
        <p:txBody>
          <a:bodyPr lIns="0" tIns="46800" anchor="t" anchorCtr="0">
            <a:normAutofit/>
          </a:bodyPr>
          <a:lstStyle>
            <a:lvl1pPr>
              <a:lnSpc>
                <a:spcPts val="3400"/>
              </a:lnSpc>
              <a:defRPr sz="3100" cap="all" baseline="0">
                <a:solidFill>
                  <a:schemeClr val="accent1"/>
                </a:solidFill>
                <a:latin typeface="Arial" panose="020B0604020202020204" pitchFamily="34" charset="0"/>
                <a:cs typeface="Arial" panose="020B0604020202020204" pitchFamily="34" charset="0"/>
              </a:defRPr>
            </a:lvl1pPr>
          </a:lstStyle>
          <a:p>
            <a:r>
              <a:rPr lang="cs-CZ" dirty="0"/>
              <a:t>Jednořádkový nadpis </a:t>
            </a:r>
            <a:endParaRPr lang="en-GB" dirty="0"/>
          </a:p>
        </p:txBody>
      </p:sp>
      <p:sp>
        <p:nvSpPr>
          <p:cNvPr id="3" name="Zástupný text 2">
            <a:extLst>
              <a:ext uri="{FF2B5EF4-FFF2-40B4-BE49-F238E27FC236}">
                <a16:creationId xmlns:a16="http://schemas.microsoft.com/office/drawing/2014/main" id="{45B17FB6-4048-47C1-924A-87EC6070A8C5}"/>
              </a:ext>
            </a:extLst>
          </p:cNvPr>
          <p:cNvSpPr>
            <a:spLocks noGrp="1"/>
          </p:cNvSpPr>
          <p:nvPr>
            <p:ph type="body" idx="1" hasCustomPrompt="1"/>
          </p:nvPr>
        </p:nvSpPr>
        <p:spPr>
          <a:xfrm>
            <a:off x="633742" y="1753072"/>
            <a:ext cx="3878951" cy="742950"/>
          </a:xfrm>
        </p:spPr>
        <p:txBody>
          <a:bodyPr lIns="0" anchor="t" anchorCtr="0">
            <a:noAutofit/>
          </a:bodyPr>
          <a:lstStyle>
            <a:lvl1pPr marL="0" indent="0">
              <a:lnSpc>
                <a:spcPts val="2500"/>
              </a:lnSpc>
              <a:spcBef>
                <a:spcPts val="0"/>
              </a:spcBef>
              <a:buNone/>
              <a:defRPr sz="2200" b="1">
                <a:solidFill>
                  <a:schemeClr val="accent2"/>
                </a:solidFill>
                <a:latin typeface="Arial" panose="020B0604020202020204" pitchFamily="34" charset="0"/>
                <a:cs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cs-CZ" dirty="0"/>
              <a:t>Text ve čtyřech úrovních, s odrážkami a nadpisem </a:t>
            </a:r>
          </a:p>
        </p:txBody>
      </p:sp>
      <p:sp>
        <p:nvSpPr>
          <p:cNvPr id="4" name="Zástupný obsah 3">
            <a:extLst>
              <a:ext uri="{FF2B5EF4-FFF2-40B4-BE49-F238E27FC236}">
                <a16:creationId xmlns:a16="http://schemas.microsoft.com/office/drawing/2014/main" id="{CE842DC3-9484-4CEE-913A-81B2CD9E1E3B}"/>
              </a:ext>
            </a:extLst>
          </p:cNvPr>
          <p:cNvSpPr>
            <a:spLocks noGrp="1"/>
          </p:cNvSpPr>
          <p:nvPr>
            <p:ph sz="half" idx="2" hasCustomPrompt="1"/>
          </p:nvPr>
        </p:nvSpPr>
        <p:spPr>
          <a:xfrm>
            <a:off x="633742" y="2505075"/>
            <a:ext cx="3878952" cy="3684588"/>
          </a:xfrm>
        </p:spPr>
        <p:txBody>
          <a:bodyPr lIns="0" tIns="18000"/>
          <a:lstStyle>
            <a:lvl1pPr marL="0" indent="0">
              <a:lnSpc>
                <a:spcPts val="2400"/>
              </a:lnSpc>
              <a:spcBef>
                <a:spcPts val="0"/>
              </a:spcBef>
              <a:buNone/>
              <a:defRPr sz="2000">
                <a:solidFill>
                  <a:schemeClr val="tx2"/>
                </a:solidFill>
                <a:latin typeface="Arial" panose="020B0604020202020204" pitchFamily="34" charset="0"/>
                <a:cs typeface="Arial" panose="020B0604020202020204" pitchFamily="34" charset="0"/>
              </a:defRPr>
            </a:lvl1pPr>
            <a:lvl2pPr marL="179996" indent="-179996">
              <a:lnSpc>
                <a:spcPts val="2400"/>
              </a:lnSpc>
              <a:spcBef>
                <a:spcPts val="800"/>
              </a:spcBef>
              <a:buClr>
                <a:schemeClr val="accent1"/>
              </a:buClr>
              <a:defRPr sz="1700">
                <a:solidFill>
                  <a:schemeClr val="tx2"/>
                </a:solidFill>
                <a:latin typeface="Arial" panose="020B0604020202020204" pitchFamily="34" charset="0"/>
                <a:cs typeface="Arial" panose="020B0604020202020204" pitchFamily="34" charset="0"/>
              </a:defRPr>
            </a:lvl2pPr>
            <a:lvl3pPr marL="359991" indent="-107997">
              <a:lnSpc>
                <a:spcPts val="1900"/>
              </a:lnSpc>
              <a:spcBef>
                <a:spcPts val="800"/>
              </a:spcBef>
              <a:buClr>
                <a:schemeClr val="accent1"/>
              </a:buClr>
              <a:defRPr sz="1500">
                <a:solidFill>
                  <a:schemeClr val="tx2"/>
                </a:solidFill>
                <a:latin typeface="Arial" panose="020B0604020202020204" pitchFamily="34" charset="0"/>
                <a:cs typeface="Arial" panose="020B0604020202020204" pitchFamily="34" charset="0"/>
              </a:defRPr>
            </a:lvl3pPr>
          </a:lstStyle>
          <a:p>
            <a:pPr lvl="0"/>
            <a:r>
              <a:rPr lang="cs-CZ" dirty="0"/>
              <a:t>Facercipid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nonestiatur</a:t>
            </a:r>
            <a:r>
              <a:rPr lang="cs-CZ" dirty="0"/>
              <a:t>?</a:t>
            </a:r>
          </a:p>
          <a:p>
            <a:pPr lvl="1"/>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a:p>
            <a:pPr lvl="2"/>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p:txBody>
      </p:sp>
      <p:sp>
        <p:nvSpPr>
          <p:cNvPr id="6" name="Zástupný obsah 5">
            <a:extLst>
              <a:ext uri="{FF2B5EF4-FFF2-40B4-BE49-F238E27FC236}">
                <a16:creationId xmlns:a16="http://schemas.microsoft.com/office/drawing/2014/main" id="{6FD2BC6B-98A3-4DEB-BB65-3D03E527422D}"/>
              </a:ext>
            </a:extLst>
          </p:cNvPr>
          <p:cNvSpPr>
            <a:spLocks noGrp="1"/>
          </p:cNvSpPr>
          <p:nvPr>
            <p:ph sz="quarter" idx="4"/>
          </p:nvPr>
        </p:nvSpPr>
        <p:spPr>
          <a:xfrm>
            <a:off x="4736306" y="1762126"/>
            <a:ext cx="3794749" cy="3438525"/>
          </a:xfrm>
        </p:spPr>
        <p:txBody>
          <a:bodyPr lIns="0" tIns="0" rIns="0" bIns="0"/>
          <a:lstStyle>
            <a:lvl1pPr marL="0" indent="0">
              <a:buNone/>
              <a:defRPr lang="cs-CZ" sz="2000" kern="1200" dirty="0" smtClean="0">
                <a:solidFill>
                  <a:schemeClr val="accent1"/>
                </a:solidFill>
                <a:latin typeface="Arial" panose="020B0604020202020204" pitchFamily="34" charset="0"/>
                <a:ea typeface="+mn-ea"/>
                <a:cs typeface="Arial" panose="020B0604020202020204" pitchFamily="34" charset="0"/>
              </a:defRPr>
            </a:lvl1pPr>
            <a:lvl2pPr marL="162896" indent="-342891">
              <a:defRPr lang="cs-CZ" sz="1700" kern="1200" dirty="0" smtClean="0">
                <a:solidFill>
                  <a:schemeClr val="tx1"/>
                </a:solidFill>
                <a:latin typeface="Arial" panose="020B0604020202020204" pitchFamily="34" charset="0"/>
                <a:ea typeface="+mn-ea"/>
                <a:cs typeface="Arial" panose="020B0604020202020204" pitchFamily="34" charset="0"/>
              </a:defRPr>
            </a:lvl2pPr>
            <a:lvl3pPr marL="522887" indent="-342891">
              <a:defRPr lang="cs-CZ" sz="1500" kern="1200" dirty="0" smtClean="0">
                <a:solidFill>
                  <a:schemeClr val="tx1"/>
                </a:solidFill>
                <a:latin typeface="Arial" panose="020B0604020202020204" pitchFamily="34" charset="0"/>
                <a:ea typeface="+mn-ea"/>
                <a:cs typeface="Arial" panose="020B0604020202020204" pitchFamily="34" charset="0"/>
              </a:defRPr>
            </a:lvl3pPr>
          </a:lstStyle>
          <a:p>
            <a:pPr marL="0" lvl="0" indent="0" algn="l" defTabSz="914377" rtl="0" eaLnBrk="1" latinLnBrk="0" hangingPunct="1">
              <a:lnSpc>
                <a:spcPts val="2400"/>
              </a:lnSpc>
              <a:spcBef>
                <a:spcPts val="500"/>
              </a:spcBef>
              <a:buFont typeface="Arial" panose="020B0604020202020204" pitchFamily="34" charset="0"/>
              <a:buNone/>
            </a:pPr>
            <a:r>
              <a:rPr lang="de-DE"/>
              <a:t>Formatvorlagen des Textmasters bearbeiten</a:t>
            </a:r>
          </a:p>
        </p:txBody>
      </p:sp>
      <p:sp>
        <p:nvSpPr>
          <p:cNvPr id="8" name="Zástupný symbol pro zápatí 7">
            <a:extLst>
              <a:ext uri="{FF2B5EF4-FFF2-40B4-BE49-F238E27FC236}">
                <a16:creationId xmlns:a16="http://schemas.microsoft.com/office/drawing/2014/main" id="{39338068-75F5-4F42-BF5E-AA894F269EAC}"/>
              </a:ext>
            </a:extLst>
          </p:cNvPr>
          <p:cNvSpPr>
            <a:spLocks noGrp="1"/>
          </p:cNvSpPr>
          <p:nvPr>
            <p:ph type="ftr" sz="quarter" idx="11"/>
          </p:nvPr>
        </p:nvSpPr>
        <p:spPr>
          <a:xfrm>
            <a:off x="0" y="6300056"/>
            <a:ext cx="3086100" cy="545244"/>
          </a:xfrm>
        </p:spPr>
        <p:txBody>
          <a:bodyPr/>
          <a:lstStyle/>
          <a:p>
            <a:endParaRPr lang="en-GB" dirty="0"/>
          </a:p>
        </p:txBody>
      </p:sp>
      <p:sp>
        <p:nvSpPr>
          <p:cNvPr id="9" name="Zástupný symbol pro číslo snímku 8">
            <a:extLst>
              <a:ext uri="{FF2B5EF4-FFF2-40B4-BE49-F238E27FC236}">
                <a16:creationId xmlns:a16="http://schemas.microsoft.com/office/drawing/2014/main" id="{59463016-F6C9-4C00-BAD3-F9F0792062BE}"/>
              </a:ext>
            </a:extLst>
          </p:cNvPr>
          <p:cNvSpPr>
            <a:spLocks noGrp="1"/>
          </p:cNvSpPr>
          <p:nvPr>
            <p:ph type="sldNum" sz="quarter" idx="12"/>
          </p:nvPr>
        </p:nvSpPr>
        <p:spPr/>
        <p:txBody>
          <a:bodyPr/>
          <a:lstStyle/>
          <a:p>
            <a:fld id="{AC30E85F-03A9-4DC3-A879-6F4150C88507}" type="slidenum">
              <a:rPr lang="en-GB" smtClean="0"/>
              <a:t>‹Nr.›</a:t>
            </a:fld>
            <a:endParaRPr lang="en-GB"/>
          </a:p>
        </p:txBody>
      </p:sp>
      <p:sp>
        <p:nvSpPr>
          <p:cNvPr id="11" name="Zástupný obsah 2">
            <a:extLst>
              <a:ext uri="{FF2B5EF4-FFF2-40B4-BE49-F238E27FC236}">
                <a16:creationId xmlns:a16="http://schemas.microsoft.com/office/drawing/2014/main" id="{E2E1B9AD-2DE2-42E0-BF51-A12EAFBDC25E}"/>
              </a:ext>
            </a:extLst>
          </p:cNvPr>
          <p:cNvSpPr>
            <a:spLocks noGrp="1"/>
          </p:cNvSpPr>
          <p:nvPr>
            <p:ph idx="18" hasCustomPrompt="1"/>
          </p:nvPr>
        </p:nvSpPr>
        <p:spPr>
          <a:xfrm>
            <a:off x="4721796" y="5400675"/>
            <a:ext cx="3809260" cy="788988"/>
          </a:xfrm>
        </p:spPr>
        <p:txBody>
          <a:bodyPr lIns="36000" tIns="46800" rIns="0" bIns="0">
            <a:noAutofit/>
          </a:bodyPr>
          <a:lstStyle>
            <a:lvl1pPr marL="0" indent="0">
              <a:lnSpc>
                <a:spcPts val="1900"/>
              </a:lnSpc>
              <a:spcBef>
                <a:spcPts val="0"/>
              </a:spcBef>
              <a:buNone/>
              <a:defRPr sz="1500">
                <a:solidFill>
                  <a:schemeClr val="accent1"/>
                </a:solidFill>
                <a:latin typeface="Arial" panose="020B0604020202020204" pitchFamily="34" charset="0"/>
                <a:cs typeface="Arial" panose="020B0604020202020204" pitchFamily="34" charset="0"/>
              </a:defRPr>
            </a:lvl1pPr>
            <a:lvl2pPr marL="0" indent="0">
              <a:lnSpc>
                <a:spcPts val="1440"/>
              </a:lnSpc>
              <a:spcBef>
                <a:spcPts val="0"/>
              </a:spcBef>
              <a:buClr>
                <a:schemeClr val="tx2"/>
              </a:buClr>
              <a:buFont typeface="Arial" panose="020B0604020202020204" pitchFamily="34" charset="0"/>
              <a:buNone/>
              <a:defRPr sz="1200">
                <a:solidFill>
                  <a:schemeClr val="accent1"/>
                </a:solidFill>
                <a:latin typeface="Arial" panose="020B0604020202020204" pitchFamily="34" charset="0"/>
                <a:cs typeface="Arial" panose="020B0604020202020204" pitchFamily="34" charset="0"/>
              </a:defRPr>
            </a:lvl2pPr>
          </a:lstStyle>
          <a:p>
            <a:pPr lvl="0"/>
            <a:r>
              <a:rPr lang="cs-CZ" dirty="0"/>
              <a:t>Popiska měla by být krátká, bez dělení slov, </a:t>
            </a:r>
            <a:br>
              <a:rPr lang="cs-CZ" dirty="0"/>
            </a:br>
            <a:r>
              <a:rPr lang="cs-CZ" dirty="0"/>
              <a:t>zarovnána doleva. Maximálně 3 řádky. </a:t>
            </a:r>
            <a:r>
              <a:rPr lang="cs-CZ" dirty="0" err="1"/>
              <a:t>Eque</a:t>
            </a:r>
            <a:r>
              <a:rPr lang="cs-CZ" dirty="0"/>
              <a:t> </a:t>
            </a:r>
            <a:r>
              <a:rPr lang="cs-CZ" dirty="0" err="1"/>
              <a:t>quunt</a:t>
            </a:r>
            <a:r>
              <a:rPr lang="cs-CZ" dirty="0"/>
              <a:t>.</a:t>
            </a:r>
          </a:p>
        </p:txBody>
      </p:sp>
    </p:spTree>
    <p:extLst>
      <p:ext uri="{BB962C8B-B14F-4D97-AF65-F5344CB8AC3E}">
        <p14:creationId xmlns:p14="http://schemas.microsoft.com/office/powerpoint/2010/main" val="101788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 obráz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FA0B27-6ED7-46DC-928E-66AD9466D867}"/>
              </a:ext>
            </a:extLst>
          </p:cNvPr>
          <p:cNvSpPr>
            <a:spLocks noGrp="1"/>
          </p:cNvSpPr>
          <p:nvPr>
            <p:ph type="title" hasCustomPrompt="1"/>
          </p:nvPr>
        </p:nvSpPr>
        <p:spPr>
          <a:xfrm>
            <a:off x="633743" y="668340"/>
            <a:ext cx="7897312" cy="974333"/>
          </a:xfrm>
        </p:spPr>
        <p:txBody>
          <a:bodyPr lIns="0" tIns="46800" anchor="t" anchorCtr="0">
            <a:normAutofit/>
          </a:bodyPr>
          <a:lstStyle>
            <a:lvl1pPr>
              <a:lnSpc>
                <a:spcPts val="3400"/>
              </a:lnSpc>
              <a:defRPr sz="3100" cap="all" baseline="0">
                <a:solidFill>
                  <a:schemeClr val="accent1"/>
                </a:solidFill>
                <a:latin typeface="Arial" panose="020B0604020202020204" pitchFamily="34" charset="0"/>
                <a:cs typeface="Arial" panose="020B0604020202020204" pitchFamily="34" charset="0"/>
              </a:defRPr>
            </a:lvl1pPr>
          </a:lstStyle>
          <a:p>
            <a:r>
              <a:rPr lang="cs-CZ" dirty="0"/>
              <a:t>název maximálně na dva řádky, zarovnání doleva</a:t>
            </a:r>
            <a:endParaRPr lang="en-GB" dirty="0"/>
          </a:p>
        </p:txBody>
      </p:sp>
      <p:sp>
        <p:nvSpPr>
          <p:cNvPr id="3" name="Zástupný text 2">
            <a:extLst>
              <a:ext uri="{FF2B5EF4-FFF2-40B4-BE49-F238E27FC236}">
                <a16:creationId xmlns:a16="http://schemas.microsoft.com/office/drawing/2014/main" id="{45B17FB6-4048-47C1-924A-87EC6070A8C5}"/>
              </a:ext>
            </a:extLst>
          </p:cNvPr>
          <p:cNvSpPr>
            <a:spLocks noGrp="1"/>
          </p:cNvSpPr>
          <p:nvPr>
            <p:ph type="body" idx="1" hasCustomPrompt="1"/>
          </p:nvPr>
        </p:nvSpPr>
        <p:spPr>
          <a:xfrm>
            <a:off x="633742" y="1753072"/>
            <a:ext cx="3878951" cy="742950"/>
          </a:xfrm>
        </p:spPr>
        <p:txBody>
          <a:bodyPr lIns="0" anchor="t" anchorCtr="0">
            <a:noAutofit/>
          </a:bodyPr>
          <a:lstStyle>
            <a:lvl1pPr marL="0" indent="0">
              <a:lnSpc>
                <a:spcPts val="2500"/>
              </a:lnSpc>
              <a:spcBef>
                <a:spcPts val="0"/>
              </a:spcBef>
              <a:buNone/>
              <a:defRPr sz="2200" b="1">
                <a:solidFill>
                  <a:schemeClr val="accent2"/>
                </a:solidFill>
                <a:latin typeface="Arial" panose="020B0604020202020204" pitchFamily="34" charset="0"/>
                <a:cs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cs-CZ" dirty="0"/>
              <a:t>Text ve čtyřech úrovních, s odrážkami a nadpisem </a:t>
            </a:r>
          </a:p>
        </p:txBody>
      </p:sp>
      <p:sp>
        <p:nvSpPr>
          <p:cNvPr id="4" name="Zástupný obsah 3">
            <a:extLst>
              <a:ext uri="{FF2B5EF4-FFF2-40B4-BE49-F238E27FC236}">
                <a16:creationId xmlns:a16="http://schemas.microsoft.com/office/drawing/2014/main" id="{CE842DC3-9484-4CEE-913A-81B2CD9E1E3B}"/>
              </a:ext>
            </a:extLst>
          </p:cNvPr>
          <p:cNvSpPr>
            <a:spLocks noGrp="1"/>
          </p:cNvSpPr>
          <p:nvPr>
            <p:ph sz="half" idx="2" hasCustomPrompt="1"/>
          </p:nvPr>
        </p:nvSpPr>
        <p:spPr>
          <a:xfrm>
            <a:off x="633742" y="2505075"/>
            <a:ext cx="3878952" cy="3684588"/>
          </a:xfrm>
        </p:spPr>
        <p:txBody>
          <a:bodyPr lIns="0" tIns="18000"/>
          <a:lstStyle>
            <a:lvl1pPr marL="0" indent="0">
              <a:lnSpc>
                <a:spcPts val="2400"/>
              </a:lnSpc>
              <a:spcBef>
                <a:spcPts val="0"/>
              </a:spcBef>
              <a:buNone/>
              <a:defRPr sz="2000">
                <a:solidFill>
                  <a:schemeClr val="tx2"/>
                </a:solidFill>
                <a:latin typeface="Arial" panose="020B0604020202020204" pitchFamily="34" charset="0"/>
                <a:cs typeface="Arial" panose="020B0604020202020204" pitchFamily="34" charset="0"/>
              </a:defRPr>
            </a:lvl1pPr>
            <a:lvl2pPr marL="179996" indent="-179996">
              <a:lnSpc>
                <a:spcPts val="2400"/>
              </a:lnSpc>
              <a:spcBef>
                <a:spcPts val="800"/>
              </a:spcBef>
              <a:buClr>
                <a:schemeClr val="accent1"/>
              </a:buClr>
              <a:defRPr sz="1700">
                <a:solidFill>
                  <a:schemeClr val="tx2"/>
                </a:solidFill>
                <a:latin typeface="Arial" panose="020B0604020202020204" pitchFamily="34" charset="0"/>
                <a:cs typeface="Arial" panose="020B0604020202020204" pitchFamily="34" charset="0"/>
              </a:defRPr>
            </a:lvl2pPr>
            <a:lvl3pPr marL="359991" indent="-107997">
              <a:lnSpc>
                <a:spcPts val="1900"/>
              </a:lnSpc>
              <a:spcBef>
                <a:spcPts val="800"/>
              </a:spcBef>
              <a:buClr>
                <a:schemeClr val="accent1"/>
              </a:buClr>
              <a:defRPr sz="1500">
                <a:solidFill>
                  <a:schemeClr val="tx2"/>
                </a:solidFill>
                <a:latin typeface="Arial" panose="020B0604020202020204" pitchFamily="34" charset="0"/>
                <a:cs typeface="Arial" panose="020B0604020202020204" pitchFamily="34" charset="0"/>
              </a:defRPr>
            </a:lvl3pPr>
          </a:lstStyle>
          <a:p>
            <a:pPr lvl="0"/>
            <a:r>
              <a:rPr lang="cs-CZ" dirty="0"/>
              <a:t>Facercipid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nonestiatur</a:t>
            </a:r>
            <a:r>
              <a:rPr lang="cs-CZ" dirty="0"/>
              <a:t>?</a:t>
            </a:r>
          </a:p>
          <a:p>
            <a:pPr lvl="1"/>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a:p>
            <a:pPr lvl="2"/>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p:txBody>
      </p:sp>
      <p:sp>
        <p:nvSpPr>
          <p:cNvPr id="6" name="Zástupný obsah 5">
            <a:extLst>
              <a:ext uri="{FF2B5EF4-FFF2-40B4-BE49-F238E27FC236}">
                <a16:creationId xmlns:a16="http://schemas.microsoft.com/office/drawing/2014/main" id="{6FD2BC6B-98A3-4DEB-BB65-3D03E527422D}"/>
              </a:ext>
            </a:extLst>
          </p:cNvPr>
          <p:cNvSpPr>
            <a:spLocks noGrp="1"/>
          </p:cNvSpPr>
          <p:nvPr>
            <p:ph sz="quarter" idx="4"/>
          </p:nvPr>
        </p:nvSpPr>
        <p:spPr>
          <a:xfrm>
            <a:off x="4736306" y="1762126"/>
            <a:ext cx="3794749" cy="3438525"/>
          </a:xfrm>
        </p:spPr>
        <p:txBody>
          <a:bodyPr lIns="0" tIns="0" rIns="0" bIns="0"/>
          <a:lstStyle>
            <a:lvl1pPr marL="0" indent="0">
              <a:buNone/>
              <a:defRPr lang="cs-CZ" sz="2000" kern="1200" dirty="0" smtClean="0">
                <a:solidFill>
                  <a:schemeClr val="accent1"/>
                </a:solidFill>
                <a:latin typeface="Arial" panose="020B0604020202020204" pitchFamily="34" charset="0"/>
                <a:ea typeface="+mn-ea"/>
                <a:cs typeface="Arial" panose="020B0604020202020204" pitchFamily="34" charset="0"/>
              </a:defRPr>
            </a:lvl1pPr>
            <a:lvl2pPr marL="162896" indent="-342891">
              <a:defRPr lang="cs-CZ" sz="1700" kern="1200" dirty="0" smtClean="0">
                <a:solidFill>
                  <a:schemeClr val="tx1"/>
                </a:solidFill>
                <a:latin typeface="Arial" panose="020B0604020202020204" pitchFamily="34" charset="0"/>
                <a:ea typeface="+mn-ea"/>
                <a:cs typeface="Arial" panose="020B0604020202020204" pitchFamily="34" charset="0"/>
              </a:defRPr>
            </a:lvl2pPr>
            <a:lvl3pPr marL="522887" indent="-342891">
              <a:defRPr lang="cs-CZ" sz="1500" kern="1200" dirty="0" smtClean="0">
                <a:solidFill>
                  <a:schemeClr val="tx1"/>
                </a:solidFill>
                <a:latin typeface="Arial" panose="020B0604020202020204" pitchFamily="34" charset="0"/>
                <a:ea typeface="+mn-ea"/>
                <a:cs typeface="Arial" panose="020B0604020202020204" pitchFamily="34" charset="0"/>
              </a:defRPr>
            </a:lvl3pPr>
          </a:lstStyle>
          <a:p>
            <a:pPr marL="0" lvl="0" indent="0" algn="l" defTabSz="914377" rtl="0" eaLnBrk="1" latinLnBrk="0" hangingPunct="1">
              <a:lnSpc>
                <a:spcPts val="2400"/>
              </a:lnSpc>
              <a:spcBef>
                <a:spcPts val="500"/>
              </a:spcBef>
              <a:buFont typeface="Arial" panose="020B0604020202020204" pitchFamily="34" charset="0"/>
              <a:buNone/>
            </a:pPr>
            <a:r>
              <a:rPr lang="de-DE"/>
              <a:t>Formatvorlagen des Textmasters bearbeiten</a:t>
            </a:r>
          </a:p>
        </p:txBody>
      </p:sp>
      <p:sp>
        <p:nvSpPr>
          <p:cNvPr id="8" name="Zástupný symbol pro zápatí 7">
            <a:extLst>
              <a:ext uri="{FF2B5EF4-FFF2-40B4-BE49-F238E27FC236}">
                <a16:creationId xmlns:a16="http://schemas.microsoft.com/office/drawing/2014/main" id="{39338068-75F5-4F42-BF5E-AA894F269EAC}"/>
              </a:ext>
            </a:extLst>
          </p:cNvPr>
          <p:cNvSpPr>
            <a:spLocks noGrp="1"/>
          </p:cNvSpPr>
          <p:nvPr>
            <p:ph type="ftr" sz="quarter" idx="11"/>
          </p:nvPr>
        </p:nvSpPr>
        <p:spPr>
          <a:xfrm>
            <a:off x="0" y="6300056"/>
            <a:ext cx="3086100" cy="545244"/>
          </a:xfrm>
        </p:spPr>
        <p:txBody>
          <a:bodyPr/>
          <a:lstStyle/>
          <a:p>
            <a:endParaRPr lang="en-GB" dirty="0"/>
          </a:p>
        </p:txBody>
      </p:sp>
      <p:sp>
        <p:nvSpPr>
          <p:cNvPr id="9" name="Zástupný symbol pro číslo snímku 8">
            <a:extLst>
              <a:ext uri="{FF2B5EF4-FFF2-40B4-BE49-F238E27FC236}">
                <a16:creationId xmlns:a16="http://schemas.microsoft.com/office/drawing/2014/main" id="{59463016-F6C9-4C00-BAD3-F9F0792062BE}"/>
              </a:ext>
            </a:extLst>
          </p:cNvPr>
          <p:cNvSpPr>
            <a:spLocks noGrp="1"/>
          </p:cNvSpPr>
          <p:nvPr>
            <p:ph type="sldNum" sz="quarter" idx="12"/>
          </p:nvPr>
        </p:nvSpPr>
        <p:spPr/>
        <p:txBody>
          <a:bodyPr/>
          <a:lstStyle/>
          <a:p>
            <a:fld id="{AC30E85F-03A9-4DC3-A879-6F4150C88507}" type="slidenum">
              <a:rPr lang="en-GB" smtClean="0"/>
              <a:t>‹Nr.›</a:t>
            </a:fld>
            <a:endParaRPr lang="en-GB"/>
          </a:p>
        </p:txBody>
      </p:sp>
      <p:sp>
        <p:nvSpPr>
          <p:cNvPr id="11" name="Zástupný obsah 2">
            <a:extLst>
              <a:ext uri="{FF2B5EF4-FFF2-40B4-BE49-F238E27FC236}">
                <a16:creationId xmlns:a16="http://schemas.microsoft.com/office/drawing/2014/main" id="{E2E1B9AD-2DE2-42E0-BF51-A12EAFBDC25E}"/>
              </a:ext>
            </a:extLst>
          </p:cNvPr>
          <p:cNvSpPr>
            <a:spLocks noGrp="1"/>
          </p:cNvSpPr>
          <p:nvPr>
            <p:ph idx="18" hasCustomPrompt="1"/>
          </p:nvPr>
        </p:nvSpPr>
        <p:spPr>
          <a:xfrm>
            <a:off x="4721796" y="5400675"/>
            <a:ext cx="3809260" cy="788988"/>
          </a:xfrm>
        </p:spPr>
        <p:txBody>
          <a:bodyPr lIns="36000" tIns="46800" rIns="0" bIns="0">
            <a:noAutofit/>
          </a:bodyPr>
          <a:lstStyle>
            <a:lvl1pPr marL="0" indent="0">
              <a:lnSpc>
                <a:spcPts val="1900"/>
              </a:lnSpc>
              <a:spcBef>
                <a:spcPts val="0"/>
              </a:spcBef>
              <a:buNone/>
              <a:defRPr sz="1500">
                <a:solidFill>
                  <a:schemeClr val="accent1"/>
                </a:solidFill>
                <a:latin typeface="Arial" panose="020B0604020202020204" pitchFamily="34" charset="0"/>
                <a:cs typeface="Arial" panose="020B0604020202020204" pitchFamily="34" charset="0"/>
              </a:defRPr>
            </a:lvl1pPr>
            <a:lvl2pPr marL="0" indent="0">
              <a:lnSpc>
                <a:spcPts val="1440"/>
              </a:lnSpc>
              <a:spcBef>
                <a:spcPts val="0"/>
              </a:spcBef>
              <a:buClr>
                <a:schemeClr val="tx2"/>
              </a:buClr>
              <a:buFont typeface="Arial" panose="020B0604020202020204" pitchFamily="34" charset="0"/>
              <a:buNone/>
              <a:defRPr sz="1200">
                <a:solidFill>
                  <a:schemeClr val="accent1"/>
                </a:solidFill>
                <a:latin typeface="Arial" panose="020B0604020202020204" pitchFamily="34" charset="0"/>
                <a:cs typeface="Arial" panose="020B0604020202020204" pitchFamily="34" charset="0"/>
              </a:defRPr>
            </a:lvl2pPr>
          </a:lstStyle>
          <a:p>
            <a:pPr lvl="0"/>
            <a:r>
              <a:rPr lang="cs-CZ" dirty="0"/>
              <a:t>Popiska měla by být krátká, bez dělení slov, </a:t>
            </a:r>
            <a:br>
              <a:rPr lang="cs-CZ" dirty="0"/>
            </a:br>
            <a:r>
              <a:rPr lang="cs-CZ" dirty="0"/>
              <a:t>zarovnána doleva. Maximálně 3 řádky. </a:t>
            </a:r>
            <a:r>
              <a:rPr lang="cs-CZ" dirty="0" err="1"/>
              <a:t>Eque</a:t>
            </a:r>
            <a:r>
              <a:rPr lang="cs-CZ" dirty="0"/>
              <a:t> </a:t>
            </a:r>
            <a:r>
              <a:rPr lang="cs-CZ" dirty="0" err="1"/>
              <a:t>quunt</a:t>
            </a:r>
            <a:r>
              <a:rPr lang="cs-CZ" dirty="0"/>
              <a:t>.</a:t>
            </a:r>
          </a:p>
        </p:txBody>
      </p:sp>
    </p:spTree>
    <p:extLst>
      <p:ext uri="{BB962C8B-B14F-4D97-AF65-F5344CB8AC3E}">
        <p14:creationId xmlns:p14="http://schemas.microsoft.com/office/powerpoint/2010/main" val="3512291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lká tabulka">
    <p:spTree>
      <p:nvGrpSpPr>
        <p:cNvPr id="1" name=""/>
        <p:cNvGrpSpPr/>
        <p:nvPr/>
      </p:nvGrpSpPr>
      <p:grpSpPr>
        <a:xfrm>
          <a:off x="0" y="0"/>
          <a:ext cx="0" cy="0"/>
          <a:chOff x="0" y="0"/>
          <a:chExt cx="0" cy="0"/>
        </a:xfrm>
      </p:grpSpPr>
      <p:sp>
        <p:nvSpPr>
          <p:cNvPr id="8" name="Zástupný symbol pro zápatí 7">
            <a:extLst>
              <a:ext uri="{FF2B5EF4-FFF2-40B4-BE49-F238E27FC236}">
                <a16:creationId xmlns:a16="http://schemas.microsoft.com/office/drawing/2014/main" id="{39338068-75F5-4F42-BF5E-AA894F269EAC}"/>
              </a:ext>
            </a:extLst>
          </p:cNvPr>
          <p:cNvSpPr>
            <a:spLocks noGrp="1"/>
          </p:cNvSpPr>
          <p:nvPr>
            <p:ph type="ftr" sz="quarter" idx="11"/>
          </p:nvPr>
        </p:nvSpPr>
        <p:spPr>
          <a:xfrm>
            <a:off x="0" y="6300056"/>
            <a:ext cx="3086100" cy="545244"/>
          </a:xfrm>
        </p:spPr>
        <p:txBody>
          <a:bodyPr/>
          <a:lstStyle/>
          <a:p>
            <a:endParaRPr lang="en-GB" dirty="0"/>
          </a:p>
        </p:txBody>
      </p:sp>
      <p:sp>
        <p:nvSpPr>
          <p:cNvPr id="9" name="Zástupný symbol pro číslo snímku 8">
            <a:extLst>
              <a:ext uri="{FF2B5EF4-FFF2-40B4-BE49-F238E27FC236}">
                <a16:creationId xmlns:a16="http://schemas.microsoft.com/office/drawing/2014/main" id="{59463016-F6C9-4C00-BAD3-F9F0792062BE}"/>
              </a:ext>
            </a:extLst>
          </p:cNvPr>
          <p:cNvSpPr>
            <a:spLocks noGrp="1"/>
          </p:cNvSpPr>
          <p:nvPr>
            <p:ph type="sldNum" sz="quarter" idx="12"/>
          </p:nvPr>
        </p:nvSpPr>
        <p:spPr/>
        <p:txBody>
          <a:bodyPr/>
          <a:lstStyle>
            <a:lvl1pPr>
              <a:defRPr>
                <a:solidFill>
                  <a:schemeClr val="accent1"/>
                </a:solidFill>
              </a:defRPr>
            </a:lvl1pPr>
          </a:lstStyle>
          <a:p>
            <a:fld id="{AC30E85F-03A9-4DC3-A879-6F4150C88507}" type="slidenum">
              <a:rPr lang="en-GB" smtClean="0"/>
              <a:pPr/>
              <a:t>‹Nr.›</a:t>
            </a:fld>
            <a:endParaRPr lang="en-GB" dirty="0"/>
          </a:p>
        </p:txBody>
      </p:sp>
      <p:sp>
        <p:nvSpPr>
          <p:cNvPr id="11" name="Zástupný obsah 2">
            <a:extLst>
              <a:ext uri="{FF2B5EF4-FFF2-40B4-BE49-F238E27FC236}">
                <a16:creationId xmlns:a16="http://schemas.microsoft.com/office/drawing/2014/main" id="{E2E1B9AD-2DE2-42E0-BF51-A12EAFBDC25E}"/>
              </a:ext>
            </a:extLst>
          </p:cNvPr>
          <p:cNvSpPr>
            <a:spLocks noGrp="1"/>
          </p:cNvSpPr>
          <p:nvPr>
            <p:ph idx="18" hasCustomPrompt="1"/>
          </p:nvPr>
        </p:nvSpPr>
        <p:spPr>
          <a:xfrm>
            <a:off x="660903" y="5438774"/>
            <a:ext cx="7870152" cy="545243"/>
          </a:xfrm>
        </p:spPr>
        <p:txBody>
          <a:bodyPr lIns="0" tIns="46800" rIns="0" bIns="0">
            <a:normAutofit/>
          </a:bodyPr>
          <a:lstStyle>
            <a:lvl1pPr marL="0" indent="0">
              <a:lnSpc>
                <a:spcPts val="1900"/>
              </a:lnSpc>
              <a:spcBef>
                <a:spcPts val="0"/>
              </a:spcBef>
              <a:buNone/>
              <a:defRPr sz="1500">
                <a:solidFill>
                  <a:schemeClr val="accent1"/>
                </a:solidFill>
                <a:latin typeface="Arial" panose="020B0604020202020204" pitchFamily="34" charset="0"/>
                <a:cs typeface="Arial" panose="020B0604020202020204" pitchFamily="34" charset="0"/>
              </a:defRPr>
            </a:lvl1pPr>
            <a:lvl2pPr marL="0" indent="0">
              <a:lnSpc>
                <a:spcPts val="1440"/>
              </a:lnSpc>
              <a:spcBef>
                <a:spcPts val="0"/>
              </a:spcBef>
              <a:buClr>
                <a:schemeClr val="tx2"/>
              </a:buClr>
              <a:buFont typeface="Arial" panose="020B0604020202020204" pitchFamily="34" charset="0"/>
              <a:buNone/>
              <a:defRPr sz="1200">
                <a:solidFill>
                  <a:schemeClr val="accent1"/>
                </a:solidFill>
                <a:latin typeface="Arial" panose="020B0604020202020204" pitchFamily="34" charset="0"/>
                <a:cs typeface="Arial" panose="020B0604020202020204" pitchFamily="34" charset="0"/>
              </a:defRPr>
            </a:lvl2pPr>
          </a:lstStyle>
          <a:p>
            <a:pPr lvl="0"/>
            <a:r>
              <a:rPr lang="cs-CZ" dirty="0"/>
              <a:t>Popiska, měla by být krátká, bez dělení slov, zarovnána doleva. </a:t>
            </a:r>
            <a:r>
              <a:rPr lang="cs-CZ" dirty="0" err="1"/>
              <a:t>Eque</a:t>
            </a:r>
            <a:r>
              <a:rPr lang="cs-CZ" dirty="0"/>
              <a:t> </a:t>
            </a:r>
            <a:r>
              <a:rPr lang="cs-CZ" dirty="0" err="1"/>
              <a:t>quunt</a:t>
            </a:r>
            <a:r>
              <a:rPr lang="cs-CZ" dirty="0"/>
              <a:t>. Ne et </a:t>
            </a:r>
            <a:r>
              <a:rPr lang="cs-CZ" dirty="0" err="1"/>
              <a:t>illenih</a:t>
            </a:r>
            <a:r>
              <a:rPr lang="cs-CZ" dirty="0"/>
              <a:t> </a:t>
            </a:r>
            <a:r>
              <a:rPr lang="cs-CZ" dirty="0" err="1"/>
              <a:t>ictiam</a:t>
            </a:r>
            <a:r>
              <a:rPr lang="cs-CZ" dirty="0"/>
              <a:t> </a:t>
            </a:r>
            <a:r>
              <a:rPr lang="cs-CZ" dirty="0" err="1"/>
              <a:t>rem</a:t>
            </a:r>
            <a:r>
              <a:rPr lang="cs-CZ" dirty="0"/>
              <a:t>. Et plita </a:t>
            </a:r>
            <a:r>
              <a:rPr lang="cs-CZ" dirty="0" err="1"/>
              <a:t>sus</a:t>
            </a:r>
            <a:endParaRPr lang="cs-CZ" dirty="0"/>
          </a:p>
        </p:txBody>
      </p:sp>
      <p:sp>
        <p:nvSpPr>
          <p:cNvPr id="10" name="Zástupný obsah 11">
            <a:extLst>
              <a:ext uri="{FF2B5EF4-FFF2-40B4-BE49-F238E27FC236}">
                <a16:creationId xmlns:a16="http://schemas.microsoft.com/office/drawing/2014/main" id="{CA356CCC-F898-4B43-8EA0-2C9FD3059818}"/>
              </a:ext>
            </a:extLst>
          </p:cNvPr>
          <p:cNvSpPr>
            <a:spLocks noGrp="1"/>
          </p:cNvSpPr>
          <p:nvPr>
            <p:ph sz="quarter" idx="4"/>
          </p:nvPr>
        </p:nvSpPr>
        <p:spPr>
          <a:xfrm>
            <a:off x="660902" y="1876429"/>
            <a:ext cx="7870152" cy="3418337"/>
          </a:xfrm>
        </p:spPr>
        <p:txBody>
          <a:bodyPr/>
          <a:lstStyle>
            <a:lvl1pPr marL="0" indent="0">
              <a:buNone/>
              <a:defRPr/>
            </a:lvl1pPr>
          </a:lstStyle>
          <a:p>
            <a:pPr lvl="0"/>
            <a:r>
              <a:rPr lang="de-DE"/>
              <a:t>Formatvorlagen des Textmasters bearbeiten</a:t>
            </a:r>
          </a:p>
        </p:txBody>
      </p:sp>
      <p:sp>
        <p:nvSpPr>
          <p:cNvPr id="7" name="Nadpis 1">
            <a:extLst>
              <a:ext uri="{FF2B5EF4-FFF2-40B4-BE49-F238E27FC236}">
                <a16:creationId xmlns:a16="http://schemas.microsoft.com/office/drawing/2014/main" id="{F483E421-82E4-4242-9E91-178B4AC74DAA}"/>
              </a:ext>
            </a:extLst>
          </p:cNvPr>
          <p:cNvSpPr>
            <a:spLocks noGrp="1"/>
          </p:cNvSpPr>
          <p:nvPr>
            <p:ph type="title" hasCustomPrompt="1"/>
          </p:nvPr>
        </p:nvSpPr>
        <p:spPr>
          <a:xfrm>
            <a:off x="660903" y="668342"/>
            <a:ext cx="7870152" cy="836079"/>
          </a:xfrm>
        </p:spPr>
        <p:txBody>
          <a:bodyPr lIns="0" tIns="46800" anchor="t" anchorCtr="0">
            <a:noAutofit/>
          </a:bodyPr>
          <a:lstStyle>
            <a:lvl1pPr>
              <a:lnSpc>
                <a:spcPts val="3400"/>
              </a:lnSpc>
              <a:defRPr sz="3100" cap="all" baseline="0">
                <a:solidFill>
                  <a:schemeClr val="accent1"/>
                </a:solidFill>
                <a:latin typeface="Arial" panose="020B0604020202020204" pitchFamily="34" charset="0"/>
                <a:cs typeface="Arial" panose="020B0604020202020204" pitchFamily="34" charset="0"/>
              </a:defRPr>
            </a:lvl1pPr>
          </a:lstStyle>
          <a:p>
            <a:r>
              <a:rPr lang="cs-CZ" dirty="0"/>
              <a:t>Název maximálně na dva řádky, zarovnání doleva</a:t>
            </a:r>
            <a:endParaRPr lang="en-GB" dirty="0"/>
          </a:p>
        </p:txBody>
      </p:sp>
    </p:spTree>
    <p:extLst>
      <p:ext uri="{BB962C8B-B14F-4D97-AF65-F5344CB8AC3E}">
        <p14:creationId xmlns:p14="http://schemas.microsoft.com/office/powerpoint/2010/main" val="2220957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ázev+text ve4 úrovních">
    <p:spTree>
      <p:nvGrpSpPr>
        <p:cNvPr id="1" name=""/>
        <p:cNvGrpSpPr/>
        <p:nvPr/>
      </p:nvGrpSpPr>
      <p:grpSpPr>
        <a:xfrm>
          <a:off x="0" y="0"/>
          <a:ext cx="0" cy="0"/>
          <a:chOff x="0" y="0"/>
          <a:chExt cx="0" cy="0"/>
        </a:xfrm>
      </p:grpSpPr>
      <p:sp>
        <p:nvSpPr>
          <p:cNvPr id="4" name="Zástupný symbol pro zápatí 3">
            <a:extLst>
              <a:ext uri="{FF2B5EF4-FFF2-40B4-BE49-F238E27FC236}">
                <a16:creationId xmlns:a16="http://schemas.microsoft.com/office/drawing/2014/main" id="{073BB03D-30D0-4F9D-8CA1-257BD977963F}"/>
              </a:ext>
            </a:extLst>
          </p:cNvPr>
          <p:cNvSpPr>
            <a:spLocks noGrp="1"/>
          </p:cNvSpPr>
          <p:nvPr>
            <p:ph type="ftr" sz="quarter" idx="11"/>
          </p:nvPr>
        </p:nvSpPr>
        <p:spPr>
          <a:xfrm>
            <a:off x="0" y="6300056"/>
            <a:ext cx="3086100" cy="545244"/>
          </a:xfrm>
        </p:spPr>
        <p:txBody>
          <a:bodyPr/>
          <a:lstStyle/>
          <a:p>
            <a:endParaRPr lang="en-GB" dirty="0"/>
          </a:p>
        </p:txBody>
      </p:sp>
      <p:sp>
        <p:nvSpPr>
          <p:cNvPr id="5" name="Zástupný symbol pro číslo snímku 4">
            <a:extLst>
              <a:ext uri="{FF2B5EF4-FFF2-40B4-BE49-F238E27FC236}">
                <a16:creationId xmlns:a16="http://schemas.microsoft.com/office/drawing/2014/main" id="{7425CB23-83F8-4E92-BCE7-5943D3DA4CB4}"/>
              </a:ext>
            </a:extLst>
          </p:cNvPr>
          <p:cNvSpPr>
            <a:spLocks noGrp="1"/>
          </p:cNvSpPr>
          <p:nvPr>
            <p:ph type="sldNum" sz="quarter" idx="12"/>
          </p:nvPr>
        </p:nvSpPr>
        <p:spPr/>
        <p:txBody>
          <a:bodyPr/>
          <a:lstStyle/>
          <a:p>
            <a:fld id="{AC30E85F-03A9-4DC3-A879-6F4150C88507}" type="slidenum">
              <a:rPr lang="en-GB" smtClean="0"/>
              <a:t>‹Nr.›</a:t>
            </a:fld>
            <a:endParaRPr lang="en-GB"/>
          </a:p>
        </p:txBody>
      </p:sp>
      <p:sp>
        <p:nvSpPr>
          <p:cNvPr id="8" name="Nadpis 1">
            <a:extLst>
              <a:ext uri="{FF2B5EF4-FFF2-40B4-BE49-F238E27FC236}">
                <a16:creationId xmlns:a16="http://schemas.microsoft.com/office/drawing/2014/main" id="{8F8AA3EE-05A3-45B3-B7EA-9A4E5EDC389D}"/>
              </a:ext>
            </a:extLst>
          </p:cNvPr>
          <p:cNvSpPr>
            <a:spLocks noGrp="1"/>
          </p:cNvSpPr>
          <p:nvPr>
            <p:ph type="title" hasCustomPrompt="1"/>
          </p:nvPr>
        </p:nvSpPr>
        <p:spPr>
          <a:xfrm>
            <a:off x="660903" y="668342"/>
            <a:ext cx="7822194" cy="1022351"/>
          </a:xfrm>
        </p:spPr>
        <p:txBody>
          <a:bodyPr lIns="0" tIns="46800" anchor="t" anchorCtr="0">
            <a:normAutofit/>
          </a:bodyPr>
          <a:lstStyle>
            <a:lvl1pPr>
              <a:lnSpc>
                <a:spcPts val="3400"/>
              </a:lnSpc>
              <a:defRPr sz="3000" cap="all" baseline="0">
                <a:solidFill>
                  <a:schemeClr val="accent1"/>
                </a:solidFill>
                <a:latin typeface="Arial" panose="020B0604020202020204" pitchFamily="34" charset="0"/>
                <a:cs typeface="Arial" panose="020B0604020202020204" pitchFamily="34" charset="0"/>
              </a:defRPr>
            </a:lvl1pPr>
          </a:lstStyle>
          <a:p>
            <a:r>
              <a:rPr lang="cs-CZ" dirty="0"/>
              <a:t>Název maximálně na dva řádky, zarovnání doleva</a:t>
            </a:r>
            <a:endParaRPr lang="en-GB" dirty="0"/>
          </a:p>
        </p:txBody>
      </p:sp>
      <p:sp>
        <p:nvSpPr>
          <p:cNvPr id="9" name="Zástupný text 2">
            <a:extLst>
              <a:ext uri="{FF2B5EF4-FFF2-40B4-BE49-F238E27FC236}">
                <a16:creationId xmlns:a16="http://schemas.microsoft.com/office/drawing/2014/main" id="{E6A0F913-BDE8-4413-9F6C-9B23331613E7}"/>
              </a:ext>
            </a:extLst>
          </p:cNvPr>
          <p:cNvSpPr>
            <a:spLocks noGrp="1"/>
          </p:cNvSpPr>
          <p:nvPr>
            <p:ph type="body" idx="1" hasCustomPrompt="1"/>
          </p:nvPr>
        </p:nvSpPr>
        <p:spPr>
          <a:xfrm>
            <a:off x="660903" y="1801086"/>
            <a:ext cx="7822194" cy="427769"/>
          </a:xfrm>
        </p:spPr>
        <p:txBody>
          <a:bodyPr lIns="0" anchor="t" anchorCtr="0">
            <a:normAutofit/>
          </a:bodyPr>
          <a:lstStyle>
            <a:lvl1pPr marL="0" indent="0">
              <a:lnSpc>
                <a:spcPts val="2500"/>
              </a:lnSpc>
              <a:spcBef>
                <a:spcPts val="0"/>
              </a:spcBef>
              <a:buNone/>
              <a:defRPr sz="2200" b="1">
                <a:solidFill>
                  <a:schemeClr val="accent2"/>
                </a:solidFill>
                <a:latin typeface="Arial" panose="020B0604020202020204" pitchFamily="34" charset="0"/>
                <a:cs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cs-CZ" dirty="0"/>
              <a:t>Text ve čtyřech úrovních, s odrážkami a nadpisem</a:t>
            </a:r>
            <a:br>
              <a:rPr lang="cs-CZ" dirty="0"/>
            </a:br>
            <a:endParaRPr lang="cs-CZ" dirty="0"/>
          </a:p>
        </p:txBody>
      </p:sp>
      <p:sp>
        <p:nvSpPr>
          <p:cNvPr id="10" name="Zástupný obsah 3">
            <a:extLst>
              <a:ext uri="{FF2B5EF4-FFF2-40B4-BE49-F238E27FC236}">
                <a16:creationId xmlns:a16="http://schemas.microsoft.com/office/drawing/2014/main" id="{F485995A-C222-438A-B0FE-6D92DF9C6DFF}"/>
              </a:ext>
            </a:extLst>
          </p:cNvPr>
          <p:cNvSpPr>
            <a:spLocks noGrp="1"/>
          </p:cNvSpPr>
          <p:nvPr>
            <p:ph sz="half" idx="2" hasCustomPrompt="1"/>
          </p:nvPr>
        </p:nvSpPr>
        <p:spPr>
          <a:xfrm>
            <a:off x="660903" y="2228855"/>
            <a:ext cx="7822194" cy="3960813"/>
          </a:xfrm>
        </p:spPr>
        <p:txBody>
          <a:bodyPr lIns="0" tIns="36000"/>
          <a:lstStyle>
            <a:lvl1pPr marL="0" indent="0">
              <a:lnSpc>
                <a:spcPts val="2400"/>
              </a:lnSpc>
              <a:spcBef>
                <a:spcPts val="500"/>
              </a:spcBef>
              <a:buNone/>
              <a:defRPr sz="2000">
                <a:solidFill>
                  <a:schemeClr val="tx2"/>
                </a:solidFill>
                <a:latin typeface="Arial" panose="020B0604020202020204" pitchFamily="34" charset="0"/>
                <a:cs typeface="Arial" panose="020B0604020202020204" pitchFamily="34" charset="0"/>
              </a:defRPr>
            </a:lvl1pPr>
            <a:lvl2pPr marL="179996" indent="-179996">
              <a:lnSpc>
                <a:spcPts val="2400"/>
              </a:lnSpc>
              <a:spcBef>
                <a:spcPts val="700"/>
              </a:spcBef>
              <a:buClr>
                <a:schemeClr val="accent1"/>
              </a:buClr>
              <a:defRPr sz="1700">
                <a:solidFill>
                  <a:schemeClr val="tx2"/>
                </a:solidFill>
                <a:latin typeface="Arial" panose="020B0604020202020204" pitchFamily="34" charset="0"/>
                <a:cs typeface="Arial" panose="020B0604020202020204" pitchFamily="34" charset="0"/>
              </a:defRPr>
            </a:lvl2pPr>
            <a:lvl3pPr marL="359991" indent="-107997">
              <a:lnSpc>
                <a:spcPts val="1900"/>
              </a:lnSpc>
              <a:buClr>
                <a:schemeClr val="accent1"/>
              </a:buClr>
              <a:defRPr sz="1500">
                <a:solidFill>
                  <a:schemeClr val="tx2"/>
                </a:solidFill>
                <a:latin typeface="Arial" panose="020B0604020202020204" pitchFamily="34" charset="0"/>
                <a:cs typeface="Arial" panose="020B0604020202020204" pitchFamily="34" charset="0"/>
              </a:defRPr>
            </a:lvl3pPr>
          </a:lstStyle>
          <a:p>
            <a:pPr lvl="0"/>
            <a:r>
              <a:rPr lang="cs-CZ" dirty="0" err="1"/>
              <a:t>Facercipid</a:t>
            </a:r>
            <a:r>
              <a:rPr lang="cs-CZ" dirty="0"/>
              <a:t>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nonestiatur</a:t>
            </a:r>
            <a:r>
              <a:rPr lang="cs-CZ" dirty="0"/>
              <a:t> </a:t>
            </a:r>
            <a:r>
              <a:rPr lang="cs-CZ" dirty="0" err="1"/>
              <a:t>acercipid</a:t>
            </a:r>
            <a:r>
              <a:rPr lang="cs-CZ" dirty="0"/>
              <a:t> maxim. </a:t>
            </a:r>
          </a:p>
          <a:p>
            <a:pPr lvl="1"/>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et</a:t>
            </a:r>
            <a:r>
              <a:rPr lang="cs-CZ" dirty="0"/>
              <a:t> </a:t>
            </a:r>
            <a:r>
              <a:rPr lang="cs-CZ" dirty="0" err="1"/>
              <a:t>volecusandit</a:t>
            </a:r>
            <a:r>
              <a:rPr lang="cs-CZ" dirty="0"/>
              <a:t>. Venimin </a:t>
            </a:r>
            <a:r>
              <a:rPr lang="cs-CZ" dirty="0" err="1"/>
              <a:t>munquam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et</a:t>
            </a:r>
            <a:r>
              <a:rPr lang="cs-CZ" dirty="0"/>
              <a:t> </a:t>
            </a:r>
            <a:r>
              <a:rPr lang="cs-CZ" dirty="0" err="1"/>
              <a:t>volecusandit</a:t>
            </a:r>
            <a:r>
              <a:rPr lang="cs-CZ" dirty="0"/>
              <a:t>. </a:t>
            </a:r>
          </a:p>
          <a:p>
            <a:pPr lvl="2"/>
            <a:r>
              <a:rPr lang="cs-CZ" dirty="0"/>
              <a:t>Venimin </a:t>
            </a:r>
            <a:r>
              <a:rPr lang="cs-CZ" dirty="0" err="1"/>
              <a:t>munquam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et</a:t>
            </a:r>
            <a:r>
              <a:rPr lang="cs-CZ" dirty="0"/>
              <a:t> </a:t>
            </a:r>
            <a:r>
              <a:rPr lang="cs-CZ" dirty="0" err="1"/>
              <a:t>volecusandit</a:t>
            </a:r>
            <a:r>
              <a:rPr lang="cs-CZ" dirty="0"/>
              <a:t>.</a:t>
            </a:r>
          </a:p>
        </p:txBody>
      </p:sp>
    </p:spTree>
    <p:extLst>
      <p:ext uri="{BB962C8B-B14F-4D97-AF65-F5344CB8AC3E}">
        <p14:creationId xmlns:p14="http://schemas.microsoft.com/office/powerpoint/2010/main" val="750586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E9C0C2B6-63DD-828E-E2F4-0B44A9D664AE}"/>
              </a:ext>
            </a:extLst>
          </p:cNvPr>
          <p:cNvPicPr>
            <a:picLocks noChangeAspect="1"/>
          </p:cNvPicPr>
          <p:nvPr userDrawn="1"/>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0" y="0"/>
            <a:ext cx="9144000" cy="6858000"/>
          </a:xfrm>
          <a:prstGeom prst="rect">
            <a:avLst/>
          </a:prstGeom>
        </p:spPr>
      </p:pic>
      <p:sp>
        <p:nvSpPr>
          <p:cNvPr id="2" name="Zástupný nadpis 1">
            <a:extLst>
              <a:ext uri="{FF2B5EF4-FFF2-40B4-BE49-F238E27FC236}">
                <a16:creationId xmlns:a16="http://schemas.microsoft.com/office/drawing/2014/main" id="{63214D28-0DA1-4624-BAB7-B2F6E5DBF6AF}"/>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cs-CZ" dirty="0"/>
              <a:t>Jednořádkový nadpis</a:t>
            </a:r>
            <a:endParaRPr lang="en-GB" dirty="0"/>
          </a:p>
        </p:txBody>
      </p:sp>
      <p:sp>
        <p:nvSpPr>
          <p:cNvPr id="3" name="Zástupný text 2">
            <a:extLst>
              <a:ext uri="{FF2B5EF4-FFF2-40B4-BE49-F238E27FC236}">
                <a16:creationId xmlns:a16="http://schemas.microsoft.com/office/drawing/2014/main" id="{221DD6FD-91DB-45E3-87DD-112AED868D26}"/>
              </a:ext>
            </a:extLst>
          </p:cNvPr>
          <p:cNvSpPr>
            <a:spLocks noGrp="1"/>
          </p:cNvSpPr>
          <p:nvPr>
            <p:ph type="body" idx="1"/>
          </p:nvPr>
        </p:nvSpPr>
        <p:spPr>
          <a:xfrm>
            <a:off x="628649" y="1825625"/>
            <a:ext cx="7886701" cy="4351338"/>
          </a:xfrm>
          <a:prstGeom prst="rect">
            <a:avLst/>
          </a:prstGeom>
        </p:spPr>
        <p:txBody>
          <a:bodyPr vert="horz" lIns="91440" tIns="45720" rIns="91440" bIns="45720" rtlCol="0">
            <a:normAutofit/>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endParaRPr lang="en-GB" dirty="0"/>
          </a:p>
        </p:txBody>
      </p:sp>
      <p:sp>
        <p:nvSpPr>
          <p:cNvPr id="5" name="Zástupný symbol pro zápatí 4">
            <a:extLst>
              <a:ext uri="{FF2B5EF4-FFF2-40B4-BE49-F238E27FC236}">
                <a16:creationId xmlns:a16="http://schemas.microsoft.com/office/drawing/2014/main" id="{40786BE7-A26E-4F3E-9866-CEB10436349D}"/>
              </a:ext>
            </a:extLst>
          </p:cNvPr>
          <p:cNvSpPr>
            <a:spLocks noGrp="1"/>
          </p:cNvSpPr>
          <p:nvPr>
            <p:ph type="ftr" sz="quarter" idx="3"/>
          </p:nvPr>
        </p:nvSpPr>
        <p:spPr>
          <a:xfrm>
            <a:off x="0" y="6311901"/>
            <a:ext cx="3086100" cy="545244"/>
          </a:xfrm>
          <a:prstGeom prst="rect">
            <a:avLst/>
          </a:prstGeom>
        </p:spPr>
        <p:txBody>
          <a:bodyPr vert="horz" lIns="648000" tIns="45720" rIns="0" bIns="144000" rtlCol="0" anchor="b" anchorCtr="0"/>
          <a:lstStyle>
            <a:lvl1pPr algn="l">
              <a:lnSpc>
                <a:spcPts val="1335"/>
              </a:lnSpc>
              <a:defRPr sz="1100">
                <a:solidFill>
                  <a:schemeClr val="accent1"/>
                </a:solidFill>
                <a:latin typeface="Arial" panose="020B0604020202020204" pitchFamily="34" charset="0"/>
                <a:cs typeface="Arial" panose="020B0604020202020204" pitchFamily="34" charset="0"/>
              </a:defRPr>
            </a:lvl1pPr>
          </a:lstStyle>
          <a:p>
            <a:endParaRPr lang="en-GB" dirty="0"/>
          </a:p>
        </p:txBody>
      </p:sp>
      <p:sp>
        <p:nvSpPr>
          <p:cNvPr id="6" name="Zástupný symbol pro číslo snímku 5">
            <a:extLst>
              <a:ext uri="{FF2B5EF4-FFF2-40B4-BE49-F238E27FC236}">
                <a16:creationId xmlns:a16="http://schemas.microsoft.com/office/drawing/2014/main" id="{45E8839A-E64B-463B-B902-6C78D4BEF8BE}"/>
              </a:ext>
            </a:extLst>
          </p:cNvPr>
          <p:cNvSpPr>
            <a:spLocks noGrp="1"/>
          </p:cNvSpPr>
          <p:nvPr>
            <p:ph type="sldNum" sz="quarter" idx="4"/>
          </p:nvPr>
        </p:nvSpPr>
        <p:spPr>
          <a:xfrm>
            <a:off x="7079456" y="6300062"/>
            <a:ext cx="2057400" cy="545243"/>
          </a:xfrm>
          <a:prstGeom prst="rect">
            <a:avLst/>
          </a:prstGeom>
        </p:spPr>
        <p:txBody>
          <a:bodyPr vert="horz" lIns="0" tIns="45720" rIns="648000" bIns="144000" rtlCol="0" anchor="b" anchorCtr="0"/>
          <a:lstStyle>
            <a:lvl1pPr algn="r">
              <a:lnSpc>
                <a:spcPts val="1335"/>
              </a:lnSpc>
              <a:defRPr sz="1100" b="1" baseline="0">
                <a:solidFill>
                  <a:schemeClr val="accent1"/>
                </a:solidFill>
                <a:latin typeface="Arial" panose="020B0604020202020204" pitchFamily="34" charset="0"/>
                <a:cs typeface="Arial" panose="020B0604020202020204" pitchFamily="34" charset="0"/>
              </a:defRPr>
            </a:lvl1pPr>
          </a:lstStyle>
          <a:p>
            <a:fld id="{AC30E85F-03A9-4DC3-A879-6F4150C88507}" type="slidenum">
              <a:rPr lang="en-GB" smtClean="0"/>
              <a:pPr/>
              <a:t>‹Nr.›</a:t>
            </a:fld>
            <a:endParaRPr lang="en-GB" dirty="0"/>
          </a:p>
        </p:txBody>
      </p:sp>
    </p:spTree>
    <p:extLst>
      <p:ext uri="{BB962C8B-B14F-4D97-AF65-F5344CB8AC3E}">
        <p14:creationId xmlns:p14="http://schemas.microsoft.com/office/powerpoint/2010/main" val="1449741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3" r:id="rId4"/>
    <p:sldLayoutId id="2147483662" r:id="rId5"/>
    <p:sldLayoutId id="2147483667" r:id="rId6"/>
    <p:sldLayoutId id="2147483668" r:id="rId7"/>
    <p:sldLayoutId id="2147483666" r:id="rId8"/>
    <p:sldLayoutId id="2147483654" r:id="rId9"/>
    <p:sldLayoutId id="2147483663" r:id="rId10"/>
    <p:sldLayoutId id="2147483669" r:id="rId11"/>
    <p:sldLayoutId id="2147483664" r:id="rId12"/>
  </p:sldLayoutIdLst>
  <p:hf hdr="0" ftr="0" dt="0"/>
  <p:txStyles>
    <p:titleStyle>
      <a:lvl1pPr algn="l" defTabSz="914377" rtl="0" eaLnBrk="1" latinLnBrk="0" hangingPunct="1">
        <a:lnSpc>
          <a:spcPct val="90000"/>
        </a:lnSpc>
        <a:spcBef>
          <a:spcPct val="0"/>
        </a:spcBef>
        <a:buNone/>
        <a:defRPr sz="3300" kern="1200">
          <a:solidFill>
            <a:schemeClr val="accent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9.xml"/><Relationship Id="rId4" Type="http://schemas.openxmlformats.org/officeDocument/2006/relationships/image" Target="../media/image21.jp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8.jpg"/><Relationship Id="rId4" Type="http://schemas.openxmlformats.org/officeDocument/2006/relationships/image" Target="../media/image27.jp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hyperlink" Target="mailto:name@" TargetMode="Externa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7DDF12-B719-4928-AC12-F785D199D47F}"/>
              </a:ext>
            </a:extLst>
          </p:cNvPr>
          <p:cNvSpPr>
            <a:spLocks noGrp="1"/>
          </p:cNvSpPr>
          <p:nvPr>
            <p:ph type="ctrTitle"/>
          </p:nvPr>
        </p:nvSpPr>
        <p:spPr>
          <a:xfrm>
            <a:off x="0" y="8447"/>
            <a:ext cx="4390931" cy="4518286"/>
          </a:xfrm>
        </p:spPr>
        <p:txBody>
          <a:bodyPr anchor="ctr"/>
          <a:lstStyle/>
          <a:p>
            <a:r>
              <a:rPr lang="en-GB" dirty="0"/>
              <a:t>PEOPLE WITH intellectual disabilities</a:t>
            </a:r>
            <a:endParaRPr lang="cs-CZ" dirty="0"/>
          </a:p>
        </p:txBody>
      </p:sp>
      <p:sp>
        <p:nvSpPr>
          <p:cNvPr id="10" name="Textplatzhalter 9">
            <a:extLst>
              <a:ext uri="{FF2B5EF4-FFF2-40B4-BE49-F238E27FC236}">
                <a16:creationId xmlns:a16="http://schemas.microsoft.com/office/drawing/2014/main" id="{90C01588-6B82-4958-BF02-B170EF68FD24}"/>
              </a:ext>
            </a:extLst>
          </p:cNvPr>
          <p:cNvSpPr>
            <a:spLocks noGrp="1"/>
          </p:cNvSpPr>
          <p:nvPr>
            <p:ph type="body" sz="quarter" idx="14"/>
          </p:nvPr>
        </p:nvSpPr>
        <p:spPr/>
        <p:txBody>
          <a:bodyPr/>
          <a:lstStyle/>
          <a:p>
            <a:r>
              <a:rPr lang="de-DE" dirty="0"/>
              <a:t>00</a:t>
            </a:r>
          </a:p>
        </p:txBody>
      </p:sp>
      <p:sp>
        <p:nvSpPr>
          <p:cNvPr id="11" name="Textplatzhalter 10">
            <a:extLst>
              <a:ext uri="{FF2B5EF4-FFF2-40B4-BE49-F238E27FC236}">
                <a16:creationId xmlns:a16="http://schemas.microsoft.com/office/drawing/2014/main" id="{8DD586F1-5948-439D-94DA-0CEBE608279D}"/>
              </a:ext>
            </a:extLst>
          </p:cNvPr>
          <p:cNvSpPr>
            <a:spLocks noGrp="1"/>
          </p:cNvSpPr>
          <p:nvPr>
            <p:ph type="body" sz="quarter" idx="16"/>
          </p:nvPr>
        </p:nvSpPr>
        <p:spPr/>
        <p:txBody>
          <a:bodyPr/>
          <a:lstStyle/>
          <a:p>
            <a:r>
              <a:rPr lang="de-DE" dirty="0"/>
              <a:t>00</a:t>
            </a:r>
          </a:p>
        </p:txBody>
      </p:sp>
      <p:sp>
        <p:nvSpPr>
          <p:cNvPr id="12" name="Textplatzhalter 11">
            <a:extLst>
              <a:ext uri="{FF2B5EF4-FFF2-40B4-BE49-F238E27FC236}">
                <a16:creationId xmlns:a16="http://schemas.microsoft.com/office/drawing/2014/main" id="{3F606181-8024-416A-B30C-BD0136655DF7}"/>
              </a:ext>
            </a:extLst>
          </p:cNvPr>
          <p:cNvSpPr>
            <a:spLocks noGrp="1"/>
          </p:cNvSpPr>
          <p:nvPr>
            <p:ph type="body" sz="quarter" idx="17"/>
          </p:nvPr>
        </p:nvSpPr>
        <p:spPr/>
        <p:txBody>
          <a:bodyPr/>
          <a:lstStyle/>
          <a:p>
            <a:r>
              <a:rPr lang="de-DE" dirty="0"/>
              <a:t>0000</a:t>
            </a:r>
          </a:p>
        </p:txBody>
      </p:sp>
      <p:sp>
        <p:nvSpPr>
          <p:cNvPr id="4" name="Inhaltsplatzhalter 3">
            <a:extLst>
              <a:ext uri="{FF2B5EF4-FFF2-40B4-BE49-F238E27FC236}">
                <a16:creationId xmlns:a16="http://schemas.microsoft.com/office/drawing/2014/main" id="{E0449C00-D8A4-4E81-B3B5-B582C687C572}"/>
              </a:ext>
            </a:extLst>
          </p:cNvPr>
          <p:cNvSpPr>
            <a:spLocks noGrp="1"/>
          </p:cNvSpPr>
          <p:nvPr>
            <p:ph idx="1"/>
          </p:nvPr>
        </p:nvSpPr>
        <p:spPr>
          <a:xfrm>
            <a:off x="4572000" y="2794475"/>
            <a:ext cx="4572003" cy="698512"/>
          </a:xfrm>
        </p:spPr>
        <p:txBody>
          <a:bodyPr/>
          <a:lstStyle/>
          <a:p>
            <a:r>
              <a:rPr lang="de-DE" dirty="0"/>
              <a:t>Name </a:t>
            </a:r>
            <a:r>
              <a:rPr lang="de-DE" dirty="0" err="1"/>
              <a:t>of</a:t>
            </a:r>
            <a:r>
              <a:rPr lang="de-DE" dirty="0"/>
              <a:t> </a:t>
            </a:r>
            <a:r>
              <a:rPr lang="de-DE" dirty="0" err="1"/>
              <a:t>Lecturer</a:t>
            </a:r>
            <a:endParaRPr lang="en-GB" dirty="0"/>
          </a:p>
          <a:p>
            <a:pPr lvl="1"/>
            <a:r>
              <a:rPr lang="de-DE" dirty="0"/>
              <a:t>Institution </a:t>
            </a:r>
            <a:r>
              <a:rPr lang="de-DE" dirty="0" err="1"/>
              <a:t>of</a:t>
            </a:r>
            <a:r>
              <a:rPr lang="de-DE" dirty="0"/>
              <a:t> </a:t>
            </a:r>
            <a:r>
              <a:rPr lang="de-DE" dirty="0" err="1"/>
              <a:t>Lecturer</a:t>
            </a:r>
            <a:endParaRPr lang="en-GB" dirty="0"/>
          </a:p>
        </p:txBody>
      </p:sp>
    </p:spTree>
    <p:extLst>
      <p:ext uri="{BB962C8B-B14F-4D97-AF65-F5344CB8AC3E}">
        <p14:creationId xmlns:p14="http://schemas.microsoft.com/office/powerpoint/2010/main" val="2674095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číslo snímku 6">
            <a:extLst>
              <a:ext uri="{FF2B5EF4-FFF2-40B4-BE49-F238E27FC236}">
                <a16:creationId xmlns:a16="http://schemas.microsoft.com/office/drawing/2014/main" id="{96E16488-7491-444C-A7DE-2184636773BD}"/>
              </a:ext>
            </a:extLst>
          </p:cNvPr>
          <p:cNvSpPr>
            <a:spLocks noGrp="1"/>
          </p:cNvSpPr>
          <p:nvPr>
            <p:ph type="sldNum" sz="quarter" idx="12"/>
          </p:nvPr>
        </p:nvSpPr>
        <p:spPr/>
        <p:txBody>
          <a:bodyPr/>
          <a:lstStyle/>
          <a:p>
            <a:fld id="{AC30E85F-03A9-4DC3-A879-6F4150C88507}" type="slidenum">
              <a:rPr lang="en-GB" smtClean="0"/>
              <a:t>10</a:t>
            </a:fld>
            <a:endParaRPr lang="en-GB" dirty="0"/>
          </a:p>
        </p:txBody>
      </p:sp>
      <p:sp>
        <p:nvSpPr>
          <p:cNvPr id="5" name="Titel 4">
            <a:extLst>
              <a:ext uri="{FF2B5EF4-FFF2-40B4-BE49-F238E27FC236}">
                <a16:creationId xmlns:a16="http://schemas.microsoft.com/office/drawing/2014/main" id="{9CF5DBB7-DA71-487A-9C72-4ABFA23173CE}"/>
              </a:ext>
            </a:extLst>
          </p:cNvPr>
          <p:cNvSpPr>
            <a:spLocks noGrp="1"/>
          </p:cNvSpPr>
          <p:nvPr>
            <p:ph type="title"/>
          </p:nvPr>
        </p:nvSpPr>
        <p:spPr>
          <a:xfrm>
            <a:off x="7144" y="681042"/>
            <a:ext cx="9136856" cy="804863"/>
          </a:xfrm>
        </p:spPr>
        <p:txBody>
          <a:bodyPr/>
          <a:lstStyle/>
          <a:p>
            <a:r>
              <a:rPr lang="en-GB" b="0" dirty="0">
                <a:solidFill>
                  <a:schemeClr val="accent1"/>
                </a:solidFill>
              </a:rPr>
              <a:t>PERSONAL AND SKILLS DEVELOPMENT</a:t>
            </a:r>
            <a:endParaRPr lang="de-DE" dirty="0"/>
          </a:p>
        </p:txBody>
      </p:sp>
      <p:sp>
        <p:nvSpPr>
          <p:cNvPr id="14" name="TextBox 13">
            <a:extLst>
              <a:ext uri="{FF2B5EF4-FFF2-40B4-BE49-F238E27FC236}">
                <a16:creationId xmlns:a16="http://schemas.microsoft.com/office/drawing/2014/main" id="{2DAD7F35-280F-4A79-B4AA-19C8FCAE4FAC}"/>
              </a:ext>
            </a:extLst>
          </p:cNvPr>
          <p:cNvSpPr txBox="1"/>
          <p:nvPr/>
        </p:nvSpPr>
        <p:spPr>
          <a:xfrm>
            <a:off x="3856382" y="1551871"/>
            <a:ext cx="5012387" cy="4016484"/>
          </a:xfrm>
          <a:prstGeom prst="rect">
            <a:avLst/>
          </a:prstGeom>
          <a:noFill/>
        </p:spPr>
        <p:txBody>
          <a:bodyPr wrap="square" rtlCol="0">
            <a:spAutoFit/>
          </a:bodyPr>
          <a:lstStyle/>
          <a:p>
            <a:pPr marL="628650" lvl="1" indent="-285750">
              <a:buFont typeface="Arial" panose="020B0604020202020204" pitchFamily="34" charset="0"/>
              <a:buChar char="•"/>
            </a:pPr>
            <a:r>
              <a:rPr lang="en-GB" sz="1700" dirty="0">
                <a:solidFill>
                  <a:schemeClr val="accent2"/>
                </a:solidFill>
                <a:latin typeface="Arial" panose="020B0604020202020204" pitchFamily="34" charset="0"/>
                <a:cs typeface="Arial" panose="020B0604020202020204" pitchFamily="34" charset="0"/>
              </a:rPr>
              <a:t>The farm as a ‘space of capability’</a:t>
            </a:r>
          </a:p>
          <a:p>
            <a:pPr marL="628650" lvl="1" indent="-285750">
              <a:buFont typeface="Arial" panose="020B0604020202020204" pitchFamily="34" charset="0"/>
              <a:buChar char="•"/>
            </a:pPr>
            <a:r>
              <a:rPr lang="en-GB" sz="1700" dirty="0">
                <a:solidFill>
                  <a:schemeClr val="accent2"/>
                </a:solidFill>
                <a:latin typeface="Arial" panose="020B0604020202020204" pitchFamily="34" charset="0"/>
                <a:cs typeface="Arial" panose="020B0604020202020204" pitchFamily="34" charset="0"/>
              </a:rPr>
              <a:t>Skills acquired inherently practical  and valuable </a:t>
            </a:r>
          </a:p>
          <a:p>
            <a:pPr marL="628650" lvl="1" indent="-285750">
              <a:buFont typeface="Arial" panose="020B0604020202020204" pitchFamily="34" charset="0"/>
              <a:buChar char="•"/>
            </a:pPr>
            <a:r>
              <a:rPr lang="en-GB" sz="1700" dirty="0">
                <a:solidFill>
                  <a:schemeClr val="accent2"/>
                </a:solidFill>
                <a:latin typeface="Arial" panose="020B0604020202020204" pitchFamily="34" charset="0"/>
                <a:cs typeface="Arial" panose="020B0604020202020204" pitchFamily="34" charset="0"/>
              </a:rPr>
              <a:t>‘Learning through movement’ , through doing, through repetition </a:t>
            </a:r>
          </a:p>
          <a:p>
            <a:pPr marL="628650" lvl="1" indent="-285750">
              <a:buFont typeface="Arial" panose="020B0604020202020204" pitchFamily="34" charset="0"/>
              <a:buChar char="•"/>
            </a:pPr>
            <a:r>
              <a:rPr lang="en-GB" sz="1700" dirty="0">
                <a:solidFill>
                  <a:schemeClr val="accent2"/>
                </a:solidFill>
                <a:latin typeface="Arial" panose="020B0604020202020204" pitchFamily="34" charset="0"/>
                <a:cs typeface="Arial" panose="020B0604020202020204" pitchFamily="34" charset="0"/>
              </a:rPr>
              <a:t>Huge variety of activities</a:t>
            </a:r>
          </a:p>
          <a:p>
            <a:pPr marL="628650" lvl="1" indent="-285750">
              <a:buFont typeface="Arial" panose="020B0604020202020204" pitchFamily="34" charset="0"/>
              <a:buChar char="•"/>
            </a:pPr>
            <a:r>
              <a:rPr lang="en-GB" sz="1700" dirty="0">
                <a:solidFill>
                  <a:schemeClr val="accent2"/>
                </a:solidFill>
                <a:latin typeface="Arial" panose="020B0604020202020204" pitchFamily="34" charset="0"/>
                <a:cs typeface="Arial" panose="020B0604020202020204" pitchFamily="34" charset="0"/>
              </a:rPr>
              <a:t>Allows participants of varying interests and capacities to exercise: </a:t>
            </a:r>
          </a:p>
          <a:p>
            <a:pPr marL="1085850" lvl="2" indent="-285750">
              <a:lnSpc>
                <a:spcPct val="150000"/>
              </a:lnSpc>
              <a:buFont typeface="Arial" panose="020B0604020202020204" pitchFamily="34" charset="0"/>
              <a:buChar char="•"/>
            </a:pPr>
            <a:r>
              <a:rPr lang="en-GB" sz="1700" dirty="0">
                <a:solidFill>
                  <a:schemeClr val="tx2"/>
                </a:solidFill>
                <a:latin typeface="Arial" panose="020B0604020202020204" pitchFamily="34" charset="0"/>
                <a:cs typeface="Arial" panose="020B0604020202020204" pitchFamily="34" charset="0"/>
              </a:rPr>
              <a:t>Choice</a:t>
            </a:r>
          </a:p>
          <a:p>
            <a:pPr marL="1085850" lvl="2" indent="-285750">
              <a:lnSpc>
                <a:spcPct val="150000"/>
              </a:lnSpc>
              <a:buFont typeface="Arial" panose="020B0604020202020204" pitchFamily="34" charset="0"/>
              <a:buChar char="•"/>
            </a:pPr>
            <a:r>
              <a:rPr lang="en-GB" sz="1700" dirty="0">
                <a:solidFill>
                  <a:schemeClr val="tx2"/>
                </a:solidFill>
                <a:latin typeface="Arial" panose="020B0604020202020204" pitchFamily="34" charset="0"/>
                <a:cs typeface="Arial" panose="020B0604020202020204" pitchFamily="34" charset="0"/>
              </a:rPr>
              <a:t>Independence</a:t>
            </a:r>
          </a:p>
          <a:p>
            <a:pPr marL="1085850" lvl="2" indent="-285750">
              <a:lnSpc>
                <a:spcPct val="150000"/>
              </a:lnSpc>
              <a:buFont typeface="Arial" panose="020B0604020202020204" pitchFamily="34" charset="0"/>
              <a:buChar char="•"/>
            </a:pPr>
            <a:r>
              <a:rPr lang="en-GB" sz="1700" dirty="0">
                <a:solidFill>
                  <a:schemeClr val="tx2"/>
                </a:solidFill>
                <a:latin typeface="Arial" panose="020B0604020202020204" pitchFamily="34" charset="0"/>
                <a:cs typeface="Arial" panose="020B0604020202020204" pitchFamily="34" charset="0"/>
              </a:rPr>
              <a:t>Mastery and refinement </a:t>
            </a:r>
          </a:p>
          <a:p>
            <a:pPr marL="1085850" lvl="2" indent="-285750">
              <a:lnSpc>
                <a:spcPct val="150000"/>
              </a:lnSpc>
              <a:buFont typeface="Arial" panose="020B0604020202020204" pitchFamily="34" charset="0"/>
              <a:buChar char="•"/>
            </a:pPr>
            <a:r>
              <a:rPr lang="en-GB" sz="1700" dirty="0">
                <a:solidFill>
                  <a:schemeClr val="tx2"/>
                </a:solidFill>
                <a:latin typeface="Arial" panose="020B0604020202020204" pitchFamily="34" charset="0"/>
                <a:cs typeface="Arial" panose="020B0604020202020204" pitchFamily="34" charset="0"/>
              </a:rPr>
              <a:t>Autonomy </a:t>
            </a:r>
            <a:endParaRPr lang="en-GB" sz="17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IE" sz="1700" dirty="0"/>
          </a:p>
        </p:txBody>
      </p:sp>
      <p:sp>
        <p:nvSpPr>
          <p:cNvPr id="2" name="Speech Bubble: Rectangle with Corners Rounded 1">
            <a:extLst>
              <a:ext uri="{FF2B5EF4-FFF2-40B4-BE49-F238E27FC236}">
                <a16:creationId xmlns:a16="http://schemas.microsoft.com/office/drawing/2014/main" id="{9ADAF9BD-3689-470E-852D-06B1F53BF78B}"/>
              </a:ext>
            </a:extLst>
          </p:cNvPr>
          <p:cNvSpPr/>
          <p:nvPr/>
        </p:nvSpPr>
        <p:spPr>
          <a:xfrm>
            <a:off x="437962" y="3920019"/>
            <a:ext cx="3965466" cy="240485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i="1" dirty="0">
                <a:cs typeface="Arial" panose="020B0604020202020204" pitchFamily="34" charset="0"/>
              </a:rPr>
              <a:t>“The work gives the clients self-confidence, they know they can achieve something, they know something depends on them entirely, they are responsible and that they have been entrusted with this responsible work. We are talking about care of the forest, care of the garden, and care of the animals.”</a:t>
            </a:r>
            <a:endParaRPr lang="en-IE" sz="1600" dirty="0">
              <a:cs typeface="Arial" panose="020B0604020202020204" pitchFamily="34" charset="0"/>
            </a:endParaRPr>
          </a:p>
        </p:txBody>
      </p:sp>
      <p:pic>
        <p:nvPicPr>
          <p:cNvPr id="12" name="Picture 11">
            <a:extLst>
              <a:ext uri="{FF2B5EF4-FFF2-40B4-BE49-F238E27FC236}">
                <a16:creationId xmlns:a16="http://schemas.microsoft.com/office/drawing/2014/main" id="{90640AC8-D471-45A0-81B8-A601DCF8B793}"/>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275230" y="1421286"/>
            <a:ext cx="3488387" cy="2141220"/>
          </a:xfrm>
          <a:prstGeom prst="rect">
            <a:avLst/>
          </a:prstGeom>
          <a:ln>
            <a:noFill/>
          </a:ln>
          <a:effectLst>
            <a:softEdge rad="112500"/>
          </a:effectLst>
        </p:spPr>
      </p:pic>
      <p:sp>
        <p:nvSpPr>
          <p:cNvPr id="13" name="TextBox 12">
            <a:extLst>
              <a:ext uri="{FF2B5EF4-FFF2-40B4-BE49-F238E27FC236}">
                <a16:creationId xmlns:a16="http://schemas.microsoft.com/office/drawing/2014/main" id="{7A83F0F2-376A-41BB-8C62-F78C53075C20}"/>
              </a:ext>
            </a:extLst>
          </p:cNvPr>
          <p:cNvSpPr txBox="1"/>
          <p:nvPr/>
        </p:nvSpPr>
        <p:spPr>
          <a:xfrm>
            <a:off x="275230" y="3535373"/>
            <a:ext cx="2713382" cy="219291"/>
          </a:xfrm>
          <a:prstGeom prst="rect">
            <a:avLst/>
          </a:prstGeom>
          <a:noFill/>
        </p:spPr>
        <p:txBody>
          <a:bodyPr wrap="square" rtlCol="0">
            <a:spAutoFit/>
          </a:bodyPr>
          <a:lstStyle/>
          <a:p>
            <a:r>
              <a:rPr lang="en-IE" sz="825" dirty="0"/>
              <a:t>© Social Farming Ireland </a:t>
            </a:r>
          </a:p>
        </p:txBody>
      </p:sp>
    </p:spTree>
    <p:extLst>
      <p:ext uri="{BB962C8B-B14F-4D97-AF65-F5344CB8AC3E}">
        <p14:creationId xmlns:p14="http://schemas.microsoft.com/office/powerpoint/2010/main" val="429167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číslo snímku 6">
            <a:extLst>
              <a:ext uri="{FF2B5EF4-FFF2-40B4-BE49-F238E27FC236}">
                <a16:creationId xmlns:a16="http://schemas.microsoft.com/office/drawing/2014/main" id="{96E16488-7491-444C-A7DE-2184636773BD}"/>
              </a:ext>
            </a:extLst>
          </p:cNvPr>
          <p:cNvSpPr>
            <a:spLocks noGrp="1"/>
          </p:cNvSpPr>
          <p:nvPr>
            <p:ph type="sldNum" sz="quarter" idx="12"/>
          </p:nvPr>
        </p:nvSpPr>
        <p:spPr/>
        <p:txBody>
          <a:bodyPr/>
          <a:lstStyle/>
          <a:p>
            <a:fld id="{AC30E85F-03A9-4DC3-A879-6F4150C88507}" type="slidenum">
              <a:rPr lang="en-GB" smtClean="0"/>
              <a:t>11</a:t>
            </a:fld>
            <a:endParaRPr lang="en-GB"/>
          </a:p>
        </p:txBody>
      </p:sp>
      <p:sp>
        <p:nvSpPr>
          <p:cNvPr id="3" name="Zástupný text 2">
            <a:extLst>
              <a:ext uri="{FF2B5EF4-FFF2-40B4-BE49-F238E27FC236}">
                <a16:creationId xmlns:a16="http://schemas.microsoft.com/office/drawing/2014/main" id="{F0B690BE-21CB-4CC5-AB93-5508C5844CD5}"/>
              </a:ext>
            </a:extLst>
          </p:cNvPr>
          <p:cNvSpPr>
            <a:spLocks noGrp="1"/>
          </p:cNvSpPr>
          <p:nvPr>
            <p:ph idx="1"/>
          </p:nvPr>
        </p:nvSpPr>
        <p:spPr/>
        <p:txBody>
          <a:bodyPr/>
          <a:lstStyle/>
          <a:p>
            <a:pPr marL="257175" indent="-257175">
              <a:buFont typeface="Arial" panose="020B0604020202020204" pitchFamily="34" charset="0"/>
              <a:buChar char="•"/>
            </a:pPr>
            <a:endParaRPr lang="en-GB" dirty="0"/>
          </a:p>
          <a:p>
            <a:pPr marL="257175" indent="-257175">
              <a:buFont typeface="Arial" panose="020B0604020202020204" pitchFamily="34" charset="0"/>
              <a:buChar char="•"/>
            </a:pPr>
            <a:endParaRPr lang="en-GB" dirty="0"/>
          </a:p>
          <a:p>
            <a:endParaRPr lang="en-GB" dirty="0"/>
          </a:p>
          <a:p>
            <a:pPr marL="257175" indent="-257175">
              <a:buFont typeface="Arial" panose="020B0604020202020204" pitchFamily="34" charset="0"/>
              <a:buChar char="•"/>
            </a:pPr>
            <a:endParaRPr lang="en-GB" dirty="0"/>
          </a:p>
        </p:txBody>
      </p:sp>
      <p:sp>
        <p:nvSpPr>
          <p:cNvPr id="10" name="Titel 9">
            <a:extLst>
              <a:ext uri="{FF2B5EF4-FFF2-40B4-BE49-F238E27FC236}">
                <a16:creationId xmlns:a16="http://schemas.microsoft.com/office/drawing/2014/main" id="{BE2E8738-BF0E-4EF0-B5CD-E84B71D6C2B5}"/>
              </a:ext>
            </a:extLst>
          </p:cNvPr>
          <p:cNvSpPr>
            <a:spLocks noGrp="1"/>
          </p:cNvSpPr>
          <p:nvPr>
            <p:ph type="title"/>
          </p:nvPr>
        </p:nvSpPr>
        <p:spPr>
          <a:xfrm>
            <a:off x="7144" y="681042"/>
            <a:ext cx="9136856" cy="804863"/>
          </a:xfrm>
        </p:spPr>
        <p:txBody>
          <a:bodyPr/>
          <a:lstStyle/>
          <a:p>
            <a:r>
              <a:rPr lang="en-GB" b="0" dirty="0">
                <a:solidFill>
                  <a:schemeClr val="accent1"/>
                </a:solidFill>
              </a:rPr>
              <a:t>SOCIAL CONNECTION AND FRIENDSHIP </a:t>
            </a:r>
            <a:endParaRPr lang="de-DE" dirty="0"/>
          </a:p>
        </p:txBody>
      </p:sp>
      <p:sp>
        <p:nvSpPr>
          <p:cNvPr id="14" name="TextBox 13">
            <a:extLst>
              <a:ext uri="{FF2B5EF4-FFF2-40B4-BE49-F238E27FC236}">
                <a16:creationId xmlns:a16="http://schemas.microsoft.com/office/drawing/2014/main" id="{2DAD7F35-280F-4A79-B4AA-19C8FCAE4FAC}"/>
              </a:ext>
            </a:extLst>
          </p:cNvPr>
          <p:cNvSpPr txBox="1"/>
          <p:nvPr/>
        </p:nvSpPr>
        <p:spPr>
          <a:xfrm>
            <a:off x="0" y="1485905"/>
            <a:ext cx="7888637" cy="3371564"/>
          </a:xfrm>
          <a:prstGeom prst="rect">
            <a:avLst/>
          </a:prstGeom>
          <a:noFill/>
        </p:spPr>
        <p:txBody>
          <a:bodyPr wrap="square" rtlCol="0">
            <a:spAutoFit/>
          </a:bodyPr>
          <a:lstStyle/>
          <a:p>
            <a:pPr marL="628650" lvl="1" indent="-285750">
              <a:lnSpc>
                <a:spcPct val="150000"/>
              </a:lnSpc>
              <a:buFont typeface="Arial" panose="020B0604020202020204" pitchFamily="34" charset="0"/>
              <a:buChar char="•"/>
            </a:pPr>
            <a:r>
              <a:rPr lang="en-GB" dirty="0">
                <a:solidFill>
                  <a:schemeClr val="accent2"/>
                </a:solidFill>
                <a:latin typeface="Arial" panose="020B0604020202020204" pitchFamily="34" charset="0"/>
                <a:cs typeface="Arial" panose="020B0604020202020204" pitchFamily="34" charset="0"/>
              </a:rPr>
              <a:t>Social networks of people with ID can be limited: social, spatial, cultural exclusion</a:t>
            </a:r>
          </a:p>
          <a:p>
            <a:pPr marL="628650" lvl="1" indent="-285750">
              <a:lnSpc>
                <a:spcPct val="150000"/>
              </a:lnSpc>
              <a:buFont typeface="Arial" panose="020B0604020202020204" pitchFamily="34" charset="0"/>
              <a:buChar char="•"/>
            </a:pPr>
            <a:r>
              <a:rPr lang="en-GB" dirty="0">
                <a:solidFill>
                  <a:schemeClr val="accent2"/>
                </a:solidFill>
                <a:latin typeface="Arial" panose="020B0604020202020204" pitchFamily="34" charset="0"/>
                <a:cs typeface="Arial" panose="020B0604020202020204" pitchFamily="34" charset="0"/>
              </a:rPr>
              <a:t>Expands the network in a very natural, </a:t>
            </a:r>
            <a:br>
              <a:rPr lang="en-GB" dirty="0">
                <a:solidFill>
                  <a:schemeClr val="accent2"/>
                </a:solidFill>
                <a:latin typeface="Arial" panose="020B0604020202020204" pitchFamily="34" charset="0"/>
                <a:cs typeface="Arial" panose="020B0604020202020204" pitchFamily="34" charset="0"/>
              </a:rPr>
            </a:br>
            <a:r>
              <a:rPr lang="en-GB" dirty="0">
                <a:solidFill>
                  <a:schemeClr val="accent2"/>
                </a:solidFill>
                <a:latin typeface="Arial" panose="020B0604020202020204" pitchFamily="34" charset="0"/>
                <a:cs typeface="Arial" panose="020B0604020202020204" pitchFamily="34" charset="0"/>
              </a:rPr>
              <a:t>organic way – inside and outside farm gate</a:t>
            </a:r>
          </a:p>
          <a:p>
            <a:pPr marL="628650" lvl="1" indent="-285750">
              <a:lnSpc>
                <a:spcPct val="150000"/>
              </a:lnSpc>
              <a:buFont typeface="Arial" panose="020B0604020202020204" pitchFamily="34" charset="0"/>
              <a:buChar char="•"/>
            </a:pPr>
            <a:r>
              <a:rPr lang="en-GB" dirty="0">
                <a:solidFill>
                  <a:schemeClr val="accent2"/>
                </a:solidFill>
                <a:latin typeface="Arial" panose="020B0604020202020204" pitchFamily="34" charset="0"/>
                <a:cs typeface="Arial" panose="020B0604020202020204" pitchFamily="34" charset="0"/>
              </a:rPr>
              <a:t>Group nature of activities</a:t>
            </a:r>
          </a:p>
          <a:p>
            <a:pPr marL="628650" lvl="1" indent="-285750">
              <a:lnSpc>
                <a:spcPct val="150000"/>
              </a:lnSpc>
              <a:buFont typeface="Arial" panose="020B0604020202020204" pitchFamily="34" charset="0"/>
              <a:buChar char="•"/>
            </a:pPr>
            <a:r>
              <a:rPr lang="en-GB" dirty="0">
                <a:solidFill>
                  <a:schemeClr val="accent2"/>
                </a:solidFill>
                <a:latin typeface="Arial" panose="020B0604020202020204" pitchFamily="34" charset="0"/>
                <a:cs typeface="Arial" panose="020B0604020202020204" pitchFamily="34" charset="0"/>
              </a:rPr>
              <a:t>Meaningful relationships outside of </a:t>
            </a:r>
            <a:br>
              <a:rPr lang="en-GB" dirty="0">
                <a:solidFill>
                  <a:schemeClr val="accent2"/>
                </a:solidFill>
                <a:latin typeface="Arial" panose="020B0604020202020204" pitchFamily="34" charset="0"/>
                <a:cs typeface="Arial" panose="020B0604020202020204" pitchFamily="34" charset="0"/>
              </a:rPr>
            </a:br>
            <a:r>
              <a:rPr lang="en-GB" dirty="0">
                <a:solidFill>
                  <a:schemeClr val="accent2"/>
                </a:solidFill>
                <a:latin typeface="Arial" panose="020B0604020202020204" pitchFamily="34" charset="0"/>
                <a:cs typeface="Arial" panose="020B0604020202020204" pitchFamily="34" charset="0"/>
              </a:rPr>
              <a:t>professional settings</a:t>
            </a:r>
          </a:p>
          <a:p>
            <a:pPr marL="628650" lvl="1" indent="-285750">
              <a:lnSpc>
                <a:spcPct val="150000"/>
              </a:lnSpc>
              <a:buFont typeface="Arial" panose="020B0604020202020204" pitchFamily="34" charset="0"/>
              <a:buChar char="•"/>
            </a:pPr>
            <a:r>
              <a:rPr lang="en-GB" b="1" dirty="0">
                <a:solidFill>
                  <a:schemeClr val="accent2"/>
                </a:solidFill>
                <a:latin typeface="Arial" panose="020B0604020202020204" pitchFamily="34" charset="0"/>
                <a:cs typeface="Arial" panose="020B0604020202020204" pitchFamily="34" charset="0"/>
              </a:rPr>
              <a:t>FUN</a:t>
            </a:r>
            <a:endParaRPr lang="en-IE" dirty="0"/>
          </a:p>
        </p:txBody>
      </p:sp>
      <p:sp>
        <p:nvSpPr>
          <p:cNvPr id="2" name="Speech Bubble: Rectangle with Corners Rounded 1">
            <a:extLst>
              <a:ext uri="{FF2B5EF4-FFF2-40B4-BE49-F238E27FC236}">
                <a16:creationId xmlns:a16="http://schemas.microsoft.com/office/drawing/2014/main" id="{9ADAF9BD-3689-470E-852D-06B1F53BF78B}"/>
              </a:ext>
            </a:extLst>
          </p:cNvPr>
          <p:cNvSpPr/>
          <p:nvPr/>
        </p:nvSpPr>
        <p:spPr>
          <a:xfrm>
            <a:off x="729852" y="5071630"/>
            <a:ext cx="5190978" cy="1432761"/>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i="1" dirty="0">
                <a:cs typeface="Arial" panose="020B0604020202020204" pitchFamily="34" charset="0"/>
              </a:rPr>
              <a:t>“A big part of the day is to have the meal together, if possible outside. We had a music session every time people came here with some singing and I play the guitar.”</a:t>
            </a:r>
            <a:endParaRPr lang="en-IE" sz="1600" dirty="0">
              <a:cs typeface="Arial" panose="020B0604020202020204" pitchFamily="34" charset="0"/>
            </a:endParaRPr>
          </a:p>
        </p:txBody>
      </p:sp>
      <p:sp>
        <p:nvSpPr>
          <p:cNvPr id="13" name="TextBox 12">
            <a:extLst>
              <a:ext uri="{FF2B5EF4-FFF2-40B4-BE49-F238E27FC236}">
                <a16:creationId xmlns:a16="http://schemas.microsoft.com/office/drawing/2014/main" id="{7A83F0F2-376A-41BB-8C62-F78C53075C20}"/>
              </a:ext>
            </a:extLst>
          </p:cNvPr>
          <p:cNvSpPr txBox="1"/>
          <p:nvPr/>
        </p:nvSpPr>
        <p:spPr>
          <a:xfrm>
            <a:off x="7075227" y="4700616"/>
            <a:ext cx="2036218" cy="246221"/>
          </a:xfrm>
          <a:prstGeom prst="rect">
            <a:avLst/>
          </a:prstGeom>
          <a:noFill/>
        </p:spPr>
        <p:txBody>
          <a:bodyPr wrap="square" rtlCol="0">
            <a:spAutoFit/>
          </a:bodyPr>
          <a:lstStyle/>
          <a:p>
            <a:r>
              <a:rPr lang="en-IE" sz="1000" dirty="0"/>
              <a:t>© Social Farming Ireland </a:t>
            </a:r>
          </a:p>
        </p:txBody>
      </p:sp>
      <p:pic>
        <p:nvPicPr>
          <p:cNvPr id="15" name="Picture 14">
            <a:extLst>
              <a:ext uri="{FF2B5EF4-FFF2-40B4-BE49-F238E27FC236}">
                <a16:creationId xmlns:a16="http://schemas.microsoft.com/office/drawing/2014/main" id="{3FF80CC7-2ADD-4438-B198-03D3AC64111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1566" b="5136"/>
          <a:stretch/>
        </p:blipFill>
        <p:spPr>
          <a:xfrm>
            <a:off x="5207431" y="2078494"/>
            <a:ext cx="3735592" cy="2665708"/>
          </a:xfrm>
          <a:prstGeom prst="rect">
            <a:avLst/>
          </a:prstGeom>
          <a:ln>
            <a:noFill/>
          </a:ln>
          <a:effectLst>
            <a:softEdge rad="112500"/>
          </a:effectLst>
        </p:spPr>
      </p:pic>
    </p:spTree>
    <p:extLst>
      <p:ext uri="{BB962C8B-B14F-4D97-AF65-F5344CB8AC3E}">
        <p14:creationId xmlns:p14="http://schemas.microsoft.com/office/powerpoint/2010/main" val="408575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číslo snímku 6">
            <a:extLst>
              <a:ext uri="{FF2B5EF4-FFF2-40B4-BE49-F238E27FC236}">
                <a16:creationId xmlns:a16="http://schemas.microsoft.com/office/drawing/2014/main" id="{96E16488-7491-444C-A7DE-2184636773BD}"/>
              </a:ext>
            </a:extLst>
          </p:cNvPr>
          <p:cNvSpPr>
            <a:spLocks noGrp="1"/>
          </p:cNvSpPr>
          <p:nvPr>
            <p:ph type="sldNum" sz="quarter" idx="12"/>
          </p:nvPr>
        </p:nvSpPr>
        <p:spPr/>
        <p:txBody>
          <a:bodyPr/>
          <a:lstStyle/>
          <a:p>
            <a:fld id="{AC30E85F-03A9-4DC3-A879-6F4150C88507}" type="slidenum">
              <a:rPr lang="en-GB" smtClean="0"/>
              <a:t>12</a:t>
            </a:fld>
            <a:endParaRPr lang="en-GB"/>
          </a:p>
        </p:txBody>
      </p:sp>
      <p:sp>
        <p:nvSpPr>
          <p:cNvPr id="14" name="TextBox 13">
            <a:extLst>
              <a:ext uri="{FF2B5EF4-FFF2-40B4-BE49-F238E27FC236}">
                <a16:creationId xmlns:a16="http://schemas.microsoft.com/office/drawing/2014/main" id="{2DAD7F35-280F-4A79-B4AA-19C8FCAE4FAC}"/>
              </a:ext>
            </a:extLst>
          </p:cNvPr>
          <p:cNvSpPr txBox="1"/>
          <p:nvPr/>
        </p:nvSpPr>
        <p:spPr>
          <a:xfrm>
            <a:off x="-365574" y="897195"/>
            <a:ext cx="9385087" cy="715581"/>
          </a:xfrm>
          <a:prstGeom prst="rect">
            <a:avLst/>
          </a:prstGeom>
          <a:noFill/>
        </p:spPr>
        <p:txBody>
          <a:bodyPr wrap="square" rtlCol="0">
            <a:spAutoFit/>
          </a:bodyPr>
          <a:lstStyle/>
          <a:p>
            <a:pPr marL="628650" lvl="1" indent="-285750">
              <a:lnSpc>
                <a:spcPct val="150000"/>
              </a:lnSpc>
              <a:buFont typeface="Arial" panose="020B0604020202020204" pitchFamily="34" charset="0"/>
              <a:buChar char="•"/>
            </a:pPr>
            <a:endParaRPr lang="en-GB" dirty="0">
              <a:solidFill>
                <a:schemeClr val="tx2"/>
              </a:solidFill>
              <a:latin typeface="Arial" panose="020B0604020202020204" pitchFamily="34" charset="0"/>
              <a:cs typeface="Arial" panose="020B0604020202020204" pitchFamily="34" charset="0"/>
            </a:endParaRPr>
          </a:p>
          <a:p>
            <a:endParaRPr lang="en-IE" sz="1350" dirty="0"/>
          </a:p>
        </p:txBody>
      </p:sp>
      <p:sp>
        <p:nvSpPr>
          <p:cNvPr id="13" name="TextBox 12">
            <a:extLst>
              <a:ext uri="{FF2B5EF4-FFF2-40B4-BE49-F238E27FC236}">
                <a16:creationId xmlns:a16="http://schemas.microsoft.com/office/drawing/2014/main" id="{7A83F0F2-376A-41BB-8C62-F78C53075C20}"/>
              </a:ext>
            </a:extLst>
          </p:cNvPr>
          <p:cNvSpPr txBox="1"/>
          <p:nvPr/>
        </p:nvSpPr>
        <p:spPr>
          <a:xfrm>
            <a:off x="7565639" y="3755472"/>
            <a:ext cx="1275613" cy="219291"/>
          </a:xfrm>
          <a:prstGeom prst="rect">
            <a:avLst/>
          </a:prstGeom>
          <a:noFill/>
        </p:spPr>
        <p:txBody>
          <a:bodyPr wrap="square" rtlCol="0">
            <a:spAutoFit/>
          </a:bodyPr>
          <a:lstStyle/>
          <a:p>
            <a:r>
              <a:rPr lang="en-IE" sz="825" dirty="0"/>
              <a:t>© Social Farming Ireland </a:t>
            </a:r>
          </a:p>
        </p:txBody>
      </p:sp>
      <p:sp>
        <p:nvSpPr>
          <p:cNvPr id="9" name="Rectangle 8">
            <a:extLst>
              <a:ext uri="{FF2B5EF4-FFF2-40B4-BE49-F238E27FC236}">
                <a16:creationId xmlns:a16="http://schemas.microsoft.com/office/drawing/2014/main" id="{511524C2-BF83-4BDA-AD7F-DC8DCB6E9776}"/>
              </a:ext>
            </a:extLst>
          </p:cNvPr>
          <p:cNvSpPr/>
          <p:nvPr/>
        </p:nvSpPr>
        <p:spPr>
          <a:xfrm>
            <a:off x="0" y="897195"/>
            <a:ext cx="5944267" cy="600164"/>
          </a:xfrm>
          <a:prstGeom prst="rect">
            <a:avLst/>
          </a:prstGeom>
        </p:spPr>
        <p:txBody>
          <a:bodyPr wrap="square">
            <a:spAutoFit/>
          </a:bodyPr>
          <a:lstStyle/>
          <a:p>
            <a:pPr marL="360000"/>
            <a:r>
              <a:rPr lang="en-GB" sz="3300" dirty="0">
                <a:solidFill>
                  <a:schemeClr val="accent1"/>
                </a:solidFill>
              </a:rPr>
              <a:t>CONNECTION TO NATURE</a:t>
            </a:r>
          </a:p>
        </p:txBody>
      </p:sp>
      <p:sp>
        <p:nvSpPr>
          <p:cNvPr id="10" name="Rectangle 9">
            <a:extLst>
              <a:ext uri="{FF2B5EF4-FFF2-40B4-BE49-F238E27FC236}">
                <a16:creationId xmlns:a16="http://schemas.microsoft.com/office/drawing/2014/main" id="{551F7B95-F78B-400E-9A11-FF0CF74B8824}"/>
              </a:ext>
            </a:extLst>
          </p:cNvPr>
          <p:cNvSpPr/>
          <p:nvPr/>
        </p:nvSpPr>
        <p:spPr>
          <a:xfrm>
            <a:off x="1" y="1765852"/>
            <a:ext cx="5610386" cy="1613519"/>
          </a:xfrm>
          <a:prstGeom prst="rect">
            <a:avLst/>
          </a:prstGeom>
        </p:spPr>
        <p:txBody>
          <a:bodyPr wrap="square">
            <a:spAutoFit/>
          </a:bodyPr>
          <a:lstStyle/>
          <a:p>
            <a:pPr marL="628650" lvl="1" indent="-285750">
              <a:lnSpc>
                <a:spcPct val="150000"/>
              </a:lnSpc>
              <a:buFont typeface="Arial" panose="020B0604020202020204" pitchFamily="34" charset="0"/>
              <a:buChar char="•"/>
            </a:pPr>
            <a:r>
              <a:rPr lang="en-GB" sz="1700" dirty="0">
                <a:solidFill>
                  <a:schemeClr val="accent2"/>
                </a:solidFill>
                <a:latin typeface="Arial" panose="020B0604020202020204" pitchFamily="34" charset="0"/>
                <a:cs typeface="Arial" panose="020B0604020202020204" pitchFamily="34" charset="0"/>
              </a:rPr>
              <a:t>Positive effects of caring </a:t>
            </a:r>
            <a:r>
              <a:rPr lang="en-GB" sz="1700" i="1" dirty="0">
                <a:solidFill>
                  <a:schemeClr val="accent2"/>
                </a:solidFill>
                <a:latin typeface="Arial" panose="020B0604020202020204" pitchFamily="34" charset="0"/>
                <a:cs typeface="Arial" panose="020B0604020202020204" pitchFamily="34" charset="0"/>
              </a:rPr>
              <a:t>for</a:t>
            </a:r>
            <a:r>
              <a:rPr lang="en-GB" sz="1700" dirty="0">
                <a:solidFill>
                  <a:schemeClr val="accent2"/>
                </a:solidFill>
                <a:latin typeface="Arial" panose="020B0604020202020204" pitchFamily="34" charset="0"/>
                <a:cs typeface="Arial" panose="020B0604020202020204" pitchFamily="34" charset="0"/>
              </a:rPr>
              <a:t> (plants, animals, each other) rather than being cared for</a:t>
            </a:r>
          </a:p>
          <a:p>
            <a:pPr marL="628650" lvl="1" indent="-285750">
              <a:lnSpc>
                <a:spcPct val="150000"/>
              </a:lnSpc>
              <a:buFont typeface="Arial" panose="020B0604020202020204" pitchFamily="34" charset="0"/>
              <a:buChar char="•"/>
            </a:pPr>
            <a:r>
              <a:rPr lang="en-GB" sz="1700" dirty="0">
                <a:solidFill>
                  <a:schemeClr val="accent2"/>
                </a:solidFill>
                <a:latin typeface="Arial" panose="020B0604020202020204" pitchFamily="34" charset="0"/>
                <a:cs typeface="Arial" panose="020B0604020202020204" pitchFamily="34" charset="0"/>
              </a:rPr>
              <a:t>Time with animals: calming, reassuring, </a:t>
            </a:r>
            <a:br>
              <a:rPr lang="en-GB" sz="1700" dirty="0">
                <a:solidFill>
                  <a:schemeClr val="accent2"/>
                </a:solidFill>
                <a:latin typeface="Arial" panose="020B0604020202020204" pitchFamily="34" charset="0"/>
                <a:cs typeface="Arial" panose="020B0604020202020204" pitchFamily="34" charset="0"/>
              </a:rPr>
            </a:br>
            <a:r>
              <a:rPr lang="en-GB" sz="1700" dirty="0">
                <a:solidFill>
                  <a:schemeClr val="accent2"/>
                </a:solidFill>
                <a:latin typeface="Arial" panose="020B0604020202020204" pitchFamily="34" charset="0"/>
                <a:cs typeface="Arial" panose="020B0604020202020204" pitchFamily="34" charset="0"/>
              </a:rPr>
              <a:t>non-judgemental</a:t>
            </a:r>
          </a:p>
        </p:txBody>
      </p:sp>
      <p:sp>
        <p:nvSpPr>
          <p:cNvPr id="11" name="Speech Bubble: Oval 10">
            <a:extLst>
              <a:ext uri="{FF2B5EF4-FFF2-40B4-BE49-F238E27FC236}">
                <a16:creationId xmlns:a16="http://schemas.microsoft.com/office/drawing/2014/main" id="{2CCCDDE7-2F8E-4377-911C-D5EE2110C248}"/>
              </a:ext>
            </a:extLst>
          </p:cNvPr>
          <p:cNvSpPr/>
          <p:nvPr/>
        </p:nvSpPr>
        <p:spPr>
          <a:xfrm>
            <a:off x="241606" y="3974763"/>
            <a:ext cx="7427742" cy="226837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i="1" dirty="0">
                <a:solidFill>
                  <a:schemeClr val="bg1"/>
                </a:solidFill>
                <a:cs typeface="Arial" panose="020B0604020202020204" pitchFamily="34" charset="0"/>
              </a:rPr>
              <a:t>“There are times when I look at A [participant] and I think, what is he seeing? I think he is seeing things I’m not seeing. Nature is around him, nature is chatting and he responds to it. I think the people who come to me are more connected to the elements than we are.” </a:t>
            </a:r>
            <a:endParaRPr lang="en-IE" dirty="0">
              <a:solidFill>
                <a:schemeClr val="bg1"/>
              </a:solidFill>
              <a:cs typeface="Arial" panose="020B0604020202020204" pitchFamily="34" charset="0"/>
            </a:endParaRPr>
          </a:p>
          <a:p>
            <a:pPr algn="ctr"/>
            <a:endParaRPr lang="en-IE" dirty="0"/>
          </a:p>
        </p:txBody>
      </p:sp>
      <p:pic>
        <p:nvPicPr>
          <p:cNvPr id="16" name="Picture 15">
            <a:extLst>
              <a:ext uri="{FF2B5EF4-FFF2-40B4-BE49-F238E27FC236}">
                <a16:creationId xmlns:a16="http://schemas.microsoft.com/office/drawing/2014/main" id="{71DB0437-319C-4203-A498-4CC3237CD63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44267" y="897195"/>
            <a:ext cx="2896985" cy="2896985"/>
          </a:xfrm>
          <a:prstGeom prst="rect">
            <a:avLst/>
          </a:prstGeom>
          <a:ln>
            <a:noFill/>
          </a:ln>
          <a:effectLst>
            <a:softEdge rad="112500"/>
          </a:effectLst>
        </p:spPr>
      </p:pic>
    </p:spTree>
    <p:extLst>
      <p:ext uri="{BB962C8B-B14F-4D97-AF65-F5344CB8AC3E}">
        <p14:creationId xmlns:p14="http://schemas.microsoft.com/office/powerpoint/2010/main" val="158739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F0B690BE-21CB-4CC5-AB93-5508C5844CD5}"/>
              </a:ext>
            </a:extLst>
          </p:cNvPr>
          <p:cNvSpPr>
            <a:spLocks noGrp="1"/>
          </p:cNvSpPr>
          <p:nvPr>
            <p:ph type="body" idx="1"/>
          </p:nvPr>
        </p:nvSpPr>
        <p:spPr>
          <a:xfrm>
            <a:off x="1" y="1036044"/>
            <a:ext cx="6695268" cy="542925"/>
          </a:xfrm>
        </p:spPr>
        <p:txBody>
          <a:bodyPr/>
          <a:lstStyle/>
          <a:p>
            <a:pPr marL="360000"/>
            <a:r>
              <a:rPr lang="en-GB" sz="3300" b="0" dirty="0">
                <a:solidFill>
                  <a:schemeClr val="accent1"/>
                </a:solidFill>
              </a:rPr>
              <a:t>MEANINGFUL ACTIVITY</a:t>
            </a:r>
            <a:endParaRPr lang="en-GB" dirty="0"/>
          </a:p>
        </p:txBody>
      </p:sp>
      <p:sp>
        <p:nvSpPr>
          <p:cNvPr id="7" name="Zástupný symbol pro číslo snímku 6">
            <a:extLst>
              <a:ext uri="{FF2B5EF4-FFF2-40B4-BE49-F238E27FC236}">
                <a16:creationId xmlns:a16="http://schemas.microsoft.com/office/drawing/2014/main" id="{96E16488-7491-444C-A7DE-2184636773BD}"/>
              </a:ext>
            </a:extLst>
          </p:cNvPr>
          <p:cNvSpPr>
            <a:spLocks noGrp="1"/>
          </p:cNvSpPr>
          <p:nvPr>
            <p:ph type="sldNum" sz="quarter" idx="12"/>
          </p:nvPr>
        </p:nvSpPr>
        <p:spPr/>
        <p:txBody>
          <a:bodyPr/>
          <a:lstStyle/>
          <a:p>
            <a:fld id="{AC30E85F-03A9-4DC3-A879-6F4150C88507}" type="slidenum">
              <a:rPr lang="en-GB" smtClean="0"/>
              <a:t>13</a:t>
            </a:fld>
            <a:endParaRPr lang="en-GB"/>
          </a:p>
        </p:txBody>
      </p:sp>
      <p:sp>
        <p:nvSpPr>
          <p:cNvPr id="14" name="TextBox 13">
            <a:extLst>
              <a:ext uri="{FF2B5EF4-FFF2-40B4-BE49-F238E27FC236}">
                <a16:creationId xmlns:a16="http://schemas.microsoft.com/office/drawing/2014/main" id="{2DAD7F35-280F-4A79-B4AA-19C8FCAE4FAC}"/>
              </a:ext>
            </a:extLst>
          </p:cNvPr>
          <p:cNvSpPr txBox="1"/>
          <p:nvPr/>
        </p:nvSpPr>
        <p:spPr>
          <a:xfrm>
            <a:off x="0" y="1616927"/>
            <a:ext cx="6594529" cy="2012218"/>
          </a:xfrm>
          <a:prstGeom prst="rect">
            <a:avLst/>
          </a:prstGeom>
          <a:noFill/>
        </p:spPr>
        <p:txBody>
          <a:bodyPr wrap="square" rtlCol="0">
            <a:spAutoFit/>
          </a:bodyPr>
          <a:lstStyle/>
          <a:p>
            <a:pPr marL="628650" lvl="1" indent="-285750">
              <a:lnSpc>
                <a:spcPct val="150000"/>
              </a:lnSpc>
              <a:buFont typeface="Arial" panose="020B0604020202020204" pitchFamily="34" charset="0"/>
              <a:buChar char="•"/>
            </a:pPr>
            <a:r>
              <a:rPr lang="en-GB" sz="1700" dirty="0">
                <a:solidFill>
                  <a:schemeClr val="accent2"/>
                </a:solidFill>
                <a:latin typeface="Arial" panose="020B0604020202020204" pitchFamily="34" charset="0"/>
                <a:cs typeface="Arial" panose="020B0604020202020204" pitchFamily="34" charset="0"/>
              </a:rPr>
              <a:t>Real, socially valuable work (the ‘fundamentals of life’)</a:t>
            </a:r>
          </a:p>
          <a:p>
            <a:pPr marL="628650" lvl="1" indent="-285750">
              <a:lnSpc>
                <a:spcPct val="150000"/>
              </a:lnSpc>
              <a:buFont typeface="Arial" panose="020B0604020202020204" pitchFamily="34" charset="0"/>
              <a:buChar char="•"/>
            </a:pPr>
            <a:r>
              <a:rPr lang="en-GB" sz="1700" dirty="0">
                <a:solidFill>
                  <a:schemeClr val="accent2"/>
                </a:solidFill>
                <a:latin typeface="Arial" panose="020B0604020202020204" pitchFamily="34" charset="0"/>
                <a:cs typeface="Arial" panose="020B0604020202020204" pitchFamily="34" charset="0"/>
              </a:rPr>
              <a:t>Clear results attached to what people do </a:t>
            </a:r>
          </a:p>
          <a:p>
            <a:pPr marL="628650" lvl="1" indent="-285750">
              <a:lnSpc>
                <a:spcPct val="150000"/>
              </a:lnSpc>
              <a:buFont typeface="Arial" panose="020B0604020202020204" pitchFamily="34" charset="0"/>
              <a:buChar char="•"/>
            </a:pPr>
            <a:r>
              <a:rPr lang="en-GB" sz="1700" dirty="0">
                <a:solidFill>
                  <a:schemeClr val="accent2"/>
                </a:solidFill>
                <a:latin typeface="Arial" panose="020B0604020202020204" pitchFamily="34" charset="0"/>
                <a:cs typeface="Arial" panose="020B0604020202020204" pitchFamily="34" charset="0"/>
              </a:rPr>
              <a:t>Part of a farm team, not feeling ‘less than’</a:t>
            </a:r>
          </a:p>
          <a:p>
            <a:pPr marL="628650" lvl="1" indent="-285750">
              <a:lnSpc>
                <a:spcPct val="150000"/>
              </a:lnSpc>
              <a:buFont typeface="Arial" panose="020B0604020202020204" pitchFamily="34" charset="0"/>
              <a:buChar char="•"/>
            </a:pPr>
            <a:r>
              <a:rPr lang="en-GB" sz="1700" dirty="0">
                <a:solidFill>
                  <a:schemeClr val="accent2"/>
                </a:solidFill>
                <a:latin typeface="Arial" panose="020B0604020202020204" pitchFamily="34" charset="0"/>
                <a:cs typeface="Arial" panose="020B0604020202020204" pitchFamily="34" charset="0"/>
              </a:rPr>
              <a:t>Can be especially valuable for men with intellectual disabilities</a:t>
            </a:r>
            <a:endParaRPr lang="en-IE" sz="1700" dirty="0"/>
          </a:p>
        </p:txBody>
      </p:sp>
      <p:sp>
        <p:nvSpPr>
          <p:cNvPr id="2" name="Speech Bubble: Rectangle with Corners Rounded 1">
            <a:extLst>
              <a:ext uri="{FF2B5EF4-FFF2-40B4-BE49-F238E27FC236}">
                <a16:creationId xmlns:a16="http://schemas.microsoft.com/office/drawing/2014/main" id="{9ADAF9BD-3689-470E-852D-06B1F53BF78B}"/>
              </a:ext>
            </a:extLst>
          </p:cNvPr>
          <p:cNvSpPr/>
          <p:nvPr/>
        </p:nvSpPr>
        <p:spPr>
          <a:xfrm>
            <a:off x="454091" y="3995529"/>
            <a:ext cx="5787087" cy="2304533"/>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700" i="1" dirty="0">
              <a:latin typeface="Arial" panose="020B0604020202020204" pitchFamily="34" charset="0"/>
              <a:cs typeface="Arial" panose="020B0604020202020204" pitchFamily="34" charset="0"/>
            </a:endParaRPr>
          </a:p>
          <a:p>
            <a:pPr algn="ctr"/>
            <a:r>
              <a:rPr lang="en-IE" sz="1600" i="1" dirty="0">
                <a:cs typeface="Arial" panose="020B0604020202020204" pitchFamily="34" charset="0"/>
              </a:rPr>
              <a:t>“The meaningful work bit is very important. That’s the thing that it really brings and where the gap is for lots of people. People may have really active lives outside of their service but the real, meaningful work, there is so much to be gained from it. People can see the reason for what they’re doing, can see the end result. Something like feeding the animals, they need to eat and the participants help with that.”</a:t>
            </a:r>
            <a:endParaRPr lang="en-IE" sz="1600" dirty="0">
              <a:cs typeface="Arial" panose="020B0604020202020204" pitchFamily="34" charset="0"/>
            </a:endParaRPr>
          </a:p>
          <a:p>
            <a:pPr algn="ctr"/>
            <a:endParaRPr lang="en-IE" dirty="0"/>
          </a:p>
        </p:txBody>
      </p:sp>
      <p:sp>
        <p:nvSpPr>
          <p:cNvPr id="13" name="TextBox 12">
            <a:extLst>
              <a:ext uri="{FF2B5EF4-FFF2-40B4-BE49-F238E27FC236}">
                <a16:creationId xmlns:a16="http://schemas.microsoft.com/office/drawing/2014/main" id="{7A83F0F2-376A-41BB-8C62-F78C53075C20}"/>
              </a:ext>
            </a:extLst>
          </p:cNvPr>
          <p:cNvSpPr txBox="1"/>
          <p:nvPr/>
        </p:nvSpPr>
        <p:spPr>
          <a:xfrm>
            <a:off x="6928069" y="4712223"/>
            <a:ext cx="2713382" cy="219291"/>
          </a:xfrm>
          <a:prstGeom prst="rect">
            <a:avLst/>
          </a:prstGeom>
          <a:noFill/>
        </p:spPr>
        <p:txBody>
          <a:bodyPr wrap="square" rtlCol="0">
            <a:spAutoFit/>
          </a:bodyPr>
          <a:lstStyle/>
          <a:p>
            <a:r>
              <a:rPr lang="en-IE" sz="825" dirty="0"/>
              <a:t>© Social Farming Ireland </a:t>
            </a:r>
          </a:p>
        </p:txBody>
      </p:sp>
      <p:pic>
        <p:nvPicPr>
          <p:cNvPr id="16" name="Picture 15">
            <a:extLst>
              <a:ext uri="{FF2B5EF4-FFF2-40B4-BE49-F238E27FC236}">
                <a16:creationId xmlns:a16="http://schemas.microsoft.com/office/drawing/2014/main" id="{25ED28BE-8332-4E28-8BCE-AF0B5C59548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794695" y="753022"/>
            <a:ext cx="2185309" cy="3804910"/>
          </a:xfrm>
          <a:prstGeom prst="rect">
            <a:avLst/>
          </a:prstGeom>
          <a:ln>
            <a:noFill/>
          </a:ln>
          <a:effectLst>
            <a:softEdge rad="112500"/>
          </a:effectLst>
        </p:spPr>
      </p:pic>
    </p:spTree>
    <p:extLst>
      <p:ext uri="{BB962C8B-B14F-4D97-AF65-F5344CB8AC3E}">
        <p14:creationId xmlns:p14="http://schemas.microsoft.com/office/powerpoint/2010/main" val="161873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číslo snímku 6">
            <a:extLst>
              <a:ext uri="{FF2B5EF4-FFF2-40B4-BE49-F238E27FC236}">
                <a16:creationId xmlns:a16="http://schemas.microsoft.com/office/drawing/2014/main" id="{96E16488-7491-444C-A7DE-2184636773BD}"/>
              </a:ext>
            </a:extLst>
          </p:cNvPr>
          <p:cNvSpPr>
            <a:spLocks noGrp="1"/>
          </p:cNvSpPr>
          <p:nvPr>
            <p:ph type="sldNum" sz="quarter" idx="12"/>
          </p:nvPr>
        </p:nvSpPr>
        <p:spPr/>
        <p:txBody>
          <a:bodyPr/>
          <a:lstStyle/>
          <a:p>
            <a:fld id="{AC30E85F-03A9-4DC3-A879-6F4150C88507}" type="slidenum">
              <a:rPr lang="en-GB" smtClean="0"/>
              <a:t>14</a:t>
            </a:fld>
            <a:endParaRPr lang="en-GB"/>
          </a:p>
        </p:txBody>
      </p:sp>
      <p:sp>
        <p:nvSpPr>
          <p:cNvPr id="8" name="TextBox 7">
            <a:extLst>
              <a:ext uri="{FF2B5EF4-FFF2-40B4-BE49-F238E27FC236}">
                <a16:creationId xmlns:a16="http://schemas.microsoft.com/office/drawing/2014/main" id="{FA52BE91-B22A-42B0-BF2F-FB22E2FB9140}"/>
              </a:ext>
            </a:extLst>
          </p:cNvPr>
          <p:cNvSpPr txBox="1"/>
          <p:nvPr/>
        </p:nvSpPr>
        <p:spPr>
          <a:xfrm>
            <a:off x="0" y="884436"/>
            <a:ext cx="7356791" cy="600164"/>
          </a:xfrm>
          <a:prstGeom prst="rect">
            <a:avLst/>
          </a:prstGeom>
          <a:noFill/>
        </p:spPr>
        <p:txBody>
          <a:bodyPr wrap="square" rtlCol="0">
            <a:spAutoFit/>
          </a:bodyPr>
          <a:lstStyle/>
          <a:p>
            <a:pPr marL="360000"/>
            <a:r>
              <a:rPr lang="en-GB" sz="3300" dirty="0">
                <a:solidFill>
                  <a:schemeClr val="accent1"/>
                </a:solidFill>
              </a:rPr>
              <a:t>IMPROVED HEALTH &amp; WELL-BEING</a:t>
            </a:r>
            <a:endParaRPr lang="en-IE" sz="3300" dirty="0">
              <a:solidFill>
                <a:schemeClr val="accent1"/>
              </a:solidFill>
            </a:endParaRPr>
          </a:p>
        </p:txBody>
      </p:sp>
      <p:sp>
        <p:nvSpPr>
          <p:cNvPr id="11" name="TextBox 10">
            <a:extLst>
              <a:ext uri="{FF2B5EF4-FFF2-40B4-BE49-F238E27FC236}">
                <a16:creationId xmlns:a16="http://schemas.microsoft.com/office/drawing/2014/main" id="{FE503318-A263-4F7F-AA79-583B106B1B8C}"/>
              </a:ext>
            </a:extLst>
          </p:cNvPr>
          <p:cNvSpPr txBox="1"/>
          <p:nvPr/>
        </p:nvSpPr>
        <p:spPr>
          <a:xfrm>
            <a:off x="2996418" y="1963326"/>
            <a:ext cx="5584874" cy="1923604"/>
          </a:xfrm>
          <a:prstGeom prst="rect">
            <a:avLst/>
          </a:prstGeom>
          <a:noFill/>
        </p:spPr>
        <p:txBody>
          <a:bodyPr wrap="square" rtlCol="0">
            <a:spAutoFit/>
          </a:bodyPr>
          <a:lstStyle/>
          <a:p>
            <a:pPr marL="285750" indent="-285750">
              <a:buFont typeface="Arial" panose="020B0604020202020204" pitchFamily="34" charset="0"/>
              <a:buChar char="•"/>
            </a:pPr>
            <a:r>
              <a:rPr lang="en-GB" sz="1700" dirty="0">
                <a:solidFill>
                  <a:schemeClr val="accent2"/>
                </a:solidFill>
                <a:latin typeface="Arial" panose="020B0604020202020204" pitchFamily="34" charset="0"/>
                <a:cs typeface="Arial" panose="020B0604020202020204" pitchFamily="34" charset="0"/>
              </a:rPr>
              <a:t>Wide range of activities with potential to improve health and well-being and develop physical capacity – walking, lifting, sweeping, digging, carrying, bending…….</a:t>
            </a:r>
          </a:p>
          <a:p>
            <a:r>
              <a:rPr lang="en-GB" sz="1700" dirty="0">
                <a:solidFill>
                  <a:schemeClr val="accent2"/>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GB" sz="1700" dirty="0">
                <a:solidFill>
                  <a:schemeClr val="accent2"/>
                </a:solidFill>
                <a:latin typeface="Arial" panose="020B0604020202020204" pitchFamily="34" charset="0"/>
                <a:cs typeface="Arial" panose="020B0604020202020204" pitchFamily="34" charset="0"/>
              </a:rPr>
              <a:t>…. but in a very easy, natural way, culturally relevant way: “I’m going out farming”</a:t>
            </a:r>
            <a:endParaRPr lang="en-IE" sz="1700" dirty="0">
              <a:solidFill>
                <a:schemeClr val="accent2"/>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7E1B37AD-B3AB-45BF-A868-BA04F6D4F27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38017" y="1727321"/>
            <a:ext cx="2403420" cy="3678889"/>
          </a:xfrm>
          <a:prstGeom prst="rect">
            <a:avLst/>
          </a:prstGeom>
          <a:ln>
            <a:noFill/>
          </a:ln>
          <a:effectLst>
            <a:softEdge rad="112500"/>
          </a:effectLst>
        </p:spPr>
      </p:pic>
      <p:sp>
        <p:nvSpPr>
          <p:cNvPr id="21" name="TextBox 20">
            <a:extLst>
              <a:ext uri="{FF2B5EF4-FFF2-40B4-BE49-F238E27FC236}">
                <a16:creationId xmlns:a16="http://schemas.microsoft.com/office/drawing/2014/main" id="{FA46DB56-FF5F-4DD2-95B5-75369427725F}"/>
              </a:ext>
            </a:extLst>
          </p:cNvPr>
          <p:cNvSpPr txBox="1"/>
          <p:nvPr/>
        </p:nvSpPr>
        <p:spPr>
          <a:xfrm>
            <a:off x="438017" y="5406210"/>
            <a:ext cx="2713382" cy="219291"/>
          </a:xfrm>
          <a:prstGeom prst="rect">
            <a:avLst/>
          </a:prstGeom>
          <a:noFill/>
        </p:spPr>
        <p:txBody>
          <a:bodyPr wrap="square" rtlCol="0">
            <a:spAutoFit/>
          </a:bodyPr>
          <a:lstStyle/>
          <a:p>
            <a:r>
              <a:rPr lang="en-IE" sz="825" dirty="0"/>
              <a:t>© Social Farming Ireland </a:t>
            </a:r>
          </a:p>
        </p:txBody>
      </p:sp>
    </p:spTree>
    <p:extLst>
      <p:ext uri="{BB962C8B-B14F-4D97-AF65-F5344CB8AC3E}">
        <p14:creationId xmlns:p14="http://schemas.microsoft.com/office/powerpoint/2010/main" val="49326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03812B77-5F38-4154-B6B6-F756E162DC33}"/>
              </a:ext>
            </a:extLst>
          </p:cNvPr>
          <p:cNvSpPr>
            <a:spLocks noGrp="1"/>
          </p:cNvSpPr>
          <p:nvPr>
            <p:ph sz="half" idx="2"/>
          </p:nvPr>
        </p:nvSpPr>
        <p:spPr>
          <a:xfrm>
            <a:off x="2" y="809625"/>
            <a:ext cx="8865702" cy="3481718"/>
          </a:xfrm>
        </p:spPr>
        <p:txBody>
          <a:bodyPr/>
          <a:lstStyle/>
          <a:p>
            <a:r>
              <a:rPr lang="de-DE" dirty="0"/>
              <a:t>Chapter 3: </a:t>
            </a:r>
          </a:p>
          <a:p>
            <a:r>
              <a:rPr lang="de-DE" sz="2300" b="1" dirty="0" err="1">
                <a:solidFill>
                  <a:schemeClr val="accent2"/>
                </a:solidFill>
              </a:rPr>
              <a:t>Social</a:t>
            </a:r>
            <a:r>
              <a:rPr lang="de-DE" sz="2300" b="1" dirty="0">
                <a:solidFill>
                  <a:schemeClr val="accent2"/>
                </a:solidFill>
              </a:rPr>
              <a:t> Farming in practice with people with intellectual disabilities</a:t>
            </a:r>
            <a:endParaRPr lang="de-DE" sz="2300" dirty="0"/>
          </a:p>
          <a:p>
            <a:pPr marL="285750" lvl="1" indent="-285750">
              <a:lnSpc>
                <a:spcPct val="100000"/>
              </a:lnSpc>
              <a:buFont typeface="Arial" panose="020B0604020202020204" pitchFamily="34" charset="0"/>
              <a:buChar char="•"/>
            </a:pPr>
            <a:r>
              <a:rPr lang="en-GB" sz="1700" dirty="0">
                <a:solidFill>
                  <a:schemeClr val="tx2"/>
                </a:solidFill>
              </a:rPr>
              <a:t>Existing Services Supporting this Target Group</a:t>
            </a:r>
          </a:p>
          <a:p>
            <a:pPr marL="285750" lvl="1" indent="-285750">
              <a:lnSpc>
                <a:spcPct val="100000"/>
              </a:lnSpc>
              <a:buFont typeface="Arial" panose="020B0604020202020204" pitchFamily="34" charset="0"/>
              <a:buChar char="•"/>
            </a:pPr>
            <a:r>
              <a:rPr lang="en-GB" sz="1700" dirty="0">
                <a:solidFill>
                  <a:schemeClr val="tx2"/>
                </a:solidFill>
              </a:rPr>
              <a:t>Activity of Particular Relevance and Value to this Target Group</a:t>
            </a:r>
          </a:p>
          <a:p>
            <a:pPr marL="285750" lvl="1" indent="-285750">
              <a:lnSpc>
                <a:spcPct val="100000"/>
              </a:lnSpc>
              <a:buFont typeface="Arial" panose="020B0604020202020204" pitchFamily="34" charset="0"/>
              <a:buChar char="•"/>
            </a:pPr>
            <a:r>
              <a:rPr lang="en-GB" sz="1700" dirty="0">
                <a:solidFill>
                  <a:schemeClr val="tx2"/>
                </a:solidFill>
              </a:rPr>
              <a:t>Approach needed when working with this Target Group</a:t>
            </a:r>
          </a:p>
          <a:p>
            <a:endParaRPr lang="de-DE" dirty="0"/>
          </a:p>
          <a:p>
            <a:endParaRPr lang="de-DE" dirty="0"/>
          </a:p>
          <a:p>
            <a:endParaRPr lang="cs-CZ" dirty="0"/>
          </a:p>
        </p:txBody>
      </p:sp>
    </p:spTree>
    <p:extLst>
      <p:ext uri="{BB962C8B-B14F-4D97-AF65-F5344CB8AC3E}">
        <p14:creationId xmlns:p14="http://schemas.microsoft.com/office/powerpoint/2010/main" val="2606702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F0B690BE-21CB-4CC5-AB93-5508C5844CD5}"/>
              </a:ext>
            </a:extLst>
          </p:cNvPr>
          <p:cNvSpPr>
            <a:spLocks noGrp="1"/>
          </p:cNvSpPr>
          <p:nvPr>
            <p:ph type="body" idx="1"/>
          </p:nvPr>
        </p:nvSpPr>
        <p:spPr>
          <a:xfrm>
            <a:off x="1" y="660171"/>
            <a:ext cx="9144000" cy="988204"/>
          </a:xfrm>
        </p:spPr>
        <p:txBody>
          <a:bodyPr anchor="b"/>
          <a:lstStyle/>
          <a:p>
            <a:pPr marL="360000">
              <a:lnSpc>
                <a:spcPct val="100000"/>
              </a:lnSpc>
            </a:pPr>
            <a:r>
              <a:rPr lang="en-GB" sz="3300" b="0" dirty="0">
                <a:solidFill>
                  <a:schemeClr val="accent1"/>
                </a:solidFill>
              </a:rPr>
              <a:t>EXISTING SERVICES SUPPORTING </a:t>
            </a:r>
            <a:br>
              <a:rPr lang="en-GB" sz="3300" b="0" dirty="0">
                <a:solidFill>
                  <a:schemeClr val="accent1"/>
                </a:solidFill>
              </a:rPr>
            </a:br>
            <a:r>
              <a:rPr lang="en-GB" sz="3300" b="0" dirty="0">
                <a:solidFill>
                  <a:schemeClr val="accent1"/>
                </a:solidFill>
              </a:rPr>
              <a:t>THIS TG</a:t>
            </a:r>
            <a:endParaRPr lang="en-GB" sz="3300" dirty="0"/>
          </a:p>
        </p:txBody>
      </p:sp>
      <p:sp>
        <p:nvSpPr>
          <p:cNvPr id="7" name="Zástupný symbol pro číslo snímku 6">
            <a:extLst>
              <a:ext uri="{FF2B5EF4-FFF2-40B4-BE49-F238E27FC236}">
                <a16:creationId xmlns:a16="http://schemas.microsoft.com/office/drawing/2014/main" id="{96E16488-7491-444C-A7DE-2184636773BD}"/>
              </a:ext>
            </a:extLst>
          </p:cNvPr>
          <p:cNvSpPr>
            <a:spLocks noGrp="1"/>
          </p:cNvSpPr>
          <p:nvPr>
            <p:ph type="sldNum" sz="quarter" idx="12"/>
          </p:nvPr>
        </p:nvSpPr>
        <p:spPr/>
        <p:txBody>
          <a:bodyPr/>
          <a:lstStyle/>
          <a:p>
            <a:fld id="{AC30E85F-03A9-4DC3-A879-6F4150C88507}" type="slidenum">
              <a:rPr lang="en-GB" smtClean="0"/>
              <a:t>16</a:t>
            </a:fld>
            <a:endParaRPr lang="en-GB"/>
          </a:p>
        </p:txBody>
      </p:sp>
      <p:sp>
        <p:nvSpPr>
          <p:cNvPr id="4" name="Rectangle 3">
            <a:extLst>
              <a:ext uri="{FF2B5EF4-FFF2-40B4-BE49-F238E27FC236}">
                <a16:creationId xmlns:a16="http://schemas.microsoft.com/office/drawing/2014/main" id="{A7BBE072-66E2-4158-9AEF-EE3677277C92}"/>
              </a:ext>
            </a:extLst>
          </p:cNvPr>
          <p:cNvSpPr/>
          <p:nvPr/>
        </p:nvSpPr>
        <p:spPr>
          <a:xfrm>
            <a:off x="294421" y="1648375"/>
            <a:ext cx="8279323" cy="3977820"/>
          </a:xfrm>
          <a:prstGeom prst="rect">
            <a:avLst/>
          </a:prstGeom>
        </p:spPr>
        <p:txBody>
          <a:bodyPr wrap="square">
            <a:spAutoFit/>
          </a:bodyPr>
          <a:lstStyle/>
          <a:p>
            <a:pPr marL="360000" indent="-285750" algn="just">
              <a:lnSpc>
                <a:spcPct val="115000"/>
              </a:lnSpc>
              <a:spcAft>
                <a:spcPts val="0"/>
              </a:spcAft>
              <a:buFont typeface="Arial" panose="020B0604020202020204" pitchFamily="34" charset="0"/>
              <a:buChar char="•"/>
            </a:pPr>
            <a:r>
              <a:rPr lang="en-IE" sz="1700" b="1" dirty="0">
                <a:solidFill>
                  <a:srgbClr val="000000"/>
                </a:solidFill>
                <a:latin typeface="Arial" panose="020B0604020202020204" pitchFamily="34" charset="0"/>
                <a:ea typeface="Calibri" panose="020F0502020204030204" pitchFamily="34" charset="0"/>
                <a:cs typeface="Arial" panose="020B0604020202020204" pitchFamily="34" charset="0"/>
              </a:rPr>
              <a:t>Gradual shift from the medical model of provision to a</a:t>
            </a:r>
            <a:r>
              <a:rPr lang="en-IE" sz="17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IE" sz="1700" b="1" dirty="0">
                <a:solidFill>
                  <a:srgbClr val="000000"/>
                </a:solidFill>
                <a:latin typeface="Arial" panose="020B0604020202020204" pitchFamily="34" charset="0"/>
                <a:ea typeface="Calibri" panose="020F0502020204030204" pitchFamily="34" charset="0"/>
                <a:cs typeface="Arial" panose="020B0604020202020204" pitchFamily="34" charset="0"/>
              </a:rPr>
              <a:t>social model</a:t>
            </a:r>
          </a:p>
          <a:p>
            <a:pPr marL="360000" indent="-285750" algn="just">
              <a:lnSpc>
                <a:spcPct val="115000"/>
              </a:lnSpc>
              <a:spcAft>
                <a:spcPts val="0"/>
              </a:spcAft>
              <a:buFont typeface="Arial" panose="020B0604020202020204" pitchFamily="34" charset="0"/>
              <a:buChar char="•"/>
            </a:pPr>
            <a:endParaRPr lang="en-IE" sz="17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60000" indent="-285750" algn="just">
              <a:lnSpc>
                <a:spcPct val="115000"/>
              </a:lnSpc>
              <a:spcAft>
                <a:spcPts val="0"/>
              </a:spcAft>
              <a:buFont typeface="Arial" panose="020B0604020202020204" pitchFamily="34" charset="0"/>
              <a:buChar char="•"/>
            </a:pPr>
            <a:r>
              <a:rPr lang="en-IE" sz="1700" dirty="0">
                <a:solidFill>
                  <a:srgbClr val="000000"/>
                </a:solidFill>
                <a:latin typeface="Arial" panose="020B0604020202020204" pitchFamily="34" charset="0"/>
                <a:ea typeface="Calibri" panose="020F0502020204030204" pitchFamily="34" charset="0"/>
                <a:cs typeface="Arial" panose="020B0604020202020204" pitchFamily="34" charset="0"/>
              </a:rPr>
              <a:t>Social and cultural movements for change, increased expectations for quality of life, demands from people with disabilities themselves and their families/advocates for greater autonomy, independence and choice.</a:t>
            </a:r>
          </a:p>
          <a:p>
            <a:pPr marL="360000" indent="-285750" algn="just">
              <a:lnSpc>
                <a:spcPct val="115000"/>
              </a:lnSpc>
              <a:spcAft>
                <a:spcPts val="0"/>
              </a:spcAft>
              <a:buFont typeface="Arial" panose="020B0604020202020204" pitchFamily="34" charset="0"/>
              <a:buChar char="•"/>
            </a:pPr>
            <a:endParaRPr lang="en-IE" sz="17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60000" indent="-285750" algn="just">
              <a:lnSpc>
                <a:spcPct val="115000"/>
              </a:lnSpc>
              <a:spcAft>
                <a:spcPts val="0"/>
              </a:spcAft>
              <a:buFont typeface="Arial" panose="020B0604020202020204" pitchFamily="34" charset="0"/>
              <a:buChar char="•"/>
            </a:pPr>
            <a:r>
              <a:rPr lang="en-IE" sz="1700" dirty="0">
                <a:solidFill>
                  <a:srgbClr val="FF0000"/>
                </a:solidFill>
                <a:latin typeface="Arial" panose="020B0604020202020204" pitchFamily="34" charset="0"/>
                <a:ea typeface="Calibri" panose="020F0502020204030204" pitchFamily="34" charset="0"/>
                <a:cs typeface="Arial" panose="020B0604020202020204" pitchFamily="34" charset="0"/>
              </a:rPr>
              <a:t>Significant variation in the progress in making this a reality and in changing how services are delivered. </a:t>
            </a:r>
          </a:p>
          <a:p>
            <a:pPr marL="360000" indent="-285750" algn="just">
              <a:lnSpc>
                <a:spcPct val="115000"/>
              </a:lnSpc>
              <a:spcAft>
                <a:spcPts val="0"/>
              </a:spcAft>
              <a:buFont typeface="Arial" panose="020B0604020202020204" pitchFamily="34" charset="0"/>
              <a:buChar char="•"/>
            </a:pPr>
            <a:endParaRPr lang="en-IE" sz="17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60000" indent="-285750" algn="just">
              <a:lnSpc>
                <a:spcPct val="115000"/>
              </a:lnSpc>
              <a:spcAft>
                <a:spcPts val="0"/>
              </a:spcAft>
              <a:buFont typeface="Arial" panose="020B0604020202020204" pitchFamily="34" charset="0"/>
              <a:buChar char="•"/>
            </a:pPr>
            <a:r>
              <a:rPr lang="en-IE" sz="1700" dirty="0">
                <a:solidFill>
                  <a:srgbClr val="000000"/>
                </a:solidFill>
                <a:latin typeface="Arial" panose="020B0604020202020204" pitchFamily="34" charset="0"/>
                <a:ea typeface="Calibri" panose="020F0502020204030204" pitchFamily="34" charset="0"/>
                <a:cs typeface="Arial" panose="020B0604020202020204" pitchFamily="34" charset="0"/>
              </a:rPr>
              <a:t>Key actors: the state, non-governmental organisations, charities working with people with intellectual disabilities, advocacy groups, families, etc., </a:t>
            </a:r>
          </a:p>
          <a:p>
            <a:pPr marL="360000" indent="-285750" algn="just">
              <a:lnSpc>
                <a:spcPct val="115000"/>
              </a:lnSpc>
              <a:spcAft>
                <a:spcPts val="0"/>
              </a:spcAft>
              <a:buFont typeface="Arial" panose="020B0604020202020204" pitchFamily="34" charset="0"/>
              <a:buChar char="•"/>
            </a:pPr>
            <a:endParaRPr lang="en-IE" sz="17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60000" indent="-285750" algn="just">
              <a:lnSpc>
                <a:spcPct val="115000"/>
              </a:lnSpc>
              <a:spcAft>
                <a:spcPts val="0"/>
              </a:spcAft>
              <a:buFont typeface="Arial" panose="020B0604020202020204" pitchFamily="34" charset="0"/>
              <a:buChar char="•"/>
            </a:pPr>
            <a:r>
              <a:rPr lang="en-IE" sz="1700" dirty="0">
                <a:solidFill>
                  <a:srgbClr val="000000"/>
                </a:solidFill>
                <a:latin typeface="Arial" panose="020B0604020202020204" pitchFamily="34" charset="0"/>
                <a:ea typeface="Calibri" panose="020F0502020204030204" pitchFamily="34" charset="0"/>
                <a:cs typeface="Arial" panose="020B0604020202020204" pitchFamily="34" charset="0"/>
              </a:rPr>
              <a:t>The relative importance of each varying from one country/culture to the next. </a:t>
            </a:r>
          </a:p>
        </p:txBody>
      </p:sp>
    </p:spTree>
    <p:extLst>
      <p:ext uri="{BB962C8B-B14F-4D97-AF65-F5344CB8AC3E}">
        <p14:creationId xmlns:p14="http://schemas.microsoft.com/office/powerpoint/2010/main" val="251242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F0B690BE-21CB-4CC5-AB93-5508C5844CD5}"/>
              </a:ext>
            </a:extLst>
          </p:cNvPr>
          <p:cNvSpPr>
            <a:spLocks noGrp="1"/>
          </p:cNvSpPr>
          <p:nvPr>
            <p:ph type="body" idx="1"/>
          </p:nvPr>
        </p:nvSpPr>
        <p:spPr>
          <a:xfrm>
            <a:off x="0" y="657853"/>
            <a:ext cx="8998226" cy="545243"/>
          </a:xfrm>
        </p:spPr>
        <p:txBody>
          <a:bodyPr anchor="ctr"/>
          <a:lstStyle/>
          <a:p>
            <a:pPr marL="360000"/>
            <a:r>
              <a:rPr lang="en-GB" sz="2400" b="0" dirty="0">
                <a:solidFill>
                  <a:schemeClr val="accent1"/>
                </a:solidFill>
              </a:rPr>
              <a:t>EXISTING SUPPORTS &amp; RELEVANCE TO SOCIAL FARMING</a:t>
            </a:r>
          </a:p>
        </p:txBody>
      </p:sp>
      <p:sp>
        <p:nvSpPr>
          <p:cNvPr id="7" name="Zástupný symbol pro číslo snímku 6">
            <a:extLst>
              <a:ext uri="{FF2B5EF4-FFF2-40B4-BE49-F238E27FC236}">
                <a16:creationId xmlns:a16="http://schemas.microsoft.com/office/drawing/2014/main" id="{96E16488-7491-444C-A7DE-2184636773BD}"/>
              </a:ext>
            </a:extLst>
          </p:cNvPr>
          <p:cNvSpPr>
            <a:spLocks noGrp="1"/>
          </p:cNvSpPr>
          <p:nvPr>
            <p:ph type="sldNum" sz="quarter" idx="12"/>
          </p:nvPr>
        </p:nvSpPr>
        <p:spPr/>
        <p:txBody>
          <a:bodyPr/>
          <a:lstStyle/>
          <a:p>
            <a:fld id="{AC30E85F-03A9-4DC3-A879-6F4150C88507}" type="slidenum">
              <a:rPr lang="en-GB" smtClean="0"/>
              <a:t>17</a:t>
            </a:fld>
            <a:endParaRPr lang="en-GB"/>
          </a:p>
        </p:txBody>
      </p:sp>
      <p:graphicFrame>
        <p:nvGraphicFramePr>
          <p:cNvPr id="2" name="Table 1">
            <a:extLst>
              <a:ext uri="{FF2B5EF4-FFF2-40B4-BE49-F238E27FC236}">
                <a16:creationId xmlns:a16="http://schemas.microsoft.com/office/drawing/2014/main" id="{45D94554-0FB4-48CD-9878-040780A5F519}"/>
              </a:ext>
            </a:extLst>
          </p:cNvPr>
          <p:cNvGraphicFramePr>
            <a:graphicFrameLocks noGrp="1"/>
          </p:cNvGraphicFramePr>
          <p:nvPr>
            <p:extLst>
              <p:ext uri="{D42A27DB-BD31-4B8C-83A1-F6EECF244321}">
                <p14:modId xmlns:p14="http://schemas.microsoft.com/office/powerpoint/2010/main" val="804919549"/>
              </p:ext>
            </p:extLst>
          </p:nvPr>
        </p:nvGraphicFramePr>
        <p:xfrm>
          <a:off x="309489" y="1200244"/>
          <a:ext cx="8602036" cy="5074761"/>
        </p:xfrm>
        <a:graphic>
          <a:graphicData uri="http://schemas.openxmlformats.org/drawingml/2006/table">
            <a:tbl>
              <a:tblPr firstRow="1" bandRow="1">
                <a:tableStyleId>{0660B408-B3CF-4A94-85FC-2B1E0A45F4A2}</a:tableStyleId>
              </a:tblPr>
              <a:tblGrid>
                <a:gridCol w="3100138">
                  <a:extLst>
                    <a:ext uri="{9D8B030D-6E8A-4147-A177-3AD203B41FA5}">
                      <a16:colId xmlns:a16="http://schemas.microsoft.com/office/drawing/2014/main" val="680305118"/>
                    </a:ext>
                  </a:extLst>
                </a:gridCol>
                <a:gridCol w="5501898">
                  <a:extLst>
                    <a:ext uri="{9D8B030D-6E8A-4147-A177-3AD203B41FA5}">
                      <a16:colId xmlns:a16="http://schemas.microsoft.com/office/drawing/2014/main" val="1024105242"/>
                    </a:ext>
                  </a:extLst>
                </a:gridCol>
              </a:tblGrid>
              <a:tr h="436133">
                <a:tc>
                  <a:txBody>
                    <a:bodyPr/>
                    <a:lstStyle/>
                    <a:p>
                      <a:r>
                        <a:rPr lang="en-GB" sz="2000" dirty="0">
                          <a:solidFill>
                            <a:schemeClr val="tx1"/>
                          </a:solidFill>
                        </a:rPr>
                        <a:t>Type of Support </a:t>
                      </a:r>
                      <a:endParaRPr lang="en-IE" sz="2000" dirty="0">
                        <a:solidFill>
                          <a:schemeClr val="tx1"/>
                        </a:solidFill>
                      </a:endParaRPr>
                    </a:p>
                  </a:txBody>
                  <a:tcPr>
                    <a:solidFill>
                      <a:schemeClr val="accent2">
                        <a:lumMod val="20000"/>
                        <a:lumOff val="80000"/>
                      </a:schemeClr>
                    </a:solidFill>
                  </a:tcPr>
                </a:tc>
                <a:tc>
                  <a:txBody>
                    <a:bodyPr/>
                    <a:lstStyle/>
                    <a:p>
                      <a:r>
                        <a:rPr lang="en-GB" sz="2000" dirty="0"/>
                        <a:t>Relevance to Social Farming </a:t>
                      </a:r>
                      <a:endParaRPr lang="en-IE" sz="2000" dirty="0"/>
                    </a:p>
                  </a:txBody>
                  <a:tcPr/>
                </a:tc>
                <a:extLst>
                  <a:ext uri="{0D108BD9-81ED-4DB2-BD59-A6C34878D82A}">
                    <a16:rowId xmlns:a16="http://schemas.microsoft.com/office/drawing/2014/main" val="2416132685"/>
                  </a:ext>
                </a:extLst>
              </a:tr>
              <a:tr h="649623">
                <a:tc>
                  <a:txBody>
                    <a:bodyPr/>
                    <a:lstStyle/>
                    <a:p>
                      <a:r>
                        <a:rPr lang="en-GB" sz="1700" dirty="0">
                          <a:latin typeface="Arial" panose="020B0604020202020204" pitchFamily="34" charset="0"/>
                          <a:cs typeface="Arial" panose="020B0604020202020204" pitchFamily="34" charset="0"/>
                        </a:rPr>
                        <a:t>Informal care and support, largely within family structures </a:t>
                      </a:r>
                      <a:endParaRPr lang="en-IE" sz="1700" b="1" dirty="0">
                        <a:latin typeface="Arial" panose="020B0604020202020204" pitchFamily="34" charset="0"/>
                        <a:cs typeface="Arial" panose="020B0604020202020204" pitchFamily="34" charset="0"/>
                      </a:endParaRPr>
                    </a:p>
                  </a:txBody>
                  <a:tcPr>
                    <a:solidFill>
                      <a:schemeClr val="accent2">
                        <a:lumMod val="20000"/>
                        <a:lumOff val="80000"/>
                      </a:schemeClr>
                    </a:solidFill>
                  </a:tcPr>
                </a:tc>
                <a:tc>
                  <a:txBody>
                    <a:bodyPr/>
                    <a:lstStyle/>
                    <a:p>
                      <a:r>
                        <a:rPr lang="en-GB" sz="1700" dirty="0">
                          <a:solidFill>
                            <a:schemeClr val="bg1"/>
                          </a:solidFill>
                          <a:latin typeface="Arial" panose="020B0604020202020204" pitchFamily="34" charset="0"/>
                          <a:cs typeface="Arial" panose="020B0604020202020204" pitchFamily="34" charset="0"/>
                        </a:rPr>
                        <a:t>Minimal formally, but people may work on own family farm or that of neighbours, friends </a:t>
                      </a:r>
                      <a:endParaRPr lang="en-IE" sz="1700" dirty="0">
                        <a:solidFill>
                          <a:schemeClr val="bg1"/>
                        </a:solidFill>
                        <a:latin typeface="Arial" panose="020B0604020202020204" pitchFamily="34" charset="0"/>
                        <a:cs typeface="Arial" panose="020B0604020202020204" pitchFamily="34" charset="0"/>
                      </a:endParaRPr>
                    </a:p>
                  </a:txBody>
                  <a:tcPr>
                    <a:solidFill>
                      <a:schemeClr val="accent2"/>
                    </a:solidFill>
                  </a:tcPr>
                </a:tc>
                <a:extLst>
                  <a:ext uri="{0D108BD9-81ED-4DB2-BD59-A6C34878D82A}">
                    <a16:rowId xmlns:a16="http://schemas.microsoft.com/office/drawing/2014/main" val="1416148654"/>
                  </a:ext>
                </a:extLst>
              </a:tr>
              <a:tr h="658678">
                <a:tc>
                  <a:txBody>
                    <a:bodyPr/>
                    <a:lstStyle/>
                    <a:p>
                      <a:r>
                        <a:rPr lang="en-GB" sz="1700" dirty="0">
                          <a:latin typeface="Arial" panose="020B0604020202020204" pitchFamily="34" charset="0"/>
                          <a:cs typeface="Arial" panose="020B0604020202020204" pitchFamily="34" charset="0"/>
                        </a:rPr>
                        <a:t>Institutional/congregated residential settings </a:t>
                      </a:r>
                      <a:endParaRPr lang="en-IE" sz="1700" b="1" dirty="0">
                        <a:latin typeface="Arial" panose="020B0604020202020204" pitchFamily="34" charset="0"/>
                        <a:cs typeface="Arial" panose="020B0604020202020204" pitchFamily="34" charset="0"/>
                      </a:endParaRPr>
                    </a:p>
                  </a:txBody>
                  <a:tcPr>
                    <a:solidFill>
                      <a:schemeClr val="accent2">
                        <a:lumMod val="20000"/>
                        <a:lumOff val="80000"/>
                      </a:schemeClr>
                    </a:solidFill>
                  </a:tcPr>
                </a:tc>
                <a:tc>
                  <a:txBody>
                    <a:bodyPr/>
                    <a:lstStyle/>
                    <a:p>
                      <a:r>
                        <a:rPr lang="en-GB" sz="1700" dirty="0">
                          <a:solidFill>
                            <a:schemeClr val="bg1"/>
                          </a:solidFill>
                          <a:latin typeface="Arial" panose="020B0604020202020204" pitchFamily="34" charset="0"/>
                          <a:cs typeface="Arial" panose="020B0604020202020204" pitchFamily="34" charset="0"/>
                        </a:rPr>
                        <a:t>High: Such settings may have own farms and gardens or support people to go ‘out’ to farms</a:t>
                      </a:r>
                      <a:endParaRPr lang="en-IE" sz="1700" dirty="0">
                        <a:solidFill>
                          <a:schemeClr val="bg1"/>
                        </a:solidFill>
                        <a:latin typeface="Arial" panose="020B0604020202020204" pitchFamily="34" charset="0"/>
                        <a:cs typeface="Arial" panose="020B0604020202020204" pitchFamily="34" charset="0"/>
                      </a:endParaRPr>
                    </a:p>
                  </a:txBody>
                  <a:tcPr>
                    <a:solidFill>
                      <a:schemeClr val="accent2"/>
                    </a:solidFill>
                  </a:tcPr>
                </a:tc>
                <a:extLst>
                  <a:ext uri="{0D108BD9-81ED-4DB2-BD59-A6C34878D82A}">
                    <a16:rowId xmlns:a16="http://schemas.microsoft.com/office/drawing/2014/main" val="2253987052"/>
                  </a:ext>
                </a:extLst>
              </a:tr>
              <a:tr h="728624">
                <a:tc>
                  <a:txBody>
                    <a:bodyPr/>
                    <a:lstStyle/>
                    <a:p>
                      <a:r>
                        <a:rPr lang="en-GB" sz="1700" dirty="0">
                          <a:latin typeface="Arial" panose="020B0604020202020204" pitchFamily="34" charset="0"/>
                          <a:cs typeface="Arial" panose="020B0604020202020204" pitchFamily="34" charset="0"/>
                        </a:rPr>
                        <a:t>Residential supports but in community setting </a:t>
                      </a:r>
                      <a:endParaRPr lang="en-IE" sz="1700" b="1" dirty="0">
                        <a:latin typeface="Arial" panose="020B0604020202020204" pitchFamily="34" charset="0"/>
                        <a:cs typeface="Arial" panose="020B0604020202020204" pitchFamily="34" charset="0"/>
                      </a:endParaRPr>
                    </a:p>
                  </a:txBody>
                  <a:tcPr>
                    <a:solidFill>
                      <a:schemeClr val="accent2">
                        <a:lumMod val="20000"/>
                        <a:lumOff val="80000"/>
                      </a:schemeClr>
                    </a:solidFill>
                  </a:tcPr>
                </a:tc>
                <a:tc>
                  <a:txBody>
                    <a:bodyPr/>
                    <a:lstStyle/>
                    <a:p>
                      <a:r>
                        <a:rPr lang="en-GB" sz="1700" dirty="0">
                          <a:solidFill>
                            <a:schemeClr val="bg1"/>
                          </a:solidFill>
                          <a:latin typeface="Arial" panose="020B0604020202020204" pitchFamily="34" charset="0"/>
                          <a:cs typeface="Arial" panose="020B0604020202020204" pitchFamily="34" charset="0"/>
                        </a:rPr>
                        <a:t>High: May be an excellent way to develop links with local community, provide supported employment (e.g. in Ireland) </a:t>
                      </a:r>
                      <a:endParaRPr lang="en-IE" sz="1700" dirty="0">
                        <a:solidFill>
                          <a:schemeClr val="bg1"/>
                        </a:solidFill>
                        <a:latin typeface="Arial" panose="020B0604020202020204" pitchFamily="34" charset="0"/>
                        <a:cs typeface="Arial" panose="020B0604020202020204" pitchFamily="34" charset="0"/>
                      </a:endParaRPr>
                    </a:p>
                  </a:txBody>
                  <a:tcPr>
                    <a:solidFill>
                      <a:schemeClr val="accent2"/>
                    </a:solidFill>
                  </a:tcPr>
                </a:tc>
                <a:extLst>
                  <a:ext uri="{0D108BD9-81ED-4DB2-BD59-A6C34878D82A}">
                    <a16:rowId xmlns:a16="http://schemas.microsoft.com/office/drawing/2014/main" val="1964387797"/>
                  </a:ext>
                </a:extLst>
              </a:tr>
              <a:tr h="619157">
                <a:tc>
                  <a:txBody>
                    <a:bodyPr/>
                    <a:lstStyle/>
                    <a:p>
                      <a:r>
                        <a:rPr lang="en-GB" sz="1700" dirty="0">
                          <a:latin typeface="Arial" panose="020B0604020202020204" pitchFamily="34" charset="0"/>
                          <a:cs typeface="Arial" panose="020B0604020202020204" pitchFamily="34" charset="0"/>
                        </a:rPr>
                        <a:t>Sheltered Workshops</a:t>
                      </a:r>
                      <a:endParaRPr lang="en-IE" sz="1700" b="1" dirty="0">
                        <a:latin typeface="Arial" panose="020B0604020202020204" pitchFamily="34" charset="0"/>
                        <a:cs typeface="Arial" panose="020B0604020202020204" pitchFamily="34" charset="0"/>
                      </a:endParaRPr>
                    </a:p>
                  </a:txBody>
                  <a:tcPr>
                    <a:solidFill>
                      <a:schemeClr val="accent2">
                        <a:lumMod val="20000"/>
                        <a:lumOff val="80000"/>
                      </a:schemeClr>
                    </a:solidFill>
                  </a:tcPr>
                </a:tc>
                <a:tc>
                  <a:txBody>
                    <a:bodyPr/>
                    <a:lstStyle/>
                    <a:p>
                      <a:r>
                        <a:rPr lang="en-GB" sz="1700" dirty="0">
                          <a:solidFill>
                            <a:schemeClr val="bg1"/>
                          </a:solidFill>
                          <a:latin typeface="Arial" panose="020B0604020202020204" pitchFamily="34" charset="0"/>
                          <a:cs typeface="Arial" panose="020B0604020202020204" pitchFamily="34" charset="0"/>
                        </a:rPr>
                        <a:t>High if they are farm/garden based sheltered workshops (e.g. in Germany) </a:t>
                      </a:r>
                      <a:endParaRPr lang="en-IE" sz="1700" dirty="0">
                        <a:solidFill>
                          <a:schemeClr val="bg1"/>
                        </a:solidFill>
                        <a:latin typeface="Arial" panose="020B0604020202020204" pitchFamily="34" charset="0"/>
                        <a:cs typeface="Arial" panose="020B0604020202020204" pitchFamily="34" charset="0"/>
                      </a:endParaRPr>
                    </a:p>
                  </a:txBody>
                  <a:tcPr>
                    <a:solidFill>
                      <a:schemeClr val="accent2"/>
                    </a:solidFill>
                  </a:tcPr>
                </a:tc>
                <a:extLst>
                  <a:ext uri="{0D108BD9-81ED-4DB2-BD59-A6C34878D82A}">
                    <a16:rowId xmlns:a16="http://schemas.microsoft.com/office/drawing/2014/main" val="2756837190"/>
                  </a:ext>
                </a:extLst>
              </a:tr>
              <a:tr h="364210">
                <a:tc>
                  <a:txBody>
                    <a:bodyPr/>
                    <a:lstStyle/>
                    <a:p>
                      <a:r>
                        <a:rPr lang="en-GB" sz="1700" dirty="0">
                          <a:latin typeface="Arial" panose="020B0604020202020204" pitchFamily="34" charset="0"/>
                          <a:cs typeface="Arial" panose="020B0604020202020204" pitchFamily="34" charset="0"/>
                        </a:rPr>
                        <a:t>Supported Employment </a:t>
                      </a:r>
                      <a:endParaRPr lang="en-IE" sz="1700" b="1" dirty="0">
                        <a:latin typeface="Arial" panose="020B0604020202020204" pitchFamily="34" charset="0"/>
                        <a:cs typeface="Arial" panose="020B0604020202020204" pitchFamily="34" charset="0"/>
                      </a:endParaRPr>
                    </a:p>
                  </a:txBody>
                  <a:tcPr>
                    <a:solidFill>
                      <a:schemeClr val="accent2">
                        <a:lumMod val="20000"/>
                        <a:lumOff val="80000"/>
                      </a:schemeClr>
                    </a:solidFill>
                  </a:tcPr>
                </a:tc>
                <a:tc>
                  <a:txBody>
                    <a:bodyPr/>
                    <a:lstStyle/>
                    <a:p>
                      <a:r>
                        <a:rPr lang="en-GB" sz="1700" dirty="0">
                          <a:solidFill>
                            <a:schemeClr val="bg1"/>
                          </a:solidFill>
                          <a:latin typeface="Arial" panose="020B0604020202020204" pitchFamily="34" charset="0"/>
                          <a:cs typeface="Arial" panose="020B0604020202020204" pitchFamily="34" charset="0"/>
                        </a:rPr>
                        <a:t>Could be availed of in a farm setting</a:t>
                      </a:r>
                      <a:endParaRPr lang="en-IE" sz="1700" dirty="0">
                        <a:solidFill>
                          <a:schemeClr val="bg1"/>
                        </a:solidFill>
                        <a:latin typeface="Arial" panose="020B0604020202020204" pitchFamily="34" charset="0"/>
                        <a:cs typeface="Arial" panose="020B0604020202020204" pitchFamily="34" charset="0"/>
                      </a:endParaRPr>
                    </a:p>
                  </a:txBody>
                  <a:tcPr>
                    <a:solidFill>
                      <a:schemeClr val="accent2"/>
                    </a:solidFill>
                  </a:tcPr>
                </a:tc>
                <a:extLst>
                  <a:ext uri="{0D108BD9-81ED-4DB2-BD59-A6C34878D82A}">
                    <a16:rowId xmlns:a16="http://schemas.microsoft.com/office/drawing/2014/main" val="347359730"/>
                  </a:ext>
                </a:extLst>
              </a:tr>
              <a:tr h="604434">
                <a:tc>
                  <a:txBody>
                    <a:bodyPr/>
                    <a:lstStyle/>
                    <a:p>
                      <a:r>
                        <a:rPr lang="en-GB" sz="1700" dirty="0">
                          <a:latin typeface="Arial" panose="020B0604020202020204" pitchFamily="34" charset="0"/>
                          <a:cs typeface="Arial" panose="020B0604020202020204" pitchFamily="34" charset="0"/>
                        </a:rPr>
                        <a:t>Non-residential day services </a:t>
                      </a:r>
                      <a:endParaRPr lang="en-IE" sz="1700" b="1" dirty="0">
                        <a:latin typeface="Arial" panose="020B0604020202020204" pitchFamily="34" charset="0"/>
                        <a:cs typeface="Arial" panose="020B0604020202020204" pitchFamily="34" charset="0"/>
                      </a:endParaRPr>
                    </a:p>
                  </a:txBody>
                  <a:tcPr>
                    <a:solidFill>
                      <a:schemeClr val="accent2">
                        <a:lumMod val="20000"/>
                        <a:lumOff val="80000"/>
                      </a:schemeClr>
                    </a:solidFill>
                  </a:tcPr>
                </a:tc>
                <a:tc>
                  <a:txBody>
                    <a:bodyPr/>
                    <a:lstStyle/>
                    <a:p>
                      <a:r>
                        <a:rPr lang="en-GB" sz="1700" dirty="0">
                          <a:solidFill>
                            <a:schemeClr val="bg1"/>
                          </a:solidFill>
                          <a:latin typeface="Arial" panose="020B0604020202020204" pitchFamily="34" charset="0"/>
                          <a:cs typeface="Arial" panose="020B0604020202020204" pitchFamily="34" charset="0"/>
                        </a:rPr>
                        <a:t>High: SF an opportunity for people to participate in local  community, develop skills, make friends, etc.</a:t>
                      </a:r>
                      <a:endParaRPr lang="en-IE" sz="1700" dirty="0">
                        <a:solidFill>
                          <a:schemeClr val="bg1"/>
                        </a:solidFill>
                        <a:latin typeface="Arial" panose="020B0604020202020204" pitchFamily="34" charset="0"/>
                        <a:cs typeface="Arial" panose="020B0604020202020204" pitchFamily="34" charset="0"/>
                      </a:endParaRPr>
                    </a:p>
                  </a:txBody>
                  <a:tcPr>
                    <a:solidFill>
                      <a:schemeClr val="accent2"/>
                    </a:solidFill>
                  </a:tcPr>
                </a:tc>
                <a:extLst>
                  <a:ext uri="{0D108BD9-81ED-4DB2-BD59-A6C34878D82A}">
                    <a16:rowId xmlns:a16="http://schemas.microsoft.com/office/drawing/2014/main" val="1704489202"/>
                  </a:ext>
                </a:extLst>
              </a:tr>
              <a:tr h="728624">
                <a:tc>
                  <a:txBody>
                    <a:bodyPr/>
                    <a:lstStyle/>
                    <a:p>
                      <a:r>
                        <a:rPr lang="en-GB" sz="1700" dirty="0">
                          <a:latin typeface="Arial" panose="020B0604020202020204" pitchFamily="34" charset="0"/>
                          <a:cs typeface="Arial" panose="020B0604020202020204" pitchFamily="34" charset="0"/>
                        </a:rPr>
                        <a:t>Individualised budgets </a:t>
                      </a:r>
                      <a:endParaRPr lang="en-IE" sz="1700" b="1" dirty="0">
                        <a:latin typeface="Arial" panose="020B0604020202020204" pitchFamily="34" charset="0"/>
                        <a:cs typeface="Arial" panose="020B0604020202020204" pitchFamily="34" charset="0"/>
                      </a:endParaRPr>
                    </a:p>
                  </a:txBody>
                  <a:tcPr>
                    <a:solidFill>
                      <a:schemeClr val="accent2">
                        <a:lumMod val="20000"/>
                        <a:lumOff val="80000"/>
                      </a:schemeClr>
                    </a:solidFill>
                  </a:tcPr>
                </a:tc>
                <a:tc>
                  <a:txBody>
                    <a:bodyPr/>
                    <a:lstStyle/>
                    <a:p>
                      <a:r>
                        <a:rPr lang="en-GB" sz="1700" dirty="0">
                          <a:solidFill>
                            <a:schemeClr val="bg1"/>
                          </a:solidFill>
                          <a:latin typeface="Arial" panose="020B0604020202020204" pitchFamily="34" charset="0"/>
                          <a:cs typeface="Arial" panose="020B0604020202020204" pitchFamily="34" charset="0"/>
                        </a:rPr>
                        <a:t>If person is interested, can use budget to avail of SF and/or personal supports necessary to access SF (e.g. as in Netherlands)</a:t>
                      </a:r>
                      <a:endParaRPr lang="en-IE" sz="1700" dirty="0">
                        <a:solidFill>
                          <a:schemeClr val="bg1"/>
                        </a:solidFill>
                        <a:latin typeface="Arial" panose="020B0604020202020204" pitchFamily="34" charset="0"/>
                        <a:cs typeface="Arial" panose="020B0604020202020204" pitchFamily="34" charset="0"/>
                      </a:endParaRPr>
                    </a:p>
                  </a:txBody>
                  <a:tcPr>
                    <a:solidFill>
                      <a:schemeClr val="accent2"/>
                    </a:solidFill>
                  </a:tcPr>
                </a:tc>
                <a:extLst>
                  <a:ext uri="{0D108BD9-81ED-4DB2-BD59-A6C34878D82A}">
                    <a16:rowId xmlns:a16="http://schemas.microsoft.com/office/drawing/2014/main" val="2393327233"/>
                  </a:ext>
                </a:extLst>
              </a:tr>
            </a:tbl>
          </a:graphicData>
        </a:graphic>
      </p:graphicFrame>
    </p:spTree>
    <p:extLst>
      <p:ext uri="{BB962C8B-B14F-4D97-AF65-F5344CB8AC3E}">
        <p14:creationId xmlns:p14="http://schemas.microsoft.com/office/powerpoint/2010/main" val="124675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p:txBody>
          <a:bodyPr/>
          <a:lstStyle/>
          <a:p>
            <a:fld id="{AC30E85F-03A9-4DC3-A879-6F4150C88507}" type="slidenum">
              <a:rPr lang="en-GB" smtClean="0"/>
              <a:pPr/>
              <a:t>18</a:t>
            </a:fld>
            <a:endParaRPr lang="en-GB" dirty="0"/>
          </a:p>
        </p:txBody>
      </p:sp>
      <p:pic>
        <p:nvPicPr>
          <p:cNvPr id="9" name="Content Placeholder 8">
            <a:extLst>
              <a:ext uri="{FF2B5EF4-FFF2-40B4-BE49-F238E27FC236}">
                <a16:creationId xmlns:a16="http://schemas.microsoft.com/office/drawing/2014/main" id="{7212212D-B855-4B0B-8B0B-DF08688C8771}"/>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1735974" y="3122815"/>
            <a:ext cx="5672051" cy="3735185"/>
          </a:xfrm>
          <a:prstGeom prst="rect">
            <a:avLst/>
          </a:prstGeom>
          <a:ln>
            <a:noFill/>
          </a:ln>
          <a:effectLst>
            <a:softEdge rad="112500"/>
          </a:effectLst>
        </p:spPr>
      </p:pic>
      <p:sp>
        <p:nvSpPr>
          <p:cNvPr id="6" name="Nadpis 5">
            <a:extLst>
              <a:ext uri="{FF2B5EF4-FFF2-40B4-BE49-F238E27FC236}">
                <a16:creationId xmlns:a16="http://schemas.microsoft.com/office/drawing/2014/main" id="{7123B982-9DA6-4290-95A6-FB45B8CFBF14}"/>
              </a:ext>
            </a:extLst>
          </p:cNvPr>
          <p:cNvSpPr>
            <a:spLocks noGrp="1"/>
          </p:cNvSpPr>
          <p:nvPr>
            <p:ph type="title"/>
          </p:nvPr>
        </p:nvSpPr>
        <p:spPr/>
        <p:txBody>
          <a:bodyPr/>
          <a:lstStyle/>
          <a:p>
            <a:pPr marL="360000"/>
            <a:r>
              <a:rPr lang="en-GB" sz="3300" dirty="0"/>
              <a:t>Group</a:t>
            </a:r>
            <a:r>
              <a:rPr lang="en-GB" dirty="0"/>
              <a:t> exercise </a:t>
            </a:r>
          </a:p>
        </p:txBody>
      </p:sp>
      <p:sp>
        <p:nvSpPr>
          <p:cNvPr id="5" name="Rectangle 4">
            <a:extLst>
              <a:ext uri="{FF2B5EF4-FFF2-40B4-BE49-F238E27FC236}">
                <a16:creationId xmlns:a16="http://schemas.microsoft.com/office/drawing/2014/main" id="{1A1BC099-55E0-4DA3-B34B-54B0997412CA}"/>
              </a:ext>
            </a:extLst>
          </p:cNvPr>
          <p:cNvSpPr/>
          <p:nvPr/>
        </p:nvSpPr>
        <p:spPr>
          <a:xfrm>
            <a:off x="371959" y="1532690"/>
            <a:ext cx="8249375" cy="1446550"/>
          </a:xfrm>
          <a:prstGeom prst="rect">
            <a:avLst/>
          </a:prstGeom>
          <a:solidFill>
            <a:schemeClr val="accent2"/>
          </a:solidFill>
          <a:ln>
            <a:solidFill>
              <a:srgbClr val="FF0000"/>
            </a:solidFill>
          </a:ln>
        </p:spPr>
        <p:txBody>
          <a:bodyPr wrap="square" lIns="91440" tIns="45720" rIns="91440" bIns="45720" anchor="t">
            <a:spAutoFit/>
          </a:bodyPr>
          <a:lstStyle/>
          <a:p>
            <a:r>
              <a:rPr lang="en-IE" sz="2200" b="1" dirty="0">
                <a:solidFill>
                  <a:schemeClr val="bg1"/>
                </a:solidFill>
              </a:rPr>
              <a:t>Discuss how the social farm environment </a:t>
            </a:r>
            <a:r>
              <a:rPr lang="en-IE" sz="2200" b="1" i="1" dirty="0">
                <a:solidFill>
                  <a:schemeClr val="bg1"/>
                </a:solidFill>
              </a:rPr>
              <a:t>could </a:t>
            </a:r>
            <a:r>
              <a:rPr lang="en-IE" sz="2200" b="1" dirty="0">
                <a:solidFill>
                  <a:schemeClr val="bg1"/>
                </a:solidFill>
              </a:rPr>
              <a:t>be more beneficial for some people with intellectual disabilities than the more usual options such as attending a day centre, remaining in an institutional setting, etc.</a:t>
            </a:r>
            <a:endParaRPr lang="en-GB" sz="2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867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5DA50-4DAE-4F37-AB3F-12D8F929C7E6}"/>
              </a:ext>
            </a:extLst>
          </p:cNvPr>
          <p:cNvSpPr>
            <a:spLocks noGrp="1"/>
          </p:cNvSpPr>
          <p:nvPr>
            <p:ph type="title"/>
          </p:nvPr>
        </p:nvSpPr>
        <p:spPr/>
        <p:txBody>
          <a:bodyPr>
            <a:normAutofit fontScale="90000"/>
          </a:bodyPr>
          <a:lstStyle/>
          <a:p>
            <a:r>
              <a:rPr lang="en-US" dirty="0"/>
              <a:t>ACTIVITY OF PARTICULAR RELEVANCE &amp; VALUE</a:t>
            </a:r>
            <a:br>
              <a:rPr lang="en-US" dirty="0"/>
            </a:br>
            <a:endParaRPr lang="de-DE" dirty="0"/>
          </a:p>
        </p:txBody>
      </p:sp>
      <p:sp>
        <p:nvSpPr>
          <p:cNvPr id="3" name="Textplatzhalter 2">
            <a:extLst>
              <a:ext uri="{FF2B5EF4-FFF2-40B4-BE49-F238E27FC236}">
                <a16:creationId xmlns:a16="http://schemas.microsoft.com/office/drawing/2014/main" id="{3B4CDF48-26FE-4F8F-90EC-0BEF86B21045}"/>
              </a:ext>
            </a:extLst>
          </p:cNvPr>
          <p:cNvSpPr>
            <a:spLocks noGrp="1"/>
          </p:cNvSpPr>
          <p:nvPr>
            <p:ph type="body" idx="1"/>
          </p:nvPr>
        </p:nvSpPr>
        <p:spPr>
          <a:xfrm>
            <a:off x="633742" y="1753072"/>
            <a:ext cx="7897312" cy="742950"/>
          </a:xfrm>
        </p:spPr>
        <p:txBody>
          <a:bodyPr/>
          <a:lstStyle/>
          <a:p>
            <a:pPr marL="257175" indent="-257175">
              <a:buFont typeface="Arial" panose="020B0604020202020204" pitchFamily="34" charset="0"/>
              <a:buChar char="•"/>
            </a:pPr>
            <a:r>
              <a:rPr lang="en-IE" b="0" dirty="0"/>
              <a:t>All individuals, with their own set of skills, interests, strengths, challenges and weaknesses. </a:t>
            </a:r>
          </a:p>
          <a:p>
            <a:endParaRPr lang="en-IE" b="0" dirty="0"/>
          </a:p>
          <a:p>
            <a:pPr marL="257175" indent="-257175">
              <a:buFont typeface="Arial" panose="020B0604020202020204" pitchFamily="34" charset="0"/>
              <a:buChar char="•"/>
            </a:pPr>
            <a:r>
              <a:rPr lang="en-IE" b="0" dirty="0"/>
              <a:t>Process of discovery - what are participant’s capacities, preferences, skills, interests and challenges? </a:t>
            </a:r>
          </a:p>
          <a:p>
            <a:endParaRPr lang="en-IE" b="0" dirty="0"/>
          </a:p>
          <a:p>
            <a:pPr marL="257175" indent="-257175">
              <a:buFont typeface="Arial" panose="020B0604020202020204" pitchFamily="34" charset="0"/>
              <a:buChar char="•"/>
            </a:pPr>
            <a:r>
              <a:rPr lang="en-IE" b="0" dirty="0"/>
              <a:t>An evolving mix of activities which balances the needs of the participants and the needs of the farm - </a:t>
            </a:r>
            <a:r>
              <a:rPr lang="en-IE" dirty="0"/>
              <a:t>needs of the participants predominate.</a:t>
            </a:r>
            <a:endParaRPr lang="de-DE" dirty="0"/>
          </a:p>
        </p:txBody>
      </p:sp>
      <p:sp>
        <p:nvSpPr>
          <p:cNvPr id="7" name="Foliennummernplatzhalter 6">
            <a:extLst>
              <a:ext uri="{FF2B5EF4-FFF2-40B4-BE49-F238E27FC236}">
                <a16:creationId xmlns:a16="http://schemas.microsoft.com/office/drawing/2014/main" id="{6F5D9671-9E00-478A-97A9-89DCFB7FA4CA}"/>
              </a:ext>
            </a:extLst>
          </p:cNvPr>
          <p:cNvSpPr>
            <a:spLocks noGrp="1"/>
          </p:cNvSpPr>
          <p:nvPr>
            <p:ph type="sldNum" sz="quarter" idx="12"/>
          </p:nvPr>
        </p:nvSpPr>
        <p:spPr/>
        <p:txBody>
          <a:bodyPr/>
          <a:lstStyle/>
          <a:p>
            <a:fld id="{AC30E85F-03A9-4DC3-A879-6F4150C88507}" type="slidenum">
              <a:rPr lang="en-GB" smtClean="0"/>
              <a:t>19</a:t>
            </a:fld>
            <a:endParaRPr lang="en-GB"/>
          </a:p>
        </p:txBody>
      </p:sp>
      <p:sp>
        <p:nvSpPr>
          <p:cNvPr id="15" name="TextBox 15">
            <a:extLst>
              <a:ext uri="{FF2B5EF4-FFF2-40B4-BE49-F238E27FC236}">
                <a16:creationId xmlns:a16="http://schemas.microsoft.com/office/drawing/2014/main" id="{251BB8CE-D917-405F-A4F6-38CFD20BF55E}"/>
              </a:ext>
            </a:extLst>
          </p:cNvPr>
          <p:cNvSpPr txBox="1"/>
          <p:nvPr/>
        </p:nvSpPr>
        <p:spPr>
          <a:xfrm>
            <a:off x="4662590" y="6572678"/>
            <a:ext cx="1259274" cy="219291"/>
          </a:xfrm>
          <a:prstGeom prst="rect">
            <a:avLst/>
          </a:prstGeom>
          <a:noFill/>
        </p:spPr>
        <p:txBody>
          <a:bodyPr wrap="square" rtlCol="0">
            <a:spAutoFit/>
          </a:bodyPr>
          <a:lstStyle/>
          <a:p>
            <a:pPr algn="r"/>
            <a:r>
              <a:rPr lang="en-IE" sz="825" dirty="0"/>
              <a:t>© Social Farming Ireland </a:t>
            </a:r>
          </a:p>
        </p:txBody>
      </p:sp>
      <p:pic>
        <p:nvPicPr>
          <p:cNvPr id="21" name="Picture 11">
            <a:extLst>
              <a:ext uri="{FF2B5EF4-FFF2-40B4-BE49-F238E27FC236}">
                <a16:creationId xmlns:a16="http://schemas.microsoft.com/office/drawing/2014/main" id="{21A7F71D-4579-4575-B398-8F9C4B1A06D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62590" y="4468008"/>
            <a:ext cx="3445566" cy="2104670"/>
          </a:xfrm>
          <a:prstGeom prst="rect">
            <a:avLst/>
          </a:prstGeom>
          <a:ln>
            <a:noFill/>
          </a:ln>
          <a:effectLst>
            <a:softEdge rad="112500"/>
          </a:effectLst>
        </p:spPr>
      </p:pic>
    </p:spTree>
    <p:extLst>
      <p:ext uri="{BB962C8B-B14F-4D97-AF65-F5344CB8AC3E}">
        <p14:creationId xmlns:p14="http://schemas.microsoft.com/office/powerpoint/2010/main" val="59361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17A91A-CCDD-4B89-98EC-2ED8C7866824}"/>
              </a:ext>
            </a:extLst>
          </p:cNvPr>
          <p:cNvSpPr>
            <a:spLocks noGrp="1"/>
          </p:cNvSpPr>
          <p:nvPr>
            <p:ph type="sldNum" sz="quarter" idx="12"/>
          </p:nvPr>
        </p:nvSpPr>
        <p:spPr/>
        <p:txBody>
          <a:bodyPr/>
          <a:lstStyle/>
          <a:p>
            <a:fld id="{AC30E85F-03A9-4DC3-A879-6F4150C88507}" type="slidenum">
              <a:rPr lang="en-GB" smtClean="0"/>
              <a:pPr/>
              <a:t>2</a:t>
            </a:fld>
            <a:endParaRPr lang="en-GB" dirty="0"/>
          </a:p>
        </p:txBody>
      </p:sp>
      <p:sp>
        <p:nvSpPr>
          <p:cNvPr id="8" name="TextBox 7">
            <a:extLst>
              <a:ext uri="{FF2B5EF4-FFF2-40B4-BE49-F238E27FC236}">
                <a16:creationId xmlns:a16="http://schemas.microsoft.com/office/drawing/2014/main" id="{65D649E3-A1D7-4F0C-9B1E-1FFA3970F253}"/>
              </a:ext>
            </a:extLst>
          </p:cNvPr>
          <p:cNvSpPr txBox="1"/>
          <p:nvPr/>
        </p:nvSpPr>
        <p:spPr>
          <a:xfrm>
            <a:off x="551871" y="6353387"/>
            <a:ext cx="2713382" cy="276999"/>
          </a:xfrm>
          <a:prstGeom prst="rect">
            <a:avLst/>
          </a:prstGeom>
          <a:noFill/>
        </p:spPr>
        <p:txBody>
          <a:bodyPr wrap="square" rtlCol="0">
            <a:spAutoFit/>
          </a:bodyPr>
          <a:lstStyle/>
          <a:p>
            <a:r>
              <a:rPr lang="en-IE" sz="1200" dirty="0">
                <a:solidFill>
                  <a:schemeClr val="bg1"/>
                </a:solidFill>
              </a:rPr>
              <a:t>© Social Farming Ireland </a:t>
            </a:r>
          </a:p>
        </p:txBody>
      </p:sp>
      <p:pic>
        <p:nvPicPr>
          <p:cNvPr id="11" name="Inhaltsplatzhalter 10">
            <a:extLst>
              <a:ext uri="{FF2B5EF4-FFF2-40B4-BE49-F238E27FC236}">
                <a16:creationId xmlns:a16="http://schemas.microsoft.com/office/drawing/2014/main" id="{A5011BCB-3CED-4488-AA9C-AA17DE39025B}"/>
              </a:ext>
            </a:extLst>
          </p:cNvPr>
          <p:cNvPicPr>
            <a:picLocks noGrp="1" noChangeAspect="1"/>
          </p:cNvPicPr>
          <p:nvPr>
            <p:ph idx="4294967295"/>
          </p:nvPr>
        </p:nvPicPr>
        <p:blipFill rotWithShape="1">
          <a:blip r:embed="rId3"/>
          <a:srcRect t="5457"/>
          <a:stretch/>
        </p:blipFill>
        <p:spPr>
          <a:xfrm>
            <a:off x="0" y="362139"/>
            <a:ext cx="9144000" cy="6495861"/>
          </a:xfrm>
          <a:prstGeom prst="rect">
            <a:avLst/>
          </a:prstGeom>
        </p:spPr>
      </p:pic>
    </p:spTree>
    <p:extLst>
      <p:ext uri="{BB962C8B-B14F-4D97-AF65-F5344CB8AC3E}">
        <p14:creationId xmlns:p14="http://schemas.microsoft.com/office/powerpoint/2010/main" val="59685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5DA50-4DAE-4F37-AB3F-12D8F929C7E6}"/>
              </a:ext>
            </a:extLst>
          </p:cNvPr>
          <p:cNvSpPr>
            <a:spLocks noGrp="1"/>
          </p:cNvSpPr>
          <p:nvPr>
            <p:ph type="title"/>
          </p:nvPr>
        </p:nvSpPr>
        <p:spPr/>
        <p:txBody>
          <a:bodyPr>
            <a:normAutofit fontScale="90000"/>
          </a:bodyPr>
          <a:lstStyle/>
          <a:p>
            <a:r>
              <a:rPr lang="en-US" dirty="0"/>
              <a:t>ACTIVITY OF PARTICULAR RELEVANCE &amp; VALUE</a:t>
            </a:r>
            <a:br>
              <a:rPr lang="en-US" dirty="0"/>
            </a:br>
            <a:endParaRPr lang="de-DE" dirty="0"/>
          </a:p>
        </p:txBody>
      </p:sp>
      <p:sp>
        <p:nvSpPr>
          <p:cNvPr id="3" name="Textplatzhalter 2">
            <a:extLst>
              <a:ext uri="{FF2B5EF4-FFF2-40B4-BE49-F238E27FC236}">
                <a16:creationId xmlns:a16="http://schemas.microsoft.com/office/drawing/2014/main" id="{3B4CDF48-26FE-4F8F-90EC-0BEF86B21045}"/>
              </a:ext>
            </a:extLst>
          </p:cNvPr>
          <p:cNvSpPr>
            <a:spLocks noGrp="1"/>
          </p:cNvSpPr>
          <p:nvPr>
            <p:ph type="body" idx="1"/>
          </p:nvPr>
        </p:nvSpPr>
        <p:spPr>
          <a:xfrm>
            <a:off x="624689" y="1754016"/>
            <a:ext cx="3888005" cy="723900"/>
          </a:xfrm>
        </p:spPr>
        <p:txBody>
          <a:bodyPr/>
          <a:lstStyle/>
          <a:p>
            <a:r>
              <a:rPr lang="en-GB" dirty="0"/>
              <a:t>Ordinary Farm Tasks</a:t>
            </a:r>
          </a:p>
          <a:p>
            <a:endParaRPr lang="de-DE" dirty="0"/>
          </a:p>
        </p:txBody>
      </p:sp>
      <p:sp>
        <p:nvSpPr>
          <p:cNvPr id="4" name="Inhaltsplatzhalter 3">
            <a:extLst>
              <a:ext uri="{FF2B5EF4-FFF2-40B4-BE49-F238E27FC236}">
                <a16:creationId xmlns:a16="http://schemas.microsoft.com/office/drawing/2014/main" id="{74355A3B-C9A0-4088-9351-71866FFFE255}"/>
              </a:ext>
            </a:extLst>
          </p:cNvPr>
          <p:cNvSpPr>
            <a:spLocks noGrp="1"/>
          </p:cNvSpPr>
          <p:nvPr>
            <p:ph sz="half" idx="2"/>
          </p:nvPr>
        </p:nvSpPr>
        <p:spPr>
          <a:xfrm>
            <a:off x="624689" y="2505075"/>
            <a:ext cx="4834551" cy="3794981"/>
          </a:xfrm>
        </p:spPr>
        <p:txBody>
          <a:bodyPr>
            <a:normAutofit/>
          </a:bodyPr>
          <a:lstStyle/>
          <a:p>
            <a:pPr marL="342900" indent="-342900">
              <a:buFont typeface="Arial" panose="020B0604020202020204" pitchFamily="34" charset="0"/>
              <a:buChar char="•"/>
            </a:pPr>
            <a:r>
              <a:rPr lang="en-US" dirty="0"/>
              <a:t>Things that need to be done should form core of time on the farm</a:t>
            </a:r>
          </a:p>
          <a:p>
            <a:pPr marL="342900" indent="-342900">
              <a:buFont typeface="Arial" panose="020B0604020202020204" pitchFamily="34" charset="0"/>
              <a:buChar char="•"/>
            </a:pPr>
            <a:r>
              <a:rPr lang="en-US" dirty="0"/>
              <a:t>Don’t need to invent things</a:t>
            </a:r>
          </a:p>
          <a:p>
            <a:pPr marL="342900" indent="-342900">
              <a:buFont typeface="Arial" panose="020B0604020202020204" pitchFamily="34" charset="0"/>
              <a:buChar char="•"/>
            </a:pPr>
            <a:r>
              <a:rPr lang="en-US" dirty="0"/>
              <a:t>‘Real’/commercial farm an advantage over </a:t>
            </a:r>
            <a:r>
              <a:rPr lang="en-US" dirty="0" err="1"/>
              <a:t>institutionalised</a:t>
            </a:r>
            <a:r>
              <a:rPr lang="en-US" dirty="0"/>
              <a:t> farm </a:t>
            </a:r>
            <a:endParaRPr lang="en-IE" dirty="0">
              <a:solidFill>
                <a:schemeClr val="accent1"/>
              </a:solidFill>
              <a:cs typeface="Arial" panose="020B0604020202020204" pitchFamily="34" charset="0"/>
            </a:endParaRPr>
          </a:p>
        </p:txBody>
      </p:sp>
      <p:sp>
        <p:nvSpPr>
          <p:cNvPr id="7" name="Foliennummernplatzhalter 6">
            <a:extLst>
              <a:ext uri="{FF2B5EF4-FFF2-40B4-BE49-F238E27FC236}">
                <a16:creationId xmlns:a16="http://schemas.microsoft.com/office/drawing/2014/main" id="{6F5D9671-9E00-478A-97A9-89DCFB7FA4CA}"/>
              </a:ext>
            </a:extLst>
          </p:cNvPr>
          <p:cNvSpPr>
            <a:spLocks noGrp="1"/>
          </p:cNvSpPr>
          <p:nvPr>
            <p:ph type="sldNum" sz="quarter" idx="12"/>
          </p:nvPr>
        </p:nvSpPr>
        <p:spPr/>
        <p:txBody>
          <a:bodyPr/>
          <a:lstStyle/>
          <a:p>
            <a:fld id="{AC30E85F-03A9-4DC3-A879-6F4150C88507}" type="slidenum">
              <a:rPr lang="en-GB" smtClean="0"/>
              <a:t>20</a:t>
            </a:fld>
            <a:endParaRPr lang="en-GB"/>
          </a:p>
        </p:txBody>
      </p:sp>
      <p:sp>
        <p:nvSpPr>
          <p:cNvPr id="15" name="TextBox 15">
            <a:extLst>
              <a:ext uri="{FF2B5EF4-FFF2-40B4-BE49-F238E27FC236}">
                <a16:creationId xmlns:a16="http://schemas.microsoft.com/office/drawing/2014/main" id="{251BB8CE-D917-405F-A4F6-38CFD20BF55E}"/>
              </a:ext>
            </a:extLst>
          </p:cNvPr>
          <p:cNvSpPr txBox="1"/>
          <p:nvPr/>
        </p:nvSpPr>
        <p:spPr>
          <a:xfrm>
            <a:off x="7580409" y="5437344"/>
            <a:ext cx="1259274" cy="219291"/>
          </a:xfrm>
          <a:prstGeom prst="rect">
            <a:avLst/>
          </a:prstGeom>
          <a:noFill/>
        </p:spPr>
        <p:txBody>
          <a:bodyPr wrap="square" rtlCol="0">
            <a:spAutoFit/>
          </a:bodyPr>
          <a:lstStyle/>
          <a:p>
            <a:pPr algn="r"/>
            <a:r>
              <a:rPr lang="en-IE" sz="825" dirty="0"/>
              <a:t>© Social Farming Ireland </a:t>
            </a:r>
          </a:p>
        </p:txBody>
      </p:sp>
      <p:pic>
        <p:nvPicPr>
          <p:cNvPr id="16" name="Picture 17">
            <a:extLst>
              <a:ext uri="{FF2B5EF4-FFF2-40B4-BE49-F238E27FC236}">
                <a16:creationId xmlns:a16="http://schemas.microsoft.com/office/drawing/2014/main" id="{0BEEE455-91D7-4717-9845-2C520901EF4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59240" y="2477916"/>
            <a:ext cx="3380443" cy="2959428"/>
          </a:xfrm>
          <a:prstGeom prst="rect">
            <a:avLst/>
          </a:prstGeom>
          <a:ln>
            <a:noFill/>
          </a:ln>
          <a:effectLst>
            <a:softEdge rad="112500"/>
          </a:effectLst>
        </p:spPr>
      </p:pic>
    </p:spTree>
    <p:extLst>
      <p:ext uri="{BB962C8B-B14F-4D97-AF65-F5344CB8AC3E}">
        <p14:creationId xmlns:p14="http://schemas.microsoft.com/office/powerpoint/2010/main" val="315484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5DA50-4DAE-4F37-AB3F-12D8F929C7E6}"/>
              </a:ext>
            </a:extLst>
          </p:cNvPr>
          <p:cNvSpPr>
            <a:spLocks noGrp="1"/>
          </p:cNvSpPr>
          <p:nvPr>
            <p:ph type="title"/>
          </p:nvPr>
        </p:nvSpPr>
        <p:spPr/>
        <p:txBody>
          <a:bodyPr>
            <a:normAutofit fontScale="90000"/>
          </a:bodyPr>
          <a:lstStyle/>
          <a:p>
            <a:r>
              <a:rPr lang="en-US" dirty="0"/>
              <a:t>ACTIVITY OF PARTICULAR RELEVANCE &amp; VALUE</a:t>
            </a:r>
            <a:br>
              <a:rPr lang="en-US" dirty="0"/>
            </a:br>
            <a:endParaRPr lang="de-DE" dirty="0"/>
          </a:p>
        </p:txBody>
      </p:sp>
      <p:sp>
        <p:nvSpPr>
          <p:cNvPr id="3" name="Textplatzhalter 2">
            <a:extLst>
              <a:ext uri="{FF2B5EF4-FFF2-40B4-BE49-F238E27FC236}">
                <a16:creationId xmlns:a16="http://schemas.microsoft.com/office/drawing/2014/main" id="{3B4CDF48-26FE-4F8F-90EC-0BEF86B21045}"/>
              </a:ext>
            </a:extLst>
          </p:cNvPr>
          <p:cNvSpPr>
            <a:spLocks noGrp="1"/>
          </p:cNvSpPr>
          <p:nvPr>
            <p:ph type="body" idx="1"/>
          </p:nvPr>
        </p:nvSpPr>
        <p:spPr>
          <a:xfrm>
            <a:off x="3086100" y="1754016"/>
            <a:ext cx="3888005" cy="723900"/>
          </a:xfrm>
        </p:spPr>
        <p:txBody>
          <a:bodyPr/>
          <a:lstStyle/>
          <a:p>
            <a:r>
              <a:rPr lang="en-US" dirty="0"/>
              <a:t>Activities with clear outputs/results </a:t>
            </a:r>
          </a:p>
          <a:p>
            <a:endParaRPr lang="de-DE" dirty="0"/>
          </a:p>
        </p:txBody>
      </p:sp>
      <p:sp>
        <p:nvSpPr>
          <p:cNvPr id="4" name="Inhaltsplatzhalter 3">
            <a:extLst>
              <a:ext uri="{FF2B5EF4-FFF2-40B4-BE49-F238E27FC236}">
                <a16:creationId xmlns:a16="http://schemas.microsoft.com/office/drawing/2014/main" id="{74355A3B-C9A0-4088-9351-71866FFFE255}"/>
              </a:ext>
            </a:extLst>
          </p:cNvPr>
          <p:cNvSpPr>
            <a:spLocks noGrp="1"/>
          </p:cNvSpPr>
          <p:nvPr>
            <p:ph sz="half" idx="2"/>
          </p:nvPr>
        </p:nvSpPr>
        <p:spPr>
          <a:xfrm>
            <a:off x="3086100" y="2505075"/>
            <a:ext cx="5484132" cy="3794981"/>
          </a:xfrm>
        </p:spPr>
        <p:txBody>
          <a:bodyPr>
            <a:normAutofit/>
          </a:bodyPr>
          <a:lstStyle/>
          <a:p>
            <a:r>
              <a:rPr lang="en-GB" dirty="0">
                <a:solidFill>
                  <a:schemeClr val="tx2"/>
                </a:solidFill>
                <a:latin typeface="Arial" panose="020B0604020202020204" pitchFamily="34" charset="0"/>
                <a:cs typeface="Arial" panose="020B0604020202020204" pitchFamily="34" charset="0"/>
              </a:rPr>
              <a:t>Clear, even visual output very important </a:t>
            </a:r>
          </a:p>
          <a:p>
            <a:endParaRPr lang="en-GB" dirty="0">
              <a:solidFill>
                <a:schemeClr val="tx2"/>
              </a:solidFill>
              <a:latin typeface="Arial" panose="020B0604020202020204" pitchFamily="34" charset="0"/>
              <a:cs typeface="Arial" panose="020B0604020202020204" pitchFamily="34" charset="0"/>
            </a:endParaRPr>
          </a:p>
          <a:p>
            <a:r>
              <a:rPr lang="en-IE" i="1" dirty="0">
                <a:solidFill>
                  <a:schemeClr val="accent1"/>
                </a:solidFill>
                <a:cs typeface="Arial" panose="020B0604020202020204" pitchFamily="34" charset="0"/>
              </a:rPr>
              <a:t>“Everything that concerns harvesting usually works very well. I always find that very nice. Because the work you put in beforehand can be seen in the finished product, which is harvested, lying in a box and weighed.  Sorting, weighing, harvesting, transporting, these are things that are really very easy to motivate to. That's fun for everyone. You can see what you've done. </a:t>
            </a:r>
            <a:r>
              <a:rPr lang="de-DE" i="1" dirty="0">
                <a:solidFill>
                  <a:schemeClr val="accent1"/>
                </a:solidFill>
                <a:cs typeface="Arial" panose="020B0604020202020204" pitchFamily="34" charset="0"/>
              </a:rPr>
              <a:t>These </a:t>
            </a:r>
            <a:r>
              <a:rPr lang="de-DE" i="1" dirty="0" err="1">
                <a:solidFill>
                  <a:schemeClr val="accent1"/>
                </a:solidFill>
                <a:cs typeface="Arial" panose="020B0604020202020204" pitchFamily="34" charset="0"/>
              </a:rPr>
              <a:t>are</a:t>
            </a:r>
            <a:r>
              <a:rPr lang="de-DE" i="1" dirty="0">
                <a:solidFill>
                  <a:schemeClr val="accent1"/>
                </a:solidFill>
                <a:cs typeface="Arial" panose="020B0604020202020204" pitchFamily="34" charset="0"/>
              </a:rPr>
              <a:t> </a:t>
            </a:r>
            <a:r>
              <a:rPr lang="de-DE" i="1" dirty="0" err="1">
                <a:solidFill>
                  <a:schemeClr val="accent1"/>
                </a:solidFill>
                <a:cs typeface="Arial" panose="020B0604020202020204" pitchFamily="34" charset="0"/>
              </a:rPr>
              <a:t>things</a:t>
            </a:r>
            <a:r>
              <a:rPr lang="de-DE" i="1" dirty="0">
                <a:solidFill>
                  <a:schemeClr val="accent1"/>
                </a:solidFill>
                <a:cs typeface="Arial" panose="020B0604020202020204" pitchFamily="34" charset="0"/>
              </a:rPr>
              <a:t> </a:t>
            </a:r>
            <a:r>
              <a:rPr lang="de-DE" i="1" dirty="0" err="1">
                <a:solidFill>
                  <a:schemeClr val="accent1"/>
                </a:solidFill>
                <a:cs typeface="Arial" panose="020B0604020202020204" pitchFamily="34" charset="0"/>
              </a:rPr>
              <a:t>that</a:t>
            </a:r>
            <a:r>
              <a:rPr lang="de-DE" i="1" dirty="0">
                <a:solidFill>
                  <a:schemeClr val="accent1"/>
                </a:solidFill>
                <a:cs typeface="Arial" panose="020B0604020202020204" pitchFamily="34" charset="0"/>
              </a:rPr>
              <a:t> </a:t>
            </a:r>
            <a:r>
              <a:rPr lang="de-DE" i="1" dirty="0" err="1">
                <a:solidFill>
                  <a:schemeClr val="accent1"/>
                </a:solidFill>
                <a:cs typeface="Arial" panose="020B0604020202020204" pitchFamily="34" charset="0"/>
              </a:rPr>
              <a:t>work</a:t>
            </a:r>
            <a:r>
              <a:rPr lang="de-DE" i="1" dirty="0">
                <a:solidFill>
                  <a:schemeClr val="accent1"/>
                </a:solidFill>
                <a:cs typeface="Arial" panose="020B0604020202020204" pitchFamily="34" charset="0"/>
              </a:rPr>
              <a:t> </a:t>
            </a:r>
            <a:r>
              <a:rPr lang="de-DE" i="1" dirty="0" err="1">
                <a:solidFill>
                  <a:schemeClr val="accent1"/>
                </a:solidFill>
                <a:cs typeface="Arial" panose="020B0604020202020204" pitchFamily="34" charset="0"/>
              </a:rPr>
              <a:t>very</a:t>
            </a:r>
            <a:r>
              <a:rPr lang="de-DE" i="1" dirty="0">
                <a:solidFill>
                  <a:schemeClr val="accent1"/>
                </a:solidFill>
                <a:cs typeface="Arial" panose="020B0604020202020204" pitchFamily="34" charset="0"/>
              </a:rPr>
              <a:t> </a:t>
            </a:r>
            <a:r>
              <a:rPr lang="de-DE" i="1" dirty="0" err="1">
                <a:solidFill>
                  <a:schemeClr val="accent1"/>
                </a:solidFill>
                <a:cs typeface="Arial" panose="020B0604020202020204" pitchFamily="34" charset="0"/>
              </a:rPr>
              <a:t>well</a:t>
            </a:r>
            <a:r>
              <a:rPr lang="de-DE" i="1" dirty="0">
                <a:solidFill>
                  <a:schemeClr val="accent1"/>
                </a:solidFill>
                <a:cs typeface="Arial" panose="020B0604020202020204" pitchFamily="34" charset="0"/>
              </a:rPr>
              <a:t>.“</a:t>
            </a:r>
            <a:endParaRPr lang="en-IE" dirty="0">
              <a:solidFill>
                <a:schemeClr val="accent1"/>
              </a:solidFill>
              <a:cs typeface="Arial" panose="020B0604020202020204" pitchFamily="34" charset="0"/>
            </a:endParaRPr>
          </a:p>
        </p:txBody>
      </p:sp>
      <p:sp>
        <p:nvSpPr>
          <p:cNvPr id="7" name="Foliennummernplatzhalter 6">
            <a:extLst>
              <a:ext uri="{FF2B5EF4-FFF2-40B4-BE49-F238E27FC236}">
                <a16:creationId xmlns:a16="http://schemas.microsoft.com/office/drawing/2014/main" id="{6F5D9671-9E00-478A-97A9-89DCFB7FA4CA}"/>
              </a:ext>
            </a:extLst>
          </p:cNvPr>
          <p:cNvSpPr>
            <a:spLocks noGrp="1"/>
          </p:cNvSpPr>
          <p:nvPr>
            <p:ph type="sldNum" sz="quarter" idx="12"/>
          </p:nvPr>
        </p:nvSpPr>
        <p:spPr/>
        <p:txBody>
          <a:bodyPr/>
          <a:lstStyle/>
          <a:p>
            <a:fld id="{AC30E85F-03A9-4DC3-A879-6F4150C88507}" type="slidenum">
              <a:rPr lang="en-GB" smtClean="0"/>
              <a:t>21</a:t>
            </a:fld>
            <a:endParaRPr lang="en-GB"/>
          </a:p>
        </p:txBody>
      </p:sp>
      <p:pic>
        <p:nvPicPr>
          <p:cNvPr id="14" name="Picture 11">
            <a:extLst>
              <a:ext uri="{FF2B5EF4-FFF2-40B4-BE49-F238E27FC236}">
                <a16:creationId xmlns:a16="http://schemas.microsoft.com/office/drawing/2014/main" id="{EBF7FF29-80FE-49BB-B550-6D7223FC634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73768" y="1712199"/>
            <a:ext cx="2311283" cy="4154469"/>
          </a:xfrm>
          <a:prstGeom prst="rect">
            <a:avLst/>
          </a:prstGeom>
          <a:ln>
            <a:noFill/>
          </a:ln>
          <a:effectLst>
            <a:softEdge rad="112500"/>
          </a:effectLst>
        </p:spPr>
      </p:pic>
      <p:sp>
        <p:nvSpPr>
          <p:cNvPr id="15" name="TextBox 15">
            <a:extLst>
              <a:ext uri="{FF2B5EF4-FFF2-40B4-BE49-F238E27FC236}">
                <a16:creationId xmlns:a16="http://schemas.microsoft.com/office/drawing/2014/main" id="{251BB8CE-D917-405F-A4F6-38CFD20BF55E}"/>
              </a:ext>
            </a:extLst>
          </p:cNvPr>
          <p:cNvSpPr txBox="1"/>
          <p:nvPr/>
        </p:nvSpPr>
        <p:spPr>
          <a:xfrm>
            <a:off x="573768" y="5864070"/>
            <a:ext cx="2713382" cy="219291"/>
          </a:xfrm>
          <a:prstGeom prst="rect">
            <a:avLst/>
          </a:prstGeom>
          <a:noFill/>
        </p:spPr>
        <p:txBody>
          <a:bodyPr wrap="square" rtlCol="0">
            <a:spAutoFit/>
          </a:bodyPr>
          <a:lstStyle/>
          <a:p>
            <a:r>
              <a:rPr lang="en-IE" sz="825" dirty="0"/>
              <a:t>© Social Farming Ireland </a:t>
            </a:r>
          </a:p>
        </p:txBody>
      </p:sp>
    </p:spTree>
    <p:extLst>
      <p:ext uri="{BB962C8B-B14F-4D97-AF65-F5344CB8AC3E}">
        <p14:creationId xmlns:p14="http://schemas.microsoft.com/office/powerpoint/2010/main" val="130267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6F5D9671-9E00-478A-97A9-89DCFB7FA4CA}"/>
              </a:ext>
            </a:extLst>
          </p:cNvPr>
          <p:cNvSpPr>
            <a:spLocks noGrp="1"/>
          </p:cNvSpPr>
          <p:nvPr>
            <p:ph type="sldNum" sz="quarter" idx="12"/>
          </p:nvPr>
        </p:nvSpPr>
        <p:spPr/>
        <p:txBody>
          <a:bodyPr/>
          <a:lstStyle/>
          <a:p>
            <a:fld id="{AC30E85F-03A9-4DC3-A879-6F4150C88507}" type="slidenum">
              <a:rPr lang="en-GB" smtClean="0"/>
              <a:t>22</a:t>
            </a:fld>
            <a:endParaRPr lang="en-GB"/>
          </a:p>
        </p:txBody>
      </p:sp>
      <p:sp>
        <p:nvSpPr>
          <p:cNvPr id="2" name="Titel 1">
            <a:extLst>
              <a:ext uri="{FF2B5EF4-FFF2-40B4-BE49-F238E27FC236}">
                <a16:creationId xmlns:a16="http://schemas.microsoft.com/office/drawing/2014/main" id="{9D55DA50-4DAE-4F37-AB3F-12D8F929C7E6}"/>
              </a:ext>
            </a:extLst>
          </p:cNvPr>
          <p:cNvSpPr>
            <a:spLocks noGrp="1"/>
          </p:cNvSpPr>
          <p:nvPr>
            <p:ph type="title"/>
          </p:nvPr>
        </p:nvSpPr>
        <p:spPr/>
        <p:txBody>
          <a:bodyPr>
            <a:normAutofit/>
          </a:bodyPr>
          <a:lstStyle/>
          <a:p>
            <a:r>
              <a:rPr lang="en-US" dirty="0"/>
              <a:t>ACTIVITY OF PARTICULAR RELEVANCE &amp; VALUE</a:t>
            </a:r>
            <a:endParaRPr lang="de-DE" dirty="0"/>
          </a:p>
        </p:txBody>
      </p:sp>
      <p:sp>
        <p:nvSpPr>
          <p:cNvPr id="3" name="Textplatzhalter 2">
            <a:extLst>
              <a:ext uri="{FF2B5EF4-FFF2-40B4-BE49-F238E27FC236}">
                <a16:creationId xmlns:a16="http://schemas.microsoft.com/office/drawing/2014/main" id="{3B4CDF48-26FE-4F8F-90EC-0BEF86B21045}"/>
              </a:ext>
            </a:extLst>
          </p:cNvPr>
          <p:cNvSpPr>
            <a:spLocks noGrp="1"/>
          </p:cNvSpPr>
          <p:nvPr>
            <p:ph type="body" idx="1"/>
          </p:nvPr>
        </p:nvSpPr>
        <p:spPr/>
        <p:txBody>
          <a:bodyPr/>
          <a:lstStyle/>
          <a:p>
            <a:r>
              <a:rPr lang="en-GB" dirty="0"/>
              <a:t>Activities which are connected to one another </a:t>
            </a:r>
          </a:p>
          <a:p>
            <a:endParaRPr lang="de-DE" dirty="0"/>
          </a:p>
        </p:txBody>
      </p:sp>
      <p:sp>
        <p:nvSpPr>
          <p:cNvPr id="4" name="Inhaltsplatzhalter 3">
            <a:extLst>
              <a:ext uri="{FF2B5EF4-FFF2-40B4-BE49-F238E27FC236}">
                <a16:creationId xmlns:a16="http://schemas.microsoft.com/office/drawing/2014/main" id="{74355A3B-C9A0-4088-9351-71866FFFE255}"/>
              </a:ext>
            </a:extLst>
          </p:cNvPr>
          <p:cNvSpPr>
            <a:spLocks noGrp="1"/>
          </p:cNvSpPr>
          <p:nvPr>
            <p:ph sz="half" idx="2"/>
          </p:nvPr>
        </p:nvSpPr>
        <p:spPr/>
        <p:txBody>
          <a:bodyPr>
            <a:normAutofit/>
          </a:bodyPr>
          <a:lstStyle/>
          <a:p>
            <a:pPr marL="342900" indent="-342900">
              <a:buFont typeface="Arial" panose="020B0604020202020204" pitchFamily="34" charset="0"/>
              <a:buChar char="•"/>
            </a:pPr>
            <a:r>
              <a:rPr lang="en-US" dirty="0"/>
              <a:t>A chain of connected activities which are noted (e.g. food production) </a:t>
            </a:r>
          </a:p>
          <a:p>
            <a:pPr marL="342900" indent="-342900">
              <a:buFont typeface="Arial" panose="020B0604020202020204" pitchFamily="34" charset="0"/>
              <a:buChar char="•"/>
            </a:pPr>
            <a:r>
              <a:rPr lang="en-US" dirty="0"/>
              <a:t>Involvement in full cycle difficult to replicate elsewhere</a:t>
            </a:r>
          </a:p>
          <a:p>
            <a:pPr marL="342900" indent="-342900">
              <a:buFont typeface="Arial" panose="020B0604020202020204" pitchFamily="34" charset="0"/>
              <a:buChar char="•"/>
            </a:pPr>
            <a:endParaRPr lang="en-US" dirty="0"/>
          </a:p>
        </p:txBody>
      </p:sp>
      <p:sp>
        <p:nvSpPr>
          <p:cNvPr id="15" name="TextBox 15">
            <a:extLst>
              <a:ext uri="{FF2B5EF4-FFF2-40B4-BE49-F238E27FC236}">
                <a16:creationId xmlns:a16="http://schemas.microsoft.com/office/drawing/2014/main" id="{251BB8CE-D917-405F-A4F6-38CFD20BF55E}"/>
              </a:ext>
            </a:extLst>
          </p:cNvPr>
          <p:cNvSpPr txBox="1"/>
          <p:nvPr/>
        </p:nvSpPr>
        <p:spPr>
          <a:xfrm>
            <a:off x="7455205" y="5205125"/>
            <a:ext cx="1259274" cy="219291"/>
          </a:xfrm>
          <a:prstGeom prst="rect">
            <a:avLst/>
          </a:prstGeom>
          <a:noFill/>
        </p:spPr>
        <p:txBody>
          <a:bodyPr wrap="square" rtlCol="0">
            <a:spAutoFit/>
          </a:bodyPr>
          <a:lstStyle/>
          <a:p>
            <a:pPr algn="r"/>
            <a:r>
              <a:rPr lang="en-IE" sz="800" dirty="0"/>
              <a:t>© Social Farming Ireland </a:t>
            </a:r>
          </a:p>
        </p:txBody>
      </p:sp>
      <p:pic>
        <p:nvPicPr>
          <p:cNvPr id="9" name="Picture 5">
            <a:extLst>
              <a:ext uri="{FF2B5EF4-FFF2-40B4-BE49-F238E27FC236}">
                <a16:creationId xmlns:a16="http://schemas.microsoft.com/office/drawing/2014/main" id="{E23B888F-257E-4765-8F6C-0F0729E4722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04317" y="3306114"/>
            <a:ext cx="2789563" cy="2093481"/>
          </a:xfrm>
          <a:prstGeom prst="rect">
            <a:avLst/>
          </a:prstGeom>
          <a:ln>
            <a:noFill/>
          </a:ln>
          <a:effectLst>
            <a:softEdge rad="112500"/>
          </a:effectLst>
        </p:spPr>
      </p:pic>
      <p:pic>
        <p:nvPicPr>
          <p:cNvPr id="10" name="Picture 11">
            <a:extLst>
              <a:ext uri="{FF2B5EF4-FFF2-40B4-BE49-F238E27FC236}">
                <a16:creationId xmlns:a16="http://schemas.microsoft.com/office/drawing/2014/main" id="{8452DD42-0D60-433D-9F96-8C986FFF7D1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23658" y="4045187"/>
            <a:ext cx="2615318" cy="1961488"/>
          </a:xfrm>
          <a:prstGeom prst="rect">
            <a:avLst/>
          </a:prstGeom>
          <a:ln>
            <a:noFill/>
          </a:ln>
          <a:effectLst>
            <a:softEdge rad="112500"/>
          </a:effectLst>
        </p:spPr>
      </p:pic>
      <p:pic>
        <p:nvPicPr>
          <p:cNvPr id="11" name="Picture 14">
            <a:extLst>
              <a:ext uri="{FF2B5EF4-FFF2-40B4-BE49-F238E27FC236}">
                <a16:creationId xmlns:a16="http://schemas.microsoft.com/office/drawing/2014/main" id="{80BED7A9-26DB-49AF-9540-506DECBE52E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99162" y="3306114"/>
            <a:ext cx="2615317" cy="1961488"/>
          </a:xfrm>
          <a:prstGeom prst="rect">
            <a:avLst/>
          </a:prstGeom>
          <a:ln>
            <a:noFill/>
          </a:ln>
          <a:effectLst>
            <a:softEdge rad="112500"/>
          </a:effectLst>
        </p:spPr>
      </p:pic>
      <p:sp>
        <p:nvSpPr>
          <p:cNvPr id="12" name="Rectangle 20">
            <a:extLst>
              <a:ext uri="{FF2B5EF4-FFF2-40B4-BE49-F238E27FC236}">
                <a16:creationId xmlns:a16="http://schemas.microsoft.com/office/drawing/2014/main" id="{0D550855-F5CB-4279-B5F3-03598F63AFA9}"/>
              </a:ext>
            </a:extLst>
          </p:cNvPr>
          <p:cNvSpPr/>
          <p:nvPr/>
        </p:nvSpPr>
        <p:spPr>
          <a:xfrm>
            <a:off x="304317" y="5349051"/>
            <a:ext cx="1236236" cy="215444"/>
          </a:xfrm>
          <a:prstGeom prst="rect">
            <a:avLst/>
          </a:prstGeom>
        </p:spPr>
        <p:txBody>
          <a:bodyPr wrap="none">
            <a:spAutoFit/>
          </a:bodyPr>
          <a:lstStyle/>
          <a:p>
            <a:r>
              <a:rPr lang="en-IE" sz="800" dirty="0"/>
              <a:t>© Social Farming Ireland </a:t>
            </a:r>
          </a:p>
        </p:txBody>
      </p:sp>
      <p:sp>
        <p:nvSpPr>
          <p:cNvPr id="13" name="Rectangle 21">
            <a:extLst>
              <a:ext uri="{FF2B5EF4-FFF2-40B4-BE49-F238E27FC236}">
                <a16:creationId xmlns:a16="http://schemas.microsoft.com/office/drawing/2014/main" id="{541BE97D-DF0A-4F70-90D2-D1493F9FE6E8}"/>
              </a:ext>
            </a:extLst>
          </p:cNvPr>
          <p:cNvSpPr/>
          <p:nvPr/>
        </p:nvSpPr>
        <p:spPr>
          <a:xfrm>
            <a:off x="3323658" y="5937921"/>
            <a:ext cx="1236236" cy="215444"/>
          </a:xfrm>
          <a:prstGeom prst="rect">
            <a:avLst/>
          </a:prstGeom>
        </p:spPr>
        <p:txBody>
          <a:bodyPr wrap="none">
            <a:spAutoFit/>
          </a:bodyPr>
          <a:lstStyle/>
          <a:p>
            <a:r>
              <a:rPr lang="en-IE" sz="800" dirty="0"/>
              <a:t>© Social Farming Ireland </a:t>
            </a:r>
          </a:p>
        </p:txBody>
      </p:sp>
    </p:spTree>
    <p:extLst>
      <p:ext uri="{BB962C8B-B14F-4D97-AF65-F5344CB8AC3E}">
        <p14:creationId xmlns:p14="http://schemas.microsoft.com/office/powerpoint/2010/main" val="398772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6F5D9671-9E00-478A-97A9-89DCFB7FA4CA}"/>
              </a:ext>
            </a:extLst>
          </p:cNvPr>
          <p:cNvSpPr>
            <a:spLocks noGrp="1"/>
          </p:cNvSpPr>
          <p:nvPr>
            <p:ph type="sldNum" sz="quarter" idx="12"/>
          </p:nvPr>
        </p:nvSpPr>
        <p:spPr/>
        <p:txBody>
          <a:bodyPr/>
          <a:lstStyle/>
          <a:p>
            <a:fld id="{AC30E85F-03A9-4DC3-A879-6F4150C88507}" type="slidenum">
              <a:rPr lang="en-GB" smtClean="0"/>
              <a:t>23</a:t>
            </a:fld>
            <a:endParaRPr lang="en-GB"/>
          </a:p>
        </p:txBody>
      </p:sp>
      <p:sp>
        <p:nvSpPr>
          <p:cNvPr id="2" name="Titel 1">
            <a:extLst>
              <a:ext uri="{FF2B5EF4-FFF2-40B4-BE49-F238E27FC236}">
                <a16:creationId xmlns:a16="http://schemas.microsoft.com/office/drawing/2014/main" id="{9D55DA50-4DAE-4F37-AB3F-12D8F929C7E6}"/>
              </a:ext>
            </a:extLst>
          </p:cNvPr>
          <p:cNvSpPr>
            <a:spLocks noGrp="1"/>
          </p:cNvSpPr>
          <p:nvPr>
            <p:ph type="title"/>
          </p:nvPr>
        </p:nvSpPr>
        <p:spPr/>
        <p:txBody>
          <a:bodyPr>
            <a:normAutofit/>
          </a:bodyPr>
          <a:lstStyle/>
          <a:p>
            <a:r>
              <a:rPr lang="en-US" dirty="0"/>
              <a:t>ACTIVITY OF PARTICULAR RELEVANCE &amp; VALUE</a:t>
            </a:r>
            <a:endParaRPr lang="de-DE" dirty="0"/>
          </a:p>
        </p:txBody>
      </p:sp>
      <p:sp>
        <p:nvSpPr>
          <p:cNvPr id="3" name="Textplatzhalter 2">
            <a:extLst>
              <a:ext uri="{FF2B5EF4-FFF2-40B4-BE49-F238E27FC236}">
                <a16:creationId xmlns:a16="http://schemas.microsoft.com/office/drawing/2014/main" id="{3B4CDF48-26FE-4F8F-90EC-0BEF86B21045}"/>
              </a:ext>
            </a:extLst>
          </p:cNvPr>
          <p:cNvSpPr>
            <a:spLocks noGrp="1"/>
          </p:cNvSpPr>
          <p:nvPr>
            <p:ph type="body" idx="1"/>
          </p:nvPr>
        </p:nvSpPr>
        <p:spPr/>
        <p:txBody>
          <a:bodyPr/>
          <a:lstStyle/>
          <a:p>
            <a:r>
              <a:rPr lang="en-GB" dirty="0"/>
              <a:t>Real access to animals and nature</a:t>
            </a:r>
          </a:p>
        </p:txBody>
      </p:sp>
      <p:sp>
        <p:nvSpPr>
          <p:cNvPr id="4" name="Inhaltsplatzhalter 3">
            <a:extLst>
              <a:ext uri="{FF2B5EF4-FFF2-40B4-BE49-F238E27FC236}">
                <a16:creationId xmlns:a16="http://schemas.microsoft.com/office/drawing/2014/main" id="{74355A3B-C9A0-4088-9351-71866FFFE255}"/>
              </a:ext>
            </a:extLst>
          </p:cNvPr>
          <p:cNvSpPr>
            <a:spLocks noGrp="1"/>
          </p:cNvSpPr>
          <p:nvPr>
            <p:ph sz="half" idx="2"/>
          </p:nvPr>
        </p:nvSpPr>
        <p:spPr/>
        <p:txBody>
          <a:bodyPr>
            <a:normAutofit/>
          </a:bodyPr>
          <a:lstStyle/>
          <a:p>
            <a:pPr marL="342900" indent="-342900">
              <a:buFont typeface="Arial" panose="020B0604020202020204" pitchFamily="34" charset="0"/>
              <a:buChar char="•"/>
            </a:pPr>
            <a:r>
              <a:rPr lang="en-US" dirty="0"/>
              <a:t>Up-close and tactile, real connection </a:t>
            </a:r>
          </a:p>
          <a:p>
            <a:pPr marL="342900" indent="-342900">
              <a:buFont typeface="Arial" panose="020B0604020202020204" pitchFamily="34" charset="0"/>
              <a:buChar char="•"/>
            </a:pPr>
            <a:r>
              <a:rPr lang="en-US" dirty="0"/>
              <a:t>Supported to overcome fears if they are there</a:t>
            </a:r>
          </a:p>
        </p:txBody>
      </p:sp>
      <p:sp>
        <p:nvSpPr>
          <p:cNvPr id="15" name="TextBox 15">
            <a:extLst>
              <a:ext uri="{FF2B5EF4-FFF2-40B4-BE49-F238E27FC236}">
                <a16:creationId xmlns:a16="http://schemas.microsoft.com/office/drawing/2014/main" id="{251BB8CE-D917-405F-A4F6-38CFD20BF55E}"/>
              </a:ext>
            </a:extLst>
          </p:cNvPr>
          <p:cNvSpPr txBox="1"/>
          <p:nvPr/>
        </p:nvSpPr>
        <p:spPr>
          <a:xfrm>
            <a:off x="7337982" y="3888466"/>
            <a:ext cx="1259274" cy="219291"/>
          </a:xfrm>
          <a:prstGeom prst="rect">
            <a:avLst/>
          </a:prstGeom>
          <a:noFill/>
        </p:spPr>
        <p:txBody>
          <a:bodyPr wrap="square" rtlCol="0">
            <a:spAutoFit/>
          </a:bodyPr>
          <a:lstStyle/>
          <a:p>
            <a:pPr algn="r"/>
            <a:r>
              <a:rPr lang="en-IE" sz="800" dirty="0"/>
              <a:t>© Social Farming Ireland </a:t>
            </a:r>
          </a:p>
        </p:txBody>
      </p:sp>
      <p:sp>
        <p:nvSpPr>
          <p:cNvPr id="12" name="Rectangle 20">
            <a:extLst>
              <a:ext uri="{FF2B5EF4-FFF2-40B4-BE49-F238E27FC236}">
                <a16:creationId xmlns:a16="http://schemas.microsoft.com/office/drawing/2014/main" id="{0D550855-F5CB-4279-B5F3-03598F63AFA9}"/>
              </a:ext>
            </a:extLst>
          </p:cNvPr>
          <p:cNvSpPr/>
          <p:nvPr/>
        </p:nvSpPr>
        <p:spPr>
          <a:xfrm>
            <a:off x="467319" y="3331962"/>
            <a:ext cx="1236236" cy="215444"/>
          </a:xfrm>
          <a:prstGeom prst="rect">
            <a:avLst/>
          </a:prstGeom>
        </p:spPr>
        <p:txBody>
          <a:bodyPr wrap="none">
            <a:spAutoFit/>
          </a:bodyPr>
          <a:lstStyle/>
          <a:p>
            <a:r>
              <a:rPr lang="en-IE" sz="800" dirty="0"/>
              <a:t>© Social Farming Ireland </a:t>
            </a:r>
          </a:p>
        </p:txBody>
      </p:sp>
      <p:pic>
        <p:nvPicPr>
          <p:cNvPr id="14" name="Picture 9">
            <a:extLst>
              <a:ext uri="{FF2B5EF4-FFF2-40B4-BE49-F238E27FC236}">
                <a16:creationId xmlns:a16="http://schemas.microsoft.com/office/drawing/2014/main" id="{B733CA7A-68B0-455F-9E86-45B71891850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5400000">
            <a:off x="117183" y="3887689"/>
            <a:ext cx="2722217" cy="2041663"/>
          </a:xfrm>
          <a:prstGeom prst="rect">
            <a:avLst/>
          </a:prstGeom>
          <a:ln>
            <a:noFill/>
          </a:ln>
          <a:effectLst>
            <a:softEdge rad="112500"/>
          </a:effectLst>
        </p:spPr>
      </p:pic>
      <p:pic>
        <p:nvPicPr>
          <p:cNvPr id="16" name="Picture 10">
            <a:extLst>
              <a:ext uri="{FF2B5EF4-FFF2-40B4-BE49-F238E27FC236}">
                <a16:creationId xmlns:a16="http://schemas.microsoft.com/office/drawing/2014/main" id="{08302C2B-1B1C-45C0-AFED-392CD272C3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644879" y="1341612"/>
            <a:ext cx="1952377" cy="2603169"/>
          </a:xfrm>
          <a:prstGeom prst="rect">
            <a:avLst/>
          </a:prstGeom>
          <a:ln>
            <a:noFill/>
          </a:ln>
          <a:effectLst>
            <a:softEdge rad="112500"/>
          </a:effectLst>
        </p:spPr>
      </p:pic>
      <p:sp>
        <p:nvSpPr>
          <p:cNvPr id="17" name="Speech Bubble: Rectangle with Corners Rounded 1">
            <a:extLst>
              <a:ext uri="{FF2B5EF4-FFF2-40B4-BE49-F238E27FC236}">
                <a16:creationId xmlns:a16="http://schemas.microsoft.com/office/drawing/2014/main" id="{56F17E2C-775E-4DF7-8A6E-30535A32F00F}"/>
              </a:ext>
            </a:extLst>
          </p:cNvPr>
          <p:cNvSpPr/>
          <p:nvPr/>
        </p:nvSpPr>
        <p:spPr>
          <a:xfrm>
            <a:off x="2742971" y="4217220"/>
            <a:ext cx="5852863" cy="205240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i="1" dirty="0">
                <a:cs typeface="Arial" panose="020B0604020202020204" pitchFamily="34" charset="0"/>
              </a:rPr>
              <a:t>“Well the horse was really popular among our clients. It truly was a kind of therapy. We had a client who used to warm herself up while leaning to the horse. Their temperature is really high.”</a:t>
            </a:r>
            <a:endParaRPr lang="en-IE" dirty="0">
              <a:cs typeface="Arial" panose="020B0604020202020204" pitchFamily="34" charset="0"/>
            </a:endParaRPr>
          </a:p>
          <a:p>
            <a:r>
              <a:rPr lang="en-IE" i="1" dirty="0">
                <a:cs typeface="Arial" panose="020B0604020202020204" pitchFamily="34" charset="0"/>
              </a:rPr>
              <a:t> </a:t>
            </a:r>
            <a:endParaRPr lang="en-IE" dirty="0">
              <a:cs typeface="Arial" panose="020B0604020202020204" pitchFamily="34" charset="0"/>
            </a:endParaRPr>
          </a:p>
          <a:p>
            <a:r>
              <a:rPr lang="en-IE" i="1" dirty="0">
                <a:cs typeface="Arial" panose="020B0604020202020204" pitchFamily="34" charset="0"/>
              </a:rPr>
              <a:t> “You have to give time and space in the day to just ‘be’ with nature.”</a:t>
            </a:r>
            <a:endParaRPr lang="en-IE" dirty="0">
              <a:cs typeface="Arial" panose="020B0604020202020204" pitchFamily="34" charset="0"/>
            </a:endParaRPr>
          </a:p>
        </p:txBody>
      </p:sp>
    </p:spTree>
    <p:extLst>
      <p:ext uri="{BB962C8B-B14F-4D97-AF65-F5344CB8AC3E}">
        <p14:creationId xmlns:p14="http://schemas.microsoft.com/office/powerpoint/2010/main" val="216656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5DA50-4DAE-4F37-AB3F-12D8F929C7E6}"/>
              </a:ext>
            </a:extLst>
          </p:cNvPr>
          <p:cNvSpPr>
            <a:spLocks noGrp="1"/>
          </p:cNvSpPr>
          <p:nvPr>
            <p:ph type="title"/>
          </p:nvPr>
        </p:nvSpPr>
        <p:spPr/>
        <p:txBody>
          <a:bodyPr>
            <a:normAutofit fontScale="90000"/>
          </a:bodyPr>
          <a:lstStyle/>
          <a:p>
            <a:r>
              <a:rPr lang="en-US" dirty="0"/>
              <a:t>ACTIVITY OF PARTICULAR RELEVANCE &amp; VALUE</a:t>
            </a:r>
            <a:br>
              <a:rPr lang="en-US" dirty="0"/>
            </a:br>
            <a:endParaRPr lang="de-DE" dirty="0"/>
          </a:p>
        </p:txBody>
      </p:sp>
      <p:sp>
        <p:nvSpPr>
          <p:cNvPr id="3" name="Textplatzhalter 2">
            <a:extLst>
              <a:ext uri="{FF2B5EF4-FFF2-40B4-BE49-F238E27FC236}">
                <a16:creationId xmlns:a16="http://schemas.microsoft.com/office/drawing/2014/main" id="{3B4CDF48-26FE-4F8F-90EC-0BEF86B21045}"/>
              </a:ext>
            </a:extLst>
          </p:cNvPr>
          <p:cNvSpPr>
            <a:spLocks noGrp="1"/>
          </p:cNvSpPr>
          <p:nvPr>
            <p:ph type="body" idx="1"/>
          </p:nvPr>
        </p:nvSpPr>
        <p:spPr>
          <a:xfrm>
            <a:off x="624689" y="1754016"/>
            <a:ext cx="7161291" cy="420202"/>
          </a:xfrm>
        </p:spPr>
        <p:txBody>
          <a:bodyPr/>
          <a:lstStyle/>
          <a:p>
            <a:r>
              <a:rPr lang="en-GB" dirty="0"/>
              <a:t>Activities which allow for positive risk-taking </a:t>
            </a:r>
          </a:p>
        </p:txBody>
      </p:sp>
      <p:sp>
        <p:nvSpPr>
          <p:cNvPr id="4" name="Inhaltsplatzhalter 3">
            <a:extLst>
              <a:ext uri="{FF2B5EF4-FFF2-40B4-BE49-F238E27FC236}">
                <a16:creationId xmlns:a16="http://schemas.microsoft.com/office/drawing/2014/main" id="{74355A3B-C9A0-4088-9351-71866FFFE255}"/>
              </a:ext>
            </a:extLst>
          </p:cNvPr>
          <p:cNvSpPr>
            <a:spLocks noGrp="1"/>
          </p:cNvSpPr>
          <p:nvPr>
            <p:ph sz="half" idx="2"/>
          </p:nvPr>
        </p:nvSpPr>
        <p:spPr>
          <a:xfrm>
            <a:off x="624689" y="2218381"/>
            <a:ext cx="7893186" cy="4081675"/>
          </a:xfrm>
        </p:spPr>
        <p:txBody>
          <a:bodyPr>
            <a:normAutofit/>
          </a:bodyPr>
          <a:lstStyle/>
          <a:p>
            <a:pPr marL="342900" indent="-342900">
              <a:buFont typeface="Arial" panose="020B0604020202020204" pitchFamily="34" charset="0"/>
              <a:buChar char="•"/>
            </a:pPr>
            <a:r>
              <a:rPr lang="en-US" dirty="0"/>
              <a:t>Normal life can be </a:t>
            </a:r>
            <a:r>
              <a:rPr lang="en-US" dirty="0" err="1"/>
              <a:t>characterised</a:t>
            </a:r>
            <a:r>
              <a:rPr lang="en-US" dirty="0"/>
              <a:t> by risk </a:t>
            </a:r>
            <a:r>
              <a:rPr lang="en-US" dirty="0" err="1"/>
              <a:t>minimisation</a:t>
            </a:r>
            <a:r>
              <a:rPr lang="en-US" dirty="0"/>
              <a:t> and paternalism </a:t>
            </a:r>
          </a:p>
          <a:p>
            <a:pPr marL="342900" indent="-342900">
              <a:buFont typeface="Arial" panose="020B0604020202020204" pitchFamily="34" charset="0"/>
              <a:buChar char="•"/>
            </a:pPr>
            <a:r>
              <a:rPr lang="en-US" dirty="0"/>
              <a:t>The farm a live environment where people can be supported to take risks, extend themselves</a:t>
            </a:r>
          </a:p>
          <a:p>
            <a:pPr marL="342900" indent="-342900">
              <a:buFont typeface="Arial" panose="020B0604020202020204" pitchFamily="34" charset="0"/>
              <a:buChar char="•"/>
            </a:pPr>
            <a:r>
              <a:rPr lang="en-US" dirty="0"/>
              <a:t>Sense of freedom and space</a:t>
            </a:r>
          </a:p>
          <a:p>
            <a:pPr marL="342900" indent="-342900">
              <a:buFont typeface="Arial" panose="020B0604020202020204" pitchFamily="34" charset="0"/>
              <a:buChar char="•"/>
            </a:pPr>
            <a:r>
              <a:rPr lang="en-US" dirty="0"/>
              <a:t>Access to machinery          Creative approaches to doing so….</a:t>
            </a:r>
          </a:p>
        </p:txBody>
      </p:sp>
      <p:sp>
        <p:nvSpPr>
          <p:cNvPr id="7" name="Foliennummernplatzhalter 6">
            <a:extLst>
              <a:ext uri="{FF2B5EF4-FFF2-40B4-BE49-F238E27FC236}">
                <a16:creationId xmlns:a16="http://schemas.microsoft.com/office/drawing/2014/main" id="{6F5D9671-9E00-478A-97A9-89DCFB7FA4CA}"/>
              </a:ext>
            </a:extLst>
          </p:cNvPr>
          <p:cNvSpPr>
            <a:spLocks noGrp="1"/>
          </p:cNvSpPr>
          <p:nvPr>
            <p:ph type="sldNum" sz="quarter" idx="12"/>
          </p:nvPr>
        </p:nvSpPr>
        <p:spPr/>
        <p:txBody>
          <a:bodyPr/>
          <a:lstStyle/>
          <a:p>
            <a:fld id="{AC30E85F-03A9-4DC3-A879-6F4150C88507}" type="slidenum">
              <a:rPr lang="en-GB" smtClean="0"/>
              <a:t>24</a:t>
            </a:fld>
            <a:endParaRPr lang="en-GB"/>
          </a:p>
        </p:txBody>
      </p:sp>
      <p:sp>
        <p:nvSpPr>
          <p:cNvPr id="18" name="Speech Bubble: Rectangle 5">
            <a:extLst>
              <a:ext uri="{FF2B5EF4-FFF2-40B4-BE49-F238E27FC236}">
                <a16:creationId xmlns:a16="http://schemas.microsoft.com/office/drawing/2014/main" id="{EB99F963-38D9-47A3-81A6-0F70EE2FE942}"/>
              </a:ext>
            </a:extLst>
          </p:cNvPr>
          <p:cNvSpPr/>
          <p:nvPr/>
        </p:nvSpPr>
        <p:spPr>
          <a:xfrm>
            <a:off x="201416" y="4259218"/>
            <a:ext cx="3838669" cy="1817125"/>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IE" sz="1600" i="1" dirty="0">
                <a:ea typeface="Times New Roman" panose="02020603050405020304" pitchFamily="18" charset="0"/>
                <a:cs typeface="Arial" panose="020B0604020202020204" pitchFamily="34" charset="0"/>
              </a:rPr>
              <a:t>“In the forest they also like it because it is full of action, we often burn branches there and that is what they like. Well, especially our male clients. They do not really enjoy planting trees, but other forest works they do enjoy.”</a:t>
            </a:r>
            <a:endParaRPr lang="en-IE" sz="1600" dirty="0">
              <a:ea typeface="Times New Roman" panose="02020603050405020304" pitchFamily="18" charset="0"/>
              <a:cs typeface="Arial" panose="020B0604020202020204" pitchFamily="34" charset="0"/>
            </a:endParaRPr>
          </a:p>
        </p:txBody>
      </p:sp>
      <p:sp>
        <p:nvSpPr>
          <p:cNvPr id="20" name="Speech Bubble: Rectangle with Corners Rounded 10">
            <a:extLst>
              <a:ext uri="{FF2B5EF4-FFF2-40B4-BE49-F238E27FC236}">
                <a16:creationId xmlns:a16="http://schemas.microsoft.com/office/drawing/2014/main" id="{E77791AD-EAFE-48F6-AD8E-C4175D4A8B06}"/>
              </a:ext>
            </a:extLst>
          </p:cNvPr>
          <p:cNvSpPr/>
          <p:nvPr/>
        </p:nvSpPr>
        <p:spPr>
          <a:xfrm>
            <a:off x="4209860" y="4221666"/>
            <a:ext cx="4617505" cy="218818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i="1" dirty="0">
                <a:cs typeface="Arial" panose="020B0604020202020204" pitchFamily="34" charset="0"/>
              </a:rPr>
              <a:t>“The machines are important because everyone likes to use as much technology as possible.... Most clients like to work with machines They also want to be a little bit in the centre through this. ‘I can handle technology’. This is very important. ‘I can already do more than others. I'm the one who can handle a lawn mower, the power saw, the chain saw, or even the tractor or our lawn tractor.”</a:t>
            </a:r>
            <a:endParaRPr lang="en-IE" sz="1600" dirty="0">
              <a:cs typeface="Arial" panose="020B0604020202020204" pitchFamily="34" charset="0"/>
            </a:endParaRPr>
          </a:p>
        </p:txBody>
      </p:sp>
      <p:sp>
        <p:nvSpPr>
          <p:cNvPr id="21" name="Arrow: Down 1">
            <a:extLst>
              <a:ext uri="{FF2B5EF4-FFF2-40B4-BE49-F238E27FC236}">
                <a16:creationId xmlns:a16="http://schemas.microsoft.com/office/drawing/2014/main" id="{180B571B-CEEA-4597-91A5-03FF3997A62E}"/>
              </a:ext>
            </a:extLst>
          </p:cNvPr>
          <p:cNvSpPr/>
          <p:nvPr/>
        </p:nvSpPr>
        <p:spPr>
          <a:xfrm rot="16200000">
            <a:off x="3555581" y="3700760"/>
            <a:ext cx="222392" cy="4470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405848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5DA50-4DAE-4F37-AB3F-12D8F929C7E6}"/>
              </a:ext>
            </a:extLst>
          </p:cNvPr>
          <p:cNvSpPr>
            <a:spLocks noGrp="1"/>
          </p:cNvSpPr>
          <p:nvPr>
            <p:ph type="title"/>
          </p:nvPr>
        </p:nvSpPr>
        <p:spPr/>
        <p:txBody>
          <a:bodyPr>
            <a:normAutofit fontScale="90000"/>
          </a:bodyPr>
          <a:lstStyle/>
          <a:p>
            <a:r>
              <a:rPr lang="en-US" dirty="0"/>
              <a:t>ACTIVITY OF PARTICULAR RELEVANCE &amp; VALUE</a:t>
            </a:r>
            <a:br>
              <a:rPr lang="en-US" dirty="0"/>
            </a:br>
            <a:endParaRPr lang="de-DE" dirty="0"/>
          </a:p>
        </p:txBody>
      </p:sp>
      <p:sp>
        <p:nvSpPr>
          <p:cNvPr id="3" name="Textplatzhalter 2">
            <a:extLst>
              <a:ext uri="{FF2B5EF4-FFF2-40B4-BE49-F238E27FC236}">
                <a16:creationId xmlns:a16="http://schemas.microsoft.com/office/drawing/2014/main" id="{3B4CDF48-26FE-4F8F-90EC-0BEF86B21045}"/>
              </a:ext>
            </a:extLst>
          </p:cNvPr>
          <p:cNvSpPr>
            <a:spLocks noGrp="1"/>
          </p:cNvSpPr>
          <p:nvPr>
            <p:ph type="body" idx="1"/>
          </p:nvPr>
        </p:nvSpPr>
        <p:spPr>
          <a:xfrm>
            <a:off x="624689" y="1754016"/>
            <a:ext cx="4246075" cy="420202"/>
          </a:xfrm>
        </p:spPr>
        <p:txBody>
          <a:bodyPr/>
          <a:lstStyle/>
          <a:p>
            <a:r>
              <a:rPr lang="en-GB" dirty="0"/>
              <a:t>Activities with a strong social dimension  </a:t>
            </a:r>
          </a:p>
        </p:txBody>
      </p:sp>
      <p:sp>
        <p:nvSpPr>
          <p:cNvPr id="7" name="Foliennummernplatzhalter 6">
            <a:extLst>
              <a:ext uri="{FF2B5EF4-FFF2-40B4-BE49-F238E27FC236}">
                <a16:creationId xmlns:a16="http://schemas.microsoft.com/office/drawing/2014/main" id="{6F5D9671-9E00-478A-97A9-89DCFB7FA4CA}"/>
              </a:ext>
            </a:extLst>
          </p:cNvPr>
          <p:cNvSpPr>
            <a:spLocks noGrp="1"/>
          </p:cNvSpPr>
          <p:nvPr>
            <p:ph type="sldNum" sz="quarter" idx="12"/>
          </p:nvPr>
        </p:nvSpPr>
        <p:spPr/>
        <p:txBody>
          <a:bodyPr/>
          <a:lstStyle/>
          <a:p>
            <a:fld id="{AC30E85F-03A9-4DC3-A879-6F4150C88507}" type="slidenum">
              <a:rPr lang="en-GB" smtClean="0"/>
              <a:t>25</a:t>
            </a:fld>
            <a:endParaRPr lang="en-GB"/>
          </a:p>
        </p:txBody>
      </p:sp>
      <p:sp>
        <p:nvSpPr>
          <p:cNvPr id="12" name="Speech Bubble: Rectangle 5">
            <a:extLst>
              <a:ext uri="{FF2B5EF4-FFF2-40B4-BE49-F238E27FC236}">
                <a16:creationId xmlns:a16="http://schemas.microsoft.com/office/drawing/2014/main" id="{0F23FE45-04E5-4614-A119-2EC1BDC2F2BB}"/>
              </a:ext>
            </a:extLst>
          </p:cNvPr>
          <p:cNvSpPr/>
          <p:nvPr/>
        </p:nvSpPr>
        <p:spPr>
          <a:xfrm>
            <a:off x="624689" y="2613782"/>
            <a:ext cx="4595865" cy="1565460"/>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1600" i="1" dirty="0"/>
              <a:t>“</a:t>
            </a:r>
            <a:r>
              <a:rPr lang="en-IE" sz="1600" i="1" dirty="0">
                <a:cs typeface="Arial" panose="020B0604020202020204" pitchFamily="34" charset="0"/>
              </a:rPr>
              <a:t>Fun activities around the holidays, just having fun together. I think for participants it adds value to their lives. Their world is generally small, they interact with the public here and get to know more people.”</a:t>
            </a:r>
          </a:p>
        </p:txBody>
      </p:sp>
      <p:pic>
        <p:nvPicPr>
          <p:cNvPr id="13" name="Picture 11">
            <a:extLst>
              <a:ext uri="{FF2B5EF4-FFF2-40B4-BE49-F238E27FC236}">
                <a16:creationId xmlns:a16="http://schemas.microsoft.com/office/drawing/2014/main" id="{F3212B32-F9C5-4348-B0EE-4B5F58D5036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3256" t="694" r="7507" b="552"/>
          <a:stretch/>
        </p:blipFill>
        <p:spPr>
          <a:xfrm>
            <a:off x="5363093" y="1754016"/>
            <a:ext cx="3156218" cy="2425226"/>
          </a:xfrm>
          <a:prstGeom prst="rect">
            <a:avLst/>
          </a:prstGeom>
        </p:spPr>
      </p:pic>
      <p:sp>
        <p:nvSpPr>
          <p:cNvPr id="14" name="Speech Bubble: Rectangle with Corners Rounded 1">
            <a:extLst>
              <a:ext uri="{FF2B5EF4-FFF2-40B4-BE49-F238E27FC236}">
                <a16:creationId xmlns:a16="http://schemas.microsoft.com/office/drawing/2014/main" id="{B2763E90-3285-4035-9238-0FF31369C7AD}"/>
              </a:ext>
            </a:extLst>
          </p:cNvPr>
          <p:cNvSpPr/>
          <p:nvPr/>
        </p:nvSpPr>
        <p:spPr>
          <a:xfrm>
            <a:off x="624689" y="4607732"/>
            <a:ext cx="7894622" cy="1439496"/>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i="1" dirty="0">
                <a:cs typeface="Arial" panose="020B0604020202020204" pitchFamily="34" charset="0"/>
              </a:rPr>
              <a:t>“And they have an environment here where they feel as comfortable as possible and where work is not only in the foreground, where leisure activities also take place…..Certain excursions are also made from time to time. Or we just play cards or today is a rainy day, ‘okay, let's take it easy. </a:t>
            </a:r>
            <a:r>
              <a:rPr lang="de-DE" sz="1600" i="1" dirty="0">
                <a:cs typeface="Arial" panose="020B0604020202020204" pitchFamily="34" charset="0"/>
              </a:rPr>
              <a:t>And that's also part </a:t>
            </a:r>
            <a:r>
              <a:rPr lang="de-DE" i="1" dirty="0">
                <a:cs typeface="Arial" panose="020B0604020202020204" pitchFamily="34" charset="0"/>
              </a:rPr>
              <a:t>of it.“</a:t>
            </a:r>
            <a:endParaRPr lang="en-IE" dirty="0"/>
          </a:p>
        </p:txBody>
      </p:sp>
      <p:sp>
        <p:nvSpPr>
          <p:cNvPr id="15" name="TextBox 15">
            <a:extLst>
              <a:ext uri="{FF2B5EF4-FFF2-40B4-BE49-F238E27FC236}">
                <a16:creationId xmlns:a16="http://schemas.microsoft.com/office/drawing/2014/main" id="{DCA6645B-102F-4CA4-A75E-BC5017DA83DA}"/>
              </a:ext>
            </a:extLst>
          </p:cNvPr>
          <p:cNvSpPr txBox="1"/>
          <p:nvPr/>
        </p:nvSpPr>
        <p:spPr>
          <a:xfrm>
            <a:off x="7380423" y="4209874"/>
            <a:ext cx="1238476" cy="219291"/>
          </a:xfrm>
          <a:prstGeom prst="rect">
            <a:avLst/>
          </a:prstGeom>
          <a:noFill/>
        </p:spPr>
        <p:txBody>
          <a:bodyPr wrap="square" rtlCol="0">
            <a:spAutoFit/>
          </a:bodyPr>
          <a:lstStyle/>
          <a:p>
            <a:pPr algn="r"/>
            <a:r>
              <a:rPr lang="en-IE" sz="800" dirty="0"/>
              <a:t>© Social Farming Ireland </a:t>
            </a:r>
          </a:p>
        </p:txBody>
      </p:sp>
    </p:spTree>
    <p:extLst>
      <p:ext uri="{BB962C8B-B14F-4D97-AF65-F5344CB8AC3E}">
        <p14:creationId xmlns:p14="http://schemas.microsoft.com/office/powerpoint/2010/main" val="68605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6F5D9671-9E00-478A-97A9-89DCFB7FA4CA}"/>
              </a:ext>
            </a:extLst>
          </p:cNvPr>
          <p:cNvSpPr>
            <a:spLocks noGrp="1"/>
          </p:cNvSpPr>
          <p:nvPr>
            <p:ph type="sldNum" sz="quarter" idx="12"/>
          </p:nvPr>
        </p:nvSpPr>
        <p:spPr/>
        <p:txBody>
          <a:bodyPr/>
          <a:lstStyle/>
          <a:p>
            <a:fld id="{AC30E85F-03A9-4DC3-A879-6F4150C88507}" type="slidenum">
              <a:rPr lang="en-GB" smtClean="0"/>
              <a:t>26</a:t>
            </a:fld>
            <a:endParaRPr lang="en-GB"/>
          </a:p>
        </p:txBody>
      </p:sp>
      <p:sp>
        <p:nvSpPr>
          <p:cNvPr id="2" name="Titel 1">
            <a:extLst>
              <a:ext uri="{FF2B5EF4-FFF2-40B4-BE49-F238E27FC236}">
                <a16:creationId xmlns:a16="http://schemas.microsoft.com/office/drawing/2014/main" id="{9D55DA50-4DAE-4F37-AB3F-12D8F929C7E6}"/>
              </a:ext>
            </a:extLst>
          </p:cNvPr>
          <p:cNvSpPr>
            <a:spLocks noGrp="1"/>
          </p:cNvSpPr>
          <p:nvPr>
            <p:ph type="title"/>
          </p:nvPr>
        </p:nvSpPr>
        <p:spPr/>
        <p:txBody>
          <a:bodyPr>
            <a:noAutofit/>
          </a:bodyPr>
          <a:lstStyle/>
          <a:p>
            <a:r>
              <a:rPr lang="en-US" dirty="0"/>
              <a:t>ACTIVITY OF PARTICULAR RELEVANCE &amp; VALUE</a:t>
            </a:r>
            <a:endParaRPr lang="de-DE" dirty="0"/>
          </a:p>
        </p:txBody>
      </p:sp>
      <p:sp>
        <p:nvSpPr>
          <p:cNvPr id="3" name="Textplatzhalter 2">
            <a:extLst>
              <a:ext uri="{FF2B5EF4-FFF2-40B4-BE49-F238E27FC236}">
                <a16:creationId xmlns:a16="http://schemas.microsoft.com/office/drawing/2014/main" id="{3B4CDF48-26FE-4F8F-90EC-0BEF86B21045}"/>
              </a:ext>
            </a:extLst>
          </p:cNvPr>
          <p:cNvSpPr>
            <a:spLocks noGrp="1"/>
          </p:cNvSpPr>
          <p:nvPr>
            <p:ph type="body" idx="1"/>
          </p:nvPr>
        </p:nvSpPr>
        <p:spPr/>
        <p:txBody>
          <a:bodyPr/>
          <a:lstStyle/>
          <a:p>
            <a:r>
              <a:rPr lang="en-US" dirty="0"/>
              <a:t>Activities which engage with the ‘outside’ world</a:t>
            </a:r>
          </a:p>
        </p:txBody>
      </p:sp>
      <p:sp>
        <p:nvSpPr>
          <p:cNvPr id="4" name="Inhaltsplatzhalter 3">
            <a:extLst>
              <a:ext uri="{FF2B5EF4-FFF2-40B4-BE49-F238E27FC236}">
                <a16:creationId xmlns:a16="http://schemas.microsoft.com/office/drawing/2014/main" id="{0667F3D6-C61B-44ED-AF17-69649D8DB615}"/>
              </a:ext>
            </a:extLst>
          </p:cNvPr>
          <p:cNvSpPr>
            <a:spLocks noGrp="1"/>
          </p:cNvSpPr>
          <p:nvPr>
            <p:ph sz="half" idx="2"/>
          </p:nvPr>
        </p:nvSpPr>
        <p:spPr/>
        <p:txBody>
          <a:bodyPr/>
          <a:lstStyle/>
          <a:p>
            <a:pPr marL="342900" indent="-342900">
              <a:buFont typeface="Arial" panose="020B0604020202020204" pitchFamily="34" charset="0"/>
              <a:buChar char="•"/>
            </a:pPr>
            <a:r>
              <a:rPr lang="en-US" dirty="0"/>
              <a:t>Esp. relevant for those in residential services</a:t>
            </a:r>
          </a:p>
          <a:p>
            <a:pPr marL="342900" indent="-342900">
              <a:buFont typeface="Arial" panose="020B0604020202020204" pitchFamily="34" charset="0"/>
              <a:buChar char="•"/>
            </a:pPr>
            <a:r>
              <a:rPr lang="en-US" dirty="0"/>
              <a:t>To be out there in the world, observing, being part of commercial activities </a:t>
            </a:r>
          </a:p>
          <a:p>
            <a:endParaRPr lang="de-DE" dirty="0"/>
          </a:p>
        </p:txBody>
      </p:sp>
      <p:pic>
        <p:nvPicPr>
          <p:cNvPr id="16" name="Picture 2" descr="Young Disabled Man Holding Fresh Vegetables At A Local Farmers Market Stock  Photo - Download Image Now - iStock">
            <a:extLst>
              <a:ext uri="{FF2B5EF4-FFF2-40B4-BE49-F238E27FC236}">
                <a16:creationId xmlns:a16="http://schemas.microsoft.com/office/drawing/2014/main" id="{28D10FBE-3F08-4351-AE26-DE7D19F04F8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61148" y="3606868"/>
            <a:ext cx="3469907" cy="27604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Speech Bubble: Rectangle with Corners Rounded 4">
            <a:extLst>
              <a:ext uri="{FF2B5EF4-FFF2-40B4-BE49-F238E27FC236}">
                <a16:creationId xmlns:a16="http://schemas.microsoft.com/office/drawing/2014/main" id="{11DCCAF2-2B1E-46CC-AF62-713FB6059DD3}"/>
              </a:ext>
            </a:extLst>
          </p:cNvPr>
          <p:cNvSpPr/>
          <p:nvPr/>
        </p:nvSpPr>
        <p:spPr>
          <a:xfrm>
            <a:off x="624687" y="3668537"/>
            <a:ext cx="4261753" cy="230674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1600" i="1" dirty="0"/>
              <a:t>“</a:t>
            </a:r>
            <a:r>
              <a:rPr lang="en-IE" sz="1600" i="1" dirty="0">
                <a:cs typeface="Arial" panose="020B0604020202020204" pitchFamily="34" charset="0"/>
              </a:rPr>
              <a:t>The employees can also stand out or prove and show themselves, because we also have contacts with the outside world. We deliver the goods. And they like that. That you drive to the shop, show yourself. And when customers come to our garden, they enjoy serving the customers</a:t>
            </a:r>
            <a:r>
              <a:rPr lang="en-IE" sz="1400" i="1" dirty="0">
                <a:cs typeface="Arial" panose="020B0604020202020204" pitchFamily="34" charset="0"/>
              </a:rPr>
              <a:t>.”</a:t>
            </a:r>
            <a:endParaRPr lang="en-IE" sz="1400" dirty="0">
              <a:cs typeface="Arial" panose="020B0604020202020204" pitchFamily="34" charset="0"/>
            </a:endParaRPr>
          </a:p>
        </p:txBody>
      </p:sp>
    </p:spTree>
    <p:extLst>
      <p:ext uri="{BB962C8B-B14F-4D97-AF65-F5344CB8AC3E}">
        <p14:creationId xmlns:p14="http://schemas.microsoft.com/office/powerpoint/2010/main" val="182170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5DA50-4DAE-4F37-AB3F-12D8F929C7E6}"/>
              </a:ext>
            </a:extLst>
          </p:cNvPr>
          <p:cNvSpPr>
            <a:spLocks noGrp="1"/>
          </p:cNvSpPr>
          <p:nvPr>
            <p:ph type="title"/>
          </p:nvPr>
        </p:nvSpPr>
        <p:spPr/>
        <p:txBody>
          <a:bodyPr>
            <a:normAutofit fontScale="90000"/>
          </a:bodyPr>
          <a:lstStyle/>
          <a:p>
            <a:r>
              <a:rPr lang="en-US" dirty="0"/>
              <a:t>ACTIVITY OF PARTICULAR RELEVANCE &amp; VALUE</a:t>
            </a:r>
            <a:endParaRPr lang="de-DE" dirty="0"/>
          </a:p>
        </p:txBody>
      </p:sp>
      <p:sp>
        <p:nvSpPr>
          <p:cNvPr id="3" name="Textplatzhalter 2">
            <a:extLst>
              <a:ext uri="{FF2B5EF4-FFF2-40B4-BE49-F238E27FC236}">
                <a16:creationId xmlns:a16="http://schemas.microsoft.com/office/drawing/2014/main" id="{3B4CDF48-26FE-4F8F-90EC-0BEF86B21045}"/>
              </a:ext>
            </a:extLst>
          </p:cNvPr>
          <p:cNvSpPr>
            <a:spLocks noGrp="1"/>
          </p:cNvSpPr>
          <p:nvPr>
            <p:ph type="body" idx="1"/>
          </p:nvPr>
        </p:nvSpPr>
        <p:spPr>
          <a:xfrm>
            <a:off x="624688" y="1754016"/>
            <a:ext cx="7613965" cy="723900"/>
          </a:xfrm>
        </p:spPr>
        <p:txBody>
          <a:bodyPr/>
          <a:lstStyle/>
          <a:p>
            <a:r>
              <a:rPr lang="en-US" dirty="0"/>
              <a:t>Activities which encourage natural physical activity </a:t>
            </a:r>
          </a:p>
        </p:txBody>
      </p:sp>
      <p:sp>
        <p:nvSpPr>
          <p:cNvPr id="7" name="Foliennummernplatzhalter 6">
            <a:extLst>
              <a:ext uri="{FF2B5EF4-FFF2-40B4-BE49-F238E27FC236}">
                <a16:creationId xmlns:a16="http://schemas.microsoft.com/office/drawing/2014/main" id="{6F5D9671-9E00-478A-97A9-89DCFB7FA4CA}"/>
              </a:ext>
            </a:extLst>
          </p:cNvPr>
          <p:cNvSpPr>
            <a:spLocks noGrp="1"/>
          </p:cNvSpPr>
          <p:nvPr>
            <p:ph type="sldNum" sz="quarter" idx="12"/>
          </p:nvPr>
        </p:nvSpPr>
        <p:spPr/>
        <p:txBody>
          <a:bodyPr/>
          <a:lstStyle/>
          <a:p>
            <a:fld id="{AC30E85F-03A9-4DC3-A879-6F4150C88507}" type="slidenum">
              <a:rPr lang="en-GB" smtClean="0"/>
              <a:t>27</a:t>
            </a:fld>
            <a:endParaRPr lang="en-GB"/>
          </a:p>
        </p:txBody>
      </p:sp>
      <p:sp>
        <p:nvSpPr>
          <p:cNvPr id="10" name="Speech Bubble: Rectangle 5">
            <a:extLst>
              <a:ext uri="{FF2B5EF4-FFF2-40B4-BE49-F238E27FC236}">
                <a16:creationId xmlns:a16="http://schemas.microsoft.com/office/drawing/2014/main" id="{3303EB1B-DB8F-426F-9D80-31A2A329A619}"/>
              </a:ext>
            </a:extLst>
          </p:cNvPr>
          <p:cNvSpPr/>
          <p:nvPr/>
        </p:nvSpPr>
        <p:spPr>
          <a:xfrm>
            <a:off x="624688" y="2377130"/>
            <a:ext cx="4010583" cy="3812529"/>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1600" i="1" dirty="0">
                <a:cs typeface="Arial" panose="020B0604020202020204" pitchFamily="34" charset="0"/>
              </a:rPr>
              <a:t>“One of the great things about social farming is that everything is happening in the background, like exercise without having to be named and labelled as such. That is the beauty of it.” </a:t>
            </a:r>
          </a:p>
          <a:p>
            <a:endParaRPr lang="en-IE" sz="1600" dirty="0">
              <a:cs typeface="Arial" panose="020B0604020202020204" pitchFamily="34" charset="0"/>
            </a:endParaRPr>
          </a:p>
          <a:p>
            <a:r>
              <a:rPr lang="en-IE" sz="1600" i="1" dirty="0">
                <a:cs typeface="Arial" panose="020B0604020202020204" pitchFamily="34" charset="0"/>
              </a:rPr>
              <a:t>“Here it starts with a walk uphill to the vineyard, then you’ve already had quite a physical effort. That’s just the start of the day.”</a:t>
            </a:r>
          </a:p>
          <a:p>
            <a:endParaRPr lang="en-IE" sz="1600" dirty="0">
              <a:cs typeface="Arial" panose="020B0604020202020204" pitchFamily="34" charset="0"/>
            </a:endParaRPr>
          </a:p>
          <a:p>
            <a:r>
              <a:rPr lang="en-IE" sz="1600" i="1" dirty="0">
                <a:cs typeface="Arial" panose="020B0604020202020204" pitchFamily="34" charset="0"/>
              </a:rPr>
              <a:t>“The physical work was all new to them but noticed at the end of the 10 weeks their concentration and ability to work had really improved.”</a:t>
            </a:r>
            <a:endParaRPr lang="en-IE" sz="1600" dirty="0">
              <a:cs typeface="Arial" panose="020B0604020202020204" pitchFamily="34" charset="0"/>
            </a:endParaRPr>
          </a:p>
        </p:txBody>
      </p:sp>
      <p:pic>
        <p:nvPicPr>
          <p:cNvPr id="11" name="Picture 10">
            <a:extLst>
              <a:ext uri="{FF2B5EF4-FFF2-40B4-BE49-F238E27FC236}">
                <a16:creationId xmlns:a16="http://schemas.microsoft.com/office/drawing/2014/main" id="{E29DCDF9-975E-46E8-82E5-EA6C6BC5CED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5400000">
            <a:off x="7091562" y="2284691"/>
            <a:ext cx="2425944" cy="1364594"/>
          </a:xfrm>
          <a:prstGeom prst="rect">
            <a:avLst/>
          </a:prstGeom>
          <a:ln>
            <a:noFill/>
          </a:ln>
          <a:effectLst>
            <a:softEdge rad="112500"/>
          </a:effectLst>
        </p:spPr>
      </p:pic>
      <p:pic>
        <p:nvPicPr>
          <p:cNvPr id="12" name="Picture 7">
            <a:extLst>
              <a:ext uri="{FF2B5EF4-FFF2-40B4-BE49-F238E27FC236}">
                <a16:creationId xmlns:a16="http://schemas.microsoft.com/office/drawing/2014/main" id="{F38A6620-50F3-4E59-BA39-369F3635A3D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235593" y="4192664"/>
            <a:ext cx="3131418" cy="2098558"/>
          </a:xfrm>
          <a:prstGeom prst="rect">
            <a:avLst/>
          </a:prstGeom>
          <a:ln>
            <a:noFill/>
          </a:ln>
          <a:effectLst>
            <a:softEdge rad="112500"/>
          </a:effectLst>
        </p:spPr>
      </p:pic>
      <p:pic>
        <p:nvPicPr>
          <p:cNvPr id="13" name="Picture 9">
            <a:extLst>
              <a:ext uri="{FF2B5EF4-FFF2-40B4-BE49-F238E27FC236}">
                <a16:creationId xmlns:a16="http://schemas.microsoft.com/office/drawing/2014/main" id="{76D84AC6-B589-49BC-905D-EADE6225AD4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35593" y="2383976"/>
            <a:ext cx="2267840" cy="1795983"/>
          </a:xfrm>
          <a:prstGeom prst="rect">
            <a:avLst/>
          </a:prstGeom>
          <a:ln>
            <a:noFill/>
          </a:ln>
          <a:effectLst>
            <a:softEdge rad="112500"/>
          </a:effectLst>
        </p:spPr>
      </p:pic>
      <p:sp>
        <p:nvSpPr>
          <p:cNvPr id="14" name="TextBox 12">
            <a:extLst>
              <a:ext uri="{FF2B5EF4-FFF2-40B4-BE49-F238E27FC236}">
                <a16:creationId xmlns:a16="http://schemas.microsoft.com/office/drawing/2014/main" id="{B40A0AB4-762C-46AD-9503-162D336DD059}"/>
              </a:ext>
            </a:extLst>
          </p:cNvPr>
          <p:cNvSpPr txBox="1"/>
          <p:nvPr/>
        </p:nvSpPr>
        <p:spPr>
          <a:xfrm rot="16200000">
            <a:off x="7069724" y="4833719"/>
            <a:ext cx="2713382" cy="219291"/>
          </a:xfrm>
          <a:prstGeom prst="rect">
            <a:avLst/>
          </a:prstGeom>
          <a:noFill/>
        </p:spPr>
        <p:txBody>
          <a:bodyPr wrap="square" rtlCol="0">
            <a:spAutoFit/>
          </a:bodyPr>
          <a:lstStyle/>
          <a:p>
            <a:r>
              <a:rPr lang="en-IE" sz="825" dirty="0"/>
              <a:t>© Social Farming Ireland  (3x)</a:t>
            </a:r>
          </a:p>
        </p:txBody>
      </p:sp>
    </p:spTree>
    <p:extLst>
      <p:ext uri="{BB962C8B-B14F-4D97-AF65-F5344CB8AC3E}">
        <p14:creationId xmlns:p14="http://schemas.microsoft.com/office/powerpoint/2010/main" val="208790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6F5D9671-9E00-478A-97A9-89DCFB7FA4CA}"/>
              </a:ext>
            </a:extLst>
          </p:cNvPr>
          <p:cNvSpPr>
            <a:spLocks noGrp="1"/>
          </p:cNvSpPr>
          <p:nvPr>
            <p:ph type="sldNum" sz="quarter" idx="12"/>
          </p:nvPr>
        </p:nvSpPr>
        <p:spPr/>
        <p:txBody>
          <a:bodyPr/>
          <a:lstStyle/>
          <a:p>
            <a:fld id="{AC30E85F-03A9-4DC3-A879-6F4150C88507}" type="slidenum">
              <a:rPr lang="en-GB" smtClean="0"/>
              <a:t>28</a:t>
            </a:fld>
            <a:endParaRPr lang="en-GB"/>
          </a:p>
        </p:txBody>
      </p:sp>
      <p:sp>
        <p:nvSpPr>
          <p:cNvPr id="2" name="Titel 1">
            <a:extLst>
              <a:ext uri="{FF2B5EF4-FFF2-40B4-BE49-F238E27FC236}">
                <a16:creationId xmlns:a16="http://schemas.microsoft.com/office/drawing/2014/main" id="{9D55DA50-4DAE-4F37-AB3F-12D8F929C7E6}"/>
              </a:ext>
            </a:extLst>
          </p:cNvPr>
          <p:cNvSpPr>
            <a:spLocks noGrp="1"/>
          </p:cNvSpPr>
          <p:nvPr>
            <p:ph type="title"/>
          </p:nvPr>
        </p:nvSpPr>
        <p:spPr>
          <a:xfrm>
            <a:off x="660903" y="668342"/>
            <a:ext cx="6047715" cy="1022351"/>
          </a:xfrm>
        </p:spPr>
        <p:txBody>
          <a:bodyPr>
            <a:normAutofit/>
          </a:bodyPr>
          <a:lstStyle/>
          <a:p>
            <a:r>
              <a:rPr lang="en-US" dirty="0"/>
              <a:t>APPROACH NEEDED WORKING WITH THIS GROUP</a:t>
            </a:r>
          </a:p>
        </p:txBody>
      </p:sp>
      <p:sp>
        <p:nvSpPr>
          <p:cNvPr id="3" name="Textplatzhalter 2">
            <a:extLst>
              <a:ext uri="{FF2B5EF4-FFF2-40B4-BE49-F238E27FC236}">
                <a16:creationId xmlns:a16="http://schemas.microsoft.com/office/drawing/2014/main" id="{3B4CDF48-26FE-4F8F-90EC-0BEF86B21045}"/>
              </a:ext>
            </a:extLst>
          </p:cNvPr>
          <p:cNvSpPr>
            <a:spLocks noGrp="1"/>
          </p:cNvSpPr>
          <p:nvPr>
            <p:ph type="body" idx="1"/>
          </p:nvPr>
        </p:nvSpPr>
        <p:spPr/>
        <p:txBody>
          <a:bodyPr/>
          <a:lstStyle/>
          <a:p>
            <a:r>
              <a:rPr lang="en-US" dirty="0"/>
              <a:t>Treat People as Individuals </a:t>
            </a:r>
          </a:p>
        </p:txBody>
      </p:sp>
      <p:sp>
        <p:nvSpPr>
          <p:cNvPr id="4" name="Inhaltsplatzhalter 3">
            <a:extLst>
              <a:ext uri="{FF2B5EF4-FFF2-40B4-BE49-F238E27FC236}">
                <a16:creationId xmlns:a16="http://schemas.microsoft.com/office/drawing/2014/main" id="{0667F3D6-C61B-44ED-AF17-69649D8DB615}"/>
              </a:ext>
            </a:extLst>
          </p:cNvPr>
          <p:cNvSpPr>
            <a:spLocks noGrp="1"/>
          </p:cNvSpPr>
          <p:nvPr>
            <p:ph sz="half" idx="2"/>
          </p:nvPr>
        </p:nvSpPr>
        <p:spPr>
          <a:xfrm>
            <a:off x="660903" y="2228855"/>
            <a:ext cx="4988459" cy="3960813"/>
          </a:xfrm>
        </p:spPr>
        <p:txBody>
          <a:bodyPr/>
          <a:lstStyle/>
          <a:p>
            <a:pPr marL="342900" indent="-342900">
              <a:buFont typeface="Arial" panose="020B0604020202020204" pitchFamily="34" charset="0"/>
              <a:buChar char="•"/>
            </a:pPr>
            <a:r>
              <a:rPr lang="en-US" dirty="0"/>
              <a:t>Encompasses a very wide range of abilities, needs, challenges, potential </a:t>
            </a:r>
          </a:p>
          <a:p>
            <a:pPr marL="342900" indent="-342900">
              <a:buFont typeface="Arial" panose="020B0604020202020204" pitchFamily="34" charset="0"/>
              <a:buChar char="•"/>
            </a:pPr>
            <a:r>
              <a:rPr lang="en-US" dirty="0"/>
              <a:t>Need to actively manage and mediate between different needs and capacities</a:t>
            </a:r>
          </a:p>
          <a:p>
            <a:pPr marL="342900" indent="-342900">
              <a:buFont typeface="Arial" panose="020B0604020202020204" pitchFamily="34" charset="0"/>
              <a:buChar char="•"/>
            </a:pPr>
            <a:r>
              <a:rPr lang="en-US" dirty="0"/>
              <a:t>Encourage people to find their niche, encourage ownership of it.</a:t>
            </a:r>
            <a:endParaRPr lang="de-DE" dirty="0"/>
          </a:p>
        </p:txBody>
      </p:sp>
      <p:sp>
        <p:nvSpPr>
          <p:cNvPr id="9" name="Speech Bubble: Rectangle 5">
            <a:extLst>
              <a:ext uri="{FF2B5EF4-FFF2-40B4-BE49-F238E27FC236}">
                <a16:creationId xmlns:a16="http://schemas.microsoft.com/office/drawing/2014/main" id="{967BB266-C531-4BB5-9F88-D5E70B302D68}"/>
              </a:ext>
            </a:extLst>
          </p:cNvPr>
          <p:cNvSpPr/>
          <p:nvPr/>
        </p:nvSpPr>
        <p:spPr>
          <a:xfrm>
            <a:off x="660903" y="4380271"/>
            <a:ext cx="7822194" cy="1919786"/>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1600" i="1" dirty="0">
                <a:cs typeface="Arial" panose="020B0604020202020204" pitchFamily="34" charset="0"/>
              </a:rPr>
              <a:t>“The work in the fields or in our stables is very individual and very different, depending on how much the respective employee needs to be supported. We sometimes have people who, after brief instruction, take on a task completely independently: mucking out the barn, planting a vegetable patch, feeding ducks or geese.”</a:t>
            </a:r>
          </a:p>
          <a:p>
            <a:endParaRPr lang="en-IE" sz="1600" i="1" dirty="0">
              <a:cs typeface="Arial" panose="020B0604020202020204" pitchFamily="34" charset="0"/>
            </a:endParaRPr>
          </a:p>
          <a:p>
            <a:r>
              <a:rPr lang="en-IE" sz="1600" i="1" dirty="0">
                <a:cs typeface="Arial" panose="020B0604020202020204" pitchFamily="34" charset="0"/>
              </a:rPr>
              <a:t>Of course, there is also the completely different case where employees have to or want to join the farmer in all the time. And then we are almost always with this person.”</a:t>
            </a:r>
            <a:endParaRPr lang="en-IE" sz="1600" dirty="0">
              <a:cs typeface="Arial" panose="020B0604020202020204" pitchFamily="34" charset="0"/>
            </a:endParaRPr>
          </a:p>
        </p:txBody>
      </p:sp>
      <p:pic>
        <p:nvPicPr>
          <p:cNvPr id="10" name="Picture 13">
            <a:extLst>
              <a:ext uri="{FF2B5EF4-FFF2-40B4-BE49-F238E27FC236}">
                <a16:creationId xmlns:a16="http://schemas.microsoft.com/office/drawing/2014/main" id="{DA61663C-9674-4C50-9095-323D1FC2898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649362" y="2675906"/>
            <a:ext cx="2833735" cy="1593976"/>
          </a:xfrm>
          <a:prstGeom prst="rect">
            <a:avLst/>
          </a:prstGeom>
          <a:ln>
            <a:noFill/>
          </a:ln>
          <a:effectLst>
            <a:softEdge rad="112500"/>
          </a:effectLst>
        </p:spPr>
      </p:pic>
      <p:pic>
        <p:nvPicPr>
          <p:cNvPr id="11" name="Picture 14">
            <a:extLst>
              <a:ext uri="{FF2B5EF4-FFF2-40B4-BE49-F238E27FC236}">
                <a16:creationId xmlns:a16="http://schemas.microsoft.com/office/drawing/2014/main" id="{568610E3-69E0-486F-8FE4-5F2EA5799D8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620453" y="734407"/>
            <a:ext cx="1862644" cy="1831110"/>
          </a:xfrm>
          <a:prstGeom prst="rect">
            <a:avLst/>
          </a:prstGeom>
          <a:ln>
            <a:noFill/>
          </a:ln>
          <a:effectLst>
            <a:softEdge rad="112500"/>
          </a:effectLst>
        </p:spPr>
      </p:pic>
    </p:spTree>
    <p:extLst>
      <p:ext uri="{BB962C8B-B14F-4D97-AF65-F5344CB8AC3E}">
        <p14:creationId xmlns:p14="http://schemas.microsoft.com/office/powerpoint/2010/main" val="310097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6F5D9671-9E00-478A-97A9-89DCFB7FA4CA}"/>
              </a:ext>
            </a:extLst>
          </p:cNvPr>
          <p:cNvSpPr>
            <a:spLocks noGrp="1"/>
          </p:cNvSpPr>
          <p:nvPr>
            <p:ph type="sldNum" sz="quarter" idx="12"/>
          </p:nvPr>
        </p:nvSpPr>
        <p:spPr/>
        <p:txBody>
          <a:bodyPr/>
          <a:lstStyle/>
          <a:p>
            <a:fld id="{AC30E85F-03A9-4DC3-A879-6F4150C88507}" type="slidenum">
              <a:rPr lang="en-GB" smtClean="0"/>
              <a:t>29</a:t>
            </a:fld>
            <a:endParaRPr lang="en-GB"/>
          </a:p>
        </p:txBody>
      </p:sp>
      <p:sp>
        <p:nvSpPr>
          <p:cNvPr id="2" name="Titel 1">
            <a:extLst>
              <a:ext uri="{FF2B5EF4-FFF2-40B4-BE49-F238E27FC236}">
                <a16:creationId xmlns:a16="http://schemas.microsoft.com/office/drawing/2014/main" id="{9D55DA50-4DAE-4F37-AB3F-12D8F929C7E6}"/>
              </a:ext>
            </a:extLst>
          </p:cNvPr>
          <p:cNvSpPr>
            <a:spLocks noGrp="1"/>
          </p:cNvSpPr>
          <p:nvPr>
            <p:ph type="title"/>
          </p:nvPr>
        </p:nvSpPr>
        <p:spPr>
          <a:xfrm>
            <a:off x="660903" y="668342"/>
            <a:ext cx="6581869" cy="1022351"/>
          </a:xfrm>
        </p:spPr>
        <p:txBody>
          <a:bodyPr>
            <a:normAutofit/>
          </a:bodyPr>
          <a:lstStyle/>
          <a:p>
            <a:r>
              <a:rPr lang="en-GB" b="0" dirty="0">
                <a:solidFill>
                  <a:schemeClr val="accent1"/>
                </a:solidFill>
              </a:rPr>
              <a:t>APPROACH NEEDED WORKING WITH THIS GROUP</a:t>
            </a:r>
          </a:p>
        </p:txBody>
      </p:sp>
      <p:sp>
        <p:nvSpPr>
          <p:cNvPr id="3" name="Textplatzhalter 2">
            <a:extLst>
              <a:ext uri="{FF2B5EF4-FFF2-40B4-BE49-F238E27FC236}">
                <a16:creationId xmlns:a16="http://schemas.microsoft.com/office/drawing/2014/main" id="{3B4CDF48-26FE-4F8F-90EC-0BEF86B21045}"/>
              </a:ext>
            </a:extLst>
          </p:cNvPr>
          <p:cNvSpPr>
            <a:spLocks noGrp="1"/>
          </p:cNvSpPr>
          <p:nvPr>
            <p:ph type="body" idx="1"/>
          </p:nvPr>
        </p:nvSpPr>
        <p:spPr/>
        <p:txBody>
          <a:bodyPr/>
          <a:lstStyle/>
          <a:p>
            <a:r>
              <a:rPr lang="en-US" dirty="0"/>
              <a:t>Allow Opportunity for People to Grow and Develop </a:t>
            </a:r>
          </a:p>
        </p:txBody>
      </p:sp>
      <p:sp>
        <p:nvSpPr>
          <p:cNvPr id="4" name="Inhaltsplatzhalter 3">
            <a:extLst>
              <a:ext uri="{FF2B5EF4-FFF2-40B4-BE49-F238E27FC236}">
                <a16:creationId xmlns:a16="http://schemas.microsoft.com/office/drawing/2014/main" id="{0667F3D6-C61B-44ED-AF17-69649D8DB615}"/>
              </a:ext>
            </a:extLst>
          </p:cNvPr>
          <p:cNvSpPr>
            <a:spLocks noGrp="1"/>
          </p:cNvSpPr>
          <p:nvPr>
            <p:ph sz="half" idx="2"/>
          </p:nvPr>
        </p:nvSpPr>
        <p:spPr>
          <a:xfrm>
            <a:off x="660903" y="2228856"/>
            <a:ext cx="7822194" cy="2400290"/>
          </a:xfrm>
        </p:spPr>
        <p:txBody>
          <a:bodyPr>
            <a:normAutofit/>
          </a:bodyPr>
          <a:lstStyle/>
          <a:p>
            <a:pPr marL="342900" indent="-342900">
              <a:buFont typeface="Arial" panose="020B0604020202020204" pitchFamily="34" charset="0"/>
              <a:buChar char="•"/>
            </a:pPr>
            <a:r>
              <a:rPr lang="en-US" dirty="0"/>
              <a:t>Sharing of any previous knowledge and ideas should be encouraged.</a:t>
            </a:r>
          </a:p>
          <a:p>
            <a:pPr marL="342900" indent="-342900">
              <a:buFont typeface="Arial" panose="020B0604020202020204" pitchFamily="34" charset="0"/>
              <a:buChar char="•"/>
            </a:pPr>
            <a:r>
              <a:rPr lang="en-US" dirty="0"/>
              <a:t>Involvement should be as wide and as deep as possible</a:t>
            </a:r>
          </a:p>
          <a:p>
            <a:pPr marL="342900" indent="-342900">
              <a:buFont typeface="Arial" panose="020B0604020202020204" pitchFamily="34" charset="0"/>
              <a:buChar char="•"/>
            </a:pPr>
            <a:r>
              <a:rPr lang="en-US" dirty="0"/>
              <a:t>Level of responsibility &amp; meaning can and should increase</a:t>
            </a:r>
          </a:p>
          <a:p>
            <a:pPr marL="342900" indent="-342900">
              <a:buFont typeface="Arial" panose="020B0604020202020204" pitchFamily="34" charset="0"/>
              <a:buChar char="•"/>
            </a:pPr>
            <a:r>
              <a:rPr lang="en-US" dirty="0"/>
              <a:t>May (should?) include things which people find boring or even difficult – normal life</a:t>
            </a:r>
          </a:p>
        </p:txBody>
      </p:sp>
      <p:sp>
        <p:nvSpPr>
          <p:cNvPr id="12" name="Speech Bubble: Rectangle 5">
            <a:extLst>
              <a:ext uri="{FF2B5EF4-FFF2-40B4-BE49-F238E27FC236}">
                <a16:creationId xmlns:a16="http://schemas.microsoft.com/office/drawing/2014/main" id="{B6F12058-776C-4FB4-9E0B-555590555F20}"/>
              </a:ext>
            </a:extLst>
          </p:cNvPr>
          <p:cNvSpPr/>
          <p:nvPr/>
        </p:nvSpPr>
        <p:spPr>
          <a:xfrm>
            <a:off x="384789" y="4387274"/>
            <a:ext cx="3211912" cy="2154655"/>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1600" i="1" dirty="0">
                <a:cs typeface="Arial" panose="020B0604020202020204" pitchFamily="34" charset="0"/>
              </a:rPr>
              <a:t>“Some really enjoyed the projects we did or even suggested projects. ….Another lad suggested raised bed for the garlic to grow better and it did. A few of the lads had spent a lot of their time working on the farm in the service and it came back to them and we did learn stuff from them.”</a:t>
            </a:r>
            <a:endParaRPr lang="en-IE" sz="1600" dirty="0">
              <a:cs typeface="Arial" panose="020B0604020202020204" pitchFamily="34" charset="0"/>
            </a:endParaRPr>
          </a:p>
        </p:txBody>
      </p:sp>
      <p:sp>
        <p:nvSpPr>
          <p:cNvPr id="13" name="TextBox 18">
            <a:extLst>
              <a:ext uri="{FF2B5EF4-FFF2-40B4-BE49-F238E27FC236}">
                <a16:creationId xmlns:a16="http://schemas.microsoft.com/office/drawing/2014/main" id="{49238AFD-5F64-4310-9866-358376B947D6}"/>
              </a:ext>
            </a:extLst>
          </p:cNvPr>
          <p:cNvSpPr txBox="1"/>
          <p:nvPr/>
        </p:nvSpPr>
        <p:spPr>
          <a:xfrm>
            <a:off x="4153278" y="6353387"/>
            <a:ext cx="1249780" cy="219291"/>
          </a:xfrm>
          <a:prstGeom prst="rect">
            <a:avLst/>
          </a:prstGeom>
          <a:noFill/>
        </p:spPr>
        <p:txBody>
          <a:bodyPr wrap="square" rtlCol="0">
            <a:spAutoFit/>
          </a:bodyPr>
          <a:lstStyle/>
          <a:p>
            <a:r>
              <a:rPr lang="en-IE" sz="825" dirty="0"/>
              <a:t>© Social Farming Ireland </a:t>
            </a:r>
          </a:p>
        </p:txBody>
      </p:sp>
      <p:sp>
        <p:nvSpPr>
          <p:cNvPr id="14" name="Speech Bubble: Rectangle with Corners Rounded 1">
            <a:extLst>
              <a:ext uri="{FF2B5EF4-FFF2-40B4-BE49-F238E27FC236}">
                <a16:creationId xmlns:a16="http://schemas.microsoft.com/office/drawing/2014/main" id="{EA31B463-A50E-4D60-B58A-CF153A29A520}"/>
              </a:ext>
            </a:extLst>
          </p:cNvPr>
          <p:cNvSpPr/>
          <p:nvPr/>
        </p:nvSpPr>
        <p:spPr>
          <a:xfrm>
            <a:off x="5509969" y="4145401"/>
            <a:ext cx="3482646" cy="2154655"/>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1600" i="1" dirty="0">
                <a:cs typeface="Arial" panose="020B0604020202020204" pitchFamily="34" charset="0"/>
              </a:rPr>
              <a:t>“Our clients are involved in virtually everything within both horticultural operations. They also participate in the management and running of the business (e.g. growing programmes). The work is always distributed with regard to the individual abilities of each client.”</a:t>
            </a:r>
            <a:endParaRPr lang="en-IE" sz="1600" dirty="0">
              <a:cs typeface="Arial" panose="020B0604020202020204" pitchFamily="34" charset="0"/>
            </a:endParaRPr>
          </a:p>
        </p:txBody>
      </p:sp>
      <p:pic>
        <p:nvPicPr>
          <p:cNvPr id="15" name="Picture 11">
            <a:extLst>
              <a:ext uri="{FF2B5EF4-FFF2-40B4-BE49-F238E27FC236}">
                <a16:creationId xmlns:a16="http://schemas.microsoft.com/office/drawing/2014/main" id="{9F05B973-4C80-4502-9F44-595F18F8304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3463923" y="4476671"/>
            <a:ext cx="2216154" cy="1662116"/>
          </a:xfrm>
          <a:prstGeom prst="rect">
            <a:avLst/>
          </a:prstGeom>
          <a:ln>
            <a:noFill/>
          </a:ln>
          <a:effectLst>
            <a:softEdge rad="112500"/>
          </a:effectLst>
        </p:spPr>
      </p:pic>
    </p:spTree>
    <p:extLst>
      <p:ext uri="{BB962C8B-B14F-4D97-AF65-F5344CB8AC3E}">
        <p14:creationId xmlns:p14="http://schemas.microsoft.com/office/powerpoint/2010/main" val="75911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37C9AF1-E481-459F-AA65-0D4F3B5187A9}"/>
              </a:ext>
            </a:extLst>
          </p:cNvPr>
          <p:cNvSpPr>
            <a:spLocks noGrp="1"/>
          </p:cNvSpPr>
          <p:nvPr>
            <p:ph type="sldNum" sz="quarter" idx="12"/>
          </p:nvPr>
        </p:nvSpPr>
        <p:spPr/>
        <p:txBody>
          <a:bodyPr/>
          <a:lstStyle/>
          <a:p>
            <a:fld id="{AC30E85F-03A9-4DC3-A879-6F4150C88507}" type="slidenum">
              <a:rPr lang="en-GB" smtClean="0"/>
              <a:pPr/>
              <a:t>3</a:t>
            </a:fld>
            <a:endParaRPr lang="en-GB" dirty="0"/>
          </a:p>
        </p:txBody>
      </p:sp>
      <p:sp>
        <p:nvSpPr>
          <p:cNvPr id="4" name="Zástupný obsah 3">
            <a:extLst>
              <a:ext uri="{FF2B5EF4-FFF2-40B4-BE49-F238E27FC236}">
                <a16:creationId xmlns:a16="http://schemas.microsoft.com/office/drawing/2014/main" id="{5A2D67AB-4EB0-4B69-B6E3-CE3A99B76A60}"/>
              </a:ext>
            </a:extLst>
          </p:cNvPr>
          <p:cNvSpPr>
            <a:spLocks noGrp="1"/>
          </p:cNvSpPr>
          <p:nvPr>
            <p:ph idx="1"/>
          </p:nvPr>
        </p:nvSpPr>
        <p:spPr/>
        <p:txBody>
          <a:bodyPr>
            <a:normAutofit/>
          </a:bodyPr>
          <a:lstStyle/>
          <a:p>
            <a:r>
              <a:rPr lang="de-DE" sz="2200" dirty="0"/>
              <a:t>Chapter </a:t>
            </a:r>
            <a:r>
              <a:rPr lang="en-GB" sz="2200" dirty="0"/>
              <a:t>1: General Characteristics </a:t>
            </a:r>
            <a:endParaRPr lang="cs-CZ" sz="2200" dirty="0"/>
          </a:p>
          <a:p>
            <a:pPr lvl="1" indent="0">
              <a:buNone/>
            </a:pPr>
            <a:endParaRPr lang="cs-CZ" sz="2200" dirty="0"/>
          </a:p>
          <a:p>
            <a:pPr lvl="1" indent="0">
              <a:lnSpc>
                <a:spcPts val="2760"/>
              </a:lnSpc>
              <a:spcBef>
                <a:spcPts val="0"/>
              </a:spcBef>
              <a:buNone/>
            </a:pPr>
            <a:r>
              <a:rPr lang="de-DE" sz="2200" dirty="0">
                <a:solidFill>
                  <a:schemeClr val="accent2"/>
                </a:solidFill>
              </a:rPr>
              <a:t>Chapter </a:t>
            </a:r>
            <a:r>
              <a:rPr lang="en-GB" sz="2200" dirty="0">
                <a:solidFill>
                  <a:schemeClr val="accent2"/>
                </a:solidFill>
              </a:rPr>
              <a:t>2: Benefits for People with Intellectual Disabilities </a:t>
            </a:r>
          </a:p>
          <a:p>
            <a:pPr lvl="1" indent="0">
              <a:lnSpc>
                <a:spcPts val="2760"/>
              </a:lnSpc>
              <a:spcBef>
                <a:spcPts val="0"/>
              </a:spcBef>
              <a:buNone/>
            </a:pPr>
            <a:endParaRPr lang="en-GB" sz="2200" dirty="0">
              <a:solidFill>
                <a:schemeClr val="accent2"/>
              </a:solidFill>
            </a:endParaRPr>
          </a:p>
          <a:p>
            <a:pPr lvl="1" indent="0">
              <a:lnSpc>
                <a:spcPts val="2760"/>
              </a:lnSpc>
              <a:spcBef>
                <a:spcPts val="0"/>
              </a:spcBef>
              <a:buNone/>
            </a:pPr>
            <a:r>
              <a:rPr lang="en-GB" sz="2200" dirty="0">
                <a:solidFill>
                  <a:schemeClr val="accent2"/>
                </a:solidFill>
              </a:rPr>
              <a:t>Chapter 3: Social Farming in Practice with People with Intellectual Disabilities </a:t>
            </a:r>
            <a:endParaRPr lang="cs-CZ" sz="2200" dirty="0">
              <a:solidFill>
                <a:schemeClr val="accent2"/>
              </a:solidFill>
            </a:endParaRPr>
          </a:p>
          <a:p>
            <a:pPr lvl="1"/>
            <a:r>
              <a:rPr lang="en-GB" dirty="0"/>
              <a:t>Existing Services Supporting this Target Group</a:t>
            </a:r>
          </a:p>
          <a:p>
            <a:pPr lvl="1"/>
            <a:r>
              <a:rPr lang="en-GB" dirty="0"/>
              <a:t>Activity of Particular Relevance and Value to this Target Group</a:t>
            </a:r>
          </a:p>
          <a:p>
            <a:pPr lvl="1"/>
            <a:r>
              <a:rPr lang="en-GB" dirty="0"/>
              <a:t>Approach needed when working with this Target Group</a:t>
            </a:r>
          </a:p>
          <a:p>
            <a:pPr lvl="1" indent="0">
              <a:buNone/>
            </a:pPr>
            <a:endParaRPr lang="en-GB" dirty="0"/>
          </a:p>
          <a:p>
            <a:pPr lvl="1" indent="0">
              <a:buNone/>
            </a:pPr>
            <a:r>
              <a:rPr lang="de-DE" sz="2200" dirty="0">
                <a:solidFill>
                  <a:schemeClr val="accent2"/>
                </a:solidFill>
              </a:rPr>
              <a:t>Chapter </a:t>
            </a:r>
            <a:r>
              <a:rPr lang="en-GB" sz="2200" dirty="0">
                <a:solidFill>
                  <a:schemeClr val="accent2"/>
                </a:solidFill>
              </a:rPr>
              <a:t>4: Possible Behavioural References and Challenges</a:t>
            </a:r>
            <a:endParaRPr lang="en-GB" dirty="0"/>
          </a:p>
          <a:p>
            <a:pPr lvl="1"/>
            <a:endParaRPr lang="en-GB" dirty="0"/>
          </a:p>
        </p:txBody>
      </p:sp>
      <p:sp>
        <p:nvSpPr>
          <p:cNvPr id="5" name="Nadpis 4">
            <a:extLst>
              <a:ext uri="{FF2B5EF4-FFF2-40B4-BE49-F238E27FC236}">
                <a16:creationId xmlns:a16="http://schemas.microsoft.com/office/drawing/2014/main" id="{AAE301EB-4D79-430B-841F-5A8EC341F275}"/>
              </a:ext>
            </a:extLst>
          </p:cNvPr>
          <p:cNvSpPr>
            <a:spLocks noGrp="1"/>
          </p:cNvSpPr>
          <p:nvPr>
            <p:ph type="title"/>
          </p:nvPr>
        </p:nvSpPr>
        <p:spPr/>
        <p:txBody>
          <a:bodyPr/>
          <a:lstStyle/>
          <a:p>
            <a:r>
              <a:rPr lang="en-GB" dirty="0"/>
              <a:t>overview</a:t>
            </a:r>
          </a:p>
        </p:txBody>
      </p:sp>
    </p:spTree>
    <p:extLst>
      <p:ext uri="{BB962C8B-B14F-4D97-AF65-F5344CB8AC3E}">
        <p14:creationId xmlns:p14="http://schemas.microsoft.com/office/powerpoint/2010/main" val="115203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6F5D9671-9E00-478A-97A9-89DCFB7FA4CA}"/>
              </a:ext>
            </a:extLst>
          </p:cNvPr>
          <p:cNvSpPr>
            <a:spLocks noGrp="1"/>
          </p:cNvSpPr>
          <p:nvPr>
            <p:ph type="sldNum" sz="quarter" idx="12"/>
          </p:nvPr>
        </p:nvSpPr>
        <p:spPr/>
        <p:txBody>
          <a:bodyPr/>
          <a:lstStyle/>
          <a:p>
            <a:fld id="{AC30E85F-03A9-4DC3-A879-6F4150C88507}" type="slidenum">
              <a:rPr lang="en-GB" smtClean="0"/>
              <a:t>30</a:t>
            </a:fld>
            <a:endParaRPr lang="en-GB"/>
          </a:p>
        </p:txBody>
      </p:sp>
      <p:sp>
        <p:nvSpPr>
          <p:cNvPr id="2" name="Titel 1">
            <a:extLst>
              <a:ext uri="{FF2B5EF4-FFF2-40B4-BE49-F238E27FC236}">
                <a16:creationId xmlns:a16="http://schemas.microsoft.com/office/drawing/2014/main" id="{9D55DA50-4DAE-4F37-AB3F-12D8F929C7E6}"/>
              </a:ext>
            </a:extLst>
          </p:cNvPr>
          <p:cNvSpPr>
            <a:spLocks noGrp="1"/>
          </p:cNvSpPr>
          <p:nvPr>
            <p:ph type="title"/>
          </p:nvPr>
        </p:nvSpPr>
        <p:spPr>
          <a:xfrm>
            <a:off x="660903" y="668342"/>
            <a:ext cx="6581869" cy="1022351"/>
          </a:xfrm>
        </p:spPr>
        <p:txBody>
          <a:bodyPr>
            <a:normAutofit/>
          </a:bodyPr>
          <a:lstStyle/>
          <a:p>
            <a:r>
              <a:rPr lang="en-GB" b="0" dirty="0">
                <a:solidFill>
                  <a:schemeClr val="accent1"/>
                </a:solidFill>
              </a:rPr>
              <a:t>APPROACH NEEDED WORKING WITH THIS GROUP</a:t>
            </a:r>
          </a:p>
        </p:txBody>
      </p:sp>
      <p:sp>
        <p:nvSpPr>
          <p:cNvPr id="3" name="Textplatzhalter 2">
            <a:extLst>
              <a:ext uri="{FF2B5EF4-FFF2-40B4-BE49-F238E27FC236}">
                <a16:creationId xmlns:a16="http://schemas.microsoft.com/office/drawing/2014/main" id="{3B4CDF48-26FE-4F8F-90EC-0BEF86B21045}"/>
              </a:ext>
            </a:extLst>
          </p:cNvPr>
          <p:cNvSpPr>
            <a:spLocks noGrp="1"/>
          </p:cNvSpPr>
          <p:nvPr>
            <p:ph type="body" idx="1"/>
          </p:nvPr>
        </p:nvSpPr>
        <p:spPr/>
        <p:txBody>
          <a:bodyPr/>
          <a:lstStyle/>
          <a:p>
            <a:r>
              <a:rPr lang="en-US" dirty="0"/>
              <a:t>Create a relaxed and homely atmosphere</a:t>
            </a:r>
          </a:p>
        </p:txBody>
      </p:sp>
      <p:sp>
        <p:nvSpPr>
          <p:cNvPr id="4" name="Inhaltsplatzhalter 3">
            <a:extLst>
              <a:ext uri="{FF2B5EF4-FFF2-40B4-BE49-F238E27FC236}">
                <a16:creationId xmlns:a16="http://schemas.microsoft.com/office/drawing/2014/main" id="{0667F3D6-C61B-44ED-AF17-69649D8DB615}"/>
              </a:ext>
            </a:extLst>
          </p:cNvPr>
          <p:cNvSpPr>
            <a:spLocks noGrp="1"/>
          </p:cNvSpPr>
          <p:nvPr>
            <p:ph sz="half" idx="2"/>
          </p:nvPr>
        </p:nvSpPr>
        <p:spPr>
          <a:xfrm>
            <a:off x="660903" y="2228856"/>
            <a:ext cx="7822194" cy="1374619"/>
          </a:xfrm>
        </p:spPr>
        <p:txBody>
          <a:bodyPr>
            <a:normAutofit/>
          </a:bodyPr>
          <a:lstStyle/>
          <a:p>
            <a:pPr marL="342900" indent="-342900">
              <a:buFont typeface="Arial" panose="020B0604020202020204" pitchFamily="34" charset="0"/>
              <a:buChar char="•"/>
            </a:pPr>
            <a:r>
              <a:rPr lang="en-GB" dirty="0">
                <a:solidFill>
                  <a:schemeClr val="tx2"/>
                </a:solidFill>
                <a:latin typeface="Arial" panose="020B0604020202020204" pitchFamily="34" charset="0"/>
                <a:cs typeface="Arial" panose="020B0604020202020204" pitchFamily="34" charset="0"/>
              </a:rPr>
              <a:t>Informal, family-type atmosphere important </a:t>
            </a:r>
          </a:p>
          <a:p>
            <a:pPr marL="342900" indent="-342900">
              <a:buFont typeface="Arial" panose="020B0604020202020204" pitchFamily="34" charset="0"/>
              <a:buChar char="•"/>
            </a:pPr>
            <a:r>
              <a:rPr lang="en-GB" dirty="0">
                <a:solidFill>
                  <a:schemeClr val="tx2"/>
                </a:solidFill>
                <a:latin typeface="Arial" panose="020B0604020202020204" pitchFamily="34" charset="0"/>
                <a:cs typeface="Arial" panose="020B0604020202020204" pitchFamily="34" charset="0"/>
              </a:rPr>
              <a:t>Being in tune with people’s wishes and moods on a given day</a:t>
            </a:r>
          </a:p>
          <a:p>
            <a:pPr marL="342900" indent="-342900">
              <a:buFont typeface="Arial" panose="020B0604020202020204" pitchFamily="34" charset="0"/>
              <a:buChar char="•"/>
            </a:pPr>
            <a:r>
              <a:rPr lang="en-GB" dirty="0">
                <a:solidFill>
                  <a:schemeClr val="tx2"/>
                </a:solidFill>
                <a:latin typeface="Arial" panose="020B0604020202020204" pitchFamily="34" charset="0"/>
                <a:cs typeface="Arial" panose="020B0604020202020204" pitchFamily="34" charset="0"/>
              </a:rPr>
              <a:t>Avoid excess stress or pressure from productivity demands</a:t>
            </a:r>
          </a:p>
        </p:txBody>
      </p:sp>
      <p:sp>
        <p:nvSpPr>
          <p:cNvPr id="13" name="TextBox 18">
            <a:extLst>
              <a:ext uri="{FF2B5EF4-FFF2-40B4-BE49-F238E27FC236}">
                <a16:creationId xmlns:a16="http://schemas.microsoft.com/office/drawing/2014/main" id="{49238AFD-5F64-4310-9866-358376B947D6}"/>
              </a:ext>
            </a:extLst>
          </p:cNvPr>
          <p:cNvSpPr txBox="1"/>
          <p:nvPr/>
        </p:nvSpPr>
        <p:spPr>
          <a:xfrm>
            <a:off x="4216414" y="6258257"/>
            <a:ext cx="1249780" cy="219291"/>
          </a:xfrm>
          <a:prstGeom prst="rect">
            <a:avLst/>
          </a:prstGeom>
          <a:noFill/>
        </p:spPr>
        <p:txBody>
          <a:bodyPr wrap="square" rtlCol="0">
            <a:spAutoFit/>
          </a:bodyPr>
          <a:lstStyle/>
          <a:p>
            <a:r>
              <a:rPr lang="en-IE" sz="825" dirty="0"/>
              <a:t>© Social Farming Ireland </a:t>
            </a:r>
          </a:p>
        </p:txBody>
      </p:sp>
      <p:pic>
        <p:nvPicPr>
          <p:cNvPr id="11" name="Picture 4">
            <a:extLst>
              <a:ext uri="{FF2B5EF4-FFF2-40B4-BE49-F238E27FC236}">
                <a16:creationId xmlns:a16="http://schemas.microsoft.com/office/drawing/2014/main" id="{E224EA54-F5DF-4E9E-B26D-3163BC82C1E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0792"/>
          <a:stretch/>
        </p:blipFill>
        <p:spPr>
          <a:xfrm>
            <a:off x="4744179" y="3429000"/>
            <a:ext cx="1828637" cy="2900087"/>
          </a:xfrm>
          <a:prstGeom prst="rect">
            <a:avLst/>
          </a:prstGeom>
          <a:ln>
            <a:noFill/>
          </a:ln>
          <a:effectLst>
            <a:softEdge rad="112500"/>
          </a:effectLst>
        </p:spPr>
      </p:pic>
      <p:pic>
        <p:nvPicPr>
          <p:cNvPr id="16" name="Picture 7">
            <a:extLst>
              <a:ext uri="{FF2B5EF4-FFF2-40B4-BE49-F238E27FC236}">
                <a16:creationId xmlns:a16="http://schemas.microsoft.com/office/drawing/2014/main" id="{727C2BB6-8C19-45CF-9DA3-1B332AD7321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34934" y="3395764"/>
            <a:ext cx="3911097" cy="2933323"/>
          </a:xfrm>
          <a:prstGeom prst="rect">
            <a:avLst/>
          </a:prstGeom>
          <a:ln>
            <a:noFill/>
          </a:ln>
          <a:effectLst>
            <a:softEdge rad="112500"/>
          </a:effectLst>
        </p:spPr>
      </p:pic>
    </p:spTree>
    <p:extLst>
      <p:ext uri="{BB962C8B-B14F-4D97-AF65-F5344CB8AC3E}">
        <p14:creationId xmlns:p14="http://schemas.microsoft.com/office/powerpoint/2010/main" val="395772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6F5D9671-9E00-478A-97A9-89DCFB7FA4CA}"/>
              </a:ext>
            </a:extLst>
          </p:cNvPr>
          <p:cNvSpPr>
            <a:spLocks noGrp="1"/>
          </p:cNvSpPr>
          <p:nvPr>
            <p:ph type="sldNum" sz="quarter" idx="12"/>
          </p:nvPr>
        </p:nvSpPr>
        <p:spPr/>
        <p:txBody>
          <a:bodyPr/>
          <a:lstStyle/>
          <a:p>
            <a:fld id="{AC30E85F-03A9-4DC3-A879-6F4150C88507}" type="slidenum">
              <a:rPr lang="en-GB" smtClean="0"/>
              <a:t>31</a:t>
            </a:fld>
            <a:endParaRPr lang="en-GB"/>
          </a:p>
        </p:txBody>
      </p:sp>
      <p:sp>
        <p:nvSpPr>
          <p:cNvPr id="2" name="Titel 1">
            <a:extLst>
              <a:ext uri="{FF2B5EF4-FFF2-40B4-BE49-F238E27FC236}">
                <a16:creationId xmlns:a16="http://schemas.microsoft.com/office/drawing/2014/main" id="{9D55DA50-4DAE-4F37-AB3F-12D8F929C7E6}"/>
              </a:ext>
            </a:extLst>
          </p:cNvPr>
          <p:cNvSpPr>
            <a:spLocks noGrp="1"/>
          </p:cNvSpPr>
          <p:nvPr>
            <p:ph type="title"/>
          </p:nvPr>
        </p:nvSpPr>
        <p:spPr>
          <a:xfrm>
            <a:off x="660903" y="668342"/>
            <a:ext cx="6581869" cy="1022351"/>
          </a:xfrm>
        </p:spPr>
        <p:txBody>
          <a:bodyPr>
            <a:normAutofit/>
          </a:bodyPr>
          <a:lstStyle/>
          <a:p>
            <a:r>
              <a:rPr lang="en-GB" b="0" dirty="0">
                <a:solidFill>
                  <a:schemeClr val="accent1"/>
                </a:solidFill>
              </a:rPr>
              <a:t>APPROACH NEEDED WORKING WITH THIS GROUP</a:t>
            </a:r>
          </a:p>
        </p:txBody>
      </p:sp>
      <p:sp>
        <p:nvSpPr>
          <p:cNvPr id="3" name="Textplatzhalter 2">
            <a:extLst>
              <a:ext uri="{FF2B5EF4-FFF2-40B4-BE49-F238E27FC236}">
                <a16:creationId xmlns:a16="http://schemas.microsoft.com/office/drawing/2014/main" id="{3B4CDF48-26FE-4F8F-90EC-0BEF86B21045}"/>
              </a:ext>
            </a:extLst>
          </p:cNvPr>
          <p:cNvSpPr>
            <a:spLocks noGrp="1"/>
          </p:cNvSpPr>
          <p:nvPr>
            <p:ph type="body" idx="1"/>
          </p:nvPr>
        </p:nvSpPr>
        <p:spPr/>
        <p:txBody>
          <a:bodyPr/>
          <a:lstStyle/>
          <a:p>
            <a:r>
              <a:rPr lang="en-US" dirty="0"/>
              <a:t>Be </a:t>
            </a:r>
            <a:r>
              <a:rPr lang="en-US" dirty="0" err="1"/>
              <a:t>authentic,‘real</a:t>
            </a:r>
            <a:r>
              <a:rPr lang="en-US" dirty="0"/>
              <a:t>’ and open </a:t>
            </a:r>
          </a:p>
        </p:txBody>
      </p:sp>
      <p:sp>
        <p:nvSpPr>
          <p:cNvPr id="4" name="Inhaltsplatzhalter 3">
            <a:extLst>
              <a:ext uri="{FF2B5EF4-FFF2-40B4-BE49-F238E27FC236}">
                <a16:creationId xmlns:a16="http://schemas.microsoft.com/office/drawing/2014/main" id="{0667F3D6-C61B-44ED-AF17-69649D8DB615}"/>
              </a:ext>
            </a:extLst>
          </p:cNvPr>
          <p:cNvSpPr>
            <a:spLocks noGrp="1"/>
          </p:cNvSpPr>
          <p:nvPr>
            <p:ph sz="half" idx="2"/>
          </p:nvPr>
        </p:nvSpPr>
        <p:spPr>
          <a:xfrm>
            <a:off x="660903" y="2228856"/>
            <a:ext cx="7822194" cy="2216395"/>
          </a:xfrm>
        </p:spPr>
        <p:txBody>
          <a:bodyPr>
            <a:normAutofit/>
          </a:bodyPr>
          <a:lstStyle/>
          <a:p>
            <a:pPr marL="342900" indent="-3429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Meet the person as a person</a:t>
            </a:r>
          </a:p>
          <a:p>
            <a:pPr marL="342900" indent="-3429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Avoid any tendency to </a:t>
            </a:r>
            <a:r>
              <a:rPr lang="en-US" dirty="0" err="1">
                <a:solidFill>
                  <a:schemeClr val="tx2"/>
                </a:solidFill>
                <a:latin typeface="Arial" panose="020B0604020202020204" pitchFamily="34" charset="0"/>
                <a:cs typeface="Arial" panose="020B0604020202020204" pitchFamily="34" charset="0"/>
              </a:rPr>
              <a:t>patronise</a:t>
            </a:r>
            <a:r>
              <a:rPr lang="en-US" dirty="0">
                <a:solidFill>
                  <a:schemeClr val="tx2"/>
                </a:solidFill>
                <a:latin typeface="Arial" panose="020B0604020202020204" pitchFamily="34" charset="0"/>
                <a:cs typeface="Arial" panose="020B0604020202020204" pitchFamily="34" charset="0"/>
              </a:rPr>
              <a:t> people or treat as children</a:t>
            </a:r>
          </a:p>
          <a:p>
            <a:pPr marL="342900" indent="-3429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Need to be able to respond to openness of participants, possibly fewer social boundaries</a:t>
            </a:r>
          </a:p>
        </p:txBody>
      </p:sp>
      <p:sp>
        <p:nvSpPr>
          <p:cNvPr id="13" name="TextBox 18">
            <a:extLst>
              <a:ext uri="{FF2B5EF4-FFF2-40B4-BE49-F238E27FC236}">
                <a16:creationId xmlns:a16="http://schemas.microsoft.com/office/drawing/2014/main" id="{49238AFD-5F64-4310-9866-358376B947D6}"/>
              </a:ext>
            </a:extLst>
          </p:cNvPr>
          <p:cNvSpPr txBox="1"/>
          <p:nvPr/>
        </p:nvSpPr>
        <p:spPr>
          <a:xfrm>
            <a:off x="7652203" y="2437103"/>
            <a:ext cx="1249780" cy="219291"/>
          </a:xfrm>
          <a:prstGeom prst="rect">
            <a:avLst/>
          </a:prstGeom>
          <a:noFill/>
        </p:spPr>
        <p:txBody>
          <a:bodyPr wrap="square" rtlCol="0">
            <a:spAutoFit/>
          </a:bodyPr>
          <a:lstStyle/>
          <a:p>
            <a:r>
              <a:rPr lang="en-IE" sz="825" dirty="0"/>
              <a:t>© Social Farming Ireland </a:t>
            </a:r>
          </a:p>
        </p:txBody>
      </p:sp>
      <p:pic>
        <p:nvPicPr>
          <p:cNvPr id="10" name="Picture 8">
            <a:extLst>
              <a:ext uri="{FF2B5EF4-FFF2-40B4-BE49-F238E27FC236}">
                <a16:creationId xmlns:a16="http://schemas.microsoft.com/office/drawing/2014/main" id="{EFB5A582-95E8-4921-B37F-78813188AED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06061" y="668342"/>
            <a:ext cx="2295922" cy="1878407"/>
          </a:xfrm>
          <a:prstGeom prst="rect">
            <a:avLst/>
          </a:prstGeom>
          <a:ln>
            <a:noFill/>
          </a:ln>
          <a:effectLst>
            <a:softEdge rad="112500"/>
          </a:effectLst>
        </p:spPr>
      </p:pic>
      <p:sp>
        <p:nvSpPr>
          <p:cNvPr id="12" name="Speech Bubble: Rectangle with Corners Rounded 7">
            <a:extLst>
              <a:ext uri="{FF2B5EF4-FFF2-40B4-BE49-F238E27FC236}">
                <a16:creationId xmlns:a16="http://schemas.microsoft.com/office/drawing/2014/main" id="{ECECF4EC-8641-4F4A-9D21-45074A6A46E0}"/>
              </a:ext>
            </a:extLst>
          </p:cNvPr>
          <p:cNvSpPr/>
          <p:nvPr/>
        </p:nvSpPr>
        <p:spPr>
          <a:xfrm>
            <a:off x="3951837" y="3503699"/>
            <a:ext cx="4950146" cy="278019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1600" i="1" dirty="0">
                <a:cs typeface="Arial" panose="020B0604020202020204" pitchFamily="34" charset="0"/>
              </a:rPr>
              <a:t>“I take people at face value. I don’t care what difficulties they have because I have learned through my job and life that we all have difficulties and if we can meet in one place and try and make life easier for another and build a relationship that’s what it’s all about. ….some might have cognitive disabilities but they still have 40 or 50 years on the earth and they can tell when someone genuinely sees them as an equal or doesn’t. You develop trust based on that, the lads will be quite good at reading people, they’ve seen all sides of humanity, the good and the bad.”</a:t>
            </a:r>
            <a:r>
              <a:rPr lang="en-IE" sz="1600" dirty="0">
                <a:cs typeface="Arial" panose="020B0604020202020204" pitchFamily="34" charset="0"/>
              </a:rPr>
              <a:t> </a:t>
            </a:r>
            <a:endParaRPr lang="en-IE" sz="1600" dirty="0">
              <a:latin typeface="Arial" panose="020B0604020202020204" pitchFamily="34" charset="0"/>
              <a:cs typeface="Arial" panose="020B0604020202020204" pitchFamily="34" charset="0"/>
            </a:endParaRPr>
          </a:p>
        </p:txBody>
      </p:sp>
      <p:sp>
        <p:nvSpPr>
          <p:cNvPr id="14" name="Speech Bubble: Rectangle 3">
            <a:extLst>
              <a:ext uri="{FF2B5EF4-FFF2-40B4-BE49-F238E27FC236}">
                <a16:creationId xmlns:a16="http://schemas.microsoft.com/office/drawing/2014/main" id="{5FEAE35C-EA24-493B-BF3A-68A36ED27A30}"/>
              </a:ext>
            </a:extLst>
          </p:cNvPr>
          <p:cNvSpPr/>
          <p:nvPr/>
        </p:nvSpPr>
        <p:spPr>
          <a:xfrm>
            <a:off x="655741" y="3784349"/>
            <a:ext cx="3086100" cy="2405309"/>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i="1" dirty="0">
                <a:cs typeface="Arial" panose="020B0604020202020204" pitchFamily="34" charset="0"/>
              </a:rPr>
              <a:t>“You have to be grounded in yourself first of all. Be yourself and let them be themselves as much as possible. </a:t>
            </a:r>
            <a:r>
              <a:rPr lang="en-IE" sz="1600" i="1" dirty="0">
                <a:cs typeface="Arial" panose="020B0604020202020204" pitchFamily="34" charset="0"/>
              </a:rPr>
              <a:t>Create the space for the cups of tea, they are the little oasis in the working day. The conversations go on, about football or whatever. Just normal conversation.”</a:t>
            </a:r>
            <a:endParaRPr lang="en-IE" sz="1600" dirty="0">
              <a:cs typeface="Arial" panose="020B0604020202020204" pitchFamily="34" charset="0"/>
            </a:endParaRPr>
          </a:p>
        </p:txBody>
      </p:sp>
    </p:spTree>
    <p:extLst>
      <p:ext uri="{BB962C8B-B14F-4D97-AF65-F5344CB8AC3E}">
        <p14:creationId xmlns:p14="http://schemas.microsoft.com/office/powerpoint/2010/main" val="185874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5DA50-4DAE-4F37-AB3F-12D8F929C7E6}"/>
              </a:ext>
            </a:extLst>
          </p:cNvPr>
          <p:cNvSpPr>
            <a:spLocks noGrp="1"/>
          </p:cNvSpPr>
          <p:nvPr>
            <p:ph type="title"/>
          </p:nvPr>
        </p:nvSpPr>
        <p:spPr/>
        <p:txBody>
          <a:bodyPr>
            <a:normAutofit/>
          </a:bodyPr>
          <a:lstStyle/>
          <a:p>
            <a:r>
              <a:rPr lang="en-GB" b="0" dirty="0">
                <a:solidFill>
                  <a:schemeClr val="accent1"/>
                </a:solidFill>
              </a:rPr>
              <a:t>APPROACH NEEDED WORKING WITH THIS GROUP</a:t>
            </a:r>
          </a:p>
        </p:txBody>
      </p:sp>
      <p:sp>
        <p:nvSpPr>
          <p:cNvPr id="3" name="Textplatzhalter 2">
            <a:extLst>
              <a:ext uri="{FF2B5EF4-FFF2-40B4-BE49-F238E27FC236}">
                <a16:creationId xmlns:a16="http://schemas.microsoft.com/office/drawing/2014/main" id="{3B4CDF48-26FE-4F8F-90EC-0BEF86B21045}"/>
              </a:ext>
            </a:extLst>
          </p:cNvPr>
          <p:cNvSpPr>
            <a:spLocks noGrp="1"/>
          </p:cNvSpPr>
          <p:nvPr>
            <p:ph type="body" idx="1"/>
          </p:nvPr>
        </p:nvSpPr>
        <p:spPr/>
        <p:txBody>
          <a:bodyPr/>
          <a:lstStyle/>
          <a:p>
            <a:r>
              <a:rPr lang="en-US" dirty="0"/>
              <a:t>But the farmer is ultimately in charge and in control </a:t>
            </a:r>
          </a:p>
        </p:txBody>
      </p:sp>
      <p:sp>
        <p:nvSpPr>
          <p:cNvPr id="4" name="Inhaltsplatzhalter 3">
            <a:extLst>
              <a:ext uri="{FF2B5EF4-FFF2-40B4-BE49-F238E27FC236}">
                <a16:creationId xmlns:a16="http://schemas.microsoft.com/office/drawing/2014/main" id="{0667F3D6-C61B-44ED-AF17-69649D8DB615}"/>
              </a:ext>
            </a:extLst>
          </p:cNvPr>
          <p:cNvSpPr>
            <a:spLocks noGrp="1"/>
          </p:cNvSpPr>
          <p:nvPr>
            <p:ph sz="half" idx="2"/>
          </p:nvPr>
        </p:nvSpPr>
        <p:spPr/>
        <p:txBody>
          <a:bodyPr>
            <a:normAutofit/>
          </a:bodyPr>
          <a:lstStyle/>
          <a:p>
            <a:pPr marL="342900" indent="-3429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Necessary to ensure the safety and welfare of all and that tasks are done</a:t>
            </a:r>
          </a:p>
          <a:p>
            <a:pPr marL="342900" indent="-3429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Balance constantly struck where it is a place of warmth and friendship but also of work and potential risk </a:t>
            </a:r>
          </a:p>
          <a:p>
            <a:pPr marL="342900" indent="-3429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Different approaches needed for different people</a:t>
            </a:r>
          </a:p>
        </p:txBody>
      </p:sp>
      <p:sp>
        <p:nvSpPr>
          <p:cNvPr id="7" name="Foliennummernplatzhalter 6">
            <a:extLst>
              <a:ext uri="{FF2B5EF4-FFF2-40B4-BE49-F238E27FC236}">
                <a16:creationId xmlns:a16="http://schemas.microsoft.com/office/drawing/2014/main" id="{6F5D9671-9E00-478A-97A9-89DCFB7FA4CA}"/>
              </a:ext>
            </a:extLst>
          </p:cNvPr>
          <p:cNvSpPr>
            <a:spLocks noGrp="1"/>
          </p:cNvSpPr>
          <p:nvPr>
            <p:ph type="sldNum" sz="quarter" idx="12"/>
          </p:nvPr>
        </p:nvSpPr>
        <p:spPr/>
        <p:txBody>
          <a:bodyPr/>
          <a:lstStyle/>
          <a:p>
            <a:fld id="{AC30E85F-03A9-4DC3-A879-6F4150C88507}" type="slidenum">
              <a:rPr lang="en-GB" smtClean="0"/>
              <a:t>32</a:t>
            </a:fld>
            <a:endParaRPr lang="en-GB"/>
          </a:p>
        </p:txBody>
      </p:sp>
      <p:sp>
        <p:nvSpPr>
          <p:cNvPr id="13" name="TextBox 18">
            <a:extLst>
              <a:ext uri="{FF2B5EF4-FFF2-40B4-BE49-F238E27FC236}">
                <a16:creationId xmlns:a16="http://schemas.microsoft.com/office/drawing/2014/main" id="{49238AFD-5F64-4310-9866-358376B947D6}"/>
              </a:ext>
            </a:extLst>
          </p:cNvPr>
          <p:cNvSpPr txBox="1"/>
          <p:nvPr/>
        </p:nvSpPr>
        <p:spPr>
          <a:xfrm rot="16200000">
            <a:off x="3668514" y="6095372"/>
            <a:ext cx="1249780" cy="219291"/>
          </a:xfrm>
          <a:prstGeom prst="rect">
            <a:avLst/>
          </a:prstGeom>
          <a:noFill/>
        </p:spPr>
        <p:txBody>
          <a:bodyPr wrap="square" rtlCol="0">
            <a:spAutoFit/>
          </a:bodyPr>
          <a:lstStyle/>
          <a:p>
            <a:r>
              <a:rPr lang="en-IE" sz="825" dirty="0"/>
              <a:t>© Social Farming Ireland </a:t>
            </a:r>
          </a:p>
        </p:txBody>
      </p:sp>
      <p:sp>
        <p:nvSpPr>
          <p:cNvPr id="11" name="Speech Bubble: Rectangle 5">
            <a:extLst>
              <a:ext uri="{FF2B5EF4-FFF2-40B4-BE49-F238E27FC236}">
                <a16:creationId xmlns:a16="http://schemas.microsoft.com/office/drawing/2014/main" id="{DFCDAA6E-A4BA-4E23-A342-C3D3E2806B66}"/>
              </a:ext>
            </a:extLst>
          </p:cNvPr>
          <p:cNvSpPr/>
          <p:nvPr/>
        </p:nvSpPr>
        <p:spPr>
          <a:xfrm>
            <a:off x="4631308" y="1350549"/>
            <a:ext cx="4153005" cy="2309051"/>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1600" i="1" dirty="0">
                <a:cs typeface="Arial" panose="020B0604020202020204" pitchFamily="34" charset="0"/>
              </a:rPr>
              <a:t>“Nevertheless, there still has to be a certain boss-employee relationship. However, I only emphasize the boss in case of emergency. If a conflict arises, then I take stronger action at that moment and also speak a few serious words. But otherwise we are quite unconventional. Everyone has their own line. It's always such a tightrope walk. The people have to know, and they can't cast doubt on that.”</a:t>
            </a:r>
            <a:endParaRPr lang="en-IE" sz="1600" dirty="0">
              <a:cs typeface="Arial" panose="020B0604020202020204" pitchFamily="34" charset="0"/>
            </a:endParaRPr>
          </a:p>
        </p:txBody>
      </p:sp>
      <p:sp>
        <p:nvSpPr>
          <p:cNvPr id="15" name="Speech Bubble: Rectangle with Corners Rounded 1">
            <a:extLst>
              <a:ext uri="{FF2B5EF4-FFF2-40B4-BE49-F238E27FC236}">
                <a16:creationId xmlns:a16="http://schemas.microsoft.com/office/drawing/2014/main" id="{77D86B16-0CE9-47C2-B120-CE5FD80BFF8A}"/>
              </a:ext>
            </a:extLst>
          </p:cNvPr>
          <p:cNvSpPr/>
          <p:nvPr/>
        </p:nvSpPr>
        <p:spPr>
          <a:xfrm>
            <a:off x="4631308" y="4006640"/>
            <a:ext cx="4153005" cy="2309051"/>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1600" i="1" dirty="0">
                <a:cs typeface="Arial" panose="020B0604020202020204" pitchFamily="34" charset="0"/>
              </a:rPr>
              <a:t>“So there are some who rather appreciate this relationship boss - employee or a clear leadership role. In these cases, I give very clear instructions and I am the boss. But there are also others with whom you have to communicate in a completely different way. That's a bit difficult for me to describe. So there are some relationships that are like father - son or father - daughter.”</a:t>
            </a:r>
            <a:endParaRPr lang="en-IE" sz="1600" dirty="0">
              <a:cs typeface="Arial" panose="020B0604020202020204" pitchFamily="34" charset="0"/>
            </a:endParaRPr>
          </a:p>
        </p:txBody>
      </p:sp>
      <p:pic>
        <p:nvPicPr>
          <p:cNvPr id="16" name="Picture 8">
            <a:extLst>
              <a:ext uri="{FF2B5EF4-FFF2-40B4-BE49-F238E27FC236}">
                <a16:creationId xmlns:a16="http://schemas.microsoft.com/office/drawing/2014/main" id="{3C24A4F1-5F36-4F63-8112-BE514AD9784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754481" y="5485739"/>
            <a:ext cx="2429276" cy="1628634"/>
          </a:xfrm>
          <a:prstGeom prst="rect">
            <a:avLst/>
          </a:prstGeom>
          <a:ln>
            <a:noFill/>
          </a:ln>
          <a:effectLst>
            <a:softEdge rad="112500"/>
          </a:effectLst>
        </p:spPr>
      </p:pic>
    </p:spTree>
    <p:extLst>
      <p:ext uri="{BB962C8B-B14F-4D97-AF65-F5344CB8AC3E}">
        <p14:creationId xmlns:p14="http://schemas.microsoft.com/office/powerpoint/2010/main" val="167756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9">
            <a:extLst>
              <a:ext uri="{FF2B5EF4-FFF2-40B4-BE49-F238E27FC236}">
                <a16:creationId xmlns:a16="http://schemas.microsoft.com/office/drawing/2014/main" id="{581C2B4C-F812-4300-B57A-4C3188E8959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576074" y="404709"/>
            <a:ext cx="2266422" cy="1505572"/>
          </a:xfrm>
          <a:prstGeom prst="rect">
            <a:avLst/>
          </a:prstGeom>
          <a:ln>
            <a:noFill/>
          </a:ln>
          <a:effectLst>
            <a:softEdge rad="112500"/>
          </a:effectLst>
        </p:spPr>
      </p:pic>
      <p:sp>
        <p:nvSpPr>
          <p:cNvPr id="7" name="Foliennummernplatzhalter 6">
            <a:extLst>
              <a:ext uri="{FF2B5EF4-FFF2-40B4-BE49-F238E27FC236}">
                <a16:creationId xmlns:a16="http://schemas.microsoft.com/office/drawing/2014/main" id="{6F5D9671-9E00-478A-97A9-89DCFB7FA4CA}"/>
              </a:ext>
            </a:extLst>
          </p:cNvPr>
          <p:cNvSpPr>
            <a:spLocks noGrp="1"/>
          </p:cNvSpPr>
          <p:nvPr>
            <p:ph type="sldNum" sz="quarter" idx="12"/>
          </p:nvPr>
        </p:nvSpPr>
        <p:spPr/>
        <p:txBody>
          <a:bodyPr/>
          <a:lstStyle/>
          <a:p>
            <a:fld id="{AC30E85F-03A9-4DC3-A879-6F4150C88507}" type="slidenum">
              <a:rPr lang="en-GB" smtClean="0"/>
              <a:t>33</a:t>
            </a:fld>
            <a:endParaRPr lang="en-GB"/>
          </a:p>
        </p:txBody>
      </p:sp>
      <p:sp>
        <p:nvSpPr>
          <p:cNvPr id="2" name="Titel 1">
            <a:extLst>
              <a:ext uri="{FF2B5EF4-FFF2-40B4-BE49-F238E27FC236}">
                <a16:creationId xmlns:a16="http://schemas.microsoft.com/office/drawing/2014/main" id="{9D55DA50-4DAE-4F37-AB3F-12D8F929C7E6}"/>
              </a:ext>
            </a:extLst>
          </p:cNvPr>
          <p:cNvSpPr>
            <a:spLocks noGrp="1"/>
          </p:cNvSpPr>
          <p:nvPr>
            <p:ph type="title"/>
          </p:nvPr>
        </p:nvSpPr>
        <p:spPr>
          <a:xfrm>
            <a:off x="660903" y="668342"/>
            <a:ext cx="5893806" cy="1022351"/>
          </a:xfrm>
        </p:spPr>
        <p:txBody>
          <a:bodyPr>
            <a:normAutofit/>
          </a:bodyPr>
          <a:lstStyle/>
          <a:p>
            <a:r>
              <a:rPr lang="en-GB" b="0" dirty="0">
                <a:solidFill>
                  <a:schemeClr val="accent1"/>
                </a:solidFill>
              </a:rPr>
              <a:t>APPROACH NEEDED WORKING WITH THIS GROUP</a:t>
            </a:r>
          </a:p>
        </p:txBody>
      </p:sp>
      <p:sp>
        <p:nvSpPr>
          <p:cNvPr id="3" name="Textplatzhalter 2">
            <a:extLst>
              <a:ext uri="{FF2B5EF4-FFF2-40B4-BE49-F238E27FC236}">
                <a16:creationId xmlns:a16="http://schemas.microsoft.com/office/drawing/2014/main" id="{3B4CDF48-26FE-4F8F-90EC-0BEF86B21045}"/>
              </a:ext>
            </a:extLst>
          </p:cNvPr>
          <p:cNvSpPr>
            <a:spLocks noGrp="1"/>
          </p:cNvSpPr>
          <p:nvPr>
            <p:ph type="body" idx="1"/>
          </p:nvPr>
        </p:nvSpPr>
        <p:spPr>
          <a:xfrm>
            <a:off x="660903" y="1801086"/>
            <a:ext cx="3911097" cy="427769"/>
          </a:xfrm>
        </p:spPr>
        <p:txBody>
          <a:bodyPr/>
          <a:lstStyle/>
          <a:p>
            <a:r>
              <a:rPr lang="en-US" dirty="0"/>
              <a:t>Patience and Clarity</a:t>
            </a:r>
          </a:p>
        </p:txBody>
      </p:sp>
      <p:sp>
        <p:nvSpPr>
          <p:cNvPr id="4" name="Inhaltsplatzhalter 3">
            <a:extLst>
              <a:ext uri="{FF2B5EF4-FFF2-40B4-BE49-F238E27FC236}">
                <a16:creationId xmlns:a16="http://schemas.microsoft.com/office/drawing/2014/main" id="{0667F3D6-C61B-44ED-AF17-69649D8DB615}"/>
              </a:ext>
            </a:extLst>
          </p:cNvPr>
          <p:cNvSpPr>
            <a:spLocks noGrp="1"/>
          </p:cNvSpPr>
          <p:nvPr>
            <p:ph sz="half" idx="2"/>
          </p:nvPr>
        </p:nvSpPr>
        <p:spPr>
          <a:xfrm>
            <a:off x="660903" y="2228855"/>
            <a:ext cx="3911097" cy="3960813"/>
          </a:xfrm>
        </p:spPr>
        <p:txBody>
          <a:bodyPr>
            <a:normAutofit/>
          </a:bodyPr>
          <a:lstStyle/>
          <a:p>
            <a:pPr marL="342900" indent="-3429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Patience in getting to know people, in carrying out activities, in dealing with slower pace</a:t>
            </a:r>
          </a:p>
          <a:p>
            <a:pPr marL="342900" indent="-3429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Very clear instructions, breakup tasks into smaller ‘pieces’, repeat and clarify</a:t>
            </a:r>
          </a:p>
          <a:p>
            <a:pPr marL="342900" indent="-3429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Demonstrate and show how things are done, work alongside</a:t>
            </a:r>
          </a:p>
          <a:p>
            <a:pPr marL="342900" indent="-3429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Continual motivation and encouragement often needed</a:t>
            </a:r>
          </a:p>
        </p:txBody>
      </p:sp>
      <p:sp>
        <p:nvSpPr>
          <p:cNvPr id="13" name="TextBox 18">
            <a:extLst>
              <a:ext uri="{FF2B5EF4-FFF2-40B4-BE49-F238E27FC236}">
                <a16:creationId xmlns:a16="http://schemas.microsoft.com/office/drawing/2014/main" id="{49238AFD-5F64-4310-9866-358376B947D6}"/>
              </a:ext>
            </a:extLst>
          </p:cNvPr>
          <p:cNvSpPr txBox="1"/>
          <p:nvPr/>
        </p:nvSpPr>
        <p:spPr>
          <a:xfrm rot="16200000">
            <a:off x="8278919" y="1014980"/>
            <a:ext cx="1249780" cy="219291"/>
          </a:xfrm>
          <a:prstGeom prst="rect">
            <a:avLst/>
          </a:prstGeom>
          <a:noFill/>
        </p:spPr>
        <p:txBody>
          <a:bodyPr wrap="square" rtlCol="0">
            <a:spAutoFit/>
          </a:bodyPr>
          <a:lstStyle/>
          <a:p>
            <a:r>
              <a:rPr lang="en-IE" sz="825" dirty="0"/>
              <a:t>© Social Farming Ireland </a:t>
            </a:r>
          </a:p>
        </p:txBody>
      </p:sp>
      <p:sp>
        <p:nvSpPr>
          <p:cNvPr id="25" name="Speech Bubble: Rectangle 5">
            <a:extLst>
              <a:ext uri="{FF2B5EF4-FFF2-40B4-BE49-F238E27FC236}">
                <a16:creationId xmlns:a16="http://schemas.microsoft.com/office/drawing/2014/main" id="{C2241CAA-BCA7-4E9B-9F6A-DD9C87AE0518}"/>
              </a:ext>
            </a:extLst>
          </p:cNvPr>
          <p:cNvSpPr/>
          <p:nvPr/>
        </p:nvSpPr>
        <p:spPr>
          <a:xfrm>
            <a:off x="4403050" y="1801086"/>
            <a:ext cx="4610404" cy="1153742"/>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1600" i="1" dirty="0">
                <a:cs typeface="Arial" panose="020B0604020202020204" pitchFamily="34" charset="0"/>
              </a:rPr>
              <a:t>“You can’t rush people to finish things, I am happy to work on something as long as they want to….Of course some jobs have to be done but you take it at their pace, even if it takes 2 or 3 times longer.”</a:t>
            </a:r>
            <a:endParaRPr lang="en-IE" sz="1600" dirty="0">
              <a:cs typeface="Arial" panose="020B0604020202020204" pitchFamily="34" charset="0"/>
            </a:endParaRPr>
          </a:p>
        </p:txBody>
      </p:sp>
      <p:sp>
        <p:nvSpPr>
          <p:cNvPr id="26" name="Speech Bubble: Rectangle with Corners Rounded 1">
            <a:extLst>
              <a:ext uri="{FF2B5EF4-FFF2-40B4-BE49-F238E27FC236}">
                <a16:creationId xmlns:a16="http://schemas.microsoft.com/office/drawing/2014/main" id="{1BAC7315-EB8D-4A06-BEFD-F4938B8D0268}"/>
              </a:ext>
            </a:extLst>
          </p:cNvPr>
          <p:cNvSpPr/>
          <p:nvPr/>
        </p:nvSpPr>
        <p:spPr>
          <a:xfrm>
            <a:off x="4403050" y="3168712"/>
            <a:ext cx="4610404" cy="3196701"/>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1600" i="1" dirty="0"/>
              <a:t>“</a:t>
            </a:r>
            <a:r>
              <a:rPr lang="en-IE" sz="1600" i="1" dirty="0">
                <a:cs typeface="Arial" panose="020B0604020202020204" pitchFamily="34" charset="0"/>
              </a:rPr>
              <a:t>You have to break difficult things down into simple steps. Complex things have to be done one after the other. When you have to do a more complex job, you first try to explain it simply with simple words. And words alone are not enough. You have to show again and again, participate. If the employees have never done a certain job before, then only an explanation is not enough. You have to give practical instructions again and again. If the employees are to do a certain job, ….then I have to show them how to do it and join in…. Not only the word, but action.”</a:t>
            </a:r>
            <a:endParaRPr lang="en-IE" sz="1400" dirty="0"/>
          </a:p>
        </p:txBody>
      </p:sp>
    </p:spTree>
    <p:extLst>
      <p:ext uri="{BB962C8B-B14F-4D97-AF65-F5344CB8AC3E}">
        <p14:creationId xmlns:p14="http://schemas.microsoft.com/office/powerpoint/2010/main" val="235050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03812B77-5F38-4154-B6B6-F756E162DC33}"/>
              </a:ext>
            </a:extLst>
          </p:cNvPr>
          <p:cNvSpPr>
            <a:spLocks noGrp="1"/>
          </p:cNvSpPr>
          <p:nvPr>
            <p:ph sz="half" idx="2"/>
          </p:nvPr>
        </p:nvSpPr>
        <p:spPr/>
        <p:txBody>
          <a:bodyPr/>
          <a:lstStyle/>
          <a:p>
            <a:r>
              <a:rPr lang="de-DE" dirty="0"/>
              <a:t>Chapter 4: </a:t>
            </a:r>
          </a:p>
          <a:p>
            <a:endParaRPr lang="de-DE" sz="2200" b="1" dirty="0">
              <a:solidFill>
                <a:schemeClr val="accent2"/>
              </a:solidFill>
            </a:endParaRPr>
          </a:p>
          <a:p>
            <a:r>
              <a:rPr lang="de-DE" sz="2300" b="1" dirty="0" err="1">
                <a:solidFill>
                  <a:schemeClr val="accent2"/>
                </a:solidFill>
              </a:rPr>
              <a:t>Posibble</a:t>
            </a:r>
            <a:r>
              <a:rPr lang="de-DE" sz="2300" b="1" dirty="0">
                <a:solidFill>
                  <a:schemeClr val="accent2"/>
                </a:solidFill>
              </a:rPr>
              <a:t> </a:t>
            </a:r>
            <a:r>
              <a:rPr lang="de-DE" sz="2300" b="1" dirty="0" err="1">
                <a:solidFill>
                  <a:schemeClr val="accent2"/>
                </a:solidFill>
              </a:rPr>
              <a:t>behavioural</a:t>
            </a:r>
            <a:r>
              <a:rPr lang="de-DE" sz="2300" b="1" dirty="0">
                <a:solidFill>
                  <a:schemeClr val="accent2"/>
                </a:solidFill>
              </a:rPr>
              <a:t> </a:t>
            </a:r>
            <a:r>
              <a:rPr lang="de-DE" sz="2300" b="1" dirty="0" err="1">
                <a:solidFill>
                  <a:schemeClr val="accent2"/>
                </a:solidFill>
              </a:rPr>
              <a:t>references</a:t>
            </a:r>
            <a:r>
              <a:rPr lang="de-DE" sz="2300" b="1" dirty="0">
                <a:solidFill>
                  <a:schemeClr val="accent2"/>
                </a:solidFill>
              </a:rPr>
              <a:t> and </a:t>
            </a:r>
            <a:r>
              <a:rPr lang="de-DE" sz="2300" b="1" dirty="0" err="1">
                <a:solidFill>
                  <a:schemeClr val="accent2"/>
                </a:solidFill>
              </a:rPr>
              <a:t>challenges</a:t>
            </a:r>
            <a:endParaRPr lang="de-DE" sz="2300" dirty="0"/>
          </a:p>
          <a:p>
            <a:endParaRPr lang="de-DE" dirty="0"/>
          </a:p>
          <a:p>
            <a:endParaRPr lang="de-DE" dirty="0"/>
          </a:p>
          <a:p>
            <a:endParaRPr lang="cs-CZ" dirty="0"/>
          </a:p>
        </p:txBody>
      </p:sp>
    </p:spTree>
    <p:extLst>
      <p:ext uri="{BB962C8B-B14F-4D97-AF65-F5344CB8AC3E}">
        <p14:creationId xmlns:p14="http://schemas.microsoft.com/office/powerpoint/2010/main" val="36462315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82C758FD-3BC3-49E7-A101-3D9CED5BCC08}"/>
              </a:ext>
            </a:extLst>
          </p:cNvPr>
          <p:cNvSpPr>
            <a:spLocks noGrp="1"/>
          </p:cNvSpPr>
          <p:nvPr>
            <p:ph type="body" idx="1"/>
          </p:nvPr>
        </p:nvSpPr>
        <p:spPr>
          <a:xfrm>
            <a:off x="651850" y="758426"/>
            <a:ext cx="3860844" cy="435374"/>
          </a:xfrm>
        </p:spPr>
        <p:txBody>
          <a:bodyPr/>
          <a:lstStyle/>
          <a:p>
            <a:r>
              <a:rPr lang="en-GB" dirty="0"/>
              <a:t>Changes in Mood</a:t>
            </a:r>
          </a:p>
        </p:txBody>
      </p:sp>
      <p:sp>
        <p:nvSpPr>
          <p:cNvPr id="7" name="Inhaltsplatzhalter 6">
            <a:extLst>
              <a:ext uri="{FF2B5EF4-FFF2-40B4-BE49-F238E27FC236}">
                <a16:creationId xmlns:a16="http://schemas.microsoft.com/office/drawing/2014/main" id="{509C1139-8116-43DA-8F8F-138C0E5F43CB}"/>
              </a:ext>
            </a:extLst>
          </p:cNvPr>
          <p:cNvSpPr>
            <a:spLocks noGrp="1"/>
          </p:cNvSpPr>
          <p:nvPr>
            <p:ph sz="half" idx="2"/>
          </p:nvPr>
        </p:nvSpPr>
        <p:spPr>
          <a:xfrm>
            <a:off x="651850" y="1193800"/>
            <a:ext cx="8619150" cy="3684588"/>
          </a:xfrm>
        </p:spPr>
        <p:txBody>
          <a:bodyPr/>
          <a:lstStyle/>
          <a:p>
            <a:pPr marL="342900" indent="-342900">
              <a:buFont typeface="Arial" panose="020B0604020202020204" pitchFamily="34" charset="0"/>
              <a:buChar char="•"/>
            </a:pPr>
            <a:r>
              <a:rPr lang="en-US" dirty="0"/>
              <a:t>Emotions often expressed rather than repressed (sometimes a positive) </a:t>
            </a:r>
          </a:p>
          <a:p>
            <a:pPr marL="342900" indent="-342900">
              <a:buFont typeface="Arial" panose="020B0604020202020204" pitchFamily="34" charset="0"/>
              <a:buChar char="•"/>
            </a:pPr>
            <a:r>
              <a:rPr lang="en-US" dirty="0"/>
              <a:t>Changes in mood can be swift </a:t>
            </a:r>
          </a:p>
          <a:p>
            <a:endParaRPr lang="en-US" dirty="0"/>
          </a:p>
          <a:p>
            <a:endParaRPr lang="en-US" dirty="0"/>
          </a:p>
          <a:p>
            <a:endParaRPr lang="en-US" dirty="0"/>
          </a:p>
          <a:p>
            <a:endParaRPr lang="de-DE" dirty="0"/>
          </a:p>
        </p:txBody>
      </p:sp>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p:txBody>
          <a:bodyPr/>
          <a:lstStyle/>
          <a:p>
            <a:fld id="{AC30E85F-03A9-4DC3-A879-6F4150C88507}" type="slidenum">
              <a:rPr lang="en-GB" smtClean="0"/>
              <a:pPr/>
              <a:t>35</a:t>
            </a:fld>
            <a:endParaRPr lang="en-GB" dirty="0"/>
          </a:p>
        </p:txBody>
      </p:sp>
      <p:sp>
        <p:nvSpPr>
          <p:cNvPr id="12" name="Rectangle: Rounded Corners 9">
            <a:extLst>
              <a:ext uri="{FF2B5EF4-FFF2-40B4-BE49-F238E27FC236}">
                <a16:creationId xmlns:a16="http://schemas.microsoft.com/office/drawing/2014/main" id="{22D529B1-EB4D-494D-B95D-66483C1E039C}"/>
              </a:ext>
            </a:extLst>
          </p:cNvPr>
          <p:cNvSpPr/>
          <p:nvPr/>
        </p:nvSpPr>
        <p:spPr>
          <a:xfrm>
            <a:off x="651850" y="2063838"/>
            <a:ext cx="7875258" cy="1507435"/>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285750">
              <a:buFont typeface="Arial" panose="020B0604020202020204" pitchFamily="34" charset="0"/>
              <a:buChar char="•"/>
            </a:pPr>
            <a:r>
              <a:rPr lang="en-GB" sz="1700" dirty="0">
                <a:solidFill>
                  <a:schemeClr val="tx2"/>
                </a:solidFill>
                <a:latin typeface="Arial" panose="020B0604020202020204" pitchFamily="34" charset="0"/>
                <a:cs typeface="Arial" panose="020B0604020202020204" pitchFamily="34" charset="0"/>
              </a:rPr>
              <a:t>Sensitivity to mood crucial so things can be dealt with</a:t>
            </a:r>
          </a:p>
          <a:p>
            <a:pPr marL="342900" indent="-285750">
              <a:buFont typeface="Arial" panose="020B0604020202020204" pitchFamily="34" charset="0"/>
              <a:buChar char="•"/>
            </a:pPr>
            <a:r>
              <a:rPr lang="en-GB" sz="1700" dirty="0">
                <a:solidFill>
                  <a:schemeClr val="tx2"/>
                </a:solidFill>
                <a:latin typeface="Arial" panose="020B0604020202020204" pitchFamily="34" charset="0"/>
                <a:cs typeface="Arial" panose="020B0604020202020204" pitchFamily="34" charset="0"/>
              </a:rPr>
              <a:t>Famers need to above all remain calm and in control themselves</a:t>
            </a:r>
          </a:p>
          <a:p>
            <a:pPr marL="342900" indent="-285750">
              <a:buFont typeface="Arial" panose="020B0604020202020204" pitchFamily="34" charset="0"/>
              <a:buChar char="•"/>
            </a:pPr>
            <a:r>
              <a:rPr lang="en-GB" sz="1700" dirty="0">
                <a:solidFill>
                  <a:schemeClr val="tx2"/>
                </a:solidFill>
                <a:latin typeface="Arial" panose="020B0604020202020204" pitchFamily="34" charset="0"/>
                <a:cs typeface="Arial" panose="020B0604020202020204" pitchFamily="34" charset="0"/>
              </a:rPr>
              <a:t>Strategies to manage potentially challenging situations before they arise</a:t>
            </a:r>
          </a:p>
          <a:p>
            <a:pPr marL="342900" indent="-285750">
              <a:buFont typeface="Arial" panose="020B0604020202020204" pitchFamily="34" charset="0"/>
              <a:buChar char="•"/>
            </a:pPr>
            <a:r>
              <a:rPr lang="en-GB" sz="1700" dirty="0">
                <a:solidFill>
                  <a:schemeClr val="tx2"/>
                </a:solidFill>
                <a:latin typeface="Arial" panose="020B0604020202020204" pitchFamily="34" charset="0"/>
                <a:cs typeface="Arial" panose="020B0604020202020204" pitchFamily="34" charset="0"/>
              </a:rPr>
              <a:t>Potentially great learning environment for people in regulating emotions and dealing with other people</a:t>
            </a:r>
          </a:p>
        </p:txBody>
      </p:sp>
      <p:sp>
        <p:nvSpPr>
          <p:cNvPr id="13" name="Speech Bubble: Rectangle with Corners Rounded 8">
            <a:extLst>
              <a:ext uri="{FF2B5EF4-FFF2-40B4-BE49-F238E27FC236}">
                <a16:creationId xmlns:a16="http://schemas.microsoft.com/office/drawing/2014/main" id="{C1DA8F73-3F3B-4C27-A973-90F8D76A2A26}"/>
              </a:ext>
            </a:extLst>
          </p:cNvPr>
          <p:cNvSpPr/>
          <p:nvPr/>
        </p:nvSpPr>
        <p:spPr>
          <a:xfrm>
            <a:off x="633742" y="3670300"/>
            <a:ext cx="7875258" cy="262976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1600" i="1" dirty="0">
                <a:cs typeface="Arial" panose="020B0604020202020204" pitchFamily="34" charset="0"/>
              </a:rPr>
              <a:t>“And that's the way it is: When emotions are there, they are let out. Either by shouting or something is thrown. Joy is also let out right away.  </a:t>
            </a:r>
            <a:r>
              <a:rPr lang="de-DE" sz="1600" i="1" dirty="0">
                <a:cs typeface="Arial" panose="020B0604020202020204" pitchFamily="34" charset="0"/>
              </a:rPr>
              <a:t>Every day is a new </a:t>
            </a:r>
            <a:r>
              <a:rPr lang="de-DE" sz="1600" i="1" dirty="0" err="1">
                <a:cs typeface="Arial" panose="020B0604020202020204" pitchFamily="34" charset="0"/>
              </a:rPr>
              <a:t>challenge</a:t>
            </a:r>
            <a:r>
              <a:rPr lang="de-DE" sz="1600" i="1" dirty="0">
                <a:cs typeface="Arial" panose="020B0604020202020204" pitchFamily="34" charset="0"/>
              </a:rPr>
              <a:t>.“</a:t>
            </a:r>
          </a:p>
          <a:p>
            <a:endParaRPr lang="en-IE" sz="1600" dirty="0">
              <a:cs typeface="Arial" panose="020B0604020202020204" pitchFamily="34" charset="0"/>
            </a:endParaRPr>
          </a:p>
          <a:p>
            <a:r>
              <a:rPr lang="en-IE" sz="1600" i="1" dirty="0">
                <a:cs typeface="Arial" panose="020B0604020202020204" pitchFamily="34" charset="0"/>
              </a:rPr>
              <a:t> </a:t>
            </a:r>
            <a:r>
              <a:rPr lang="en-GB" sz="1600" i="1" dirty="0">
                <a:cs typeface="Arial" panose="020B0604020202020204" pitchFamily="34" charset="0"/>
              </a:rPr>
              <a:t>“And what you always have to keep in any case is calm, even if a situation escalates. If you then become hectic, that's very bad. So even in a situation like that, you have to try to remain as calm as possible</a:t>
            </a:r>
            <a:r>
              <a:rPr lang="en-GB" sz="1600" dirty="0">
                <a:cs typeface="Arial" panose="020B0604020202020204" pitchFamily="34" charset="0"/>
              </a:rPr>
              <a:t>.“</a:t>
            </a:r>
          </a:p>
          <a:p>
            <a:endParaRPr lang="en-GB" sz="1600" dirty="0">
              <a:cs typeface="Arial" panose="020B0604020202020204" pitchFamily="34" charset="0"/>
            </a:endParaRPr>
          </a:p>
          <a:p>
            <a:r>
              <a:rPr lang="en-GB" sz="1600" i="1" dirty="0">
                <a:cs typeface="Arial" panose="020B0604020202020204" pitchFamily="34" charset="0"/>
              </a:rPr>
              <a:t>"They learn to deal with emotions and setbacks. They also learn tools that will help them, for example, in an incident where they throw a chair, to think about talking to the supervisor first. That this can prevent them from exploding."</a:t>
            </a:r>
            <a:endParaRPr lang="en-IE"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507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82C758FD-3BC3-49E7-A101-3D9CED5BCC08}"/>
              </a:ext>
            </a:extLst>
          </p:cNvPr>
          <p:cNvSpPr>
            <a:spLocks noGrp="1"/>
          </p:cNvSpPr>
          <p:nvPr>
            <p:ph type="body" idx="1"/>
          </p:nvPr>
        </p:nvSpPr>
        <p:spPr>
          <a:xfrm>
            <a:off x="651850" y="758426"/>
            <a:ext cx="7875258" cy="435374"/>
          </a:xfrm>
        </p:spPr>
        <p:txBody>
          <a:bodyPr/>
          <a:lstStyle/>
          <a:p>
            <a:r>
              <a:rPr lang="en-US" dirty="0"/>
              <a:t>Lack of Motivation and Work Ethic around some tasks </a:t>
            </a:r>
          </a:p>
        </p:txBody>
      </p:sp>
      <p:sp>
        <p:nvSpPr>
          <p:cNvPr id="7" name="Inhaltsplatzhalter 6">
            <a:extLst>
              <a:ext uri="{FF2B5EF4-FFF2-40B4-BE49-F238E27FC236}">
                <a16:creationId xmlns:a16="http://schemas.microsoft.com/office/drawing/2014/main" id="{509C1139-8116-43DA-8F8F-138C0E5F43CB}"/>
              </a:ext>
            </a:extLst>
          </p:cNvPr>
          <p:cNvSpPr>
            <a:spLocks noGrp="1"/>
          </p:cNvSpPr>
          <p:nvPr>
            <p:ph sz="half" idx="2"/>
          </p:nvPr>
        </p:nvSpPr>
        <p:spPr>
          <a:xfrm>
            <a:off x="651850" y="1193800"/>
            <a:ext cx="8619150" cy="3684588"/>
          </a:xfrm>
        </p:spPr>
        <p:txBody>
          <a:bodyPr/>
          <a:lstStyle/>
          <a:p>
            <a:pPr marL="342900" indent="-342900">
              <a:buFont typeface="Arial" panose="020B0604020202020204" pitchFamily="34" charset="0"/>
              <a:buChar char="•"/>
            </a:pPr>
            <a:r>
              <a:rPr lang="en-US" dirty="0"/>
              <a:t>Reality of boring or unpleasant tasks but which must be done from everyone’s perspective</a:t>
            </a:r>
          </a:p>
          <a:p>
            <a:endParaRPr lang="en-US" dirty="0"/>
          </a:p>
          <a:p>
            <a:endParaRPr lang="en-US" dirty="0"/>
          </a:p>
          <a:p>
            <a:endParaRPr lang="en-US" dirty="0"/>
          </a:p>
          <a:p>
            <a:endParaRPr lang="de-DE" dirty="0"/>
          </a:p>
        </p:txBody>
      </p:sp>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p:txBody>
          <a:bodyPr/>
          <a:lstStyle/>
          <a:p>
            <a:fld id="{AC30E85F-03A9-4DC3-A879-6F4150C88507}" type="slidenum">
              <a:rPr lang="en-GB" smtClean="0"/>
              <a:pPr/>
              <a:t>36</a:t>
            </a:fld>
            <a:endParaRPr lang="en-GB" dirty="0"/>
          </a:p>
        </p:txBody>
      </p:sp>
      <p:sp>
        <p:nvSpPr>
          <p:cNvPr id="12" name="Rectangle: Rounded Corners 9">
            <a:extLst>
              <a:ext uri="{FF2B5EF4-FFF2-40B4-BE49-F238E27FC236}">
                <a16:creationId xmlns:a16="http://schemas.microsoft.com/office/drawing/2014/main" id="{22D529B1-EB4D-494D-B95D-66483C1E039C}"/>
              </a:ext>
            </a:extLst>
          </p:cNvPr>
          <p:cNvSpPr/>
          <p:nvPr/>
        </p:nvSpPr>
        <p:spPr>
          <a:xfrm>
            <a:off x="651850" y="2063838"/>
            <a:ext cx="7875258" cy="1507435"/>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285750">
              <a:buFont typeface="Arial" panose="020B0604020202020204" pitchFamily="34" charset="0"/>
              <a:buChar char="•"/>
            </a:pPr>
            <a:r>
              <a:rPr lang="en-US" sz="1700" dirty="0">
                <a:solidFill>
                  <a:schemeClr val="tx2"/>
                </a:solidFill>
                <a:latin typeface="Arial" panose="020B0604020202020204" pitchFamily="34" charset="0"/>
                <a:cs typeface="Arial" panose="020B0604020202020204" pitchFamily="34" charset="0"/>
              </a:rPr>
              <a:t>Break tasks up into intermediate goals; distribute tasks fairly; switch things around; work alongside people; make sure groups are otherwise enjoyable.</a:t>
            </a:r>
          </a:p>
          <a:p>
            <a:pPr marL="342900" indent="-285750">
              <a:buFont typeface="Arial" panose="020B0604020202020204" pitchFamily="34" charset="0"/>
              <a:buChar char="•"/>
            </a:pPr>
            <a:r>
              <a:rPr lang="en-US" sz="1700" dirty="0">
                <a:solidFill>
                  <a:schemeClr val="tx2"/>
                </a:solidFill>
                <a:latin typeface="Arial" panose="020B0604020202020204" pitchFamily="34" charset="0"/>
                <a:cs typeface="Arial" panose="020B0604020202020204" pitchFamily="34" charset="0"/>
              </a:rPr>
              <a:t>Certain level of grumbling/complaining normal – and </a:t>
            </a:r>
            <a:r>
              <a:rPr lang="en-US" sz="1700" dirty="0" err="1">
                <a:solidFill>
                  <a:schemeClr val="tx2"/>
                </a:solidFill>
                <a:latin typeface="Arial" panose="020B0604020202020204" pitchFamily="34" charset="0"/>
                <a:cs typeface="Arial" panose="020B0604020202020204" pitchFamily="34" charset="0"/>
              </a:rPr>
              <a:t>humour</a:t>
            </a:r>
            <a:r>
              <a:rPr lang="en-US" sz="1700" dirty="0">
                <a:solidFill>
                  <a:schemeClr val="tx2"/>
                </a:solidFill>
                <a:latin typeface="Arial" panose="020B0604020202020204" pitchFamily="34" charset="0"/>
                <a:cs typeface="Arial" panose="020B0604020202020204" pitchFamily="34" charset="0"/>
              </a:rPr>
              <a:t> can help defuse </a:t>
            </a:r>
          </a:p>
        </p:txBody>
      </p:sp>
      <p:sp>
        <p:nvSpPr>
          <p:cNvPr id="8" name="Speech Bubble: Rectangle with Corners Rounded 8">
            <a:extLst>
              <a:ext uri="{FF2B5EF4-FFF2-40B4-BE49-F238E27FC236}">
                <a16:creationId xmlns:a16="http://schemas.microsoft.com/office/drawing/2014/main" id="{7BC687D4-D7CD-4089-89FD-8D99642862E6}"/>
              </a:ext>
            </a:extLst>
          </p:cNvPr>
          <p:cNvSpPr/>
          <p:nvPr/>
        </p:nvSpPr>
        <p:spPr>
          <a:xfrm>
            <a:off x="655841" y="3688999"/>
            <a:ext cx="6146943" cy="2611063"/>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1600" dirty="0"/>
              <a:t>“</a:t>
            </a:r>
            <a:r>
              <a:rPr lang="en-IE" sz="1600" i="1" dirty="0">
                <a:cs typeface="Arial" panose="020B0604020202020204" pitchFamily="34" charset="0"/>
              </a:rPr>
              <a:t>There are a few tasks that no one likes to do. Then there's a clear plan. It's everyone's turn, for example, to clean a pigsty. Then you take turns. Or weekend duty: Not all employees can work weekends, but some can. We currently have five employees on weekend duty. They take turns. Every Sunday, one of them is on duty.”</a:t>
            </a:r>
            <a:endParaRPr lang="en-IE" sz="1600" dirty="0">
              <a:cs typeface="Arial" panose="020B0604020202020204" pitchFamily="34" charset="0"/>
            </a:endParaRPr>
          </a:p>
          <a:p>
            <a:r>
              <a:rPr lang="en-IE" sz="1600" i="1" dirty="0">
                <a:cs typeface="Arial" panose="020B0604020202020204" pitchFamily="34" charset="0"/>
              </a:rPr>
              <a:t> </a:t>
            </a:r>
            <a:endParaRPr lang="en-IE" sz="1600" dirty="0">
              <a:cs typeface="Arial" panose="020B0604020202020204" pitchFamily="34" charset="0"/>
            </a:endParaRPr>
          </a:p>
          <a:p>
            <a:r>
              <a:rPr lang="en-GB" sz="1600" i="1" dirty="0">
                <a:cs typeface="Arial" panose="020B0604020202020204" pitchFamily="34" charset="0"/>
              </a:rPr>
              <a:t>“Then I always try to put together a troop that harmonizes. That is a crucial factor here. The biggest challenge is to get the people involved so that they enjoy the work to some extent. That doesn't always work.“</a:t>
            </a:r>
            <a:endParaRPr lang="en-IE" sz="1600" dirty="0">
              <a:cs typeface="Arial" panose="020B0604020202020204" pitchFamily="34" charset="0"/>
            </a:endParaRPr>
          </a:p>
        </p:txBody>
      </p:sp>
      <p:pic>
        <p:nvPicPr>
          <p:cNvPr id="9" name="Picture 3">
            <a:extLst>
              <a:ext uri="{FF2B5EF4-FFF2-40B4-BE49-F238E27FC236}">
                <a16:creationId xmlns:a16="http://schemas.microsoft.com/office/drawing/2014/main" id="{1AF3D867-D931-48CB-827D-7413791C8053}"/>
              </a:ext>
            </a:extLst>
          </p:cNvPr>
          <p:cNvPicPr>
            <a:picLocks noChangeAspect="1"/>
          </p:cNvPicPr>
          <p:nvPr/>
        </p:nvPicPr>
        <p:blipFill rotWithShape="1">
          <a:blip r:embed="rId2">
            <a:extLst>
              <a:ext uri="{28A0092B-C50C-407E-A947-70E740481C1C}">
                <a14:useLocalDpi xmlns:a14="http://schemas.microsoft.com/office/drawing/2010/main"/>
              </a:ext>
            </a:extLst>
          </a:blip>
          <a:srcRect l="34537" r="11042" b="13009"/>
          <a:stretch/>
        </p:blipFill>
        <p:spPr>
          <a:xfrm>
            <a:off x="6866284" y="3688998"/>
            <a:ext cx="1660824" cy="2501417"/>
          </a:xfrm>
          <a:prstGeom prst="rect">
            <a:avLst/>
          </a:prstGeom>
          <a:ln>
            <a:noFill/>
          </a:ln>
          <a:effectLst>
            <a:softEdge rad="112500"/>
          </a:effectLst>
        </p:spPr>
      </p:pic>
      <p:sp>
        <p:nvSpPr>
          <p:cNvPr id="10" name="TextBox 10">
            <a:extLst>
              <a:ext uri="{FF2B5EF4-FFF2-40B4-BE49-F238E27FC236}">
                <a16:creationId xmlns:a16="http://schemas.microsoft.com/office/drawing/2014/main" id="{749D46C0-3F17-457E-8B79-10EE4EB7C9A4}"/>
              </a:ext>
            </a:extLst>
          </p:cNvPr>
          <p:cNvSpPr txBox="1"/>
          <p:nvPr/>
        </p:nvSpPr>
        <p:spPr>
          <a:xfrm>
            <a:off x="6866284" y="6088849"/>
            <a:ext cx="2713382" cy="219291"/>
          </a:xfrm>
          <a:prstGeom prst="rect">
            <a:avLst/>
          </a:prstGeom>
          <a:noFill/>
        </p:spPr>
        <p:txBody>
          <a:bodyPr wrap="square" rtlCol="0">
            <a:spAutoFit/>
          </a:bodyPr>
          <a:lstStyle/>
          <a:p>
            <a:r>
              <a:rPr lang="en-IE" sz="825" dirty="0"/>
              <a:t>© Social Farming Ireland </a:t>
            </a:r>
          </a:p>
        </p:txBody>
      </p:sp>
    </p:spTree>
    <p:extLst>
      <p:ext uri="{BB962C8B-B14F-4D97-AF65-F5344CB8AC3E}">
        <p14:creationId xmlns:p14="http://schemas.microsoft.com/office/powerpoint/2010/main" val="181158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82C758FD-3BC3-49E7-A101-3D9CED5BCC08}"/>
              </a:ext>
            </a:extLst>
          </p:cNvPr>
          <p:cNvSpPr>
            <a:spLocks noGrp="1"/>
          </p:cNvSpPr>
          <p:nvPr>
            <p:ph type="body" idx="1"/>
          </p:nvPr>
        </p:nvSpPr>
        <p:spPr>
          <a:xfrm>
            <a:off x="651850" y="758426"/>
            <a:ext cx="7875258" cy="435374"/>
          </a:xfrm>
        </p:spPr>
        <p:txBody>
          <a:bodyPr/>
          <a:lstStyle/>
          <a:p>
            <a:r>
              <a:rPr lang="en-US" dirty="0"/>
              <a:t>Conflict/Lack of Connection between Participants</a:t>
            </a:r>
          </a:p>
        </p:txBody>
      </p:sp>
      <p:sp>
        <p:nvSpPr>
          <p:cNvPr id="7" name="Inhaltsplatzhalter 6">
            <a:extLst>
              <a:ext uri="{FF2B5EF4-FFF2-40B4-BE49-F238E27FC236}">
                <a16:creationId xmlns:a16="http://schemas.microsoft.com/office/drawing/2014/main" id="{509C1139-8116-43DA-8F8F-138C0E5F43CB}"/>
              </a:ext>
            </a:extLst>
          </p:cNvPr>
          <p:cNvSpPr>
            <a:spLocks noGrp="1"/>
          </p:cNvSpPr>
          <p:nvPr>
            <p:ph sz="half" idx="2"/>
          </p:nvPr>
        </p:nvSpPr>
        <p:spPr>
          <a:xfrm>
            <a:off x="651850" y="1193800"/>
            <a:ext cx="7875258" cy="3684588"/>
          </a:xfrm>
        </p:spPr>
        <p:txBody>
          <a:bodyPr/>
          <a:lstStyle/>
          <a:p>
            <a:pPr marL="342900" indent="-342900">
              <a:buFont typeface="Arial" panose="020B0604020202020204" pitchFamily="34" charset="0"/>
              <a:buChar char="•"/>
            </a:pPr>
            <a:r>
              <a:rPr lang="en-US" dirty="0"/>
              <a:t>Can arise like anywhere but capacity to resolve can be limited</a:t>
            </a:r>
            <a:endParaRPr lang="de-DE" dirty="0"/>
          </a:p>
        </p:txBody>
      </p:sp>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p:txBody>
          <a:bodyPr/>
          <a:lstStyle/>
          <a:p>
            <a:fld id="{AC30E85F-03A9-4DC3-A879-6F4150C88507}" type="slidenum">
              <a:rPr lang="en-GB" smtClean="0"/>
              <a:pPr/>
              <a:t>37</a:t>
            </a:fld>
            <a:endParaRPr lang="en-GB" dirty="0"/>
          </a:p>
        </p:txBody>
      </p:sp>
      <p:sp>
        <p:nvSpPr>
          <p:cNvPr id="12" name="Rectangle: Rounded Corners 9">
            <a:extLst>
              <a:ext uri="{FF2B5EF4-FFF2-40B4-BE49-F238E27FC236}">
                <a16:creationId xmlns:a16="http://schemas.microsoft.com/office/drawing/2014/main" id="{22D529B1-EB4D-494D-B95D-66483C1E039C}"/>
              </a:ext>
            </a:extLst>
          </p:cNvPr>
          <p:cNvSpPr/>
          <p:nvPr/>
        </p:nvSpPr>
        <p:spPr>
          <a:xfrm>
            <a:off x="651850" y="1747319"/>
            <a:ext cx="7875258" cy="1823954"/>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285750">
              <a:buFont typeface="Arial" panose="020B0604020202020204" pitchFamily="34" charset="0"/>
              <a:buChar char="•"/>
            </a:pPr>
            <a:r>
              <a:rPr lang="en-US" sz="1700" dirty="0">
                <a:solidFill>
                  <a:schemeClr val="tx2"/>
                </a:solidFill>
                <a:latin typeface="Arial" panose="020B0604020202020204" pitchFamily="34" charset="0"/>
                <a:cs typeface="Arial" panose="020B0604020202020204" pitchFamily="34" charset="0"/>
              </a:rPr>
              <a:t>Observe and get to know the personalities, the potential clashes</a:t>
            </a:r>
          </a:p>
          <a:p>
            <a:pPr marL="342900" indent="-285750">
              <a:buFont typeface="Arial" panose="020B0604020202020204" pitchFamily="34" charset="0"/>
              <a:buChar char="•"/>
            </a:pPr>
            <a:r>
              <a:rPr lang="en-US" sz="1700" dirty="0">
                <a:solidFill>
                  <a:schemeClr val="tx2"/>
                </a:solidFill>
                <a:latin typeface="Arial" panose="020B0604020202020204" pitchFamily="34" charset="0"/>
                <a:cs typeface="Arial" panose="020B0604020202020204" pitchFamily="34" charset="0"/>
              </a:rPr>
              <a:t>Take advantage of the space and variety the farm environment offers for  ‘time away’ from each other </a:t>
            </a:r>
          </a:p>
          <a:p>
            <a:pPr marL="342900" indent="-285750">
              <a:buFont typeface="Arial" panose="020B0604020202020204" pitchFamily="34" charset="0"/>
              <a:buChar char="•"/>
            </a:pPr>
            <a:r>
              <a:rPr lang="en-US" sz="1700" dirty="0">
                <a:solidFill>
                  <a:schemeClr val="tx2"/>
                </a:solidFill>
                <a:latin typeface="Arial" panose="020B0604020202020204" pitchFamily="34" charset="0"/>
                <a:cs typeface="Arial" panose="020B0604020202020204" pitchFamily="34" charset="0"/>
              </a:rPr>
              <a:t>Separate people, assigning to different tasks</a:t>
            </a:r>
          </a:p>
          <a:p>
            <a:pPr marL="342900" indent="-285750">
              <a:buFont typeface="Arial" panose="020B0604020202020204" pitchFamily="34" charset="0"/>
              <a:buChar char="•"/>
            </a:pPr>
            <a:r>
              <a:rPr lang="en-US" sz="1700" dirty="0">
                <a:solidFill>
                  <a:schemeClr val="tx2"/>
                </a:solidFill>
                <a:latin typeface="Arial" panose="020B0604020202020204" pitchFamily="34" charset="0"/>
                <a:cs typeface="Arial" panose="020B0604020202020204" pitchFamily="34" charset="0"/>
              </a:rPr>
              <a:t>Put people in harmonious sub-groupings</a:t>
            </a:r>
          </a:p>
          <a:p>
            <a:pPr marL="342900" indent="-285750">
              <a:buFont typeface="Arial" panose="020B0604020202020204" pitchFamily="34" charset="0"/>
              <a:buChar char="•"/>
            </a:pPr>
            <a:r>
              <a:rPr lang="en-US" sz="1700" dirty="0" err="1">
                <a:solidFill>
                  <a:schemeClr val="tx2"/>
                </a:solidFill>
                <a:latin typeface="Arial" panose="020B0604020202020204" pitchFamily="34" charset="0"/>
                <a:cs typeface="Arial" panose="020B0604020202020204" pitchFamily="34" charset="0"/>
              </a:rPr>
              <a:t>Minimise</a:t>
            </a:r>
            <a:r>
              <a:rPr lang="en-US" sz="1700" dirty="0">
                <a:solidFill>
                  <a:schemeClr val="tx2"/>
                </a:solidFill>
                <a:latin typeface="Arial" panose="020B0604020202020204" pitchFamily="34" charset="0"/>
                <a:cs typeface="Arial" panose="020B0604020202020204" pitchFamily="34" charset="0"/>
              </a:rPr>
              <a:t> stressful/</a:t>
            </a:r>
            <a:r>
              <a:rPr lang="en-US" sz="1700" dirty="0" err="1">
                <a:solidFill>
                  <a:schemeClr val="tx2"/>
                </a:solidFill>
                <a:latin typeface="Arial" panose="020B0604020202020204" pitchFamily="34" charset="0"/>
                <a:cs typeface="Arial" panose="020B0604020202020204" pitchFamily="34" charset="0"/>
              </a:rPr>
              <a:t>pressurised</a:t>
            </a:r>
            <a:r>
              <a:rPr lang="en-US" sz="1700" dirty="0">
                <a:solidFill>
                  <a:schemeClr val="tx2"/>
                </a:solidFill>
                <a:latin typeface="Arial" panose="020B0604020202020204" pitchFamily="34" charset="0"/>
                <a:cs typeface="Arial" panose="020B0604020202020204" pitchFamily="34" charset="0"/>
              </a:rPr>
              <a:t> scenarios</a:t>
            </a:r>
          </a:p>
        </p:txBody>
      </p:sp>
      <p:sp>
        <p:nvSpPr>
          <p:cNvPr id="10" name="TextBox 10">
            <a:extLst>
              <a:ext uri="{FF2B5EF4-FFF2-40B4-BE49-F238E27FC236}">
                <a16:creationId xmlns:a16="http://schemas.microsoft.com/office/drawing/2014/main" id="{749D46C0-3F17-457E-8B79-10EE4EB7C9A4}"/>
              </a:ext>
            </a:extLst>
          </p:cNvPr>
          <p:cNvSpPr txBox="1"/>
          <p:nvPr/>
        </p:nvSpPr>
        <p:spPr>
          <a:xfrm>
            <a:off x="651850" y="6080771"/>
            <a:ext cx="2713382" cy="219291"/>
          </a:xfrm>
          <a:prstGeom prst="rect">
            <a:avLst/>
          </a:prstGeom>
          <a:noFill/>
        </p:spPr>
        <p:txBody>
          <a:bodyPr wrap="square" rtlCol="0">
            <a:spAutoFit/>
          </a:bodyPr>
          <a:lstStyle/>
          <a:p>
            <a:r>
              <a:rPr lang="en-IE" sz="825" dirty="0"/>
              <a:t>© Social Farming Ireland </a:t>
            </a:r>
          </a:p>
        </p:txBody>
      </p:sp>
      <p:sp>
        <p:nvSpPr>
          <p:cNvPr id="11" name="Speech Bubble: Rectangle with Corners Rounded 8">
            <a:extLst>
              <a:ext uri="{FF2B5EF4-FFF2-40B4-BE49-F238E27FC236}">
                <a16:creationId xmlns:a16="http://schemas.microsoft.com/office/drawing/2014/main" id="{FE5260A9-D155-471B-9C2F-B27BCCE5CDF8}"/>
              </a:ext>
            </a:extLst>
          </p:cNvPr>
          <p:cNvSpPr/>
          <p:nvPr/>
        </p:nvSpPr>
        <p:spPr>
          <a:xfrm>
            <a:off x="3268301" y="3674293"/>
            <a:ext cx="5258807" cy="2766256"/>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i="1" dirty="0">
                <a:cs typeface="Arial" panose="020B0604020202020204" pitchFamily="34" charset="0"/>
              </a:rPr>
              <a:t>“It is important to form small groups….that harmonize with each other. I can't combine everyone with everyone. It does not work…I have to recognize that and partly correct it if it doesn't work and then rearrange it again. That's an important thing that I have to pay attention to.“</a:t>
            </a:r>
          </a:p>
          <a:p>
            <a:endParaRPr lang="en-IE" sz="1600" dirty="0">
              <a:cs typeface="Arial" panose="020B0604020202020204" pitchFamily="34" charset="0"/>
            </a:endParaRPr>
          </a:p>
          <a:p>
            <a:r>
              <a:rPr lang="en-IE" sz="1600" i="1" dirty="0">
                <a:cs typeface="Arial" panose="020B0604020202020204" pitchFamily="34" charset="0"/>
              </a:rPr>
              <a:t>“But actually we have so much space and area in agriculture that you can get out of the way. So when our farmer realizes that things are "boiling" between two people, one of them comes along on the tractor and the other one works in the landscaping.”</a:t>
            </a:r>
          </a:p>
        </p:txBody>
      </p:sp>
      <p:pic>
        <p:nvPicPr>
          <p:cNvPr id="13" name="Picture 4">
            <a:extLst>
              <a:ext uri="{FF2B5EF4-FFF2-40B4-BE49-F238E27FC236}">
                <a16:creationId xmlns:a16="http://schemas.microsoft.com/office/drawing/2014/main" id="{1349B440-0617-4E7A-9418-6E6D3BE271E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51850" y="3675393"/>
            <a:ext cx="2517913" cy="2424181"/>
          </a:xfrm>
          <a:prstGeom prst="rect">
            <a:avLst/>
          </a:prstGeom>
          <a:ln>
            <a:noFill/>
          </a:ln>
          <a:effectLst>
            <a:softEdge rad="112500"/>
          </a:effectLst>
        </p:spPr>
      </p:pic>
    </p:spTree>
    <p:extLst>
      <p:ext uri="{BB962C8B-B14F-4D97-AF65-F5344CB8AC3E}">
        <p14:creationId xmlns:p14="http://schemas.microsoft.com/office/powerpoint/2010/main" val="297507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a:xfrm>
            <a:off x="7079456" y="6300062"/>
            <a:ext cx="2057400" cy="545243"/>
          </a:xfrm>
        </p:spPr>
        <p:txBody>
          <a:bodyPr/>
          <a:lstStyle/>
          <a:p>
            <a:fld id="{AC30E85F-03A9-4DC3-A879-6F4150C88507}" type="slidenum">
              <a:rPr lang="en-GB" smtClean="0"/>
              <a:pPr/>
              <a:t>38</a:t>
            </a:fld>
            <a:endParaRPr lang="en-GB" dirty="0"/>
          </a:p>
        </p:txBody>
      </p:sp>
      <p:pic>
        <p:nvPicPr>
          <p:cNvPr id="9" name="Content Placeholder 8">
            <a:extLst>
              <a:ext uri="{FF2B5EF4-FFF2-40B4-BE49-F238E27FC236}">
                <a16:creationId xmlns:a16="http://schemas.microsoft.com/office/drawing/2014/main" id="{7212212D-B855-4B0B-8B0B-DF08688C8771}"/>
              </a:ext>
            </a:extLst>
          </p:cNvPr>
          <p:cNvPicPr>
            <a:picLocks noGrp="1" noChangeAspect="1"/>
          </p:cNvPicPr>
          <p:nvPr>
            <p:ph sz="quarter" idx="4"/>
          </p:nvPr>
        </p:nvPicPr>
        <p:blipFill>
          <a:blip r:embed="rId2" cstate="hqprint">
            <a:extLst>
              <a:ext uri="{28A0092B-C50C-407E-A947-70E740481C1C}">
                <a14:useLocalDpi xmlns:a14="http://schemas.microsoft.com/office/drawing/2010/main"/>
              </a:ext>
            </a:extLst>
          </a:blip>
          <a:stretch>
            <a:fillRect/>
          </a:stretch>
        </p:blipFill>
        <p:spPr>
          <a:xfrm>
            <a:off x="1761172" y="3208453"/>
            <a:ext cx="5669280" cy="3092335"/>
          </a:xfrm>
          <a:ln>
            <a:noFill/>
          </a:ln>
          <a:effectLst>
            <a:softEdge rad="112500"/>
          </a:effectLst>
        </p:spPr>
      </p:pic>
      <p:sp>
        <p:nvSpPr>
          <p:cNvPr id="6" name="Nadpis 5">
            <a:extLst>
              <a:ext uri="{FF2B5EF4-FFF2-40B4-BE49-F238E27FC236}">
                <a16:creationId xmlns:a16="http://schemas.microsoft.com/office/drawing/2014/main" id="{7123B982-9DA6-4290-95A6-FB45B8CFBF14}"/>
              </a:ext>
            </a:extLst>
          </p:cNvPr>
          <p:cNvSpPr>
            <a:spLocks noGrp="1"/>
          </p:cNvSpPr>
          <p:nvPr>
            <p:ph type="title"/>
          </p:nvPr>
        </p:nvSpPr>
        <p:spPr>
          <a:xfrm>
            <a:off x="660903" y="668342"/>
            <a:ext cx="7870152" cy="836079"/>
          </a:xfrm>
        </p:spPr>
        <p:txBody>
          <a:bodyPr/>
          <a:lstStyle/>
          <a:p>
            <a:r>
              <a:rPr lang="en-GB" dirty="0"/>
              <a:t>Group exercise </a:t>
            </a:r>
          </a:p>
        </p:txBody>
      </p:sp>
      <p:sp>
        <p:nvSpPr>
          <p:cNvPr id="5" name="Rectangle 4">
            <a:extLst>
              <a:ext uri="{FF2B5EF4-FFF2-40B4-BE49-F238E27FC236}">
                <a16:creationId xmlns:a16="http://schemas.microsoft.com/office/drawing/2014/main" id="{1A1BC099-55E0-4DA3-B34B-54B0997412CA}"/>
              </a:ext>
            </a:extLst>
          </p:cNvPr>
          <p:cNvSpPr/>
          <p:nvPr/>
        </p:nvSpPr>
        <p:spPr>
          <a:xfrm>
            <a:off x="382147" y="1560365"/>
            <a:ext cx="8379704" cy="1323439"/>
          </a:xfrm>
          <a:prstGeom prst="rect">
            <a:avLst/>
          </a:prstGeom>
          <a:solidFill>
            <a:schemeClr val="accent2"/>
          </a:solidFill>
          <a:ln>
            <a:solidFill>
              <a:srgbClr val="FF0000"/>
            </a:solidFill>
          </a:ln>
        </p:spPr>
        <p:txBody>
          <a:bodyPr wrap="square">
            <a:spAutoFit/>
          </a:bodyPr>
          <a:lstStyle/>
          <a:p>
            <a:r>
              <a:rPr lang="en-GB" sz="2000" b="1" dirty="0">
                <a:solidFill>
                  <a:schemeClr val="bg1"/>
                </a:solidFill>
                <a:latin typeface="Arial" panose="020B0604020202020204" pitchFamily="34" charset="0"/>
                <a:cs typeface="Arial" panose="020B0604020202020204" pitchFamily="34" charset="0"/>
              </a:rPr>
              <a:t>Imagine that you are approached by a social farmer who is about to start working with people with intellectual disabilities for the first time.  After this presentation, what are </a:t>
            </a:r>
            <a:r>
              <a:rPr lang="en-GB" sz="2000" b="1" dirty="0">
                <a:solidFill>
                  <a:srgbClr val="FFFF00"/>
                </a:solidFill>
                <a:latin typeface="Arial" panose="020B0604020202020204" pitchFamily="34" charset="0"/>
                <a:cs typeface="Arial" panose="020B0604020202020204" pitchFamily="34" charset="0"/>
              </a:rPr>
              <a:t>three</a:t>
            </a:r>
            <a:r>
              <a:rPr lang="en-GB" sz="2000" b="1" dirty="0">
                <a:solidFill>
                  <a:schemeClr val="bg1"/>
                </a:solidFill>
                <a:latin typeface="Arial" panose="020B0604020202020204" pitchFamily="34" charset="0"/>
                <a:cs typeface="Arial" panose="020B0604020202020204" pitchFamily="34" charset="0"/>
              </a:rPr>
              <a:t> key pieces of advice you would give the farmer? </a:t>
            </a:r>
          </a:p>
        </p:txBody>
      </p:sp>
    </p:spTree>
    <p:extLst>
      <p:ext uri="{BB962C8B-B14F-4D97-AF65-F5344CB8AC3E}">
        <p14:creationId xmlns:p14="http://schemas.microsoft.com/office/powerpoint/2010/main" val="23628255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a:xfrm>
            <a:off x="7079456" y="6300062"/>
            <a:ext cx="2057400" cy="545243"/>
          </a:xfrm>
        </p:spPr>
        <p:txBody>
          <a:bodyPr/>
          <a:lstStyle/>
          <a:p>
            <a:fld id="{AC30E85F-03A9-4DC3-A879-6F4150C88507}" type="slidenum">
              <a:rPr lang="en-GB" smtClean="0"/>
              <a:pPr/>
              <a:t>39</a:t>
            </a:fld>
            <a:endParaRPr lang="en-GB" dirty="0"/>
          </a:p>
        </p:txBody>
      </p:sp>
      <p:sp>
        <p:nvSpPr>
          <p:cNvPr id="4" name="Content Placeholder 3">
            <a:extLst>
              <a:ext uri="{FF2B5EF4-FFF2-40B4-BE49-F238E27FC236}">
                <a16:creationId xmlns:a16="http://schemas.microsoft.com/office/drawing/2014/main" id="{E735638F-EC23-4D63-9927-50AB9DA71DC7}"/>
              </a:ext>
            </a:extLst>
          </p:cNvPr>
          <p:cNvSpPr>
            <a:spLocks noGrp="1"/>
          </p:cNvSpPr>
          <p:nvPr>
            <p:ph idx="1"/>
          </p:nvPr>
        </p:nvSpPr>
        <p:spPr>
          <a:xfrm>
            <a:off x="-1" y="1390650"/>
            <a:ext cx="8464991" cy="4786314"/>
          </a:xfrm>
        </p:spPr>
        <p:txBody>
          <a:bodyPr>
            <a:normAutofit/>
          </a:bodyPr>
          <a:lstStyle/>
          <a:p>
            <a:pPr>
              <a:lnSpc>
                <a:spcPct val="120000"/>
              </a:lnSpc>
              <a:spcBef>
                <a:spcPts val="600"/>
              </a:spcBef>
            </a:pPr>
            <a:r>
              <a:rPr lang="en-IE" sz="1200" dirty="0" err="1"/>
              <a:t>Baars</a:t>
            </a:r>
            <a:r>
              <a:rPr lang="en-IE" sz="1200" dirty="0"/>
              <a:t>, E. M. </a:t>
            </a:r>
            <a:r>
              <a:rPr lang="en-IE" sz="1200" dirty="0" err="1"/>
              <a:t>Elings</a:t>
            </a:r>
            <a:r>
              <a:rPr lang="en-IE" sz="1200" dirty="0"/>
              <a:t> &amp; Jan </a:t>
            </a:r>
            <a:r>
              <a:rPr lang="en-IE" sz="1200" dirty="0" err="1"/>
              <a:t>Hassink</a:t>
            </a:r>
            <a:r>
              <a:rPr lang="en-IE" sz="1200" dirty="0"/>
              <a:t> (2008) Qualities and effects of care farm De Hoge Born. Wageningen, Wageningen University and Research, Louis </a:t>
            </a:r>
            <a:r>
              <a:rPr lang="en-IE" sz="1200" dirty="0" err="1"/>
              <a:t>Bolk</a:t>
            </a:r>
            <a:r>
              <a:rPr lang="en-IE" sz="1200" dirty="0"/>
              <a:t> Institute, </a:t>
            </a:r>
            <a:r>
              <a:rPr lang="en-IE" sz="1200" dirty="0" err="1"/>
              <a:t>Lievegoed</a:t>
            </a:r>
            <a:r>
              <a:rPr lang="en-IE" sz="1200" dirty="0"/>
              <a:t> </a:t>
            </a:r>
            <a:r>
              <a:rPr lang="en-IE" sz="1200" dirty="0" err="1"/>
              <a:t>Zorggroep</a:t>
            </a:r>
            <a:r>
              <a:rPr lang="en-IE" sz="1200" dirty="0"/>
              <a:t> &amp; </a:t>
            </a:r>
            <a:r>
              <a:rPr lang="en-IE" sz="1200" dirty="0" err="1"/>
              <a:t>Zideris</a:t>
            </a:r>
            <a:r>
              <a:rPr lang="en-IE" sz="1200" dirty="0"/>
              <a:t>. </a:t>
            </a:r>
          </a:p>
          <a:p>
            <a:pPr>
              <a:lnSpc>
                <a:spcPct val="120000"/>
              </a:lnSpc>
              <a:spcBef>
                <a:spcPts val="600"/>
              </a:spcBef>
            </a:pPr>
            <a:r>
              <a:rPr lang="en-IE" sz="1200" dirty="0"/>
              <a:t>Hall, E. (2010). Spaces of wellbeing for people with learning disabilities. Scottish Geographical Journal, 126, 275–284.</a:t>
            </a:r>
          </a:p>
          <a:p>
            <a:pPr>
              <a:lnSpc>
                <a:spcPct val="120000"/>
              </a:lnSpc>
              <a:spcBef>
                <a:spcPts val="600"/>
              </a:spcBef>
            </a:pPr>
            <a:r>
              <a:rPr lang="en-IE" sz="1200" dirty="0"/>
              <a:t>Fallon, G. &amp; </a:t>
            </a:r>
            <a:r>
              <a:rPr lang="en-IE" sz="1200" dirty="0" err="1"/>
              <a:t>Kilgallon</a:t>
            </a:r>
            <a:r>
              <a:rPr lang="en-IE" sz="1200" dirty="0"/>
              <a:t>, E. (2014).  The perceived impact of caring for animals on adults with a learning disability: An exploratory study. Southern Health and Social Care Trust. </a:t>
            </a:r>
          </a:p>
          <a:p>
            <a:pPr>
              <a:lnSpc>
                <a:spcPct val="120000"/>
              </a:lnSpc>
              <a:spcBef>
                <a:spcPts val="600"/>
              </a:spcBef>
            </a:pPr>
            <a:r>
              <a:rPr lang="en-IE" sz="1200" dirty="0" err="1"/>
              <a:t>Hassink</a:t>
            </a:r>
            <a:r>
              <a:rPr lang="en-IE" sz="1200" dirty="0"/>
              <a:t> J., </a:t>
            </a:r>
            <a:r>
              <a:rPr lang="en-IE" sz="1200" dirty="0" err="1"/>
              <a:t>Elings</a:t>
            </a:r>
            <a:r>
              <a:rPr lang="en-IE" sz="1200" dirty="0"/>
              <a:t> M., </a:t>
            </a:r>
            <a:r>
              <a:rPr lang="en-IE" sz="1200" dirty="0" err="1"/>
              <a:t>Zweekhorst</a:t>
            </a:r>
            <a:r>
              <a:rPr lang="en-IE" sz="1200" dirty="0"/>
              <a:t> M., van den </a:t>
            </a:r>
            <a:r>
              <a:rPr lang="en-IE" sz="1200" dirty="0" err="1"/>
              <a:t>Nieuwenhuizen</a:t>
            </a:r>
            <a:r>
              <a:rPr lang="en-IE" sz="1200" dirty="0"/>
              <a:t>, N. , &amp; Smit A. (2010). Care farms in the Netherlands: Attractive empowerment-oriented and strengths-based practices in the community. Health &amp; Place 16(3), 423-30.</a:t>
            </a:r>
          </a:p>
          <a:p>
            <a:pPr>
              <a:lnSpc>
                <a:spcPct val="120000"/>
              </a:lnSpc>
              <a:spcBef>
                <a:spcPts val="600"/>
              </a:spcBef>
            </a:pPr>
            <a:r>
              <a:rPr lang="en-IE" sz="1200" dirty="0"/>
              <a:t>Leck, C., Upton, D., &amp; Evans, N. (2015). Growing well-being: The positive experience of care farms. British Journal of Health Psychology. </a:t>
            </a:r>
          </a:p>
          <a:p>
            <a:pPr>
              <a:lnSpc>
                <a:spcPct val="120000"/>
              </a:lnSpc>
              <a:spcBef>
                <a:spcPts val="600"/>
              </a:spcBef>
            </a:pPr>
            <a:r>
              <a:rPr lang="en-IE" sz="1200" dirty="0"/>
              <a:t>Patel DR, Apple R., Kanungo S, </a:t>
            </a:r>
            <a:r>
              <a:rPr lang="en-IE" sz="1200" dirty="0" err="1"/>
              <a:t>Akkal</a:t>
            </a:r>
            <a:r>
              <a:rPr lang="en-IE" sz="1200" dirty="0"/>
              <a:t> A. Narrative review of intellectual disability: definitions, evaluation and principles of treatment. </a:t>
            </a:r>
            <a:r>
              <a:rPr lang="en-IE" sz="1200" dirty="0" err="1"/>
              <a:t>Pediatric</a:t>
            </a:r>
            <a:r>
              <a:rPr lang="en-IE" sz="1200" dirty="0"/>
              <a:t> Medicine 2018; 1:11.</a:t>
            </a:r>
          </a:p>
          <a:p>
            <a:pPr>
              <a:lnSpc>
                <a:spcPct val="120000"/>
              </a:lnSpc>
              <a:spcBef>
                <a:spcPts val="600"/>
              </a:spcBef>
            </a:pPr>
            <a:r>
              <a:rPr lang="en-IE" sz="1200" dirty="0" err="1"/>
              <a:t>Rotheram</a:t>
            </a:r>
            <a:r>
              <a:rPr lang="en-IE" sz="1200" dirty="0"/>
              <a:t>, S., </a:t>
            </a:r>
            <a:r>
              <a:rPr lang="en-IE" sz="1200" dirty="0" err="1"/>
              <a:t>McGarrol</a:t>
            </a:r>
            <a:r>
              <a:rPr lang="en-IE" sz="1200" dirty="0"/>
              <a:t>, S. &amp; Watkins, F.  (2017).  Care farms as a space of wellbeing for people with a learning disability in the United Kingdom. Health and Place, 48, 123 -131.</a:t>
            </a:r>
          </a:p>
          <a:p>
            <a:pPr>
              <a:lnSpc>
                <a:spcPct val="120000"/>
              </a:lnSpc>
              <a:spcBef>
                <a:spcPts val="600"/>
              </a:spcBef>
            </a:pPr>
            <a:r>
              <a:rPr lang="en-IE" sz="1200" dirty="0" err="1"/>
              <a:t>Wolkorte</a:t>
            </a:r>
            <a:r>
              <a:rPr lang="en-IE" sz="1200" dirty="0"/>
              <a:t> R., van </a:t>
            </a:r>
            <a:r>
              <a:rPr lang="en-IE" sz="1200" dirty="0" err="1"/>
              <a:t>Houwelingen</a:t>
            </a:r>
            <a:r>
              <a:rPr lang="en-IE" sz="1200" dirty="0"/>
              <a:t> I. &amp; </a:t>
            </a:r>
            <a:r>
              <a:rPr lang="en-IE" sz="1200" dirty="0" err="1"/>
              <a:t>Kroezen</a:t>
            </a:r>
            <a:r>
              <a:rPr lang="en-IE" sz="1200" dirty="0"/>
              <a:t> M. (2019) Challenging behaviours: views and preferences of people with intellectual disabilities. Journal of Applied Research in Intellectual Disabilities 32, 1421–1427.</a:t>
            </a:r>
          </a:p>
        </p:txBody>
      </p:sp>
      <p:sp>
        <p:nvSpPr>
          <p:cNvPr id="6" name="Nadpis 5">
            <a:extLst>
              <a:ext uri="{FF2B5EF4-FFF2-40B4-BE49-F238E27FC236}">
                <a16:creationId xmlns:a16="http://schemas.microsoft.com/office/drawing/2014/main" id="{7123B982-9DA6-4290-95A6-FB45B8CFBF14}"/>
              </a:ext>
            </a:extLst>
          </p:cNvPr>
          <p:cNvSpPr>
            <a:spLocks noGrp="1"/>
          </p:cNvSpPr>
          <p:nvPr>
            <p:ph type="title"/>
          </p:nvPr>
        </p:nvSpPr>
        <p:spPr>
          <a:xfrm>
            <a:off x="7144" y="438151"/>
            <a:ext cx="7879556" cy="952500"/>
          </a:xfrm>
        </p:spPr>
        <p:txBody>
          <a:bodyPr/>
          <a:lstStyle/>
          <a:p>
            <a:r>
              <a:rPr lang="en-GB"/>
              <a:t>Bibliography</a:t>
            </a:r>
            <a:endParaRPr lang="en-GB" dirty="0"/>
          </a:p>
        </p:txBody>
      </p:sp>
    </p:spTree>
    <p:extLst>
      <p:ext uri="{BB962C8B-B14F-4D97-AF65-F5344CB8AC3E}">
        <p14:creationId xmlns:p14="http://schemas.microsoft.com/office/powerpoint/2010/main" val="155580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03812B77-5F38-4154-B6B6-F756E162DC33}"/>
              </a:ext>
            </a:extLst>
          </p:cNvPr>
          <p:cNvSpPr>
            <a:spLocks noGrp="1"/>
          </p:cNvSpPr>
          <p:nvPr>
            <p:ph sz="half" idx="2"/>
          </p:nvPr>
        </p:nvSpPr>
        <p:spPr>
          <a:xfrm>
            <a:off x="2" y="809625"/>
            <a:ext cx="8865702" cy="3481718"/>
          </a:xfrm>
        </p:spPr>
        <p:txBody>
          <a:bodyPr/>
          <a:lstStyle/>
          <a:p>
            <a:r>
              <a:rPr lang="de-DE" dirty="0"/>
              <a:t>Chapter 1:</a:t>
            </a:r>
          </a:p>
          <a:p>
            <a:endParaRPr lang="de-DE" dirty="0"/>
          </a:p>
          <a:p>
            <a:r>
              <a:rPr lang="en-GB" sz="2200" b="1" dirty="0">
                <a:solidFill>
                  <a:schemeClr val="accent2"/>
                </a:solidFill>
              </a:rPr>
              <a:t>general characteristics of people with an intellectual disability </a:t>
            </a:r>
          </a:p>
          <a:p>
            <a:endParaRPr lang="cs-CZ" dirty="0"/>
          </a:p>
        </p:txBody>
      </p:sp>
    </p:spTree>
    <p:extLst>
      <p:ext uri="{BB962C8B-B14F-4D97-AF65-F5344CB8AC3E}">
        <p14:creationId xmlns:p14="http://schemas.microsoft.com/office/powerpoint/2010/main" val="23217440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A28452-4406-4BAF-9839-82ED7A42FE4C}"/>
              </a:ext>
            </a:extLst>
          </p:cNvPr>
          <p:cNvSpPr>
            <a:spLocks noGrp="1"/>
          </p:cNvSpPr>
          <p:nvPr>
            <p:ph type="title"/>
          </p:nvPr>
        </p:nvSpPr>
        <p:spPr>
          <a:xfrm>
            <a:off x="1588" y="2109788"/>
            <a:ext cx="8322141" cy="895350"/>
          </a:xfrm>
        </p:spPr>
        <p:txBody>
          <a:bodyPr>
            <a:normAutofit fontScale="90000"/>
          </a:bodyPr>
          <a:lstStyle/>
          <a:p>
            <a:r>
              <a:rPr lang="cs-CZ" dirty="0"/>
              <a:t>THANK YOU FOR YOUR ATTENTION</a:t>
            </a:r>
          </a:p>
        </p:txBody>
      </p:sp>
      <p:sp>
        <p:nvSpPr>
          <p:cNvPr id="8" name="Inhaltsplatzhalter 7">
            <a:extLst>
              <a:ext uri="{FF2B5EF4-FFF2-40B4-BE49-F238E27FC236}">
                <a16:creationId xmlns:a16="http://schemas.microsoft.com/office/drawing/2014/main" id="{67B33DAD-EF57-43BC-B5A0-BEC749FBB751}"/>
              </a:ext>
            </a:extLst>
          </p:cNvPr>
          <p:cNvSpPr>
            <a:spLocks noGrp="1"/>
          </p:cNvSpPr>
          <p:nvPr>
            <p:ph sz="half" idx="2"/>
          </p:nvPr>
        </p:nvSpPr>
        <p:spPr/>
        <p:txBody>
          <a:bodyPr/>
          <a:lstStyle/>
          <a:p>
            <a:pPr marL="0" lvl="0" indent="0" algn="l" rtl="0">
              <a:lnSpc>
                <a:spcPct val="120000"/>
              </a:lnSpc>
              <a:spcBef>
                <a:spcPts val="0"/>
              </a:spcBef>
              <a:spcAft>
                <a:spcPts val="0"/>
              </a:spcAft>
              <a:buClr>
                <a:schemeClr val="accent6"/>
              </a:buClr>
              <a:buSzPts val="1600"/>
              <a:buNone/>
            </a:pPr>
            <a:r>
              <a:rPr lang="en-US" sz="2000" dirty="0"/>
              <a:t>Name of Lecturer</a:t>
            </a:r>
          </a:p>
          <a:p>
            <a:pPr marL="0" lvl="1" indent="0" algn="l" rtl="0">
              <a:lnSpc>
                <a:spcPct val="120000"/>
              </a:lnSpc>
              <a:spcBef>
                <a:spcPts val="200"/>
              </a:spcBef>
              <a:spcAft>
                <a:spcPts val="0"/>
              </a:spcAft>
              <a:buSzPts val="1200"/>
              <a:buNone/>
            </a:pPr>
            <a:r>
              <a:rPr lang="en-US" sz="1600" dirty="0">
                <a:solidFill>
                  <a:schemeClr val="accent6"/>
                </a:solidFill>
              </a:rPr>
              <a:t>Institution of Lecturer</a:t>
            </a:r>
          </a:p>
        </p:txBody>
      </p:sp>
      <p:sp>
        <p:nvSpPr>
          <p:cNvPr id="9" name="Google Shape;263;p22">
            <a:extLst>
              <a:ext uri="{FF2B5EF4-FFF2-40B4-BE49-F238E27FC236}">
                <a16:creationId xmlns:a16="http://schemas.microsoft.com/office/drawing/2014/main" id="{52825721-6FAE-4D3B-8889-A846283AEBD7}"/>
              </a:ext>
            </a:extLst>
          </p:cNvPr>
          <p:cNvSpPr txBox="1">
            <a:spLocks noGrp="1"/>
          </p:cNvSpPr>
          <p:nvPr/>
        </p:nvSpPr>
        <p:spPr>
          <a:xfrm>
            <a:off x="956008" y="5397218"/>
            <a:ext cx="2495550" cy="279301"/>
          </a:xfrm>
          <a:prstGeom prst="rect">
            <a:avLst/>
          </a:prstGeom>
          <a:noFill/>
          <a:ln>
            <a:noFill/>
          </a:ln>
        </p:spPr>
        <p:txBody>
          <a:bodyPr spcFirstLastPara="1" vert="horz" wrap="square" lIns="0" tIns="45700" rIns="0" bIns="46800" rtlCol="0" anchor="ctr" anchorCtr="0">
            <a:noAutofit/>
          </a:bodyPr>
          <a:lstStyle>
            <a:defPPr>
              <a:defRPr lang="en"/>
            </a:defPPr>
            <a:lvl1pPr marL="0" marR="0" lvl="0" algn="l" defTabSz="914400" rtl="0" eaLnBrk="1" latinLnBrk="0" hangingPunct="1">
              <a:lnSpc>
                <a:spcPct val="100000"/>
              </a:lnSpc>
              <a:spcBef>
                <a:spcPts val="0"/>
              </a:spcBef>
              <a:spcAft>
                <a:spcPts val="0"/>
              </a:spcAft>
              <a:buClr>
                <a:schemeClr val="lt1"/>
              </a:buClr>
              <a:buSzPts val="1600"/>
              <a:buFont typeface="Arial"/>
              <a:buNone/>
              <a:defRPr sz="1600" b="0" kern="1200">
                <a:solidFill>
                  <a:schemeClr val="lt1"/>
                </a:solidFill>
                <a:latin typeface="Arial" panose="020B0604020202020204" pitchFamily="34" charset="0"/>
                <a:ea typeface="+mn-ea"/>
                <a:cs typeface="Arial" panose="020B0604020202020204" pitchFamily="34" charset="0"/>
              </a:defRPr>
            </a:lvl1pPr>
            <a:lvl2pPr marL="457200" lvl="1" algn="l" defTabSz="914400" rtl="0" eaLnBrk="1" latinLnBrk="0" hangingPunct="1">
              <a:spcBef>
                <a:spcPts val="0"/>
              </a:spcBef>
              <a:spcAft>
                <a:spcPts val="0"/>
              </a:spcAft>
              <a:buSzPts val="1400"/>
              <a:buNone/>
              <a:defRPr sz="1800" kern="1200">
                <a:solidFill>
                  <a:schemeClr val="tx1"/>
                </a:solidFill>
                <a:latin typeface="+mn-lt"/>
                <a:ea typeface="+mn-ea"/>
                <a:cs typeface="+mn-cs"/>
              </a:defRPr>
            </a:lvl2pPr>
            <a:lvl3pPr marL="914400" lvl="2" algn="l" defTabSz="914400" rtl="0" eaLnBrk="1" latinLnBrk="0" hangingPunct="1">
              <a:spcBef>
                <a:spcPts val="0"/>
              </a:spcBef>
              <a:spcAft>
                <a:spcPts val="0"/>
              </a:spcAft>
              <a:buSzPts val="1400"/>
              <a:buNone/>
              <a:defRPr sz="1800" kern="1200">
                <a:solidFill>
                  <a:schemeClr val="tx1"/>
                </a:solidFill>
                <a:latin typeface="+mn-lt"/>
                <a:ea typeface="+mn-ea"/>
                <a:cs typeface="+mn-cs"/>
              </a:defRPr>
            </a:lvl3pPr>
            <a:lvl4pPr marL="1371600" lvl="3" algn="l" defTabSz="914400" rtl="0" eaLnBrk="1" latinLnBrk="0" hangingPunct="1">
              <a:spcBef>
                <a:spcPts val="0"/>
              </a:spcBef>
              <a:spcAft>
                <a:spcPts val="0"/>
              </a:spcAft>
              <a:buSzPts val="1400"/>
              <a:buNone/>
              <a:defRPr sz="1800" kern="1200">
                <a:solidFill>
                  <a:schemeClr val="tx1"/>
                </a:solidFill>
                <a:latin typeface="+mn-lt"/>
                <a:ea typeface="+mn-ea"/>
                <a:cs typeface="+mn-cs"/>
              </a:defRPr>
            </a:lvl4pPr>
            <a:lvl5pPr marL="1828800" lvl="4" algn="l" defTabSz="914400" rtl="0" eaLnBrk="1" latinLnBrk="0" hangingPunct="1">
              <a:spcBef>
                <a:spcPts val="0"/>
              </a:spcBef>
              <a:spcAft>
                <a:spcPts val="0"/>
              </a:spcAft>
              <a:buSzPts val="1400"/>
              <a:buNone/>
              <a:defRPr sz="1800" kern="1200">
                <a:solidFill>
                  <a:schemeClr val="tx1"/>
                </a:solidFill>
                <a:latin typeface="+mn-lt"/>
                <a:ea typeface="+mn-ea"/>
                <a:cs typeface="+mn-cs"/>
              </a:defRPr>
            </a:lvl5pPr>
            <a:lvl6pPr marL="2286000" lvl="5" algn="l" defTabSz="914400" rtl="0" eaLnBrk="1" latinLnBrk="0" hangingPunct="1">
              <a:spcBef>
                <a:spcPts val="0"/>
              </a:spcBef>
              <a:spcAft>
                <a:spcPts val="0"/>
              </a:spcAft>
              <a:buSzPts val="1400"/>
              <a:buNone/>
              <a:defRPr sz="1800" kern="1200">
                <a:solidFill>
                  <a:schemeClr val="tx1"/>
                </a:solidFill>
                <a:latin typeface="+mn-lt"/>
                <a:ea typeface="+mn-ea"/>
                <a:cs typeface="+mn-cs"/>
              </a:defRPr>
            </a:lvl6pPr>
            <a:lvl7pPr marL="2743200" lvl="6" algn="l" defTabSz="914400" rtl="0" eaLnBrk="1" latinLnBrk="0" hangingPunct="1">
              <a:spcBef>
                <a:spcPts val="0"/>
              </a:spcBef>
              <a:spcAft>
                <a:spcPts val="0"/>
              </a:spcAft>
              <a:buSzPts val="1400"/>
              <a:buNone/>
              <a:defRPr sz="1800" kern="1200">
                <a:solidFill>
                  <a:schemeClr val="tx1"/>
                </a:solidFill>
                <a:latin typeface="+mn-lt"/>
                <a:ea typeface="+mn-ea"/>
                <a:cs typeface="+mn-cs"/>
              </a:defRPr>
            </a:lvl7pPr>
            <a:lvl8pPr marL="3200400" lvl="7" algn="l" defTabSz="914400" rtl="0" eaLnBrk="1" latinLnBrk="0" hangingPunct="1">
              <a:spcBef>
                <a:spcPts val="0"/>
              </a:spcBef>
              <a:spcAft>
                <a:spcPts val="0"/>
              </a:spcAft>
              <a:buSzPts val="1400"/>
              <a:buNone/>
              <a:defRPr sz="1800" kern="1200">
                <a:solidFill>
                  <a:schemeClr val="tx1"/>
                </a:solidFill>
                <a:latin typeface="+mn-lt"/>
                <a:ea typeface="+mn-ea"/>
                <a:cs typeface="+mn-cs"/>
              </a:defRPr>
            </a:lvl8pPr>
            <a:lvl9pPr marL="3657600" lvl="8" algn="l" defTabSz="914400" rtl="0" eaLnBrk="1" latinLnBrk="0" hangingPunct="1">
              <a:spcBef>
                <a:spcPts val="0"/>
              </a:spcBef>
              <a:spcAft>
                <a:spcPts val="0"/>
              </a:spcAft>
              <a:buSzPts val="1400"/>
              <a:buNone/>
              <a:defRPr sz="1800" kern="1200">
                <a:solidFill>
                  <a:schemeClr val="tx1"/>
                </a:solidFill>
                <a:latin typeface="+mn-lt"/>
                <a:ea typeface="+mn-ea"/>
                <a:cs typeface="+mn-cs"/>
              </a:defRPr>
            </a:lvl9pPr>
          </a:lstStyle>
          <a:p>
            <a:pPr marL="0" lvl="0" indent="0" algn="l" rtl="0">
              <a:lnSpc>
                <a:spcPct val="100000"/>
              </a:lnSpc>
              <a:spcBef>
                <a:spcPts val="0"/>
              </a:spcBef>
              <a:spcAft>
                <a:spcPts val="0"/>
              </a:spcAft>
              <a:buClr>
                <a:schemeClr val="lt1"/>
              </a:buClr>
              <a:buSzPts val="1600"/>
              <a:buFont typeface="Arial"/>
              <a:buNone/>
            </a:pPr>
            <a:r>
              <a:rPr lang="cs-CZ" dirty="0"/>
              <a:t>+</a:t>
            </a:r>
            <a:r>
              <a:rPr lang="de-DE" dirty="0"/>
              <a:t> </a:t>
            </a:r>
            <a:r>
              <a:rPr lang="de-DE" dirty="0" err="1"/>
              <a:t>call</a:t>
            </a:r>
            <a:r>
              <a:rPr lang="de-DE" dirty="0"/>
              <a:t> </a:t>
            </a:r>
            <a:r>
              <a:rPr lang="de-DE" dirty="0" err="1"/>
              <a:t>number</a:t>
            </a:r>
            <a:endParaRPr baseline="30000" dirty="0"/>
          </a:p>
        </p:txBody>
      </p:sp>
      <p:sp>
        <p:nvSpPr>
          <p:cNvPr id="10" name="Google Shape;264;p22">
            <a:extLst>
              <a:ext uri="{FF2B5EF4-FFF2-40B4-BE49-F238E27FC236}">
                <a16:creationId xmlns:a16="http://schemas.microsoft.com/office/drawing/2014/main" id="{D2EFC69C-D7B6-4E25-9A42-8FFB6DF76244}"/>
              </a:ext>
            </a:extLst>
          </p:cNvPr>
          <p:cNvSpPr txBox="1">
            <a:spLocks noGrp="1"/>
          </p:cNvSpPr>
          <p:nvPr/>
        </p:nvSpPr>
        <p:spPr>
          <a:xfrm>
            <a:off x="956008" y="5676519"/>
            <a:ext cx="2650457" cy="484019"/>
          </a:xfrm>
          <a:prstGeom prst="rect">
            <a:avLst/>
          </a:prstGeom>
          <a:noFill/>
          <a:ln>
            <a:noFill/>
          </a:ln>
        </p:spPr>
        <p:txBody>
          <a:bodyPr spcFirstLastPara="1" vert="horz" wrap="square" lIns="0" tIns="72000" rIns="91425" bIns="45700" rtlCol="0" anchor="t" anchorCtr="0">
            <a:normAutofit/>
          </a:bodyPr>
          <a:lstStyle>
            <a:lvl1pPr marL="457200" marR="0" lvl="0" indent="-228600" algn="l" defTabSz="914400" rtl="0" eaLnBrk="1" latinLnBrk="0" hangingPunct="1">
              <a:lnSpc>
                <a:spcPct val="100000"/>
              </a:lnSpc>
              <a:spcBef>
                <a:spcPts val="0"/>
              </a:spcBef>
              <a:spcAft>
                <a:spcPts val="0"/>
              </a:spcAft>
              <a:buClr>
                <a:schemeClr val="lt1"/>
              </a:buClr>
              <a:buSzPts val="1600"/>
              <a:buFont typeface="Arial"/>
              <a:buNone/>
              <a:defRPr sz="1600" b="0" kern="1200">
                <a:solidFill>
                  <a:schemeClr val="lt1"/>
                </a:solidFill>
                <a:latin typeface="Arial"/>
                <a:ea typeface="Arial"/>
                <a:cs typeface="Arial"/>
                <a:sym typeface="Arial"/>
              </a:defRPr>
            </a:lvl1pPr>
            <a:lvl2pPr marL="914400" lvl="1" indent="-228600" algn="l" defTabSz="914400" rtl="0" eaLnBrk="1" latinLnBrk="0" hangingPunct="1">
              <a:lnSpc>
                <a:spcPct val="120000"/>
              </a:lnSpc>
              <a:spcBef>
                <a:spcPts val="0"/>
              </a:spcBef>
              <a:spcAft>
                <a:spcPts val="0"/>
              </a:spcAft>
              <a:buClr>
                <a:schemeClr val="dk2"/>
              </a:buClr>
              <a:buSzPts val="1200"/>
              <a:buFont typeface="Arial"/>
              <a:buNone/>
              <a:defRPr sz="1200" kern="1200">
                <a:solidFill>
                  <a:schemeClr val="tx1"/>
                </a:solidFill>
                <a:latin typeface="Arial"/>
                <a:ea typeface="Arial"/>
                <a:cs typeface="Arial"/>
                <a:sym typeface="Arial"/>
              </a:defRPr>
            </a:lvl2pPr>
            <a:lvl3pPr marL="1371600" lvl="2" indent="-323850" algn="l" defTabSz="914400" rtl="0" eaLnBrk="1" latinLnBrk="0" hangingPunct="1">
              <a:lnSpc>
                <a:spcPct val="126666"/>
              </a:lnSpc>
              <a:spcBef>
                <a:spcPts val="500"/>
              </a:spcBef>
              <a:spcAft>
                <a:spcPts val="0"/>
              </a:spcAft>
              <a:buClr>
                <a:schemeClr val="dk2"/>
              </a:buClr>
              <a:buSzPts val="1500"/>
              <a:buFont typeface="Arial" panose="020B0604020202020204" pitchFamily="34" charset="0"/>
              <a:buChar char="•"/>
              <a:defRPr sz="1500" kern="1200">
                <a:solidFill>
                  <a:schemeClr val="tx1"/>
                </a:solidFill>
                <a:latin typeface="Arial"/>
                <a:ea typeface="Arial"/>
                <a:cs typeface="Arial"/>
                <a:sym typeface="Arial"/>
              </a:defRPr>
            </a:lvl3pPr>
            <a:lvl4pPr marL="1828800" lvl="3"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chemeClr val="lt1"/>
              </a:buClr>
              <a:buSzPct val="100000"/>
              <a:buFont typeface="Arial"/>
              <a:buNone/>
            </a:pPr>
            <a:r>
              <a:rPr lang="de-DE" u="sng" dirty="0" err="1">
                <a:solidFill>
                  <a:schemeClr val="bg1"/>
                </a:solidFill>
                <a:hlinkClick r:id="rId2">
                  <a:extLst>
                    <a:ext uri="{A12FA001-AC4F-418D-AE19-62706E023703}">
                      <ahyp:hlinkClr xmlns:ahyp="http://schemas.microsoft.com/office/drawing/2018/hyperlinkcolor" val="tx"/>
                    </a:ext>
                  </a:extLst>
                </a:hlinkClick>
              </a:rPr>
              <a:t>name</a:t>
            </a:r>
            <a:r>
              <a:rPr lang="cs-CZ" u="sng" dirty="0">
                <a:solidFill>
                  <a:schemeClr val="bg1"/>
                </a:solidFill>
                <a:hlinkClick r:id="rId2">
                  <a:extLst>
                    <a:ext uri="{A12FA001-AC4F-418D-AE19-62706E023703}">
                      <ahyp:hlinkClr xmlns:ahyp="http://schemas.microsoft.com/office/drawing/2018/hyperlinkcolor" val="tx"/>
                    </a:ext>
                  </a:extLst>
                </a:hlinkClick>
              </a:rPr>
              <a:t>@</a:t>
            </a:r>
            <a:r>
              <a:rPr lang="de-DE" u="sng" dirty="0">
                <a:solidFill>
                  <a:schemeClr val="bg1"/>
                </a:solidFill>
              </a:rPr>
              <a:t>xyz.com</a:t>
            </a:r>
            <a:endParaRPr dirty="0">
              <a:solidFill>
                <a:schemeClr val="bg1"/>
              </a:solidFill>
            </a:endParaRPr>
          </a:p>
        </p:txBody>
      </p:sp>
    </p:spTree>
    <p:extLst>
      <p:ext uri="{BB962C8B-B14F-4D97-AF65-F5344CB8AC3E}">
        <p14:creationId xmlns:p14="http://schemas.microsoft.com/office/powerpoint/2010/main" val="10282770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obsah 4">
            <a:extLst>
              <a:ext uri="{FF2B5EF4-FFF2-40B4-BE49-F238E27FC236}">
                <a16:creationId xmlns:a16="http://schemas.microsoft.com/office/drawing/2014/main" id="{FDB0F70C-A834-4236-A1BF-29790ECF981C}"/>
              </a:ext>
            </a:extLst>
          </p:cNvPr>
          <p:cNvSpPr>
            <a:spLocks noGrp="1"/>
          </p:cNvSpPr>
          <p:nvPr>
            <p:ph sz="half" idx="13"/>
          </p:nvPr>
        </p:nvSpPr>
        <p:spPr>
          <a:xfrm>
            <a:off x="960730" y="5685202"/>
            <a:ext cx="1871662" cy="400802"/>
          </a:xfrm>
        </p:spPr>
        <p:txBody>
          <a:bodyPr/>
          <a:lstStyle/>
          <a:p>
            <a:r>
              <a:rPr lang="en-GB" dirty="0"/>
              <a:t>amoroney@ldco.ie</a:t>
            </a:r>
          </a:p>
        </p:txBody>
      </p:sp>
      <p:pic>
        <p:nvPicPr>
          <p:cNvPr id="10" name="Picture 2" descr="https://mirrors.creativecommons.org/presskit/buttons/88x31/png/by-nc.png">
            <a:extLst>
              <a:ext uri="{FF2B5EF4-FFF2-40B4-BE49-F238E27FC236}">
                <a16:creationId xmlns:a16="http://schemas.microsoft.com/office/drawing/2014/main" id="{029906C2-9FFB-4AD3-A358-DF583FDD3B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977" y="2529431"/>
            <a:ext cx="1361196" cy="476250"/>
          </a:xfrm>
          <a:prstGeom prst="rect">
            <a:avLst/>
          </a:prstGeom>
          <a:noFill/>
          <a:extLst>
            <a:ext uri="{909E8E84-426E-40DD-AFC4-6F175D3DCCD1}">
              <a14:hiddenFill xmlns:a14="http://schemas.microsoft.com/office/drawing/2010/main">
                <a:solidFill>
                  <a:srgbClr val="FFFFFF"/>
                </a:solidFill>
              </a14:hiddenFill>
            </a:ext>
          </a:extLst>
        </p:spPr>
      </p:pic>
      <p:sp>
        <p:nvSpPr>
          <p:cNvPr id="11" name="Rechteck 10">
            <a:extLst>
              <a:ext uri="{FF2B5EF4-FFF2-40B4-BE49-F238E27FC236}">
                <a16:creationId xmlns:a16="http://schemas.microsoft.com/office/drawing/2014/main" id="{3054C60D-CC0C-4038-BE7C-4768463674B5}"/>
              </a:ext>
            </a:extLst>
          </p:cNvPr>
          <p:cNvSpPr/>
          <p:nvPr/>
        </p:nvSpPr>
        <p:spPr>
          <a:xfrm>
            <a:off x="1781173" y="2444391"/>
            <a:ext cx="6588127" cy="646331"/>
          </a:xfrm>
          <a:prstGeom prst="rect">
            <a:avLst/>
          </a:prstGeom>
        </p:spPr>
        <p:txBody>
          <a:bodyPr wrap="square">
            <a:spAutoFit/>
          </a:bodyPr>
          <a:lstStyle/>
          <a:p>
            <a:r>
              <a:rPr lang="en-US" sz="1200" dirty="0">
                <a:solidFill>
                  <a:schemeClr val="bg1"/>
                </a:solidFill>
                <a:latin typeface="Arial" panose="020B0604020202020204" pitchFamily="34" charset="0"/>
                <a:cs typeface="Arial" panose="020B0604020202020204" pitchFamily="34" charset="0"/>
              </a:rPr>
              <a:t>Farming with Refugees and forced displaced people - Agriculture as a path of inclusion </a:t>
            </a:r>
            <a:br>
              <a:rPr lang="en-US" sz="1200" dirty="0">
                <a:solidFill>
                  <a:schemeClr val="bg1"/>
                </a:solidFill>
                <a:latin typeface="Arial" panose="020B0604020202020204" pitchFamily="34" charset="0"/>
                <a:cs typeface="Arial" panose="020B0604020202020204" pitchFamily="34" charset="0"/>
              </a:rPr>
            </a:br>
            <a:r>
              <a:rPr lang="en-US" sz="1200">
                <a:solidFill>
                  <a:schemeClr val="bg1"/>
                </a:solidFill>
                <a:latin typeface="Arial" panose="020B0604020202020204" pitchFamily="34" charset="0"/>
                <a:cs typeface="Arial" panose="020B0604020202020204" pitchFamily="34" charset="0"/>
              </a:rPr>
              <a:t>© 2023 </a:t>
            </a:r>
            <a:r>
              <a:rPr lang="en-US" sz="1200" dirty="0">
                <a:solidFill>
                  <a:schemeClr val="bg1"/>
                </a:solidFill>
                <a:latin typeface="Arial" panose="020B0604020202020204" pitchFamily="34" charset="0"/>
                <a:cs typeface="Arial" panose="020B0604020202020204" pitchFamily="34" charset="0"/>
              </a:rPr>
              <a:t>by </a:t>
            </a:r>
            <a:r>
              <a:rPr lang="en-US" sz="1200" dirty="0" err="1">
                <a:solidFill>
                  <a:schemeClr val="bg1"/>
                </a:solidFill>
                <a:latin typeface="Arial" panose="020B0604020202020204" pitchFamily="34" charset="0"/>
                <a:cs typeface="Arial" panose="020B0604020202020204" pitchFamily="34" charset="0"/>
              </a:rPr>
              <a:t>SoFarTEAM</a:t>
            </a:r>
            <a:r>
              <a:rPr lang="en-US" sz="1200" dirty="0">
                <a:solidFill>
                  <a:schemeClr val="bg1"/>
                </a:solidFill>
                <a:latin typeface="Arial" panose="020B0604020202020204" pitchFamily="34" charset="0"/>
                <a:cs typeface="Arial" panose="020B0604020202020204" pitchFamily="34" charset="0"/>
              </a:rPr>
              <a:t> is licensed under CC BY-NC 4.0. </a:t>
            </a:r>
          </a:p>
          <a:p>
            <a:r>
              <a:rPr lang="en-US" sz="1200" dirty="0">
                <a:solidFill>
                  <a:schemeClr val="bg1"/>
                </a:solidFill>
                <a:latin typeface="Arial" panose="020B0604020202020204" pitchFamily="34" charset="0"/>
                <a:cs typeface="Arial" panose="020B0604020202020204" pitchFamily="34" charset="0"/>
              </a:rPr>
              <a:t>To view a copy of this license, visit http://creativecommons.org/licenses/by-nc/4.0/</a:t>
            </a:r>
            <a:endParaRPr lang="de-DE" sz="1200" dirty="0">
              <a:solidFill>
                <a:schemeClr val="bg1"/>
              </a:solidFill>
              <a:latin typeface="Arial" panose="020B0604020202020204" pitchFamily="34" charset="0"/>
              <a:cs typeface="Arial" panose="020B0604020202020204" pitchFamily="34" charset="0"/>
            </a:endParaRPr>
          </a:p>
        </p:txBody>
      </p:sp>
      <p:sp>
        <p:nvSpPr>
          <p:cNvPr id="13" name="Rechteck 12">
            <a:extLst>
              <a:ext uri="{FF2B5EF4-FFF2-40B4-BE49-F238E27FC236}">
                <a16:creationId xmlns:a16="http://schemas.microsoft.com/office/drawing/2014/main" id="{F0756D95-2FEC-404C-A67F-D0D4C3CF3D08}"/>
              </a:ext>
            </a:extLst>
          </p:cNvPr>
          <p:cNvSpPr/>
          <p:nvPr/>
        </p:nvSpPr>
        <p:spPr>
          <a:xfrm>
            <a:off x="504310" y="5372100"/>
            <a:ext cx="466725" cy="347364"/>
          </a:xfrm>
          <a:prstGeom prst="rect">
            <a:avLst/>
          </a:prstGeom>
          <a:solidFill>
            <a:srgbClr val="047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DD4D611F-9240-4996-BA19-18A963FD25F5}"/>
              </a:ext>
            </a:extLst>
          </p:cNvPr>
          <p:cNvSpPr/>
          <p:nvPr/>
        </p:nvSpPr>
        <p:spPr>
          <a:xfrm>
            <a:off x="556016" y="3263697"/>
            <a:ext cx="4609223" cy="2062103"/>
          </a:xfrm>
          <a:prstGeom prst="rect">
            <a:avLst/>
          </a:prstGeom>
        </p:spPr>
        <p:txBody>
          <a:bodyPr wrap="square">
            <a:spAutoFit/>
          </a:bodyPr>
          <a:lstStyle/>
          <a:p>
            <a:r>
              <a:rPr lang="en-US" sz="1600" dirty="0">
                <a:solidFill>
                  <a:schemeClr val="bg1"/>
                </a:solidFill>
                <a:latin typeface="Arial" panose="020B0604020202020204" pitchFamily="34" charset="0"/>
                <a:cs typeface="Arial" panose="020B0604020202020204" pitchFamily="34" charset="0"/>
              </a:rPr>
              <a:t>The slides were created by Aisling Moroney</a:t>
            </a:r>
          </a:p>
          <a:p>
            <a:endParaRPr lang="en-US" sz="1600"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panose="020B0604020202020204" pitchFamily="34" charset="0"/>
                <a:cs typeface="Arial" panose="020B0604020202020204" pitchFamily="34" charset="0"/>
              </a:rPr>
              <a:t>Contact:</a:t>
            </a:r>
          </a:p>
          <a:p>
            <a:r>
              <a:rPr lang="en-US" sz="1600" dirty="0">
                <a:solidFill>
                  <a:schemeClr val="bg1"/>
                </a:solidFill>
                <a:latin typeface="Arial" panose="020B0604020202020204" pitchFamily="34" charset="0"/>
                <a:cs typeface="Arial" panose="020B0604020202020204" pitchFamily="34" charset="0"/>
              </a:rPr>
              <a:t>Social Farming Ireland</a:t>
            </a:r>
          </a:p>
          <a:p>
            <a:r>
              <a:rPr lang="en-US" sz="1600" dirty="0" err="1">
                <a:solidFill>
                  <a:schemeClr val="bg1"/>
                </a:solidFill>
                <a:latin typeface="Arial" panose="020B0604020202020204" pitchFamily="34" charset="0"/>
                <a:cs typeface="Arial" panose="020B0604020202020204" pitchFamily="34" charset="0"/>
              </a:rPr>
              <a:t>Leitrim</a:t>
            </a:r>
            <a:r>
              <a:rPr lang="en-US" sz="1600" dirty="0">
                <a:solidFill>
                  <a:schemeClr val="bg1"/>
                </a:solidFill>
                <a:latin typeface="Arial" panose="020B0604020202020204" pitchFamily="34" charset="0"/>
                <a:cs typeface="Arial" panose="020B0604020202020204" pitchFamily="34" charset="0"/>
              </a:rPr>
              <a:t> Development Company</a:t>
            </a:r>
          </a:p>
          <a:p>
            <a:r>
              <a:rPr lang="en-US" sz="1600" dirty="0">
                <a:solidFill>
                  <a:schemeClr val="bg1"/>
                </a:solidFill>
                <a:latin typeface="Arial" panose="020B0604020202020204" pitchFamily="34" charset="0"/>
                <a:cs typeface="Arial" panose="020B0604020202020204" pitchFamily="34" charset="0"/>
              </a:rPr>
              <a:t>Church Street</a:t>
            </a:r>
          </a:p>
          <a:p>
            <a:r>
              <a:rPr lang="en-US" sz="1600" dirty="0" err="1">
                <a:solidFill>
                  <a:schemeClr val="bg1"/>
                </a:solidFill>
                <a:latin typeface="Arial" panose="020B0604020202020204" pitchFamily="34" charset="0"/>
                <a:cs typeface="Arial" panose="020B0604020202020204" pitchFamily="34" charset="0"/>
              </a:rPr>
              <a:t>Drumshanbo</a:t>
            </a:r>
            <a:endParaRPr lang="en-US" sz="1600"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panose="020B0604020202020204" pitchFamily="34" charset="0"/>
                <a:cs typeface="Arial" panose="020B0604020202020204" pitchFamily="34" charset="0"/>
              </a:rPr>
              <a:t>Co </a:t>
            </a:r>
            <a:r>
              <a:rPr lang="en-US" sz="1600" dirty="0" err="1">
                <a:solidFill>
                  <a:schemeClr val="bg1"/>
                </a:solidFill>
                <a:latin typeface="Arial" panose="020B0604020202020204" pitchFamily="34" charset="0"/>
                <a:cs typeface="Arial" panose="020B0604020202020204" pitchFamily="34" charset="0"/>
              </a:rPr>
              <a:t>Leitrim</a:t>
            </a:r>
            <a:endParaRPr 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8166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9FE678-B9C6-4A79-9A8D-F5528474A15B}"/>
              </a:ext>
            </a:extLst>
          </p:cNvPr>
          <p:cNvSpPr>
            <a:spLocks noGrp="1"/>
          </p:cNvSpPr>
          <p:nvPr>
            <p:ph type="title"/>
          </p:nvPr>
        </p:nvSpPr>
        <p:spPr>
          <a:xfrm>
            <a:off x="291548" y="668342"/>
            <a:ext cx="8666922" cy="1022351"/>
          </a:xfrm>
        </p:spPr>
        <p:txBody>
          <a:bodyPr/>
          <a:lstStyle/>
          <a:p>
            <a:r>
              <a:rPr lang="en-GB" sz="2800" dirty="0"/>
              <a:t>Intellectual disability: definition &amp; description</a:t>
            </a:r>
            <a:endParaRPr lang="cs-CZ" sz="2800" dirty="0"/>
          </a:p>
        </p:txBody>
      </p:sp>
      <p:sp>
        <p:nvSpPr>
          <p:cNvPr id="3" name="Zástupný text 2">
            <a:extLst>
              <a:ext uri="{FF2B5EF4-FFF2-40B4-BE49-F238E27FC236}">
                <a16:creationId xmlns:a16="http://schemas.microsoft.com/office/drawing/2014/main" id="{481531D1-4878-42C3-B68B-5CBD5C962783}"/>
              </a:ext>
            </a:extLst>
          </p:cNvPr>
          <p:cNvSpPr>
            <a:spLocks noGrp="1"/>
          </p:cNvSpPr>
          <p:nvPr>
            <p:ph type="body" idx="1"/>
          </p:nvPr>
        </p:nvSpPr>
        <p:spPr>
          <a:xfrm>
            <a:off x="291548" y="1787829"/>
            <a:ext cx="8131529" cy="703994"/>
          </a:xfrm>
        </p:spPr>
        <p:txBody>
          <a:bodyPr/>
          <a:lstStyle/>
          <a:p>
            <a:pPr marL="342900" indent="-342900">
              <a:buFont typeface="Arial" panose="020B0604020202020204" pitchFamily="34" charset="0"/>
              <a:buChar char="•"/>
            </a:pPr>
            <a:r>
              <a:rPr lang="en-US" dirty="0"/>
              <a:t>No single definition but criteria</a:t>
            </a:r>
            <a:r>
              <a:rPr lang="en-US" dirty="0">
                <a:latin typeface="Calibri" panose="020F0502020204030204" pitchFamily="34" charset="0"/>
                <a:cs typeface="Calibri" panose="020F0502020204030204" pitchFamily="34" charset="0"/>
              </a:rPr>
              <a:t>* </a:t>
            </a:r>
            <a:r>
              <a:rPr lang="en-US" dirty="0"/>
              <a:t>include a significant impairment in:  </a:t>
            </a:r>
            <a:endParaRPr lang="en-US" sz="1700" dirty="0"/>
          </a:p>
          <a:p>
            <a:pPr marL="742939" lvl="1" indent="-285750">
              <a:buFont typeface="Arial" panose="020B0604020202020204" pitchFamily="34" charset="0"/>
              <a:buChar char="•"/>
            </a:pPr>
            <a:r>
              <a:rPr lang="en-GB" sz="1800" b="0" dirty="0">
                <a:solidFill>
                  <a:schemeClr val="tx2"/>
                </a:solidFill>
                <a:latin typeface="Arial" panose="020B0604020202020204" pitchFamily="34" charset="0"/>
                <a:cs typeface="Arial" panose="020B0604020202020204" pitchFamily="34" charset="0"/>
              </a:rPr>
              <a:t>General cognitive functioning </a:t>
            </a:r>
          </a:p>
          <a:p>
            <a:pPr marL="742939" lvl="1" indent="-285750">
              <a:buFont typeface="Arial" panose="020B0604020202020204" pitchFamily="34" charset="0"/>
              <a:buChar char="•"/>
            </a:pPr>
            <a:r>
              <a:rPr lang="en-GB" sz="1800" b="0" dirty="0">
                <a:solidFill>
                  <a:schemeClr val="tx2"/>
                </a:solidFill>
                <a:latin typeface="Arial" panose="020B0604020202020204" pitchFamily="34" charset="0"/>
                <a:cs typeface="Arial" panose="020B0604020202020204" pitchFamily="34" charset="0"/>
              </a:rPr>
              <a:t>Social skills </a:t>
            </a:r>
          </a:p>
          <a:p>
            <a:pPr marL="742939" lvl="1" indent="-285750">
              <a:buFont typeface="Arial" panose="020B0604020202020204" pitchFamily="34" charset="0"/>
              <a:buChar char="•"/>
            </a:pPr>
            <a:r>
              <a:rPr lang="en-GB" sz="1800" b="0" dirty="0">
                <a:solidFill>
                  <a:schemeClr val="tx2"/>
                </a:solidFill>
                <a:latin typeface="Arial" panose="020B0604020202020204" pitchFamily="34" charset="0"/>
                <a:cs typeface="Arial" panose="020B0604020202020204" pitchFamily="34" charset="0"/>
              </a:rPr>
              <a:t>Adaptive behaviour</a:t>
            </a:r>
            <a:endParaRPr lang="en-US" sz="1800" b="0" dirty="0">
              <a:solidFill>
                <a:schemeClr val="tx2"/>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IE" dirty="0"/>
              <a:t>Identified during the developmental years (i.e. childhood to adolescence) </a:t>
            </a:r>
          </a:p>
          <a:p>
            <a:pPr marL="342900" indent="-342900">
              <a:buFont typeface="Arial" panose="020B0604020202020204" pitchFamily="34" charset="0"/>
              <a:buChar char="•"/>
            </a:pPr>
            <a:r>
              <a:rPr lang="en-IE" dirty="0"/>
              <a:t>….and has life-long implications for an individual’s capacity, functioning and development across multiple domains. </a:t>
            </a:r>
            <a:endParaRPr lang="cs-CZ" dirty="0"/>
          </a:p>
        </p:txBody>
      </p:sp>
      <p:sp>
        <p:nvSpPr>
          <p:cNvPr id="8" name="Zástupný symbol pro číslo snímku 7">
            <a:extLst>
              <a:ext uri="{FF2B5EF4-FFF2-40B4-BE49-F238E27FC236}">
                <a16:creationId xmlns:a16="http://schemas.microsoft.com/office/drawing/2014/main" id="{1EB69269-A478-42D0-8531-A6C99ABBC1C2}"/>
              </a:ext>
            </a:extLst>
          </p:cNvPr>
          <p:cNvSpPr>
            <a:spLocks noGrp="1"/>
          </p:cNvSpPr>
          <p:nvPr>
            <p:ph type="sldNum" sz="quarter" idx="12"/>
          </p:nvPr>
        </p:nvSpPr>
        <p:spPr/>
        <p:txBody>
          <a:bodyPr/>
          <a:lstStyle/>
          <a:p>
            <a:fld id="{AC30E85F-03A9-4DC3-A879-6F4150C88507}" type="slidenum">
              <a:rPr lang="en-GB" smtClean="0"/>
              <a:t>5</a:t>
            </a:fld>
            <a:endParaRPr lang="en-GB" dirty="0"/>
          </a:p>
        </p:txBody>
      </p:sp>
    </p:spTree>
    <p:extLst>
      <p:ext uri="{BB962C8B-B14F-4D97-AF65-F5344CB8AC3E}">
        <p14:creationId xmlns:p14="http://schemas.microsoft.com/office/powerpoint/2010/main" val="73596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481531D1-4878-42C3-B68B-5CBD5C962783}"/>
              </a:ext>
            </a:extLst>
          </p:cNvPr>
          <p:cNvSpPr>
            <a:spLocks noGrp="1"/>
          </p:cNvSpPr>
          <p:nvPr>
            <p:ph type="body" idx="1"/>
          </p:nvPr>
        </p:nvSpPr>
        <p:spPr>
          <a:xfrm>
            <a:off x="291548" y="1671856"/>
            <a:ext cx="8131529" cy="703994"/>
          </a:xfrm>
        </p:spPr>
        <p:txBody>
          <a:bodyPr/>
          <a:lstStyle/>
          <a:p>
            <a:r>
              <a:rPr lang="en-IE" sz="2300" dirty="0"/>
              <a:t>Some mental health, neurodevelopmental, medical and physical conditions frequently co-occur in individuals with intellectual disability: </a:t>
            </a:r>
          </a:p>
          <a:p>
            <a:pPr marL="342900" indent="-342900">
              <a:buFont typeface="Arial" panose="020B0604020202020204" pitchFamily="34" charset="0"/>
              <a:buChar char="•"/>
            </a:pPr>
            <a:r>
              <a:rPr lang="en-IE" sz="1800" b="0" dirty="0">
                <a:solidFill>
                  <a:schemeClr val="tx2"/>
                </a:solidFill>
              </a:rPr>
              <a:t>including cerebral palsy, epilepsy, ADHD, autism spectrum disorder, depression and anxiety disorders. </a:t>
            </a:r>
          </a:p>
          <a:p>
            <a:pPr marL="342900" indent="-342900">
              <a:buFont typeface="Arial" panose="020B0604020202020204" pitchFamily="34" charset="0"/>
              <a:buChar char="•"/>
            </a:pPr>
            <a:r>
              <a:rPr lang="en-IE" sz="1800" b="0" dirty="0">
                <a:solidFill>
                  <a:schemeClr val="tx2"/>
                </a:solidFill>
              </a:rPr>
              <a:t>Dual diagnosis (DD): co-existence of intellectual disability (ID) and psychiatric disorder (double incidence in general pop.)</a:t>
            </a:r>
          </a:p>
          <a:p>
            <a:pPr marL="342900" indent="-342900">
              <a:buFont typeface="Arial" panose="020B0604020202020204" pitchFamily="34" charset="0"/>
              <a:buChar char="•"/>
            </a:pPr>
            <a:r>
              <a:rPr lang="en-IE" sz="1800" b="0" dirty="0">
                <a:solidFill>
                  <a:schemeClr val="tx2"/>
                </a:solidFill>
              </a:rPr>
              <a:t>Life expectancy has increased substantially  but on the whole        poorer health, greater health needs, and shorter lives than general pop.</a:t>
            </a:r>
          </a:p>
          <a:p>
            <a:endParaRPr lang="en-US" sz="1700" dirty="0"/>
          </a:p>
        </p:txBody>
      </p:sp>
      <p:sp>
        <p:nvSpPr>
          <p:cNvPr id="8" name="Zástupný symbol pro číslo snímku 7">
            <a:extLst>
              <a:ext uri="{FF2B5EF4-FFF2-40B4-BE49-F238E27FC236}">
                <a16:creationId xmlns:a16="http://schemas.microsoft.com/office/drawing/2014/main" id="{1EB69269-A478-42D0-8531-A6C99ABBC1C2}"/>
              </a:ext>
            </a:extLst>
          </p:cNvPr>
          <p:cNvSpPr>
            <a:spLocks noGrp="1"/>
          </p:cNvSpPr>
          <p:nvPr>
            <p:ph type="sldNum" sz="quarter" idx="12"/>
          </p:nvPr>
        </p:nvSpPr>
        <p:spPr/>
        <p:txBody>
          <a:bodyPr/>
          <a:lstStyle/>
          <a:p>
            <a:fld id="{AC30E85F-03A9-4DC3-A879-6F4150C88507}" type="slidenum">
              <a:rPr lang="en-GB" smtClean="0"/>
              <a:t>6</a:t>
            </a:fld>
            <a:endParaRPr lang="en-GB" dirty="0"/>
          </a:p>
        </p:txBody>
      </p:sp>
      <p:sp>
        <p:nvSpPr>
          <p:cNvPr id="2" name="Nadpis 1">
            <a:extLst>
              <a:ext uri="{FF2B5EF4-FFF2-40B4-BE49-F238E27FC236}">
                <a16:creationId xmlns:a16="http://schemas.microsoft.com/office/drawing/2014/main" id="{9A9FE678-B9C6-4A79-9A8D-F5528474A15B}"/>
              </a:ext>
            </a:extLst>
          </p:cNvPr>
          <p:cNvSpPr>
            <a:spLocks noGrp="1"/>
          </p:cNvSpPr>
          <p:nvPr>
            <p:ph type="title"/>
          </p:nvPr>
        </p:nvSpPr>
        <p:spPr>
          <a:xfrm>
            <a:off x="291548" y="668342"/>
            <a:ext cx="8666922" cy="1022351"/>
          </a:xfrm>
        </p:spPr>
        <p:txBody>
          <a:bodyPr/>
          <a:lstStyle/>
          <a:p>
            <a:r>
              <a:rPr lang="en-GB" sz="3300" dirty="0"/>
              <a:t>Intellectual disability: further description</a:t>
            </a:r>
            <a:endParaRPr lang="cs-CZ" sz="3300" dirty="0"/>
          </a:p>
        </p:txBody>
      </p:sp>
      <p:cxnSp>
        <p:nvCxnSpPr>
          <p:cNvPr id="9" name="Straight Arrow Connector 8">
            <a:extLst>
              <a:ext uri="{FF2B5EF4-FFF2-40B4-BE49-F238E27FC236}">
                <a16:creationId xmlns:a16="http://schemas.microsoft.com/office/drawing/2014/main" id="{83CFDD45-37A5-4D53-A124-0E705094E0FC}"/>
              </a:ext>
            </a:extLst>
          </p:cNvPr>
          <p:cNvCxnSpPr/>
          <p:nvPr/>
        </p:nvCxnSpPr>
        <p:spPr>
          <a:xfrm>
            <a:off x="6887299" y="4492488"/>
            <a:ext cx="38431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7285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445D4-C3D0-4F11-80DC-AB3B01B04124}"/>
              </a:ext>
            </a:extLst>
          </p:cNvPr>
          <p:cNvSpPr>
            <a:spLocks noGrp="1"/>
          </p:cNvSpPr>
          <p:nvPr>
            <p:ph type="title"/>
          </p:nvPr>
        </p:nvSpPr>
        <p:spPr>
          <a:xfrm>
            <a:off x="490649" y="534111"/>
            <a:ext cx="7617507" cy="506884"/>
          </a:xfrm>
        </p:spPr>
        <p:txBody>
          <a:bodyPr/>
          <a:lstStyle/>
          <a:p>
            <a:r>
              <a:rPr lang="en-GB" dirty="0"/>
              <a:t>Levels of severity and impacts </a:t>
            </a:r>
            <a:endParaRPr lang="en-IE" dirty="0"/>
          </a:p>
        </p:txBody>
      </p:sp>
      <p:sp>
        <p:nvSpPr>
          <p:cNvPr id="7" name="Slide Number Placeholder 6">
            <a:extLst>
              <a:ext uri="{FF2B5EF4-FFF2-40B4-BE49-F238E27FC236}">
                <a16:creationId xmlns:a16="http://schemas.microsoft.com/office/drawing/2014/main" id="{C2571A70-D4E2-4AFF-92FE-51625043143B}"/>
              </a:ext>
            </a:extLst>
          </p:cNvPr>
          <p:cNvSpPr>
            <a:spLocks noGrp="1"/>
          </p:cNvSpPr>
          <p:nvPr>
            <p:ph type="sldNum" sz="quarter" idx="12"/>
          </p:nvPr>
        </p:nvSpPr>
        <p:spPr/>
        <p:txBody>
          <a:bodyPr/>
          <a:lstStyle/>
          <a:p>
            <a:fld id="{AC30E85F-03A9-4DC3-A879-6F4150C88507}" type="slidenum">
              <a:rPr lang="en-GB" smtClean="0"/>
              <a:t>7</a:t>
            </a:fld>
            <a:endParaRPr lang="en-GB" dirty="0"/>
          </a:p>
        </p:txBody>
      </p:sp>
      <p:graphicFrame>
        <p:nvGraphicFramePr>
          <p:cNvPr id="3" name="Table 2">
            <a:extLst>
              <a:ext uri="{FF2B5EF4-FFF2-40B4-BE49-F238E27FC236}">
                <a16:creationId xmlns:a16="http://schemas.microsoft.com/office/drawing/2014/main" id="{CAC678B1-23AD-454B-83DB-0954F8CA953C}"/>
              </a:ext>
            </a:extLst>
          </p:cNvPr>
          <p:cNvGraphicFramePr>
            <a:graphicFrameLocks noGrp="1"/>
          </p:cNvGraphicFramePr>
          <p:nvPr>
            <p:extLst>
              <p:ext uri="{D42A27DB-BD31-4B8C-83A1-F6EECF244321}">
                <p14:modId xmlns:p14="http://schemas.microsoft.com/office/powerpoint/2010/main" val="2126426253"/>
              </p:ext>
            </p:extLst>
          </p:nvPr>
        </p:nvGraphicFramePr>
        <p:xfrm>
          <a:off x="351691" y="1397000"/>
          <a:ext cx="8560904" cy="609600"/>
        </p:xfrm>
        <a:graphic>
          <a:graphicData uri="http://schemas.openxmlformats.org/drawingml/2006/table">
            <a:tbl>
              <a:tblPr firstRow="1" bandRow="1">
                <a:tableStyleId>{5C22544A-7EE6-4342-B048-85BDC9FD1C3A}</a:tableStyleId>
              </a:tblPr>
              <a:tblGrid>
                <a:gridCol w="1364567">
                  <a:extLst>
                    <a:ext uri="{9D8B030D-6E8A-4147-A177-3AD203B41FA5}">
                      <a16:colId xmlns:a16="http://schemas.microsoft.com/office/drawing/2014/main" val="3802053870"/>
                    </a:ext>
                  </a:extLst>
                </a:gridCol>
                <a:gridCol w="2915885">
                  <a:extLst>
                    <a:ext uri="{9D8B030D-6E8A-4147-A177-3AD203B41FA5}">
                      <a16:colId xmlns:a16="http://schemas.microsoft.com/office/drawing/2014/main" val="4227364985"/>
                    </a:ext>
                  </a:extLst>
                </a:gridCol>
                <a:gridCol w="2140226">
                  <a:extLst>
                    <a:ext uri="{9D8B030D-6E8A-4147-A177-3AD203B41FA5}">
                      <a16:colId xmlns:a16="http://schemas.microsoft.com/office/drawing/2014/main" val="2244771498"/>
                    </a:ext>
                  </a:extLst>
                </a:gridCol>
                <a:gridCol w="2140226">
                  <a:extLst>
                    <a:ext uri="{9D8B030D-6E8A-4147-A177-3AD203B41FA5}">
                      <a16:colId xmlns:a16="http://schemas.microsoft.com/office/drawing/2014/main" val="2346957111"/>
                    </a:ext>
                  </a:extLst>
                </a:gridCol>
              </a:tblGrid>
              <a:tr h="370840">
                <a:tc>
                  <a:txBody>
                    <a:bodyPr/>
                    <a:lstStyle/>
                    <a:p>
                      <a:r>
                        <a:rPr lang="en-GB" sz="1700" dirty="0">
                          <a:latin typeface="Arial" panose="020B0604020202020204" pitchFamily="34" charset="0"/>
                          <a:cs typeface="Arial" panose="020B0604020202020204" pitchFamily="34" charset="0"/>
                        </a:rPr>
                        <a:t>SEVERITY</a:t>
                      </a:r>
                      <a:endParaRPr lang="en-IE" sz="1700" dirty="0">
                        <a:latin typeface="Arial" panose="020B0604020202020204" pitchFamily="34" charset="0"/>
                        <a:cs typeface="Arial" panose="020B0604020202020204" pitchFamily="34" charset="0"/>
                      </a:endParaRPr>
                    </a:p>
                  </a:txBody>
                  <a:tcPr>
                    <a:solidFill>
                      <a:schemeClr val="accent6"/>
                    </a:solidFill>
                  </a:tcPr>
                </a:tc>
                <a:tc>
                  <a:txBody>
                    <a:bodyPr/>
                    <a:lstStyle/>
                    <a:p>
                      <a:r>
                        <a:rPr lang="en-GB" sz="1700">
                          <a:latin typeface="Arial" panose="020B0604020202020204" pitchFamily="34" charset="0"/>
                          <a:cs typeface="Arial" panose="020B0604020202020204" pitchFamily="34" charset="0"/>
                        </a:rPr>
                        <a:t>COMMUNICATION</a:t>
                      </a:r>
                      <a:endParaRPr lang="en-IE" sz="1700" dirty="0">
                        <a:latin typeface="Arial" panose="020B0604020202020204" pitchFamily="34" charset="0"/>
                        <a:cs typeface="Arial" panose="020B0604020202020204" pitchFamily="34" charset="0"/>
                      </a:endParaRPr>
                    </a:p>
                  </a:txBody>
                  <a:tcPr>
                    <a:solidFill>
                      <a:schemeClr val="accent6"/>
                    </a:solidFill>
                  </a:tcPr>
                </a:tc>
                <a:tc>
                  <a:txBody>
                    <a:bodyPr/>
                    <a:lstStyle/>
                    <a:p>
                      <a:r>
                        <a:rPr lang="en-GB" sz="1700">
                          <a:latin typeface="Arial" panose="020B0604020202020204" pitchFamily="34" charset="0"/>
                          <a:cs typeface="Arial" panose="020B0604020202020204" pitchFamily="34" charset="0"/>
                        </a:rPr>
                        <a:t>BASIC SKILLS </a:t>
                      </a:r>
                      <a:endParaRPr lang="en-IE" sz="1700" dirty="0">
                        <a:latin typeface="Arial" panose="020B0604020202020204" pitchFamily="34" charset="0"/>
                        <a:cs typeface="Arial" panose="020B0604020202020204" pitchFamily="34" charset="0"/>
                      </a:endParaRPr>
                    </a:p>
                  </a:txBody>
                  <a:tcPr>
                    <a:solidFill>
                      <a:schemeClr val="accent6"/>
                    </a:solidFill>
                  </a:tcPr>
                </a:tc>
                <a:tc>
                  <a:txBody>
                    <a:bodyPr/>
                    <a:lstStyle/>
                    <a:p>
                      <a:r>
                        <a:rPr lang="en-GB" sz="1700" dirty="0">
                          <a:latin typeface="Arial" panose="020B0604020202020204" pitchFamily="34" charset="0"/>
                          <a:cs typeface="Arial" panose="020B0604020202020204" pitchFamily="34" charset="0"/>
                        </a:rPr>
                        <a:t>SUPPORTS NEEDED</a:t>
                      </a:r>
                      <a:endParaRPr lang="en-IE" sz="1700" dirty="0">
                        <a:latin typeface="Arial" panose="020B0604020202020204" pitchFamily="34" charset="0"/>
                        <a:cs typeface="Arial" panose="020B0604020202020204" pitchFamily="34" charset="0"/>
                      </a:endParaRPr>
                    </a:p>
                  </a:txBody>
                  <a:tcPr>
                    <a:solidFill>
                      <a:schemeClr val="accent6"/>
                    </a:solidFill>
                  </a:tcPr>
                </a:tc>
                <a:extLst>
                  <a:ext uri="{0D108BD9-81ED-4DB2-BD59-A6C34878D82A}">
                    <a16:rowId xmlns:a16="http://schemas.microsoft.com/office/drawing/2014/main" val="1634596477"/>
                  </a:ext>
                </a:extLst>
              </a:tr>
            </a:tbl>
          </a:graphicData>
        </a:graphic>
      </p:graphicFrame>
      <p:graphicFrame>
        <p:nvGraphicFramePr>
          <p:cNvPr id="4" name="Table 3">
            <a:extLst>
              <a:ext uri="{FF2B5EF4-FFF2-40B4-BE49-F238E27FC236}">
                <a16:creationId xmlns:a16="http://schemas.microsoft.com/office/drawing/2014/main" id="{874A4E14-0026-4A30-AB44-1C8872FCB917}"/>
              </a:ext>
            </a:extLst>
          </p:cNvPr>
          <p:cNvGraphicFramePr>
            <a:graphicFrameLocks noGrp="1"/>
          </p:cNvGraphicFramePr>
          <p:nvPr>
            <p:extLst>
              <p:ext uri="{D42A27DB-BD31-4B8C-83A1-F6EECF244321}">
                <p14:modId xmlns:p14="http://schemas.microsoft.com/office/powerpoint/2010/main" val="2731448348"/>
              </p:ext>
            </p:extLst>
          </p:nvPr>
        </p:nvGraphicFramePr>
        <p:xfrm>
          <a:off x="351690" y="2006600"/>
          <a:ext cx="8560904" cy="1371600"/>
        </p:xfrm>
        <a:graphic>
          <a:graphicData uri="http://schemas.openxmlformats.org/drawingml/2006/table">
            <a:tbl>
              <a:tblPr firstRow="1" bandRow="1">
                <a:tableStyleId>{5C22544A-7EE6-4342-B048-85BDC9FD1C3A}</a:tableStyleId>
              </a:tblPr>
              <a:tblGrid>
                <a:gridCol w="1378636">
                  <a:extLst>
                    <a:ext uri="{9D8B030D-6E8A-4147-A177-3AD203B41FA5}">
                      <a16:colId xmlns:a16="http://schemas.microsoft.com/office/drawing/2014/main" val="2531996963"/>
                    </a:ext>
                  </a:extLst>
                </a:gridCol>
                <a:gridCol w="2901816">
                  <a:extLst>
                    <a:ext uri="{9D8B030D-6E8A-4147-A177-3AD203B41FA5}">
                      <a16:colId xmlns:a16="http://schemas.microsoft.com/office/drawing/2014/main" val="2369607291"/>
                    </a:ext>
                  </a:extLst>
                </a:gridCol>
                <a:gridCol w="2140226">
                  <a:extLst>
                    <a:ext uri="{9D8B030D-6E8A-4147-A177-3AD203B41FA5}">
                      <a16:colId xmlns:a16="http://schemas.microsoft.com/office/drawing/2014/main" val="2051151625"/>
                    </a:ext>
                  </a:extLst>
                </a:gridCol>
                <a:gridCol w="2140226">
                  <a:extLst>
                    <a:ext uri="{9D8B030D-6E8A-4147-A177-3AD203B41FA5}">
                      <a16:colId xmlns:a16="http://schemas.microsoft.com/office/drawing/2014/main" val="3013807837"/>
                    </a:ext>
                  </a:extLst>
                </a:gridCol>
              </a:tblGrid>
              <a:tr h="370840">
                <a:tc>
                  <a:txBody>
                    <a:bodyPr/>
                    <a:lstStyle/>
                    <a:p>
                      <a:r>
                        <a:rPr lang="en-GB" sz="1700" dirty="0">
                          <a:solidFill>
                            <a:schemeClr val="bg1"/>
                          </a:solidFill>
                          <a:latin typeface="Arial" panose="020B0604020202020204" pitchFamily="34" charset="0"/>
                          <a:cs typeface="Arial" panose="020B0604020202020204" pitchFamily="34" charset="0"/>
                        </a:rPr>
                        <a:t>Mild </a:t>
                      </a:r>
                      <a:endParaRPr lang="en-IE" sz="1700" dirty="0">
                        <a:solidFill>
                          <a:schemeClr val="bg1"/>
                        </a:solidFill>
                        <a:latin typeface="Arial" panose="020B0604020202020204" pitchFamily="34" charset="0"/>
                        <a:cs typeface="Arial" panose="020B0604020202020204" pitchFamily="34" charset="0"/>
                      </a:endParaRPr>
                    </a:p>
                  </a:txBody>
                  <a:tcPr>
                    <a:solidFill>
                      <a:schemeClr val="accent6"/>
                    </a:solidFill>
                  </a:tcPr>
                </a:tc>
                <a:tc>
                  <a:txBody>
                    <a:bodyPr/>
                    <a:lstStyle/>
                    <a:p>
                      <a:r>
                        <a:rPr lang="en-GB" sz="1400" b="0" dirty="0">
                          <a:solidFill>
                            <a:schemeClr val="tx1"/>
                          </a:solidFill>
                          <a:latin typeface="Arial" panose="020B0604020202020204" pitchFamily="34" charset="0"/>
                          <a:cs typeface="Arial" panose="020B0604020202020204" pitchFamily="34" charset="0"/>
                        </a:rPr>
                        <a:t>Difficulty in complex language concepts.</a:t>
                      </a:r>
                    </a:p>
                    <a:p>
                      <a:r>
                        <a:rPr lang="en-GB" sz="1400" b="0" dirty="0">
                          <a:solidFill>
                            <a:schemeClr val="tx1"/>
                          </a:solidFill>
                          <a:latin typeface="Arial" panose="020B0604020202020204" pitchFamily="34" charset="0"/>
                          <a:cs typeface="Arial" panose="020B0604020202020204" pitchFamily="34" charset="0"/>
                        </a:rPr>
                        <a:t>Able to do simple multiplications/division,  to write simple letters, lists, etc. </a:t>
                      </a:r>
                      <a:endParaRPr lang="en-IE" sz="1400" b="0" dirty="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r>
                        <a:rPr lang="en-GB" sz="1400" b="0" dirty="0">
                          <a:solidFill>
                            <a:schemeClr val="tx1"/>
                          </a:solidFill>
                          <a:latin typeface="Arial" panose="020B0604020202020204" pitchFamily="34" charset="0"/>
                          <a:cs typeface="Arial" panose="020B0604020202020204" pitchFamily="34" charset="0"/>
                        </a:rPr>
                        <a:t>Basic self-care &amp; home activities. Able to complete basic job app, have some independent job skills; use public transportation </a:t>
                      </a:r>
                      <a:endParaRPr lang="en-IE" sz="1400" b="0" dirty="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r>
                        <a:rPr lang="en-GB" sz="1400" b="0" dirty="0">
                          <a:solidFill>
                            <a:schemeClr val="tx1"/>
                          </a:solidFill>
                          <a:latin typeface="Arial" panose="020B0604020202020204" pitchFamily="34" charset="0"/>
                          <a:cs typeface="Arial" panose="020B0604020202020204" pitchFamily="34" charset="0"/>
                        </a:rPr>
                        <a:t>Supported as needed basis</a:t>
                      </a:r>
                    </a:p>
                    <a:p>
                      <a:r>
                        <a:rPr lang="en-GB" sz="1400" b="0" dirty="0">
                          <a:solidFill>
                            <a:schemeClr val="tx1"/>
                          </a:solidFill>
                          <a:latin typeface="Arial" panose="020B0604020202020204" pitchFamily="34" charset="0"/>
                          <a:cs typeface="Arial" panose="020B0604020202020204" pitchFamily="34" charset="0"/>
                        </a:rPr>
                        <a:t>Can achieve relatively independent living and employment with appropriate supports</a:t>
                      </a:r>
                      <a:endParaRPr lang="en-IE" sz="1400" b="0" dirty="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extLst>
                  <a:ext uri="{0D108BD9-81ED-4DB2-BD59-A6C34878D82A}">
                    <a16:rowId xmlns:a16="http://schemas.microsoft.com/office/drawing/2014/main" val="198247328"/>
                  </a:ext>
                </a:extLst>
              </a:tr>
            </a:tbl>
          </a:graphicData>
        </a:graphic>
      </p:graphicFrame>
      <p:graphicFrame>
        <p:nvGraphicFramePr>
          <p:cNvPr id="5" name="Table 4">
            <a:extLst>
              <a:ext uri="{FF2B5EF4-FFF2-40B4-BE49-F238E27FC236}">
                <a16:creationId xmlns:a16="http://schemas.microsoft.com/office/drawing/2014/main" id="{80163F47-EDF6-4C64-8B44-F38D5790D7EE}"/>
              </a:ext>
            </a:extLst>
          </p:cNvPr>
          <p:cNvGraphicFramePr>
            <a:graphicFrameLocks noGrp="1"/>
          </p:cNvGraphicFramePr>
          <p:nvPr>
            <p:extLst>
              <p:ext uri="{D42A27DB-BD31-4B8C-83A1-F6EECF244321}">
                <p14:modId xmlns:p14="http://schemas.microsoft.com/office/powerpoint/2010/main" val="1373032990"/>
              </p:ext>
            </p:extLst>
          </p:nvPr>
        </p:nvGraphicFramePr>
        <p:xfrm>
          <a:off x="351690" y="3378200"/>
          <a:ext cx="8560905" cy="1371600"/>
        </p:xfrm>
        <a:graphic>
          <a:graphicData uri="http://schemas.openxmlformats.org/drawingml/2006/table">
            <a:tbl>
              <a:tblPr firstRow="1" bandRow="1">
                <a:tableStyleId>{5C22544A-7EE6-4342-B048-85BDC9FD1C3A}</a:tableStyleId>
              </a:tblPr>
              <a:tblGrid>
                <a:gridCol w="1360055">
                  <a:extLst>
                    <a:ext uri="{9D8B030D-6E8A-4147-A177-3AD203B41FA5}">
                      <a16:colId xmlns:a16="http://schemas.microsoft.com/office/drawing/2014/main" val="4100625829"/>
                    </a:ext>
                  </a:extLst>
                </a:gridCol>
                <a:gridCol w="2920396">
                  <a:extLst>
                    <a:ext uri="{9D8B030D-6E8A-4147-A177-3AD203B41FA5}">
                      <a16:colId xmlns:a16="http://schemas.microsoft.com/office/drawing/2014/main" val="2326125940"/>
                    </a:ext>
                  </a:extLst>
                </a:gridCol>
                <a:gridCol w="2140227">
                  <a:extLst>
                    <a:ext uri="{9D8B030D-6E8A-4147-A177-3AD203B41FA5}">
                      <a16:colId xmlns:a16="http://schemas.microsoft.com/office/drawing/2014/main" val="159191296"/>
                    </a:ext>
                  </a:extLst>
                </a:gridCol>
                <a:gridCol w="2140227">
                  <a:extLst>
                    <a:ext uri="{9D8B030D-6E8A-4147-A177-3AD203B41FA5}">
                      <a16:colId xmlns:a16="http://schemas.microsoft.com/office/drawing/2014/main" val="1624989109"/>
                    </a:ext>
                  </a:extLst>
                </a:gridCol>
              </a:tblGrid>
              <a:tr h="370840">
                <a:tc>
                  <a:txBody>
                    <a:bodyPr/>
                    <a:lstStyle/>
                    <a:p>
                      <a:r>
                        <a:rPr lang="en-GB" sz="1700" dirty="0">
                          <a:latin typeface="Arial" panose="020B0604020202020204" pitchFamily="34" charset="0"/>
                          <a:cs typeface="Arial" panose="020B0604020202020204" pitchFamily="34" charset="0"/>
                        </a:rPr>
                        <a:t>Moderate</a:t>
                      </a:r>
                      <a:endParaRPr lang="en-IE" sz="1700" dirty="0">
                        <a:latin typeface="Arial" panose="020B0604020202020204" pitchFamily="34" charset="0"/>
                        <a:cs typeface="Arial" panose="020B0604020202020204" pitchFamily="34" charset="0"/>
                      </a:endParaRPr>
                    </a:p>
                  </a:txBody>
                  <a:tcPr>
                    <a:solidFill>
                      <a:schemeClr val="accent6"/>
                    </a:solidFill>
                  </a:tcPr>
                </a:tc>
                <a:tc>
                  <a:txBody>
                    <a:bodyPr/>
                    <a:lstStyle/>
                    <a:p>
                      <a:r>
                        <a:rPr lang="en-GB" sz="1400" b="0" dirty="0">
                          <a:solidFill>
                            <a:schemeClr val="tx1"/>
                          </a:solidFill>
                          <a:latin typeface="Arial" panose="020B0604020202020204" pitchFamily="34" charset="0"/>
                          <a:cs typeface="Arial" panose="020B0604020202020204" pitchFamily="34" charset="0"/>
                        </a:rPr>
                        <a:t>Limited to basic language skills. For e.g. could copy address from card to job application, match written number to number of items</a:t>
                      </a:r>
                      <a:endParaRPr lang="en-IE" sz="1400" b="0" dirty="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r>
                        <a:rPr lang="en-GB" sz="1400" b="0" dirty="0">
                          <a:solidFill>
                            <a:schemeClr val="tx1"/>
                          </a:solidFill>
                          <a:latin typeface="Arial" panose="020B0604020202020204" pitchFamily="34" charset="0"/>
                          <a:cs typeface="Arial" panose="020B0604020202020204" pitchFamily="34" charset="0"/>
                        </a:rPr>
                        <a:t>Some may master basic self-care, home activities and use of public transport with repetition and with appropriate  supports/supervision </a:t>
                      </a:r>
                      <a:endParaRPr lang="en-IE" sz="1400" b="0" dirty="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r>
                        <a:rPr lang="en-GB" sz="1400" b="0" dirty="0">
                          <a:solidFill>
                            <a:schemeClr val="tx1"/>
                          </a:solidFill>
                          <a:latin typeface="Arial" panose="020B0604020202020204" pitchFamily="34" charset="0"/>
                          <a:cs typeface="Arial" panose="020B0604020202020204" pitchFamily="34" charset="0"/>
                        </a:rPr>
                        <a:t>Most require consistent support in order to achieve independent living and employment as adults </a:t>
                      </a:r>
                    </a:p>
                  </a:txBody>
                  <a:tcPr>
                    <a:solidFill>
                      <a:schemeClr val="accent6">
                        <a:lumMod val="20000"/>
                        <a:lumOff val="80000"/>
                      </a:schemeClr>
                    </a:solidFill>
                  </a:tcPr>
                </a:tc>
                <a:extLst>
                  <a:ext uri="{0D108BD9-81ED-4DB2-BD59-A6C34878D82A}">
                    <a16:rowId xmlns:a16="http://schemas.microsoft.com/office/drawing/2014/main" val="3928110802"/>
                  </a:ext>
                </a:extLst>
              </a:tr>
            </a:tbl>
          </a:graphicData>
        </a:graphic>
      </p:graphicFrame>
      <p:graphicFrame>
        <p:nvGraphicFramePr>
          <p:cNvPr id="6" name="Table 5">
            <a:extLst>
              <a:ext uri="{FF2B5EF4-FFF2-40B4-BE49-F238E27FC236}">
                <a16:creationId xmlns:a16="http://schemas.microsoft.com/office/drawing/2014/main" id="{765F6EB1-1A02-47BC-8111-170AD43A60C3}"/>
              </a:ext>
            </a:extLst>
          </p:cNvPr>
          <p:cNvGraphicFramePr>
            <a:graphicFrameLocks noGrp="1"/>
          </p:cNvGraphicFramePr>
          <p:nvPr>
            <p:extLst>
              <p:ext uri="{D42A27DB-BD31-4B8C-83A1-F6EECF244321}">
                <p14:modId xmlns:p14="http://schemas.microsoft.com/office/powerpoint/2010/main" val="1359032934"/>
              </p:ext>
            </p:extLst>
          </p:nvPr>
        </p:nvGraphicFramePr>
        <p:xfrm>
          <a:off x="351689" y="4760416"/>
          <a:ext cx="8560904" cy="731520"/>
        </p:xfrm>
        <a:graphic>
          <a:graphicData uri="http://schemas.openxmlformats.org/drawingml/2006/table">
            <a:tbl>
              <a:tblPr firstRow="1" bandRow="1">
                <a:tableStyleId>{5C22544A-7EE6-4342-B048-85BDC9FD1C3A}</a:tableStyleId>
              </a:tblPr>
              <a:tblGrid>
                <a:gridCol w="1364569">
                  <a:extLst>
                    <a:ext uri="{9D8B030D-6E8A-4147-A177-3AD203B41FA5}">
                      <a16:colId xmlns:a16="http://schemas.microsoft.com/office/drawing/2014/main" val="928693661"/>
                    </a:ext>
                  </a:extLst>
                </a:gridCol>
                <a:gridCol w="2915883">
                  <a:extLst>
                    <a:ext uri="{9D8B030D-6E8A-4147-A177-3AD203B41FA5}">
                      <a16:colId xmlns:a16="http://schemas.microsoft.com/office/drawing/2014/main" val="84305466"/>
                    </a:ext>
                  </a:extLst>
                </a:gridCol>
                <a:gridCol w="2140226">
                  <a:extLst>
                    <a:ext uri="{9D8B030D-6E8A-4147-A177-3AD203B41FA5}">
                      <a16:colId xmlns:a16="http://schemas.microsoft.com/office/drawing/2014/main" val="2654364608"/>
                    </a:ext>
                  </a:extLst>
                </a:gridCol>
                <a:gridCol w="2140226">
                  <a:extLst>
                    <a:ext uri="{9D8B030D-6E8A-4147-A177-3AD203B41FA5}">
                      <a16:colId xmlns:a16="http://schemas.microsoft.com/office/drawing/2014/main" val="1342033411"/>
                    </a:ext>
                  </a:extLst>
                </a:gridCol>
              </a:tblGrid>
              <a:tr h="370840">
                <a:tc>
                  <a:txBody>
                    <a:bodyPr/>
                    <a:lstStyle/>
                    <a:p>
                      <a:r>
                        <a:rPr lang="en-GB" sz="1700" dirty="0">
                          <a:latin typeface="Arial" panose="020B0604020202020204" pitchFamily="34" charset="0"/>
                          <a:cs typeface="Arial" panose="020B0604020202020204" pitchFamily="34" charset="0"/>
                        </a:rPr>
                        <a:t>Severe</a:t>
                      </a:r>
                      <a:endParaRPr lang="en-IE" sz="1700" dirty="0">
                        <a:latin typeface="Arial" panose="020B0604020202020204" pitchFamily="34" charset="0"/>
                        <a:cs typeface="Arial" panose="020B0604020202020204" pitchFamily="34" charset="0"/>
                      </a:endParaRPr>
                    </a:p>
                  </a:txBody>
                  <a:tcPr>
                    <a:solidFill>
                      <a:schemeClr val="accent6"/>
                    </a:solidFill>
                  </a:tcPr>
                </a:tc>
                <a:tc>
                  <a:txBody>
                    <a:bodyPr/>
                    <a:lstStyle/>
                    <a:p>
                      <a:r>
                        <a:rPr lang="en-GB" sz="1400" b="0" dirty="0">
                          <a:solidFill>
                            <a:schemeClr val="tx1"/>
                          </a:solidFill>
                          <a:latin typeface="Arial" panose="020B0604020202020204" pitchFamily="34" charset="0"/>
                          <a:cs typeface="Arial" panose="020B0604020202020204" pitchFamily="34" charset="0"/>
                        </a:rPr>
                        <a:t>V. limited language and capacity for acquisition of academic skills</a:t>
                      </a:r>
                      <a:endParaRPr lang="en-IE" sz="1400" b="0" dirty="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r>
                        <a:rPr lang="en-GB" sz="1400" b="0" dirty="0">
                          <a:solidFill>
                            <a:schemeClr val="tx1"/>
                          </a:solidFill>
                          <a:latin typeface="Arial" panose="020B0604020202020204" pitchFamily="34" charset="0"/>
                          <a:cs typeface="Arial" panose="020B0604020202020204" pitchFamily="34" charset="0"/>
                        </a:rPr>
                        <a:t>May also have motor impairments. Require daily supports</a:t>
                      </a:r>
                      <a:endParaRPr lang="en-IE" sz="1400" b="0" dirty="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r>
                        <a:rPr lang="en-GB" sz="1400" b="0" dirty="0">
                          <a:solidFill>
                            <a:schemeClr val="tx1"/>
                          </a:solidFill>
                          <a:latin typeface="Arial" panose="020B0604020202020204" pitchFamily="34" charset="0"/>
                          <a:cs typeface="Arial" panose="020B0604020202020204" pitchFamily="34" charset="0"/>
                        </a:rPr>
                        <a:t>Regular, consistent lifetime  support in school, work and home</a:t>
                      </a:r>
                      <a:endParaRPr lang="en-IE" sz="1400" b="0" dirty="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extLst>
                  <a:ext uri="{0D108BD9-81ED-4DB2-BD59-A6C34878D82A}">
                    <a16:rowId xmlns:a16="http://schemas.microsoft.com/office/drawing/2014/main" val="1179691765"/>
                  </a:ext>
                </a:extLst>
              </a:tr>
            </a:tbl>
          </a:graphicData>
        </a:graphic>
      </p:graphicFrame>
      <p:graphicFrame>
        <p:nvGraphicFramePr>
          <p:cNvPr id="8" name="Table 7">
            <a:extLst>
              <a:ext uri="{FF2B5EF4-FFF2-40B4-BE49-F238E27FC236}">
                <a16:creationId xmlns:a16="http://schemas.microsoft.com/office/drawing/2014/main" id="{336AD04B-D031-4E13-A99E-A08F17566E4F}"/>
              </a:ext>
            </a:extLst>
          </p:cNvPr>
          <p:cNvGraphicFramePr>
            <a:graphicFrameLocks noGrp="1"/>
          </p:cNvGraphicFramePr>
          <p:nvPr>
            <p:extLst>
              <p:ext uri="{D42A27DB-BD31-4B8C-83A1-F6EECF244321}">
                <p14:modId xmlns:p14="http://schemas.microsoft.com/office/powerpoint/2010/main" val="921203039"/>
              </p:ext>
            </p:extLst>
          </p:nvPr>
        </p:nvGraphicFramePr>
        <p:xfrm>
          <a:off x="351689" y="5489927"/>
          <a:ext cx="8560904" cy="944880"/>
        </p:xfrm>
        <a:graphic>
          <a:graphicData uri="http://schemas.openxmlformats.org/drawingml/2006/table">
            <a:tbl>
              <a:tblPr firstRow="1" bandRow="1">
                <a:tableStyleId>{5C22544A-7EE6-4342-B048-85BDC9FD1C3A}</a:tableStyleId>
              </a:tblPr>
              <a:tblGrid>
                <a:gridCol w="1364569">
                  <a:extLst>
                    <a:ext uri="{9D8B030D-6E8A-4147-A177-3AD203B41FA5}">
                      <a16:colId xmlns:a16="http://schemas.microsoft.com/office/drawing/2014/main" val="3272440425"/>
                    </a:ext>
                  </a:extLst>
                </a:gridCol>
                <a:gridCol w="2915883">
                  <a:extLst>
                    <a:ext uri="{9D8B030D-6E8A-4147-A177-3AD203B41FA5}">
                      <a16:colId xmlns:a16="http://schemas.microsoft.com/office/drawing/2014/main" val="2859307985"/>
                    </a:ext>
                  </a:extLst>
                </a:gridCol>
                <a:gridCol w="2140226">
                  <a:extLst>
                    <a:ext uri="{9D8B030D-6E8A-4147-A177-3AD203B41FA5}">
                      <a16:colId xmlns:a16="http://schemas.microsoft.com/office/drawing/2014/main" val="332596487"/>
                    </a:ext>
                  </a:extLst>
                </a:gridCol>
                <a:gridCol w="2140226">
                  <a:extLst>
                    <a:ext uri="{9D8B030D-6E8A-4147-A177-3AD203B41FA5}">
                      <a16:colId xmlns:a16="http://schemas.microsoft.com/office/drawing/2014/main" val="1619192396"/>
                    </a:ext>
                  </a:extLst>
                </a:gridCol>
              </a:tblGrid>
              <a:tr h="370840">
                <a:tc>
                  <a:txBody>
                    <a:bodyPr/>
                    <a:lstStyle/>
                    <a:p>
                      <a:r>
                        <a:rPr lang="en-GB" sz="1700" dirty="0">
                          <a:latin typeface="Arial" panose="020B0604020202020204" pitchFamily="34" charset="0"/>
                          <a:cs typeface="Arial" panose="020B0604020202020204" pitchFamily="34" charset="0"/>
                        </a:rPr>
                        <a:t>Profound </a:t>
                      </a:r>
                      <a:endParaRPr lang="en-IE" sz="1700" dirty="0">
                        <a:latin typeface="Arial" panose="020B0604020202020204" pitchFamily="34" charset="0"/>
                        <a:cs typeface="Arial" panose="020B0604020202020204" pitchFamily="34" charset="0"/>
                      </a:endParaRPr>
                    </a:p>
                  </a:txBody>
                  <a:tcPr>
                    <a:solidFill>
                      <a:schemeClr val="accent6"/>
                    </a:solidFill>
                  </a:tcPr>
                </a:tc>
                <a:tc>
                  <a:txBody>
                    <a:bodyPr/>
                    <a:lstStyle/>
                    <a:p>
                      <a:r>
                        <a:rPr lang="en-GB" sz="1400" b="0" dirty="0">
                          <a:solidFill>
                            <a:schemeClr val="tx1"/>
                          </a:solidFill>
                          <a:latin typeface="Arial" panose="020B0604020202020204" pitchFamily="34" charset="0"/>
                          <a:cs typeface="Arial" panose="020B0604020202020204" pitchFamily="34" charset="0"/>
                        </a:rPr>
                        <a:t>V. limited communication abilities. </a:t>
                      </a:r>
                      <a:endParaRPr lang="en-IE" sz="1400" b="0" dirty="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anose="020B0604020202020204" pitchFamily="34" charset="0"/>
                          <a:cs typeface="Arial" panose="020B0604020202020204" pitchFamily="34" charset="0"/>
                        </a:rPr>
                        <a:t>May also have motor &amp; sensory impairments. Require daily supports and supervision</a:t>
                      </a:r>
                      <a:endParaRPr lang="en-IE" sz="1400" b="0" dirty="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r>
                        <a:rPr lang="en-GB" sz="1400" b="0" dirty="0">
                          <a:solidFill>
                            <a:schemeClr val="tx1"/>
                          </a:solidFill>
                          <a:latin typeface="Arial" panose="020B0604020202020204" pitchFamily="34" charset="0"/>
                          <a:cs typeface="Arial" panose="020B0604020202020204" pitchFamily="34" charset="0"/>
                        </a:rPr>
                        <a:t>High intensity supports needed across all environments</a:t>
                      </a:r>
                      <a:endParaRPr lang="en-IE" sz="1400" b="0" dirty="0">
                        <a:solidFill>
                          <a:schemeClr val="tx1"/>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extLst>
                  <a:ext uri="{0D108BD9-81ED-4DB2-BD59-A6C34878D82A}">
                    <a16:rowId xmlns:a16="http://schemas.microsoft.com/office/drawing/2014/main" val="1284739669"/>
                  </a:ext>
                </a:extLst>
              </a:tr>
            </a:tbl>
          </a:graphicData>
        </a:graphic>
      </p:graphicFrame>
    </p:spTree>
    <p:extLst>
      <p:ext uri="{BB962C8B-B14F-4D97-AF65-F5344CB8AC3E}">
        <p14:creationId xmlns:p14="http://schemas.microsoft.com/office/powerpoint/2010/main" val="118336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F0B690BE-21CB-4CC5-AB93-5508C5844CD5}"/>
              </a:ext>
            </a:extLst>
          </p:cNvPr>
          <p:cNvSpPr>
            <a:spLocks noGrp="1"/>
          </p:cNvSpPr>
          <p:nvPr>
            <p:ph type="body" idx="1"/>
          </p:nvPr>
        </p:nvSpPr>
        <p:spPr>
          <a:xfrm>
            <a:off x="205705" y="781710"/>
            <a:ext cx="8816009" cy="542925"/>
          </a:xfrm>
        </p:spPr>
        <p:txBody>
          <a:bodyPr/>
          <a:lstStyle/>
          <a:p>
            <a:pPr marL="257175" indent="-257175">
              <a:buFont typeface="Arial" panose="020B0604020202020204" pitchFamily="34" charset="0"/>
              <a:buChar char="•"/>
            </a:pPr>
            <a:r>
              <a:rPr lang="en-GB" dirty="0"/>
              <a:t>In the social farming context, level of severity will have an impact on factors such as:</a:t>
            </a:r>
          </a:p>
          <a:p>
            <a:pPr marL="257175" indent="-257175">
              <a:buFont typeface="Arial" panose="020B0604020202020204" pitchFamily="34" charset="0"/>
              <a:buChar char="•"/>
            </a:pPr>
            <a:endParaRPr lang="en-GB" dirty="0"/>
          </a:p>
          <a:p>
            <a:pPr marL="257175" indent="-257175">
              <a:buFont typeface="Arial" panose="020B0604020202020204" pitchFamily="34" charset="0"/>
              <a:buChar char="•"/>
            </a:pPr>
            <a:endParaRPr lang="en-GB" dirty="0"/>
          </a:p>
          <a:p>
            <a:pPr marL="257175" indent="-257175">
              <a:buFont typeface="Arial" panose="020B0604020202020204" pitchFamily="34" charset="0"/>
              <a:buChar char="•"/>
            </a:pPr>
            <a:endParaRPr lang="en-GB" dirty="0"/>
          </a:p>
          <a:p>
            <a:pPr marL="257175" indent="-257175">
              <a:buFont typeface="Arial" panose="020B0604020202020204" pitchFamily="34" charset="0"/>
              <a:buChar char="•"/>
            </a:pPr>
            <a:endParaRPr lang="en-GB" dirty="0"/>
          </a:p>
          <a:p>
            <a:pPr marL="257175" indent="-257175">
              <a:buFont typeface="Arial" panose="020B0604020202020204" pitchFamily="34" charset="0"/>
              <a:buChar char="•"/>
            </a:pPr>
            <a:endParaRPr lang="en-GB" dirty="0"/>
          </a:p>
          <a:p>
            <a:endParaRPr lang="en-GB" dirty="0"/>
          </a:p>
          <a:p>
            <a:endParaRPr lang="en-GB" dirty="0"/>
          </a:p>
          <a:p>
            <a:endParaRPr lang="en-GB" dirty="0"/>
          </a:p>
          <a:p>
            <a:endParaRPr lang="en-GB" dirty="0"/>
          </a:p>
          <a:p>
            <a:pPr marL="257175" indent="-257175">
              <a:buFont typeface="Arial" panose="020B0604020202020204" pitchFamily="34" charset="0"/>
              <a:buChar char="•"/>
            </a:pPr>
            <a:endParaRPr lang="en-GB" dirty="0"/>
          </a:p>
          <a:p>
            <a:pPr marL="257175" indent="-257175">
              <a:buFont typeface="Arial" panose="020B0604020202020204" pitchFamily="34" charset="0"/>
              <a:buChar char="•"/>
            </a:pPr>
            <a:r>
              <a:rPr lang="en-GB" dirty="0"/>
              <a:t>……will all impact on their behaviour, their experience on the farm and the benefits they experience</a:t>
            </a:r>
          </a:p>
        </p:txBody>
      </p:sp>
      <p:sp>
        <p:nvSpPr>
          <p:cNvPr id="4" name="Zástupný obsah 3">
            <a:extLst>
              <a:ext uri="{FF2B5EF4-FFF2-40B4-BE49-F238E27FC236}">
                <a16:creationId xmlns:a16="http://schemas.microsoft.com/office/drawing/2014/main" id="{DE2B7241-F8BB-4CF3-AB59-28EADF005A3E}"/>
              </a:ext>
            </a:extLst>
          </p:cNvPr>
          <p:cNvSpPr>
            <a:spLocks noGrp="1"/>
          </p:cNvSpPr>
          <p:nvPr>
            <p:ph sz="half" idx="2"/>
          </p:nvPr>
        </p:nvSpPr>
        <p:spPr>
          <a:xfrm>
            <a:off x="2774970" y="2330969"/>
            <a:ext cx="4026694" cy="2763441"/>
          </a:xfrm>
        </p:spPr>
        <p:txBody>
          <a:bodyPr/>
          <a:lstStyle/>
          <a:p>
            <a:pPr lvl="1"/>
            <a:endParaRPr lang="en-GB" dirty="0"/>
          </a:p>
          <a:p>
            <a:pPr lvl="1"/>
            <a:endParaRPr lang="en-GB" dirty="0"/>
          </a:p>
        </p:txBody>
      </p:sp>
      <p:sp>
        <p:nvSpPr>
          <p:cNvPr id="7" name="Zástupný symbol pro číslo snímku 6">
            <a:extLst>
              <a:ext uri="{FF2B5EF4-FFF2-40B4-BE49-F238E27FC236}">
                <a16:creationId xmlns:a16="http://schemas.microsoft.com/office/drawing/2014/main" id="{96E16488-7491-444C-A7DE-2184636773BD}"/>
              </a:ext>
            </a:extLst>
          </p:cNvPr>
          <p:cNvSpPr>
            <a:spLocks noGrp="1"/>
          </p:cNvSpPr>
          <p:nvPr>
            <p:ph type="sldNum" sz="quarter" idx="12"/>
          </p:nvPr>
        </p:nvSpPr>
        <p:spPr/>
        <p:txBody>
          <a:bodyPr/>
          <a:lstStyle/>
          <a:p>
            <a:fld id="{AC30E85F-03A9-4DC3-A879-6F4150C88507}" type="slidenum">
              <a:rPr lang="en-GB" smtClean="0"/>
              <a:t>8</a:t>
            </a:fld>
            <a:endParaRPr lang="en-GB"/>
          </a:p>
        </p:txBody>
      </p:sp>
      <p:sp>
        <p:nvSpPr>
          <p:cNvPr id="14" name="TextBox 13">
            <a:extLst>
              <a:ext uri="{FF2B5EF4-FFF2-40B4-BE49-F238E27FC236}">
                <a16:creationId xmlns:a16="http://schemas.microsoft.com/office/drawing/2014/main" id="{2DAD7F35-280F-4A79-B4AA-19C8FCAE4FAC}"/>
              </a:ext>
            </a:extLst>
          </p:cNvPr>
          <p:cNvSpPr txBox="1"/>
          <p:nvPr/>
        </p:nvSpPr>
        <p:spPr>
          <a:xfrm>
            <a:off x="2891827" y="1695563"/>
            <a:ext cx="5642572" cy="3701013"/>
          </a:xfrm>
          <a:prstGeom prst="rect">
            <a:avLst/>
          </a:prstGeom>
          <a:noFill/>
        </p:spPr>
        <p:txBody>
          <a:bodyPr wrap="square" rtlCol="0">
            <a:spAutoFit/>
          </a:bodyPr>
          <a:lstStyle/>
          <a:p>
            <a:pPr marL="557213" lvl="1" indent="-214313">
              <a:buFont typeface="Courier New" panose="02070309020205020404" pitchFamily="49" charset="0"/>
              <a:buChar char="o"/>
            </a:pPr>
            <a:r>
              <a:rPr lang="en-GB" sz="1700" dirty="0">
                <a:latin typeface="Arial" panose="020B0604020202020204" pitchFamily="34" charset="0"/>
                <a:cs typeface="Arial" panose="020B0604020202020204" pitchFamily="34" charset="0"/>
              </a:rPr>
              <a:t>ability to understand instructions or processes</a:t>
            </a:r>
          </a:p>
          <a:p>
            <a:pPr marL="557213" lvl="1" indent="-214313">
              <a:buFont typeface="Courier New" panose="02070309020205020404" pitchFamily="49" charset="0"/>
              <a:buChar char="o"/>
            </a:pPr>
            <a:r>
              <a:rPr lang="en-GB" sz="1700" dirty="0">
                <a:latin typeface="Arial" panose="020B0604020202020204" pitchFamily="34" charset="0"/>
                <a:cs typeface="Arial" panose="020B0604020202020204" pitchFamily="34" charset="0"/>
              </a:rPr>
              <a:t>level of fine/gross motor skills </a:t>
            </a:r>
          </a:p>
          <a:p>
            <a:pPr marL="557213" lvl="1" indent="-214313">
              <a:buFont typeface="Courier New" panose="02070309020205020404" pitchFamily="49" charset="0"/>
              <a:buChar char="o"/>
            </a:pPr>
            <a:r>
              <a:rPr lang="en-GB" sz="1700" dirty="0">
                <a:latin typeface="Arial" panose="020B0604020202020204" pitchFamily="34" charset="0"/>
                <a:cs typeface="Arial" panose="020B0604020202020204" pitchFamily="34" charset="0"/>
              </a:rPr>
              <a:t>social skills, capacity to communicate needs and preferences</a:t>
            </a:r>
          </a:p>
          <a:p>
            <a:pPr marL="557213" lvl="1" indent="-214313">
              <a:buFont typeface="Courier New" panose="02070309020205020404" pitchFamily="49" charset="0"/>
              <a:buChar char="o"/>
            </a:pPr>
            <a:r>
              <a:rPr lang="en-GB" sz="1700" dirty="0">
                <a:latin typeface="Arial" panose="020B0604020202020204" pitchFamily="34" charset="0"/>
                <a:cs typeface="Arial" panose="020B0604020202020204" pitchFamily="34" charset="0"/>
              </a:rPr>
              <a:t>physical capacity of people to engage in different activities </a:t>
            </a:r>
          </a:p>
          <a:p>
            <a:pPr marL="557213" lvl="1" indent="-214313">
              <a:buFont typeface="Courier New" panose="02070309020205020404" pitchFamily="49" charset="0"/>
              <a:buChar char="o"/>
            </a:pPr>
            <a:endParaRPr lang="en-GB" sz="1700" dirty="0">
              <a:latin typeface="Arial" panose="020B0604020202020204" pitchFamily="34" charset="0"/>
              <a:cs typeface="Arial" panose="020B0604020202020204" pitchFamily="34" charset="0"/>
            </a:endParaRPr>
          </a:p>
          <a:p>
            <a:pPr marL="557213" lvl="1" indent="-214313">
              <a:buFont typeface="Courier New" panose="02070309020205020404" pitchFamily="49" charset="0"/>
              <a:buChar char="o"/>
            </a:pPr>
            <a:r>
              <a:rPr lang="en-GB" sz="1700" b="1" dirty="0">
                <a:latin typeface="Arial" panose="020B0604020202020204" pitchFamily="34" charset="0"/>
                <a:cs typeface="Arial" panose="020B0604020202020204" pitchFamily="34" charset="0"/>
              </a:rPr>
              <a:t>Most of all, supports needed to enable people to participate in and maximise the benefits from social farming </a:t>
            </a:r>
          </a:p>
          <a:p>
            <a:pPr marL="557213" lvl="1" indent="-214313">
              <a:buFont typeface="Courier New" panose="02070309020205020404" pitchFamily="49" charset="0"/>
              <a:buChar char="o"/>
            </a:pPr>
            <a:endParaRPr lang="en-GB" sz="1700" b="1" dirty="0">
              <a:latin typeface="Arial" panose="020B0604020202020204" pitchFamily="34" charset="0"/>
              <a:cs typeface="Arial" panose="020B0604020202020204" pitchFamily="34" charset="0"/>
            </a:endParaRPr>
          </a:p>
          <a:p>
            <a:pPr marL="557213" lvl="1" indent="-214313">
              <a:buFont typeface="Courier New" panose="02070309020205020404" pitchFamily="49" charset="0"/>
              <a:buChar char="o"/>
            </a:pPr>
            <a:endParaRPr lang="en-GB" sz="1700" b="1" dirty="0">
              <a:latin typeface="Arial" panose="020B0604020202020204" pitchFamily="34" charset="0"/>
              <a:cs typeface="Arial" panose="020B0604020202020204" pitchFamily="34" charset="0"/>
            </a:endParaRPr>
          </a:p>
          <a:p>
            <a:pPr marL="557213" lvl="1" indent="-214313">
              <a:buFont typeface="Courier New" panose="02070309020205020404" pitchFamily="49" charset="0"/>
              <a:buChar char="o"/>
            </a:pPr>
            <a:endParaRPr lang="en-GB" sz="1700" b="1" dirty="0">
              <a:latin typeface="Arial" panose="020B0604020202020204" pitchFamily="34" charset="0"/>
              <a:cs typeface="Arial" panose="020B0604020202020204" pitchFamily="34" charset="0"/>
            </a:endParaRPr>
          </a:p>
          <a:p>
            <a:endParaRPr lang="en-IE" sz="1350" dirty="0"/>
          </a:p>
        </p:txBody>
      </p:sp>
      <p:sp>
        <p:nvSpPr>
          <p:cNvPr id="5" name="TextBox 4">
            <a:extLst>
              <a:ext uri="{FF2B5EF4-FFF2-40B4-BE49-F238E27FC236}">
                <a16:creationId xmlns:a16="http://schemas.microsoft.com/office/drawing/2014/main" id="{16BF256B-141D-4B27-B139-6015077432F6}"/>
              </a:ext>
            </a:extLst>
          </p:cNvPr>
          <p:cNvSpPr txBox="1"/>
          <p:nvPr/>
        </p:nvSpPr>
        <p:spPr>
          <a:xfrm>
            <a:off x="609601" y="3973795"/>
            <a:ext cx="2713382" cy="219291"/>
          </a:xfrm>
          <a:prstGeom prst="rect">
            <a:avLst/>
          </a:prstGeom>
          <a:noFill/>
        </p:spPr>
        <p:txBody>
          <a:bodyPr wrap="square" rtlCol="0">
            <a:spAutoFit/>
          </a:bodyPr>
          <a:lstStyle/>
          <a:p>
            <a:r>
              <a:rPr lang="en-IE" sz="825" dirty="0"/>
              <a:t>© Social Farming Ireland </a:t>
            </a:r>
          </a:p>
        </p:txBody>
      </p:sp>
      <p:pic>
        <p:nvPicPr>
          <p:cNvPr id="8" name="Picture 7">
            <a:extLst>
              <a:ext uri="{FF2B5EF4-FFF2-40B4-BE49-F238E27FC236}">
                <a16:creationId xmlns:a16="http://schemas.microsoft.com/office/drawing/2014/main" id="{83880FA0-A852-4B4E-A5AA-6CEDE4B33A24}"/>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134178" y="1504915"/>
            <a:ext cx="3086100" cy="2468880"/>
          </a:xfrm>
          <a:prstGeom prst="rect">
            <a:avLst/>
          </a:prstGeom>
          <a:ln>
            <a:noFill/>
          </a:ln>
          <a:effectLst>
            <a:softEdge rad="112500"/>
          </a:effectLst>
        </p:spPr>
      </p:pic>
    </p:spTree>
    <p:extLst>
      <p:ext uri="{BB962C8B-B14F-4D97-AF65-F5344CB8AC3E}">
        <p14:creationId xmlns:p14="http://schemas.microsoft.com/office/powerpoint/2010/main" val="364874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03812B77-5F38-4154-B6B6-F756E162DC33}"/>
              </a:ext>
            </a:extLst>
          </p:cNvPr>
          <p:cNvSpPr>
            <a:spLocks noGrp="1"/>
          </p:cNvSpPr>
          <p:nvPr>
            <p:ph sz="half" idx="2"/>
          </p:nvPr>
        </p:nvSpPr>
        <p:spPr>
          <a:xfrm>
            <a:off x="2" y="809625"/>
            <a:ext cx="8865702" cy="3481718"/>
          </a:xfrm>
        </p:spPr>
        <p:txBody>
          <a:bodyPr/>
          <a:lstStyle/>
          <a:p>
            <a:r>
              <a:rPr lang="de-DE" dirty="0"/>
              <a:t>Chapter 2:</a:t>
            </a:r>
          </a:p>
          <a:p>
            <a:endParaRPr lang="de-DE" dirty="0"/>
          </a:p>
          <a:p>
            <a:r>
              <a:rPr lang="en-GB" sz="2200" b="1" dirty="0">
                <a:solidFill>
                  <a:schemeClr val="accent2"/>
                </a:solidFill>
              </a:rPr>
              <a:t>Benefits of social farming for people with intellectual disabilities </a:t>
            </a:r>
          </a:p>
          <a:p>
            <a:endParaRPr lang="cs-CZ" dirty="0"/>
          </a:p>
        </p:txBody>
      </p:sp>
    </p:spTree>
    <p:extLst>
      <p:ext uri="{BB962C8B-B14F-4D97-AF65-F5344CB8AC3E}">
        <p14:creationId xmlns:p14="http://schemas.microsoft.com/office/powerpoint/2010/main" val="970192970"/>
      </p:ext>
    </p:extLst>
  </p:cSld>
  <p:clrMapOvr>
    <a:masterClrMapping/>
  </p:clrMapOvr>
</p:sld>
</file>

<file path=ppt/theme/theme1.xml><?xml version="1.0" encoding="utf-8"?>
<a:theme xmlns:a="http://schemas.openxmlformats.org/drawingml/2006/main" name="Motiv Office">
  <a:themeElements>
    <a:clrScheme name="So Far Team">
      <a:dk1>
        <a:srgbClr val="1D1D1B"/>
      </a:dk1>
      <a:lt1>
        <a:srgbClr val="FFFFFF"/>
      </a:lt1>
      <a:dk2>
        <a:srgbClr val="585857"/>
      </a:dk2>
      <a:lt2>
        <a:srgbClr val="CDCDCD"/>
      </a:lt2>
      <a:accent1>
        <a:srgbClr val="13426F"/>
      </a:accent1>
      <a:accent2>
        <a:srgbClr val="057233"/>
      </a:accent2>
      <a:accent3>
        <a:srgbClr val="5DC5F1"/>
      </a:accent3>
      <a:accent4>
        <a:srgbClr val="98C8ED"/>
      </a:accent4>
      <a:accent5>
        <a:srgbClr val="DE6A53"/>
      </a:accent5>
      <a:accent6>
        <a:srgbClr val="F9B334"/>
      </a:accent6>
      <a:hlink>
        <a:srgbClr val="000000"/>
      </a:hlink>
      <a:folHlink>
        <a:srgbClr val="E6E6E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939ED67-B1EF-4AA6-8A13-4B02BCF30A37}" vid="{56B3D632-66FB-46E6-91BF-B08A7FD74196}"/>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Powerpoint_sofarteam_4_3</Template>
  <TotalTime>0</TotalTime>
  <Words>4910</Words>
  <Application>Microsoft Office PowerPoint</Application>
  <PresentationFormat>Bildschirmpräsentation (4:3)</PresentationFormat>
  <Paragraphs>388</Paragraphs>
  <Slides>41</Slides>
  <Notes>15</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41</vt:i4>
      </vt:variant>
    </vt:vector>
  </HeadingPairs>
  <TitlesOfParts>
    <vt:vector size="45" baseType="lpstr">
      <vt:lpstr>Arial</vt:lpstr>
      <vt:lpstr>Calibri</vt:lpstr>
      <vt:lpstr>Courier New</vt:lpstr>
      <vt:lpstr>Motiv Office</vt:lpstr>
      <vt:lpstr>PEOPLE WITH intellectual disabilities</vt:lpstr>
      <vt:lpstr>PowerPoint-Präsentation</vt:lpstr>
      <vt:lpstr>overview</vt:lpstr>
      <vt:lpstr>PowerPoint-Präsentation</vt:lpstr>
      <vt:lpstr>Intellectual disability: definition &amp; description</vt:lpstr>
      <vt:lpstr>Intellectual disability: further description</vt:lpstr>
      <vt:lpstr>Levels of severity and impacts </vt:lpstr>
      <vt:lpstr>PowerPoint-Präsentation</vt:lpstr>
      <vt:lpstr>PowerPoint-Präsentation</vt:lpstr>
      <vt:lpstr>PERSONAL AND SKILLS DEVELOPMENT</vt:lpstr>
      <vt:lpstr>SOCIAL CONNECTION AND FRIENDSHIP </vt:lpstr>
      <vt:lpstr>PowerPoint-Präsentation</vt:lpstr>
      <vt:lpstr>PowerPoint-Präsentation</vt:lpstr>
      <vt:lpstr>PowerPoint-Präsentation</vt:lpstr>
      <vt:lpstr>PowerPoint-Präsentation</vt:lpstr>
      <vt:lpstr>PowerPoint-Präsentation</vt:lpstr>
      <vt:lpstr>PowerPoint-Präsentation</vt:lpstr>
      <vt:lpstr>Group exercise </vt:lpstr>
      <vt:lpstr>ACTIVITY OF PARTICULAR RELEVANCE &amp; VALUE </vt:lpstr>
      <vt:lpstr>ACTIVITY OF PARTICULAR RELEVANCE &amp; VALUE </vt:lpstr>
      <vt:lpstr>ACTIVITY OF PARTICULAR RELEVANCE &amp; VALUE </vt:lpstr>
      <vt:lpstr>ACTIVITY OF PARTICULAR RELEVANCE &amp; VALUE</vt:lpstr>
      <vt:lpstr>ACTIVITY OF PARTICULAR RELEVANCE &amp; VALUE</vt:lpstr>
      <vt:lpstr>ACTIVITY OF PARTICULAR RELEVANCE &amp; VALUE </vt:lpstr>
      <vt:lpstr>ACTIVITY OF PARTICULAR RELEVANCE &amp; VALUE </vt:lpstr>
      <vt:lpstr>ACTIVITY OF PARTICULAR RELEVANCE &amp; VALUE</vt:lpstr>
      <vt:lpstr>ACTIVITY OF PARTICULAR RELEVANCE &amp; VALUE</vt:lpstr>
      <vt:lpstr>APPROACH NEEDED WORKING WITH THIS GROUP</vt:lpstr>
      <vt:lpstr>APPROACH NEEDED WORKING WITH THIS GROUP</vt:lpstr>
      <vt:lpstr>APPROACH NEEDED WORKING WITH THIS GROUP</vt:lpstr>
      <vt:lpstr>APPROACH NEEDED WORKING WITH THIS GROUP</vt:lpstr>
      <vt:lpstr>APPROACH NEEDED WORKING WITH THIS GROUP</vt:lpstr>
      <vt:lpstr>APPROACH NEEDED WORKING WITH THIS GROUP</vt:lpstr>
      <vt:lpstr>PowerPoint-Präsentation</vt:lpstr>
      <vt:lpstr>PowerPoint-Präsentation</vt:lpstr>
      <vt:lpstr>PowerPoint-Präsentation</vt:lpstr>
      <vt:lpstr>PowerPoint-Präsentation</vt:lpstr>
      <vt:lpstr>Group exercise </vt:lpstr>
      <vt:lpstr>Bibliography</vt:lpstr>
      <vt:lpstr>THANK YOU FOR YOUR ATTENTION</vt:lpstr>
      <vt:lpstr>PowerPoint-Präsentation</vt:lpstr>
    </vt:vector>
  </TitlesOfParts>
  <Company>Hochschule Neubrandenburg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Powerpoint presentation, maximum eight lines, aligned from top left</dc:title>
  <dc:creator>Wendland, Anna</dc:creator>
  <cp:lastModifiedBy>Michael Harth</cp:lastModifiedBy>
  <cp:revision>116</cp:revision>
  <cp:lastPrinted>2019-04-08T12:55:43Z</cp:lastPrinted>
  <dcterms:created xsi:type="dcterms:W3CDTF">2022-09-14T10:05:51Z</dcterms:created>
  <dcterms:modified xsi:type="dcterms:W3CDTF">2023-07-07T13:29:27Z</dcterms:modified>
</cp:coreProperties>
</file>