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7" r:id="rId2"/>
    <p:sldId id="258" r:id="rId3"/>
    <p:sldId id="259" r:id="rId4"/>
    <p:sldId id="268" r:id="rId5"/>
    <p:sldId id="260" r:id="rId6"/>
    <p:sldId id="261" r:id="rId7"/>
    <p:sldId id="271" r:id="rId8"/>
    <p:sldId id="275" r:id="rId9"/>
    <p:sldId id="277" r:id="rId10"/>
    <p:sldId id="276" r:id="rId11"/>
    <p:sldId id="279" r:id="rId12"/>
    <p:sldId id="281" r:id="rId13"/>
    <p:sldId id="280" r:id="rId14"/>
    <p:sldId id="278" r:id="rId15"/>
    <p:sldId id="283" r:id="rId16"/>
    <p:sldId id="286" r:id="rId17"/>
    <p:sldId id="285" r:id="rId18"/>
    <p:sldId id="287" r:id="rId19"/>
    <p:sldId id="282" r:id="rId20"/>
    <p:sldId id="291" r:id="rId21"/>
    <p:sldId id="292" r:id="rId22"/>
    <p:sldId id="288" r:id="rId23"/>
    <p:sldId id="265" r:id="rId24"/>
    <p:sldId id="290" r:id="rId25"/>
    <p:sldId id="293" r:id="rId26"/>
    <p:sldId id="26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233"/>
    <a:srgbClr val="04642D"/>
    <a:srgbClr val="06883E"/>
    <a:srgbClr val="00569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004" autoAdjust="0"/>
  </p:normalViewPr>
  <p:slideViewPr>
    <p:cSldViewPr snapToGrid="0" showGuides="1">
      <p:cViewPr varScale="1">
        <p:scale>
          <a:sx n="77" d="100"/>
          <a:sy n="77" d="100"/>
        </p:scale>
        <p:origin x="102" y="396"/>
      </p:cViewPr>
      <p:guideLst>
        <p:guide orient="horz" pos="2160"/>
        <p:guide pos="2880"/>
      </p:guideLst>
    </p:cSldViewPr>
  </p:slideViewPr>
  <p:notesTextViewPr>
    <p:cViewPr>
      <p:scale>
        <a:sx n="1" d="1"/>
        <a:sy n="1" d="1"/>
      </p:scale>
      <p:origin x="0" y="0"/>
    </p:cViewPr>
  </p:notesTextViewPr>
  <p:notesViewPr>
    <p:cSldViewPr snapToGrid="0" showGuides="1">
      <p:cViewPr varScale="1">
        <p:scale>
          <a:sx n="83" d="100"/>
          <a:sy n="83" d="100"/>
        </p:scale>
        <p:origin x="363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9F950-8FF8-47EF-A10C-AE5A1C4B9448}" type="datetimeFigureOut">
              <a:rPr lang="en-GB" smtClean="0"/>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DA8C7-273E-4D2C-860A-24CA4659E124}" type="slidenum">
              <a:rPr lang="en-GB" smtClean="0"/>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2C661-38CA-4B97-BA44-C18F617B1D36}" type="datetimeFigureOut">
              <a:rPr lang="en-GB" smtClean="0"/>
              <a:t>07/07/2023</a:t>
            </a:fld>
            <a:endParaRPr lang="en-GB"/>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00C0-D88A-427B-95B4-8A9679D6D829}" type="slidenum">
              <a:rPr lang="en-GB" smtClean="0"/>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info/strategy/priorities-2019-2024/promoting-our-european-way-life/statistics-migration-europe_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nnalinde-leipzig.de/de/blog/rueckblick-auf-zwei-jahre-esf-projekt-interkultureller-gart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term refugee is political agreed on by international law and leads to special rights for a person that falls in the category of refugee. However, the reasons for escaping from the native country are much broader than described by the 1951 Refugee Convention. Therefore, the term forced migration or forced displacement includes also other factors than race, religion, nationality, membership of a particular social group or political opinion. People that are leaving their country due to ecological disasters, climate change or hopelessness because of the economic situation of their country are not refugees acknowledged by international law. However, they have left their native countries because of a lack of perspective that might even be life-threatening.</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a:t>
            </a:fld>
            <a:endParaRPr lang="en-GB"/>
          </a:p>
        </p:txBody>
      </p:sp>
    </p:spTree>
    <p:extLst>
      <p:ext uri="{BB962C8B-B14F-4D97-AF65-F5344CB8AC3E}">
        <p14:creationId xmlns:p14="http://schemas.microsoft.com/office/powerpoint/2010/main" val="1328896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In 2015, the Swiss Farmers' Union launched a three-year pilot project to support employment in the farming sector.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refugees and temporarily admitted persons were allowed to work on Swiss farms and generate income. In turn, the public sector would be relieved financially in the area of social expenditures.</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assignments within the pilot project in 2015-17 lasted between three and twelve months. The cooperating farms paid the refugees the agricultural minimum wage.</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30 working places were filled on 17 different farms (mixed, vegetables, fruit). 24 participants completed the work assignment. 14 of them received a job offer from the farm, which 10 people also accepted. Another seven people found another job in agriculture or another branch.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final evaluation report states that the farms where the assignments could be completed were very satisfied with the participants. The farm managers noted language and professional learning progress, social and self-competence increased, and the participants were motivated and reliable.</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final report also mentions some weak points e.g. for the participants who did not have a driver's licence or a car, the often remote location of the farms was an obstacle. The introduction process of the participants on the farm was time-consuming. Furthermore, not all refugees and temporarily admitted persons were able to cope equally well with the physical work, the rhythm of work or living on the farm. There were also cultural and language barriers.</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project also resulted in the implementation of a one-year integration pre-apprenticeship. The pre-apprenticeship has been designed to meet the needs of young refugees. During the training period, they gain an in-depth insight into the work in agriculture.</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a:t>
            </a:r>
            <a:r>
              <a:rPr lang="en-GB"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Schweizer Bauernverband. (2018, August 8). </a:t>
            </a:r>
            <a:r>
              <a:rPr lang="de-DE" sz="1200" i="1" kern="1200" dirty="0">
                <a:solidFill>
                  <a:schemeClr val="tx1"/>
                </a:solidFill>
                <a:effectLst/>
                <a:latin typeface="+mn-lt"/>
                <a:ea typeface="+mn-ea"/>
                <a:cs typeface="+mn-cs"/>
              </a:rPr>
              <a:t>Gute Vorbereitung und regionale Vermittlung als Erfolgsfaktoren</a:t>
            </a:r>
            <a:r>
              <a:rPr lang="de-DE" sz="1200" kern="1200" dirty="0">
                <a:solidFill>
                  <a:schemeClr val="tx1"/>
                </a:solidFill>
                <a:effectLst/>
                <a:latin typeface="+mn-lt"/>
                <a:ea typeface="+mn-ea"/>
                <a:cs typeface="+mn-cs"/>
              </a:rPr>
              <a:t> [Press </a:t>
            </a:r>
            <a:r>
              <a:rPr lang="de-DE" sz="1200" kern="1200" dirty="0" err="1">
                <a:solidFill>
                  <a:schemeClr val="tx1"/>
                </a:solidFill>
                <a:effectLst/>
                <a:latin typeface="+mn-lt"/>
                <a:ea typeface="+mn-ea"/>
                <a:cs typeface="+mn-cs"/>
              </a:rPr>
              <a:t>release</a:t>
            </a:r>
            <a:r>
              <a:rPr lang="de-DE" sz="1200" kern="1200" dirty="0">
                <a:solidFill>
                  <a:schemeClr val="tx1"/>
                </a:solidFill>
                <a:effectLst/>
                <a:latin typeface="+mn-lt"/>
                <a:ea typeface="+mn-ea"/>
                <a:cs typeface="+mn-cs"/>
              </a:rPr>
              <a:t>]. https://www.sbv-usp.ch/de/gute-vorbereitung-und-regionale-vermittlung-als-erfolgsfaktoren/</a:t>
            </a: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18</a:t>
            </a:fld>
            <a:endParaRPr lang="en-GB"/>
          </a:p>
        </p:txBody>
      </p:sp>
    </p:spTree>
    <p:extLst>
      <p:ext uri="{BB962C8B-B14F-4D97-AF65-F5344CB8AC3E}">
        <p14:creationId xmlns:p14="http://schemas.microsoft.com/office/powerpoint/2010/main" val="36614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20</a:t>
            </a:fld>
            <a:endParaRPr lang="en-GB"/>
          </a:p>
        </p:txBody>
      </p:sp>
    </p:spTree>
    <p:extLst>
      <p:ext uri="{BB962C8B-B14F-4D97-AF65-F5344CB8AC3E}">
        <p14:creationId xmlns:p14="http://schemas.microsoft.com/office/powerpoint/2010/main" val="78894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21</a:t>
            </a:fld>
            <a:endParaRPr lang="en-GB"/>
          </a:p>
        </p:txBody>
      </p:sp>
    </p:spTree>
    <p:extLst>
      <p:ext uri="{BB962C8B-B14F-4D97-AF65-F5344CB8AC3E}">
        <p14:creationId xmlns:p14="http://schemas.microsoft.com/office/powerpoint/2010/main" val="7889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22</a:t>
            </a:fld>
            <a:endParaRPr lang="en-GB"/>
          </a:p>
        </p:txBody>
      </p:sp>
    </p:spTree>
    <p:extLst>
      <p:ext uri="{BB962C8B-B14F-4D97-AF65-F5344CB8AC3E}">
        <p14:creationId xmlns:p14="http://schemas.microsoft.com/office/powerpoint/2010/main" val="366149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i="0" kern="1200" dirty="0">
                <a:solidFill>
                  <a:schemeClr val="tx1"/>
                </a:solidFill>
                <a:effectLst/>
                <a:latin typeface="+mn-lt"/>
                <a:ea typeface="+mn-ea"/>
                <a:cs typeface="+mn-cs"/>
              </a:rPr>
              <a:t>The University of agrarian and environmental pedagogy in Vienna runs a therapeutic garden. In 2018 and 2019 activities with 10 refugees were realized at the garden. </a:t>
            </a:r>
            <a:endParaRPr lang="de-DE"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 main goal of the project was language learning and training about gardening. </a:t>
            </a:r>
            <a:endParaRPr lang="de-DE"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Refugees came twice a week to the garden where a garden therapist supported and assisted them.</a:t>
            </a:r>
            <a:endParaRPr lang="de-DE"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 people involved learned various gardening skills. This should enable them to work in the gardening or farming sector later  if they were interested in such an opportunity. They were involved in all kind of gardening activities, e.g. raking of leaves, constructing insect hotels, and preserving food. </a:t>
            </a:r>
            <a:endParaRPr lang="de-DE"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An important part of the project was language learning. The people learned new vocabulary while working in the garden and were also supported in language courses given by volunteers. The focus of the language course was “garden vocabulary”. </a:t>
            </a:r>
            <a:endParaRPr lang="de-DE"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 refugees also worked jointly with other target groups of the therapeutic garden (e.g. people with a mental disorders). Also, they came in contact with the students of the University and other Austrian citizens. Therefore, social inclusion was an important part of the project as well. (B. </a:t>
            </a:r>
            <a:r>
              <a:rPr lang="en-GB" sz="1200" i="0" kern="1200" dirty="0" err="1">
                <a:solidFill>
                  <a:schemeClr val="tx1"/>
                </a:solidFill>
                <a:effectLst/>
                <a:latin typeface="+mn-lt"/>
                <a:ea typeface="+mn-ea"/>
                <a:cs typeface="+mn-cs"/>
              </a:rPr>
              <a:t>Strutzmann</a:t>
            </a:r>
            <a:r>
              <a:rPr lang="en-GB" sz="1200" i="0" kern="1200" dirty="0">
                <a:solidFill>
                  <a:schemeClr val="tx1"/>
                </a:solidFill>
                <a:effectLst/>
                <a:latin typeface="+mn-lt"/>
                <a:ea typeface="+mn-ea"/>
                <a:cs typeface="+mn-cs"/>
              </a:rPr>
              <a:t>, personal communication, 3</a:t>
            </a:r>
            <a:r>
              <a:rPr lang="en-GB" sz="1200" i="0" kern="1200" baseline="30000" dirty="0">
                <a:solidFill>
                  <a:schemeClr val="tx1"/>
                </a:solidFill>
                <a:effectLst/>
                <a:latin typeface="+mn-lt"/>
                <a:ea typeface="+mn-ea"/>
                <a:cs typeface="+mn-cs"/>
              </a:rPr>
              <a:t>rd</a:t>
            </a:r>
            <a:r>
              <a:rPr lang="en-GB" sz="1200" i="0" kern="1200" dirty="0">
                <a:solidFill>
                  <a:schemeClr val="tx1"/>
                </a:solidFill>
                <a:effectLst/>
                <a:latin typeface="+mn-lt"/>
                <a:ea typeface="+mn-ea"/>
                <a:cs typeface="+mn-cs"/>
              </a:rPr>
              <a:t> of June 2022).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23</a:t>
            </a:fld>
            <a:endParaRPr lang="en-GB"/>
          </a:p>
        </p:txBody>
      </p:sp>
    </p:spTree>
    <p:extLst>
      <p:ext uri="{BB962C8B-B14F-4D97-AF65-F5344CB8AC3E}">
        <p14:creationId xmlns:p14="http://schemas.microsoft.com/office/powerpoint/2010/main" val="7889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24</a:t>
            </a:fld>
            <a:endParaRPr lang="en-GB"/>
          </a:p>
        </p:txBody>
      </p:sp>
    </p:spTree>
    <p:extLst>
      <p:ext uri="{BB962C8B-B14F-4D97-AF65-F5344CB8AC3E}">
        <p14:creationId xmlns:p14="http://schemas.microsoft.com/office/powerpoint/2010/main" val="7889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Source: https://www.unhcr.org/62a9d1494/global-trends-report-2021</a:t>
            </a:r>
          </a:p>
        </p:txBody>
      </p:sp>
      <p:sp>
        <p:nvSpPr>
          <p:cNvPr id="4" name="Foliennummernplatzhalter 3"/>
          <p:cNvSpPr>
            <a:spLocks noGrp="1"/>
          </p:cNvSpPr>
          <p:nvPr>
            <p:ph type="sldNum" sz="quarter" idx="10"/>
          </p:nvPr>
        </p:nvSpPr>
        <p:spPr/>
        <p:txBody>
          <a:bodyPr/>
          <a:lstStyle/>
          <a:p>
            <a:fld id="{D20000C0-D88A-427B-95B4-8A9679D6D829}" type="slidenum">
              <a:rPr lang="en-GB" smtClean="0"/>
              <a:t>3</a:t>
            </a:fld>
            <a:endParaRPr lang="en-GB"/>
          </a:p>
        </p:txBody>
      </p:sp>
    </p:spTree>
    <p:extLst>
      <p:ext uri="{BB962C8B-B14F-4D97-AF65-F5344CB8AC3E}">
        <p14:creationId xmlns:p14="http://schemas.microsoft.com/office/powerpoint/2010/main" val="111170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Source: </a:t>
            </a:r>
            <a:r>
              <a:rPr lang="en-GB" sz="1200" kern="1200" dirty="0">
                <a:solidFill>
                  <a:schemeClr val="tx1"/>
                </a:solidFill>
                <a:effectLst/>
                <a:latin typeface="+mn-lt"/>
                <a:ea typeface="+mn-ea"/>
                <a:cs typeface="+mn-cs"/>
              </a:rPr>
              <a:t>United Nations Higher </a:t>
            </a:r>
            <a:r>
              <a:rPr lang="en-GB" sz="1200" kern="1200" dirty="0" err="1">
                <a:solidFill>
                  <a:schemeClr val="tx1"/>
                </a:solidFill>
                <a:effectLst/>
                <a:latin typeface="+mn-lt"/>
                <a:ea typeface="+mn-ea"/>
                <a:cs typeface="+mn-cs"/>
              </a:rPr>
              <a:t>Commisioner</a:t>
            </a:r>
            <a:r>
              <a:rPr lang="en-GB" sz="1200" kern="1200" dirty="0">
                <a:solidFill>
                  <a:schemeClr val="tx1"/>
                </a:solidFill>
                <a:effectLst/>
                <a:latin typeface="+mn-lt"/>
                <a:ea typeface="+mn-ea"/>
                <a:cs typeface="+mn-cs"/>
              </a:rPr>
              <a:t> for Refugees (2022):</a:t>
            </a:r>
            <a:r>
              <a:rPr lang="en-GB" sz="1200" i="1" kern="1200" dirty="0">
                <a:solidFill>
                  <a:schemeClr val="tx1"/>
                </a:solidFill>
                <a:effectLst/>
                <a:latin typeface="+mn-lt"/>
                <a:ea typeface="+mn-ea"/>
                <a:cs typeface="+mn-cs"/>
              </a:rPr>
              <a:t> GLOBAL TRENDS FORCED DISPLACEMENT IN 2021</a:t>
            </a:r>
            <a:r>
              <a:rPr lang="en-GB" sz="1200" kern="1200" dirty="0">
                <a:solidFill>
                  <a:schemeClr val="tx1"/>
                </a:solidFill>
                <a:effectLst/>
                <a:latin typeface="+mn-lt"/>
                <a:ea typeface="+mn-ea"/>
                <a:cs typeface="+mn-cs"/>
              </a:rPr>
              <a:t>. (2022, </a:t>
            </a:r>
            <a:r>
              <a:rPr lang="en-GB" sz="1200" kern="1200" dirty="0" err="1">
                <a:solidFill>
                  <a:schemeClr val="tx1"/>
                </a:solidFill>
                <a:effectLst/>
                <a:latin typeface="+mn-lt"/>
                <a:ea typeface="+mn-ea"/>
                <a:cs typeface="+mn-cs"/>
              </a:rPr>
              <a:t>Juni</a:t>
            </a:r>
            <a:r>
              <a:rPr lang="en-GB" sz="1200" kern="1200" dirty="0">
                <a:solidFill>
                  <a:schemeClr val="tx1"/>
                </a:solidFill>
                <a:effectLst/>
                <a:latin typeface="+mn-lt"/>
                <a:ea typeface="+mn-ea"/>
                <a:cs typeface="+mn-cs"/>
              </a:rPr>
              <a:t>). United Nations High Commissioner for Refugees.</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4</a:t>
            </a:fld>
            <a:endParaRPr lang="en-GB"/>
          </a:p>
        </p:txBody>
      </p:sp>
    </p:spTree>
    <p:extLst>
      <p:ext uri="{BB962C8B-B14F-4D97-AF65-F5344CB8AC3E}">
        <p14:creationId xmlns:p14="http://schemas.microsoft.com/office/powerpoint/2010/main" val="153816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 United Nations Higher </a:t>
            </a:r>
            <a:r>
              <a:rPr lang="en-GB" sz="1200" kern="1200" dirty="0" err="1">
                <a:solidFill>
                  <a:schemeClr val="tx1"/>
                </a:solidFill>
                <a:effectLst/>
                <a:latin typeface="+mn-lt"/>
                <a:ea typeface="+mn-ea"/>
                <a:cs typeface="+mn-cs"/>
              </a:rPr>
              <a:t>Commisioner</a:t>
            </a:r>
            <a:r>
              <a:rPr lang="en-GB" sz="1200" kern="1200" dirty="0">
                <a:solidFill>
                  <a:schemeClr val="tx1"/>
                </a:solidFill>
                <a:effectLst/>
                <a:latin typeface="+mn-lt"/>
                <a:ea typeface="+mn-ea"/>
                <a:cs typeface="+mn-cs"/>
              </a:rPr>
              <a:t> for Refugees (2022):</a:t>
            </a:r>
            <a:r>
              <a:rPr lang="en-GB" sz="1200" i="1" kern="1200" dirty="0">
                <a:solidFill>
                  <a:schemeClr val="tx1"/>
                </a:solidFill>
                <a:effectLst/>
                <a:latin typeface="+mn-lt"/>
                <a:ea typeface="+mn-ea"/>
                <a:cs typeface="+mn-cs"/>
              </a:rPr>
              <a:t> GLOBAL TRENDS FORCED DISPLACEMENT IN 2021</a:t>
            </a:r>
            <a:r>
              <a:rPr lang="en-GB" sz="1200" kern="1200" dirty="0">
                <a:solidFill>
                  <a:schemeClr val="tx1"/>
                </a:solidFill>
                <a:effectLst/>
                <a:latin typeface="+mn-lt"/>
                <a:ea typeface="+mn-ea"/>
                <a:cs typeface="+mn-cs"/>
              </a:rPr>
              <a:t>. (2022, </a:t>
            </a:r>
            <a:r>
              <a:rPr lang="en-GB" sz="1200" kern="1200" dirty="0" err="1">
                <a:solidFill>
                  <a:schemeClr val="tx1"/>
                </a:solidFill>
                <a:effectLst/>
                <a:latin typeface="+mn-lt"/>
                <a:ea typeface="+mn-ea"/>
                <a:cs typeface="+mn-cs"/>
              </a:rPr>
              <a:t>Juni</a:t>
            </a:r>
            <a:r>
              <a:rPr lang="en-GB" sz="1200" kern="1200" dirty="0">
                <a:solidFill>
                  <a:schemeClr val="tx1"/>
                </a:solidFill>
                <a:effectLst/>
                <a:latin typeface="+mn-lt"/>
                <a:ea typeface="+mn-ea"/>
                <a:cs typeface="+mn-cs"/>
              </a:rPr>
              <a:t>). United Nations High Commissioner for Refugees.</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5</a:t>
            </a:fld>
            <a:endParaRPr lang="en-GB"/>
          </a:p>
        </p:txBody>
      </p:sp>
    </p:spTree>
    <p:extLst>
      <p:ext uri="{BB962C8B-B14F-4D97-AF65-F5344CB8AC3E}">
        <p14:creationId xmlns:p14="http://schemas.microsoft.com/office/powerpoint/2010/main" val="66448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Source: </a:t>
            </a:r>
            <a:r>
              <a:rPr lang="en-GB" sz="1200" kern="1200" dirty="0">
                <a:solidFill>
                  <a:schemeClr val="tx1"/>
                </a:solidFill>
                <a:effectLst/>
                <a:latin typeface="+mn-lt"/>
                <a:ea typeface="+mn-ea"/>
                <a:cs typeface="+mn-cs"/>
              </a:rPr>
              <a:t>European Commission. (o. D.). </a:t>
            </a:r>
            <a:r>
              <a:rPr lang="en-GB" sz="1200" i="1" kern="1200" dirty="0">
                <a:solidFill>
                  <a:schemeClr val="tx1"/>
                </a:solidFill>
                <a:effectLst/>
                <a:latin typeface="+mn-lt"/>
                <a:ea typeface="+mn-ea"/>
                <a:cs typeface="+mn-cs"/>
              </a:rPr>
              <a:t>Overall figures of immigrants in European society</a:t>
            </a:r>
            <a:r>
              <a:rPr lang="en-GB" sz="1200" kern="1200" dirty="0">
                <a:solidFill>
                  <a:schemeClr val="tx1"/>
                </a:solidFill>
                <a:effectLst/>
                <a:latin typeface="+mn-lt"/>
                <a:ea typeface="+mn-ea"/>
                <a:cs typeface="+mn-cs"/>
              </a:rPr>
              <a:t>. Retrieved on 9. Mai 2022, from </a:t>
            </a:r>
            <a:r>
              <a:rPr lang="en-GB" sz="1200" u="sng" kern="1200" dirty="0">
                <a:solidFill>
                  <a:schemeClr val="tx1"/>
                </a:solidFill>
                <a:effectLst/>
                <a:latin typeface="+mn-lt"/>
                <a:ea typeface="+mn-ea"/>
                <a:cs typeface="+mn-cs"/>
                <a:hlinkClick r:id="rId3"/>
              </a:rPr>
              <a:t>https://ec.europa.eu/info/strategy/priorities-2019-2024/promoting-our-european-way-life/statistics-migration-europe_en</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6</a:t>
            </a:fld>
            <a:endParaRPr lang="en-GB"/>
          </a:p>
        </p:txBody>
      </p:sp>
    </p:spTree>
    <p:extLst>
      <p:ext uri="{BB962C8B-B14F-4D97-AF65-F5344CB8AC3E}">
        <p14:creationId xmlns:p14="http://schemas.microsoft.com/office/powerpoint/2010/main" val="301084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7</a:t>
            </a:fld>
            <a:endParaRPr lang="en-GB"/>
          </a:p>
        </p:txBody>
      </p:sp>
    </p:spTree>
    <p:extLst>
      <p:ext uri="{BB962C8B-B14F-4D97-AF65-F5344CB8AC3E}">
        <p14:creationId xmlns:p14="http://schemas.microsoft.com/office/powerpoint/2010/main" val="337145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Oliver and Anna Dixon are organic farmers operating a medium-sized enterprise in County Galway in the West of Ireland. Olive inherited the farm from his father and has farmed his whole life. They predominately operate an organic </a:t>
            </a:r>
            <a:r>
              <a:rPr lang="en-GB" sz="1200" kern="1200" dirty="0" err="1">
                <a:solidFill>
                  <a:schemeClr val="tx1"/>
                </a:solidFill>
                <a:effectLst/>
                <a:latin typeface="+mn-lt"/>
                <a:ea typeface="+mn-ea"/>
                <a:cs typeface="+mn-cs"/>
              </a:rPr>
              <a:t>suckler</a:t>
            </a:r>
            <a:r>
              <a:rPr lang="en-GB" sz="1200" kern="1200" dirty="0">
                <a:solidFill>
                  <a:schemeClr val="tx1"/>
                </a:solidFill>
                <a:effectLst/>
                <a:latin typeface="+mn-lt"/>
                <a:ea typeface="+mn-ea"/>
                <a:cs typeface="+mn-cs"/>
              </a:rPr>
              <a:t> to beef enterprise but there is also some woodland on the farm and a small kitchen garden and </a:t>
            </a:r>
            <a:r>
              <a:rPr lang="en-GB" sz="1200" kern="1200" dirty="0" err="1">
                <a:solidFill>
                  <a:schemeClr val="tx1"/>
                </a:solidFill>
                <a:effectLst/>
                <a:latin typeface="+mn-lt"/>
                <a:ea typeface="+mn-ea"/>
                <a:cs typeface="+mn-cs"/>
              </a:rPr>
              <a:t>polytunnel</a:t>
            </a:r>
            <a:r>
              <a:rPr lang="en-GB" sz="1200" kern="1200" dirty="0">
                <a:solidFill>
                  <a:schemeClr val="tx1"/>
                </a:solidFill>
                <a:effectLst/>
                <a:latin typeface="+mn-lt"/>
                <a:ea typeface="+mn-ea"/>
                <a:cs typeface="+mn-cs"/>
              </a:rPr>
              <a:t> with vegetables, fruit and herbs. Both Anna and Oliver also work part-time with natural therapies from a purpose-built office at the farm. Oliver is a biodynamic psychotherapist, Anna is an acupuncturist and also an artist and teacher. The farm is in a very quiet and peaceful environment with both indoor and outdoor activities to suit the changeable weather. Amongst the activities available on the farm are cattle herding, livestock husbandry, organic gardening activities, tree pruning, hedge cutting, stone wall maintenance, fencing, general farm maintenance, firewood stacking.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Beginning in 2018, two Syrian refugees living locally spent 25 weeks on the Dixons farm doing social farming one day per week. The placement emerged from the engagement between the Social Farming Ireland Regional Development Officer and the support worker who was at the time employed by South West Mayo Development Company to work on the Syrian Resettlement Programme. The two gentlemen who were both farmers in Syria and it was felt that social farming could be a means to support their integration into the local area in the comfortable and (somewhat) familiar surroundings of the farm.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interpreter was provided on the first day to ensure that there was good initial understanding around health and safety, the layout of the farm etc. However after that, everyone communicated through farming and using Google Translate. The time on the farm provided very valuable everyday language learning for the participants. Their vocabulary increased in a very natural way and setting, as they picked up words from seeing things, pointing to things, asking questions, etc. They were also able to gain everyday insight into and knowledge of ordinary family and home life, cultural norms, etc. For example, participants learned about seasonal events and traditions, e.g. Halloween and Christmas which are of significant cultural value and importance in Ireland but in the home/family setting. The participants and their families were invited over during the Christmas season. Social farming also provided an opportunity to adapt to the Irish climate and the kind of clothes and footwear needed for living in such a wet country. </a:t>
            </a:r>
          </a:p>
          <a:p>
            <a:r>
              <a:rPr lang="en-GB" sz="1200" kern="1200" dirty="0">
                <a:solidFill>
                  <a:schemeClr val="tx1"/>
                </a:solidFill>
                <a:effectLst/>
                <a:latin typeface="+mn-lt"/>
                <a:ea typeface="+mn-ea"/>
                <a:cs typeface="+mn-cs"/>
              </a:rPr>
              <a:t>Social farming proved to be a very good source of integration for these men and in different ways. The younger gentleman got a job on a mushroom farm after his social farming placement: the increased confidence, language skills and comfort levels around Irish farming culture contributing to his ability to avail of this opportunity. The older farmer is at retirement age and social farming provided an opportunity get out of the house and do something which he enjoys. Both men got to know more people- the social farmers most obviously, but also their family and neighbours, people like the vet and the postman and other people around the town. When Oliver would pick them up or drop them off at the supermarket in town, he was able to introduce them to people he bumped into in a very natural way. Social farming also contributed to breaking down barriers in the local community between newly arrived refugees and the people living in the local community.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Knowledge sharing and reciprocity were an inherent part of this placement. For example, one of the Syrian farmers had olive trees back home and was an expert pruner. He was able to take the lead on pruning the previously somewhat neglected apple trees on the farm – a job which needed to be done – and passed on this knowledge to Oliver. They were able to share and compare their own experiences of farming in very different climactic conditions, for example: how animals are fed and cared for or what is involved in organic farming. This ability to contribute was very important to these participants who had lost their livelihoods and access to farm work along with everything else. They are unable to return to their own home farms and had spent a considerable period of time in a refugee camp in Lebanon before coming to Ireland. Other mental health benefits of social farming included having an opportunity to be in a quiet, safe, peaceful and therapeutic space amongst kind and welcoming people. This time on the farm was one very valuable part of an overall package of supports which were provided to Syrian families who settled in this rural community at the time.</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(author: Aisling </a:t>
            </a:r>
            <a:r>
              <a:rPr lang="en-GB" sz="1200" kern="1200" dirty="0" err="1">
                <a:solidFill>
                  <a:schemeClr val="tx1"/>
                </a:solidFill>
                <a:effectLst/>
                <a:latin typeface="+mn-lt"/>
                <a:ea typeface="+mn-ea"/>
                <a:cs typeface="+mn-cs"/>
              </a:rPr>
              <a:t>Moroney</a:t>
            </a:r>
            <a:r>
              <a:rPr lang="en-GB"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15</a:t>
            </a:fld>
            <a:endParaRPr lang="en-GB"/>
          </a:p>
        </p:txBody>
      </p:sp>
    </p:spTree>
    <p:extLst>
      <p:ext uri="{BB962C8B-B14F-4D97-AF65-F5344CB8AC3E}">
        <p14:creationId xmlns:p14="http://schemas.microsoft.com/office/powerpoint/2010/main" val="54683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In the frame of a joint project, two German environmental foundations “Allianz </a:t>
            </a:r>
            <a:r>
              <a:rPr lang="en-GB" sz="1200" kern="1200" dirty="0" err="1">
                <a:solidFill>
                  <a:schemeClr val="tx1"/>
                </a:solidFill>
                <a:effectLst/>
                <a:latin typeface="+mn-lt"/>
                <a:ea typeface="+mn-ea"/>
                <a:cs typeface="+mn-cs"/>
              </a:rPr>
              <a:t>Umweltstiftung</a:t>
            </a:r>
            <a:r>
              <a:rPr lang="en-GB" sz="1200" kern="1200" dirty="0">
                <a:solidFill>
                  <a:schemeClr val="tx1"/>
                </a:solidFill>
                <a:effectLst/>
                <a:latin typeface="+mn-lt"/>
                <a:ea typeface="+mn-ea"/>
                <a:cs typeface="+mn-cs"/>
              </a:rPr>
              <a:t>” (Allianz Environmental Foundation) and “</a:t>
            </a:r>
            <a:r>
              <a:rPr lang="en-GB" sz="1200" kern="1200" dirty="0" err="1">
                <a:solidFill>
                  <a:schemeClr val="tx1"/>
                </a:solidFill>
                <a:effectLst/>
                <a:latin typeface="+mn-lt"/>
                <a:ea typeface="+mn-ea"/>
                <a:cs typeface="+mn-cs"/>
              </a:rPr>
              <a:t>Stiftung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für</a:t>
            </a:r>
            <a:r>
              <a:rPr lang="en-GB" sz="1200" kern="1200" dirty="0">
                <a:solidFill>
                  <a:schemeClr val="tx1"/>
                </a:solidFill>
                <a:effectLst/>
                <a:latin typeface="+mn-lt"/>
                <a:ea typeface="+mn-ea"/>
                <a:cs typeface="+mn-cs"/>
              </a:rPr>
              <a:t> Mensch und Umwelt” (Foundation for People and the Environment) cooperated to provide training in landscape care. The project aimed at qualifying refugees through an internship. This training should support the participants in finding a job in a green profession afterwards.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beginning, partner organisations were sought, initial contacts were made with refugee accommodation and discussions were held with social organisations.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Participants were employed in the framework of a labour employment measure in green and landscape care activities.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working week from Monday to Friday was divided into practical work and the refugees also received German lessons during the period of employment.</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participants were supervised in two different facilities: technical services of the city of Ludwigsburg (</a:t>
            </a:r>
            <a:r>
              <a:rPr lang="en-GB" sz="1200" kern="1200" dirty="0" err="1">
                <a:solidFill>
                  <a:schemeClr val="tx1"/>
                </a:solidFill>
                <a:effectLst/>
                <a:latin typeface="+mn-lt"/>
                <a:ea typeface="+mn-ea"/>
                <a:cs typeface="+mn-cs"/>
              </a:rPr>
              <a:t>Technische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Dienste</a:t>
            </a:r>
            <a:r>
              <a:rPr lang="en-GB" sz="1200" kern="1200" dirty="0">
                <a:solidFill>
                  <a:schemeClr val="tx1"/>
                </a:solidFill>
                <a:effectLst/>
                <a:latin typeface="+mn-lt"/>
                <a:ea typeface="+mn-ea"/>
                <a:cs typeface="+mn-cs"/>
              </a:rPr>
              <a:t> der </a:t>
            </a:r>
            <a:r>
              <a:rPr lang="en-GB" sz="1200" kern="1200" dirty="0" err="1">
                <a:solidFill>
                  <a:schemeClr val="tx1"/>
                </a:solidFill>
                <a:effectLst/>
                <a:latin typeface="+mn-lt"/>
                <a:ea typeface="+mn-ea"/>
                <a:cs typeface="+mn-cs"/>
              </a:rPr>
              <a:t>Stadt</a:t>
            </a:r>
            <a:r>
              <a:rPr lang="en-GB" sz="1200" kern="1200" dirty="0">
                <a:solidFill>
                  <a:schemeClr val="tx1"/>
                </a:solidFill>
                <a:effectLst/>
                <a:latin typeface="+mn-lt"/>
                <a:ea typeface="+mn-ea"/>
                <a:cs typeface="+mn-cs"/>
              </a:rPr>
              <a:t> Ludwigsburg ) and Nature conservation Berlin-</a:t>
            </a:r>
            <a:r>
              <a:rPr lang="en-GB" sz="1200" kern="1200" dirty="0" err="1">
                <a:solidFill>
                  <a:schemeClr val="tx1"/>
                </a:solidFill>
                <a:effectLst/>
                <a:latin typeface="+mn-lt"/>
                <a:ea typeface="+mn-ea"/>
                <a:cs typeface="+mn-cs"/>
              </a:rPr>
              <a:t>Malchow</a:t>
            </a:r>
            <a:r>
              <a:rPr lang="en-GB" sz="1200" kern="1200" dirty="0">
                <a:solidFill>
                  <a:schemeClr val="tx1"/>
                </a:solidFill>
                <a:effectLst/>
                <a:latin typeface="+mn-lt"/>
                <a:ea typeface="+mn-ea"/>
                <a:cs typeface="+mn-cs"/>
              </a:rPr>
              <a:t>, Berlin-Lichtenberg (</a:t>
            </a:r>
            <a:r>
              <a:rPr lang="en-GB" sz="1200" kern="1200" dirty="0" err="1">
                <a:solidFill>
                  <a:schemeClr val="tx1"/>
                </a:solidFill>
                <a:effectLst/>
                <a:latin typeface="+mn-lt"/>
                <a:ea typeface="+mn-ea"/>
                <a:cs typeface="+mn-cs"/>
              </a:rPr>
              <a:t>Naturschutz</a:t>
            </a:r>
            <a:r>
              <a:rPr lang="en-GB" sz="1200" kern="1200" dirty="0">
                <a:solidFill>
                  <a:schemeClr val="tx1"/>
                </a:solidFill>
                <a:effectLst/>
                <a:latin typeface="+mn-lt"/>
                <a:ea typeface="+mn-ea"/>
                <a:cs typeface="+mn-cs"/>
              </a:rPr>
              <a:t> Berlin-</a:t>
            </a:r>
            <a:r>
              <a:rPr lang="en-GB" sz="1200" kern="1200" dirty="0" err="1">
                <a:solidFill>
                  <a:schemeClr val="tx1"/>
                </a:solidFill>
                <a:effectLst/>
                <a:latin typeface="+mn-lt"/>
                <a:ea typeface="+mn-ea"/>
                <a:cs typeface="+mn-cs"/>
              </a:rPr>
              <a:t>Malchow</a:t>
            </a:r>
            <a:r>
              <a:rPr lang="en-GB" sz="1200" kern="1200" dirty="0">
                <a:solidFill>
                  <a:schemeClr val="tx1"/>
                </a:solidFill>
                <a:effectLst/>
                <a:latin typeface="+mn-lt"/>
                <a:ea typeface="+mn-ea"/>
                <a:cs typeface="+mn-cs"/>
              </a:rPr>
              <a:t>, Berlin-Lichtenberg).</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Ludwigsburg, the participants worked jointly with town staff. They were involved in activities in the area of tree care services, landscape gardening and landscape conservation (e.g. pruning of trees, weeding, cleaning of ponds, raking of leaves, working with a string trimmer, and planting).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Berlin-Lichtenberg participants were supervised by employees of an association for ecological conservation. Depending on the season, participants were involved in activities like biotope protection, reparation of tools and exhibits used in environmental education (e.g. trimming of pasture fences, sensing tree population, raking of hay, harvesting of fruits, construction of insect nesting aids, fixing of bird nesting boxes, supporting of information </a:t>
            </a:r>
            <a:r>
              <a:rPr lang="en-GB" sz="1200" kern="1200" dirty="0" err="1">
                <a:solidFill>
                  <a:schemeClr val="tx1"/>
                </a:solidFill>
                <a:effectLst/>
                <a:latin typeface="+mn-lt"/>
                <a:ea typeface="+mn-ea"/>
                <a:cs typeface="+mn-cs"/>
              </a:rPr>
              <a:t>bouches</a:t>
            </a:r>
            <a:r>
              <a:rPr lang="en-GB" sz="1200" kern="1200" dirty="0">
                <a:solidFill>
                  <a:schemeClr val="tx1"/>
                </a:solidFill>
                <a:effectLst/>
                <a:latin typeface="+mn-lt"/>
                <a:ea typeface="+mn-ea"/>
                <a:cs typeface="+mn-cs"/>
              </a:rPr>
              <a:t> and public relations)</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Even though none of the refugees from the two places of employment in Ludwigsburg and Berlin-</a:t>
            </a:r>
            <a:r>
              <a:rPr lang="en-GB" sz="1200" kern="1200" dirty="0" err="1">
                <a:solidFill>
                  <a:schemeClr val="tx1"/>
                </a:solidFill>
                <a:effectLst/>
                <a:latin typeface="+mn-lt"/>
                <a:ea typeface="+mn-ea"/>
                <a:cs typeface="+mn-cs"/>
              </a:rPr>
              <a:t>Malchow</a:t>
            </a:r>
            <a:r>
              <a:rPr lang="en-GB" sz="1200" kern="1200" dirty="0">
                <a:solidFill>
                  <a:schemeClr val="tx1"/>
                </a:solidFill>
                <a:effectLst/>
                <a:latin typeface="+mn-lt"/>
                <a:ea typeface="+mn-ea"/>
                <a:cs typeface="+mn-cs"/>
              </a:rPr>
              <a:t> was able to obtain a job in the primary job market immediately, they all learned a lot in practice, theory and language.</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a:t>
            </a:r>
            <a:r>
              <a:rPr lang="en-GB"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Hemmer, C. (2018). Geflüchtete in der Grün- und Landschaftspflege - Ein Beitrag zur Integration in Grüne Berufe. In G. Hein, T. Hövelmann, B. Linnemann, N. Menke, F. Wichert, &amp; N. </a:t>
            </a:r>
            <a:r>
              <a:rPr lang="de-DE" sz="1200" kern="1200" dirty="0" err="1">
                <a:solidFill>
                  <a:schemeClr val="tx1"/>
                </a:solidFill>
                <a:effectLst/>
                <a:latin typeface="+mn-lt"/>
                <a:ea typeface="+mn-ea"/>
                <a:cs typeface="+mn-cs"/>
              </a:rPr>
              <a:t>Wiersbinski</a:t>
            </a:r>
            <a:r>
              <a:rPr lang="de-DE" sz="1200" kern="1200" dirty="0">
                <a:solidFill>
                  <a:schemeClr val="tx1"/>
                </a:solidFill>
                <a:effectLst/>
                <a:latin typeface="+mn-lt"/>
                <a:ea typeface="+mn-ea"/>
                <a:cs typeface="+mn-cs"/>
              </a:rPr>
              <a:t> (Eds.), </a:t>
            </a:r>
            <a:r>
              <a:rPr lang="de-DE" sz="1200" i="1" kern="1200" dirty="0">
                <a:solidFill>
                  <a:schemeClr val="tx1"/>
                </a:solidFill>
                <a:effectLst/>
                <a:latin typeface="+mn-lt"/>
                <a:ea typeface="+mn-ea"/>
                <a:cs typeface="+mn-cs"/>
              </a:rPr>
              <a:t>Naturschutz: einladend - sozial - integrativ. Angebote für Menschen mit Migrationshintergrund und Flüchtlinge</a:t>
            </a:r>
            <a:r>
              <a:rPr lang="de-DE" sz="1200" kern="1200" dirty="0">
                <a:solidFill>
                  <a:schemeClr val="tx1"/>
                </a:solidFill>
                <a:effectLst/>
                <a:latin typeface="+mn-lt"/>
                <a:ea typeface="+mn-ea"/>
                <a:cs typeface="+mn-cs"/>
              </a:rPr>
              <a:t> (pp. 70–78). Bundesamt für Naturschutz.</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16</a:t>
            </a:fld>
            <a:endParaRPr lang="en-GB"/>
          </a:p>
        </p:txBody>
      </p:sp>
    </p:spTree>
    <p:extLst>
      <p:ext uri="{BB962C8B-B14F-4D97-AF65-F5344CB8AC3E}">
        <p14:creationId xmlns:p14="http://schemas.microsoft.com/office/powerpoint/2010/main" val="36614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ANNALINDE is a social enterprise that runs urban agriculture projects in Leipzig (Germany). It runs a community garden in the city.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2017 an Intercultural Garden started in the ANNALINDE Community Garden. The Intercultural Garden was established as a fixed format in the ANNALINDE community garden with its weekly appointments and thus enriched the entire garden community. Soon there was a lively exchange between all participants and both the participants of the intercultural garden and the entire garden community enjoyed taking part in each other's garden days.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addition to gardening, crafting and building, one focus was on joint harvesting, cooking and eating together in the summer kitchen. Here different recipes from the different countries of origin of gardeners and different methods of refining or conserving of agricultural products were tried out.</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Through the cooperation with numerous institutions in the immediate neighbourhood, the project Intercultural Garden and thus the entire community garden could become even more firmly anchored in the neighbourhood during the two-year project period.</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enable the community cohesion also over the winter months, winter meetings were offered. Here, the topic of "access to work &amp; training", cultural aspects as well as the personal exchange of experiences were given more attention.</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a:t>
            </a:r>
            <a:r>
              <a:rPr lang="en-GB"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ANNALINDE. (2018, September 21). </a:t>
            </a:r>
            <a:r>
              <a:rPr lang="de-DE" sz="1200" i="1" kern="1200" dirty="0">
                <a:solidFill>
                  <a:schemeClr val="tx1"/>
                </a:solidFill>
                <a:effectLst/>
                <a:latin typeface="+mn-lt"/>
                <a:ea typeface="+mn-ea"/>
                <a:cs typeface="+mn-cs"/>
              </a:rPr>
              <a:t>Rückblick auf zwei Jahre ESF-Projekt „Interkultureller Garten“</a:t>
            </a:r>
            <a:r>
              <a:rPr lang="de-D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ANNALINDE-Leipzig. Retrieved July 18, 2022, from </a:t>
            </a:r>
            <a:r>
              <a:rPr lang="en-GB" sz="1200" u="sng" kern="1200" dirty="0">
                <a:solidFill>
                  <a:schemeClr val="tx1"/>
                </a:solidFill>
                <a:effectLst/>
                <a:latin typeface="+mn-lt"/>
                <a:ea typeface="+mn-ea"/>
                <a:cs typeface="+mn-cs"/>
                <a:hlinkClick r:id="rId3"/>
              </a:rPr>
              <a:t>https://annalinde-leipzig.de/de/blog/rueckblick-auf-zwei-jahre-esf-projekt-interkultureller-garten/</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17</a:t>
            </a:fld>
            <a:endParaRPr lang="en-GB"/>
          </a:p>
        </p:txBody>
      </p:sp>
    </p:spTree>
    <p:extLst>
      <p:ext uri="{BB962C8B-B14F-4D97-AF65-F5344CB8AC3E}">
        <p14:creationId xmlns:p14="http://schemas.microsoft.com/office/powerpoint/2010/main" val="366149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E019CBF-6F6C-1308-CD7A-8A884A4D212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910"/>
            <a:ext cx="9144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0" y="8447"/>
            <a:ext cx="4390931" cy="4518286"/>
          </a:xfrm>
        </p:spPr>
        <p:txBody>
          <a:bodyPr lIns="648000" tIns="414000" bIns="0" anchor="t" anchorCtr="0">
            <a:noAutofit/>
          </a:bodyPr>
          <a:lstStyle>
            <a:lvl1pPr algn="l">
              <a:lnSpc>
                <a:spcPts val="3900"/>
              </a:lnSpc>
              <a:defRPr sz="3300" cap="all" spc="100" baseline="0">
                <a:solidFill>
                  <a:schemeClr val="bg1"/>
                </a:solidFill>
                <a:latin typeface="Arial" panose="020B0604020202020204" pitchFamily="34" charset="0"/>
                <a:cs typeface="Arial" panose="020B0604020202020204" pitchFamily="34" charset="0"/>
              </a:defRPr>
            </a:lvl1pPr>
          </a:lstStyle>
          <a:p>
            <a:r>
              <a:rPr lang="cs-CZ" noProof="0" dirty="0"/>
              <a:t>Název PowerPoint prezentace,</a:t>
            </a:r>
            <a:br>
              <a:rPr lang="cs-CZ" noProof="0" dirty="0"/>
            </a:br>
            <a:r>
              <a:rPr lang="cs-CZ" noProof="0" dirty="0"/>
              <a:t>maximum</a:t>
            </a:r>
            <a:br>
              <a:rPr lang="cs-CZ" noProof="0" dirty="0"/>
            </a:br>
            <a:r>
              <a:rPr lang="cs-CZ" noProof="0" dirty="0"/>
              <a:t>osm řádek, zarovnáno </a:t>
            </a:r>
            <a:br>
              <a:rPr lang="cs-CZ" noProof="0" dirty="0"/>
            </a:br>
            <a:r>
              <a:rPr lang="cs-CZ" noProof="0" dirty="0"/>
              <a:t>zleva odshora</a:t>
            </a:r>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4537586" y="4003491"/>
            <a:ext cx="269302"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4806886" y="4003490"/>
            <a:ext cx="269302"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de-DE" dirty="0"/>
              <a:t>2</a:t>
            </a:r>
            <a:endParaRPr lang="cs-CZ" dirty="0"/>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5076186" y="4003493"/>
            <a:ext cx="631441"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4572000" y="2794475"/>
            <a:ext cx="4572003" cy="698512"/>
          </a:xfrm>
        </p:spPr>
        <p:txBody>
          <a:bodyPr lIns="0" tIns="0" rIns="180000" bIns="0">
            <a:noAutofit/>
          </a:bodyPr>
          <a:lstStyle>
            <a:lvl1pPr marL="0" indent="0">
              <a:lnSpc>
                <a:spcPts val="1920"/>
              </a:lnSpc>
              <a:spcBef>
                <a:spcPts val="0"/>
              </a:spcBef>
              <a:spcAft>
                <a:spcPts val="200"/>
              </a:spcAft>
              <a:buNone/>
              <a:defRPr lang="cs-CZ" sz="1600" kern="1200" spc="31"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377"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noProof="0" dirty="0"/>
              <a:t>Ing. Mgr. Bc. Jméno Příjmení, Ph.D.	</a:t>
            </a:r>
          </a:p>
          <a:p>
            <a:pPr lvl="1"/>
            <a:r>
              <a:rPr lang="cs-CZ" noProof="0" dirty="0"/>
              <a:t>Ces </a:t>
            </a:r>
            <a:r>
              <a:rPr lang="cs-CZ" noProof="0" dirty="0" err="1"/>
              <a:t>remoluptat</a:t>
            </a:r>
            <a:r>
              <a:rPr lang="cs-CZ" noProof="0" dirty="0"/>
              <a:t>. Fic </a:t>
            </a:r>
            <a:r>
              <a:rPr lang="cs-CZ" noProof="0" dirty="0" err="1"/>
              <a:t>testrum</a:t>
            </a:r>
            <a:r>
              <a:rPr lang="cs-CZ" noProof="0" dirty="0"/>
              <a:t>, </a:t>
            </a:r>
            <a:r>
              <a:rPr lang="cs-CZ" noProof="0" dirty="0" err="1"/>
              <a:t>culparumque</a:t>
            </a:r>
            <a:r>
              <a:rPr lang="cs-CZ" noProof="0" dirty="0"/>
              <a:t> </a:t>
            </a:r>
            <a:r>
              <a:rPr lang="cs-CZ" noProof="0" dirty="0" err="1"/>
              <a:t>dria</a:t>
            </a:r>
            <a:r>
              <a:rPr lang="cs-CZ" noProof="0" dirty="0"/>
              <a:t> </a:t>
            </a:r>
            <a:r>
              <a:rPr lang="cs-CZ" noProof="0" dirty="0" err="1"/>
              <a:t>plitatur</a:t>
            </a:r>
            <a:endParaRPr lang="cs-CZ" noProof="0" dirty="0"/>
          </a:p>
          <a:p>
            <a:pPr lvl="1"/>
            <a:r>
              <a:rPr lang="cs-CZ" noProof="0" dirty="0" err="1"/>
              <a:t>Ipsuntus</a:t>
            </a:r>
            <a:r>
              <a:rPr lang="cs-CZ" noProof="0" dirty="0"/>
              <a:t>. </a:t>
            </a:r>
            <a:r>
              <a:rPr lang="cs-CZ" noProof="0" dirty="0" err="1"/>
              <a:t>Porrovitatem</a:t>
            </a:r>
            <a:r>
              <a:rPr lang="cs-CZ" noProof="0" dirty="0"/>
              <a:t> </a:t>
            </a:r>
            <a:r>
              <a:rPr lang="cs-CZ" noProof="0" dirty="0" err="1"/>
              <a:t>fugiat</a:t>
            </a:r>
            <a:r>
              <a:rPr lang="cs-CZ" noProof="0" dirty="0"/>
              <a:t> </a:t>
            </a:r>
            <a:r>
              <a:rPr lang="cs-CZ" noProof="0" dirty="0" err="1"/>
              <a:t>odi</a:t>
            </a:r>
            <a:r>
              <a:rPr lang="cs-CZ" noProof="0" dirty="0"/>
              <a:t> </a:t>
            </a:r>
            <a:r>
              <a:rPr lang="cs-CZ" noProof="0" dirty="0" err="1"/>
              <a:t>occum</a:t>
            </a:r>
            <a:r>
              <a:rPr lang="cs-CZ" noProof="0" dirty="0"/>
              <a:t> </a:t>
            </a:r>
            <a:r>
              <a:rPr lang="cs-CZ" noProof="0" dirty="0" err="1"/>
              <a:t>aces</a:t>
            </a:r>
            <a:r>
              <a:rPr lang="cs-CZ" noProof="0" dirty="0"/>
              <a:t> </a:t>
            </a:r>
            <a:r>
              <a:rPr lang="cs-CZ" noProof="0" dirty="0" err="1"/>
              <a:t>aussim</a:t>
            </a:r>
            <a:r>
              <a:rPr lang="cs-CZ" dirty="0"/>
              <a:t>			                     </a:t>
            </a:r>
          </a:p>
          <a:p>
            <a:pPr lvl="1"/>
            <a:endParaRPr lang="cs-CZ" dirty="0"/>
          </a:p>
          <a:p>
            <a:pPr lvl="1"/>
            <a:endParaRPr lang="cs-CZ" dirty="0"/>
          </a:p>
        </p:txBody>
      </p:sp>
      <p:cxnSp>
        <p:nvCxnSpPr>
          <p:cNvPr id="8" name="Přímá spojnice 7">
            <a:extLst>
              <a:ext uri="{FF2B5EF4-FFF2-40B4-BE49-F238E27FC236}">
                <a16:creationId xmlns:a16="http://schemas.microsoft.com/office/drawing/2014/main" id="{66FA774B-88AC-4F8A-95E1-F04EC654DBF6}"/>
              </a:ext>
            </a:extLst>
          </p:cNvPr>
          <p:cNvCxnSpPr/>
          <p:nvPr userDrawn="1"/>
        </p:nvCxnSpPr>
        <p:spPr>
          <a:xfrm>
            <a:off x="4806888" y="4003490"/>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p:nvPr userDrawn="1"/>
        </p:nvCxnSpPr>
        <p:spPr>
          <a:xfrm>
            <a:off x="5076187" y="4003489"/>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390650"/>
            <a:ext cx="8464991" cy="4786314"/>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79996">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438151"/>
            <a:ext cx="7879556"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C11B805-2AB4-708C-BD64-60A01A6403B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142737" cy="6857053"/>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263" y="2109457"/>
            <a:ext cx="7223402" cy="896293"/>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423" y="3626757"/>
            <a:ext cx="6535271"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59048" y="5396852"/>
            <a:ext cx="1871663" cy="279301"/>
          </a:xfrm>
        </p:spPr>
        <p:txBody>
          <a:bodyPr lIns="0" bIns="46800" anchor="ctr" anchorCtr="0"/>
          <a:lstStyle>
            <a:lvl1pPr marL="0" marR="0" indent="0" algn="l" defTabSz="914377"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dirty="0"/>
              <a:t>+111 123 456 789</a:t>
            </a: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59052" y="6084875"/>
            <a:ext cx="1871662"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sz="1600" dirty="0">
                <a:solidFill>
                  <a:schemeClr val="bg1"/>
                </a:solidFill>
              </a:rPr>
              <a:t>www.sofaredu.eu</a:t>
            </a:r>
            <a:endParaRPr lang="en-GB" sz="1600"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60730" y="5685202"/>
            <a:ext cx="1871662" cy="400802"/>
          </a:xfrm>
        </p:spPr>
        <p:txBody>
          <a:bodyPr lIns="0" tIns="72000">
            <a:normAutofit/>
          </a:bodyPr>
          <a:lstStyle>
            <a:lvl1pPr marL="0" marR="0" indent="0" algn="l" defTabSz="914377"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a:xfrm>
            <a:off x="7278986" y="6300062"/>
            <a:ext cx="1857870" cy="545243"/>
          </a:xfrm>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0" y="1602463"/>
            <a:ext cx="9144000" cy="4574500"/>
          </a:xfrm>
        </p:spPr>
        <p:txBody>
          <a:bodyPr lIns="648000" tIns="0" rIns="0" bIns="0"/>
          <a:lstStyle>
            <a:lvl1pPr marL="0" indent="0">
              <a:lnSpc>
                <a:spcPts val="270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79996" algn="l" defTabSz="432000" rtl="0" eaLnBrk="1" fontAlgn="auto" latinLnBrk="0" hangingPunct="1">
              <a:lnSpc>
                <a:spcPts val="1920"/>
              </a:lnSpc>
              <a:spcBef>
                <a:spcPts val="600"/>
              </a:spcBef>
              <a:spcAft>
                <a:spcPts val="0"/>
              </a:spcAft>
              <a:buClr>
                <a:schemeClr val="accent2"/>
              </a:buClr>
              <a:buSzTx/>
              <a:buFont typeface="Arial" panose="020B0604020202020204" pitchFamily="34" charset="0"/>
              <a:buChar char="•"/>
              <a:tabLst>
                <a:tab pos="432000" algn="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noProof="0" dirty="0"/>
              <a:t>Kapitola 1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2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3	               </a:t>
            </a:r>
          </a:p>
          <a:p>
            <a:pPr lvl="1"/>
            <a:endParaRPr lang="cs-CZ" noProof="0" dirty="0"/>
          </a:p>
          <a:p>
            <a:pPr lvl="0"/>
            <a:r>
              <a:rPr lang="cs-CZ" noProof="0" dirty="0"/>
              <a:t>Kapitola 2</a:t>
            </a:r>
          </a:p>
          <a:p>
            <a:pPr lvl="1"/>
            <a:r>
              <a:rPr lang="cs-CZ" noProof="0" dirty="0" err="1"/>
              <a:t>Quis</a:t>
            </a:r>
            <a:r>
              <a:rPr lang="cs-CZ" noProof="0" dirty="0"/>
              <a:t> et venim </a:t>
            </a:r>
            <a:r>
              <a:rPr lang="cs-CZ" noProof="0" dirty="0" err="1"/>
              <a:t>numquam</a:t>
            </a:r>
            <a:r>
              <a:rPr lang="cs-CZ" dirty="0"/>
              <a:t>													6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681042"/>
            <a:ext cx="7879556"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3E59F8E-8BA2-AC2E-4569-77CAD69219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2" y="809625"/>
            <a:ext cx="7559641" cy="3481718"/>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51850" y="668342"/>
            <a:ext cx="7840299"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51850" y="1801081"/>
            <a:ext cx="3860844" cy="703994"/>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51850" y="2505075"/>
            <a:ext cx="3860844"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679157" y="1801084"/>
            <a:ext cx="3812992"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4679158" y="2505074"/>
            <a:ext cx="3812992"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br>
              <a:rPr lang="cs-CZ" dirty="0"/>
            </a:b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24689" y="668340"/>
            <a:ext cx="7906366"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24688" y="1754016"/>
            <a:ext cx="388800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a:t>
            </a:r>
            <a:br>
              <a:rPr lang="cs-CZ" dirty="0"/>
            </a:br>
            <a:r>
              <a:rPr lang="cs-CZ" dirty="0"/>
              <a:t>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24688" y="2505075"/>
            <a:ext cx="3888006"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84507" y="1781175"/>
            <a:ext cx="3734805" cy="2571750"/>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36306" y="4412316"/>
            <a:ext cx="3794749"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br>
              <a:rPr lang="cs-CZ" dirty="0"/>
            </a:br>
            <a:r>
              <a:rPr lang="cs-CZ" dirty="0" err="1"/>
              <a:t>Eque</a:t>
            </a:r>
            <a:r>
              <a:rPr lang="cs-CZ" dirty="0"/>
              <a:t> </a:t>
            </a:r>
            <a:r>
              <a:rPr lang="cs-CZ" dirty="0" err="1"/>
              <a:t>quunt</a:t>
            </a:r>
            <a:r>
              <a:rPr lang="cs-CZ" dirty="0"/>
              <a:t>.</a:t>
            </a:r>
            <a:br>
              <a:rPr lang="cs-CZ" dirty="0"/>
            </a:b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97433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351229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60903" y="5438774"/>
            <a:ext cx="7870152" cy="545243"/>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60902" y="1876429"/>
            <a:ext cx="7870152" cy="3418337"/>
          </a:xfrm>
        </p:spPr>
        <p:txBody>
          <a:bodyPr/>
          <a:lstStyle>
            <a:lvl1pPr marL="0" indent="0">
              <a:buNone/>
              <a:defRPr/>
            </a:lvl1pPr>
          </a:lstStyle>
          <a:p>
            <a:pPr lvl="0"/>
            <a:r>
              <a:rPr lang="de-DE"/>
              <a:t>Formatvorlagen des Textmasters bearbeiten</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60903" y="668342"/>
            <a:ext cx="7870152"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60903" y="668342"/>
            <a:ext cx="7822194"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60903" y="1801086"/>
            <a:ext cx="7822194"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60903" y="2228855"/>
            <a:ext cx="7822194"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9C0C2B6-63DD-828E-E2F4-0B44A9D664AE}"/>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0"/>
            <a:ext cx="9144000" cy="6858000"/>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9136856"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1"/>
            <a:ext cx="30861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r>
              <a:rPr lang="cs-CZ" dirty="0"/>
              <a:t>Název kapitoly</a:t>
            </a:r>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7079456" y="6300062"/>
            <a:ext cx="20574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8" r:id="rId7"/>
    <p:sldLayoutId id="2147483666" r:id="rId8"/>
    <p:sldLayoutId id="2147483654" r:id="rId9"/>
    <p:sldLayoutId id="2147483663" r:id="rId10"/>
    <p:sldLayoutId id="2147483664" r:id="rId1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xWt0ovoaSA&amp;t=44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_ySMPTEXpJs&amp;t=202s"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DDF12-B719-4928-AC12-F785D199D47F}"/>
              </a:ext>
            </a:extLst>
          </p:cNvPr>
          <p:cNvSpPr>
            <a:spLocks noGrp="1"/>
          </p:cNvSpPr>
          <p:nvPr>
            <p:ph type="ctrTitle"/>
          </p:nvPr>
        </p:nvSpPr>
        <p:spPr>
          <a:xfrm>
            <a:off x="0" y="8447"/>
            <a:ext cx="4390931" cy="4518286"/>
          </a:xfrm>
        </p:spPr>
        <p:txBody>
          <a:bodyPr anchor="ctr"/>
          <a:lstStyle/>
          <a:p>
            <a:r>
              <a:rPr lang="en-US" dirty="0"/>
              <a:t>Farming with Refugees and forced displaced people</a:t>
            </a:r>
            <a:endParaRPr lang="cs-CZ" dirty="0"/>
          </a:p>
        </p:txBody>
      </p:sp>
      <p:sp>
        <p:nvSpPr>
          <p:cNvPr id="9" name="Textplatzhalter 8">
            <a:extLst>
              <a:ext uri="{FF2B5EF4-FFF2-40B4-BE49-F238E27FC236}">
                <a16:creationId xmlns:a16="http://schemas.microsoft.com/office/drawing/2014/main" id="{088149EF-039B-4766-B82C-A8A20114DCF6}"/>
              </a:ext>
            </a:extLst>
          </p:cNvPr>
          <p:cNvSpPr>
            <a:spLocks noGrp="1"/>
          </p:cNvSpPr>
          <p:nvPr>
            <p:ph type="body" sz="quarter" idx="14"/>
          </p:nvPr>
        </p:nvSpPr>
        <p:spPr/>
        <p:txBody>
          <a:bodyPr/>
          <a:lstStyle/>
          <a:p>
            <a:r>
              <a:rPr lang="de-DE" dirty="0"/>
              <a:t>00</a:t>
            </a:r>
          </a:p>
        </p:txBody>
      </p:sp>
      <p:sp>
        <p:nvSpPr>
          <p:cNvPr id="10" name="Textplatzhalter 9">
            <a:extLst>
              <a:ext uri="{FF2B5EF4-FFF2-40B4-BE49-F238E27FC236}">
                <a16:creationId xmlns:a16="http://schemas.microsoft.com/office/drawing/2014/main" id="{17891139-C033-4679-9793-61E580C5262A}"/>
              </a:ext>
            </a:extLst>
          </p:cNvPr>
          <p:cNvSpPr>
            <a:spLocks noGrp="1"/>
          </p:cNvSpPr>
          <p:nvPr>
            <p:ph type="body" sz="quarter" idx="16"/>
          </p:nvPr>
        </p:nvSpPr>
        <p:spPr/>
        <p:txBody>
          <a:bodyPr/>
          <a:lstStyle/>
          <a:p>
            <a:r>
              <a:rPr lang="de-DE" dirty="0"/>
              <a:t>00</a:t>
            </a:r>
          </a:p>
        </p:txBody>
      </p:sp>
      <p:sp>
        <p:nvSpPr>
          <p:cNvPr id="5" name="Zástupný text 4">
            <a:extLst>
              <a:ext uri="{FF2B5EF4-FFF2-40B4-BE49-F238E27FC236}">
                <a16:creationId xmlns:a16="http://schemas.microsoft.com/office/drawing/2014/main" id="{93153CB7-257E-42F3-8844-6080AEA0683D}"/>
              </a:ext>
            </a:extLst>
          </p:cNvPr>
          <p:cNvSpPr>
            <a:spLocks noGrp="1"/>
          </p:cNvSpPr>
          <p:nvPr>
            <p:ph type="body" sz="quarter" idx="17"/>
          </p:nvPr>
        </p:nvSpPr>
        <p:spPr>
          <a:xfrm>
            <a:off x="5056782" y="4003493"/>
            <a:ext cx="597028" cy="260793"/>
          </a:xfrm>
        </p:spPr>
        <p:txBody>
          <a:bodyPr/>
          <a:lstStyle/>
          <a:p>
            <a:r>
              <a:rPr lang="de-DE" dirty="0"/>
              <a:t>0000</a:t>
            </a:r>
            <a:endParaRPr lang="en-GB" dirty="0"/>
          </a:p>
        </p:txBody>
      </p:sp>
      <p:sp>
        <p:nvSpPr>
          <p:cNvPr id="8" name="Inhaltsplatzhalter 7">
            <a:extLst>
              <a:ext uri="{FF2B5EF4-FFF2-40B4-BE49-F238E27FC236}">
                <a16:creationId xmlns:a16="http://schemas.microsoft.com/office/drawing/2014/main" id="{3D2378E0-B805-4797-8920-29CD77852B41}"/>
              </a:ext>
            </a:extLst>
          </p:cNvPr>
          <p:cNvSpPr>
            <a:spLocks noGrp="1"/>
          </p:cNvSpPr>
          <p:nvPr>
            <p:ph idx="1"/>
          </p:nvPr>
        </p:nvSpPr>
        <p:spPr/>
        <p:txBody>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Tree>
    <p:extLst>
      <p:ext uri="{BB962C8B-B14F-4D97-AF65-F5344CB8AC3E}">
        <p14:creationId xmlns:p14="http://schemas.microsoft.com/office/powerpoint/2010/main" val="327117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8220" y="1973451"/>
            <a:ext cx="1576959" cy="349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a:xfrm>
            <a:off x="509964" y="668340"/>
            <a:ext cx="8021091" cy="974333"/>
          </a:xfrm>
        </p:spPr>
        <p:txBody>
          <a:bodyPr/>
          <a:lstStyle/>
          <a:p>
            <a:r>
              <a:rPr lang="en-GB" dirty="0"/>
              <a:t>Social Farming </a:t>
            </a:r>
            <a:br>
              <a:rPr lang="en-GB" dirty="0"/>
            </a:br>
            <a:endParaRPr lang="en-GB" dirty="0"/>
          </a:p>
        </p:txBody>
      </p:sp>
      <p:sp>
        <p:nvSpPr>
          <p:cNvPr id="7" name="Zástupný symbol pro číslo snímku 6">
            <a:extLst>
              <a:ext uri="{FF2B5EF4-FFF2-40B4-BE49-F238E27FC236}">
                <a16:creationId xmlns:a16="http://schemas.microsoft.com/office/drawing/2014/main" id="{015CA759-3BDF-4A94-B155-8A1BAC5B1AFF}"/>
              </a:ext>
            </a:extLst>
          </p:cNvPr>
          <p:cNvSpPr>
            <a:spLocks noGrp="1"/>
          </p:cNvSpPr>
          <p:nvPr>
            <p:ph type="sldNum" sz="quarter" idx="12"/>
          </p:nvPr>
        </p:nvSpPr>
        <p:spPr/>
        <p:txBody>
          <a:bodyPr/>
          <a:lstStyle/>
          <a:p>
            <a:fld id="{AC30E85F-03A9-4DC3-A879-6F4150C88507}" type="slidenum">
              <a:rPr lang="en-GB" smtClean="0"/>
              <a:t>10</a:t>
            </a:fld>
            <a:endParaRPr lang="en-GB"/>
          </a:p>
        </p:txBody>
      </p:sp>
      <p:sp>
        <p:nvSpPr>
          <p:cNvPr id="15" name="Textfeld 14"/>
          <p:cNvSpPr txBox="1"/>
          <p:nvPr/>
        </p:nvSpPr>
        <p:spPr>
          <a:xfrm>
            <a:off x="5978691" y="3365155"/>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16" name="Textfeld 15"/>
          <p:cNvSpPr txBox="1"/>
          <p:nvPr/>
        </p:nvSpPr>
        <p:spPr>
          <a:xfrm>
            <a:off x="6116231" y="2232027"/>
            <a:ext cx="2257349"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20" name="Textfeld 19"/>
          <p:cNvSpPr txBox="1"/>
          <p:nvPr/>
        </p:nvSpPr>
        <p:spPr>
          <a:xfrm>
            <a:off x="925931" y="2903490"/>
            <a:ext cx="2754280"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Cultural </a:t>
            </a:r>
            <a:r>
              <a:rPr lang="de-DE" sz="2400" dirty="0" err="1">
                <a:solidFill>
                  <a:srgbClr val="002060"/>
                </a:solidFill>
                <a:latin typeface="Arial" panose="020B0604020202020204" pitchFamily="34" charset="0"/>
                <a:cs typeface="Arial" panose="020B0604020202020204" pitchFamily="34" charset="0"/>
              </a:rPr>
              <a:t>exchange</a:t>
            </a:r>
            <a:r>
              <a:rPr lang="de-DE" sz="2400" dirty="0">
                <a:solidFill>
                  <a:srgbClr val="002060"/>
                </a:solidFill>
                <a:latin typeface="Arial" panose="020B0604020202020204" pitchFamily="34" charset="0"/>
                <a:cs typeface="Arial" panose="020B0604020202020204" pitchFamily="34" charset="0"/>
              </a:rPr>
              <a:t> </a:t>
            </a:r>
          </a:p>
        </p:txBody>
      </p:sp>
      <p:sp>
        <p:nvSpPr>
          <p:cNvPr id="21" name="Textfeld 20"/>
          <p:cNvSpPr txBox="1"/>
          <p:nvPr/>
        </p:nvSpPr>
        <p:spPr>
          <a:xfrm>
            <a:off x="5457916" y="4794407"/>
            <a:ext cx="3312125" cy="461665"/>
          </a:xfrm>
          <a:prstGeom prst="rect">
            <a:avLst/>
          </a:prstGeom>
          <a:noFill/>
        </p:spPr>
        <p:txBody>
          <a:bodyPr wrap="none" rtlCol="0">
            <a:spAutoFit/>
          </a:bodyPr>
          <a:lstStyle/>
          <a:p>
            <a:r>
              <a:rPr lang="de-DE" sz="2400" b="1" dirty="0" err="1">
                <a:solidFill>
                  <a:srgbClr val="002060"/>
                </a:solidFill>
                <a:latin typeface="Arial" panose="020B0604020202020204" pitchFamily="34" charset="0"/>
                <a:cs typeface="Arial" panose="020B0604020202020204" pitchFamily="34" charset="0"/>
              </a:rPr>
              <a:t>meaningful</a:t>
            </a:r>
            <a:r>
              <a:rPr lang="de-DE" sz="2400" b="1" dirty="0">
                <a:solidFill>
                  <a:srgbClr val="002060"/>
                </a:solidFill>
                <a:latin typeface="Arial" panose="020B0604020202020204" pitchFamily="34" charset="0"/>
                <a:cs typeface="Arial" panose="020B0604020202020204" pitchFamily="34" charset="0"/>
              </a:rPr>
              <a:t> </a:t>
            </a:r>
            <a:r>
              <a:rPr lang="de-DE" sz="2400" b="1" dirty="0" err="1">
                <a:solidFill>
                  <a:srgbClr val="002060"/>
                </a:solidFill>
                <a:latin typeface="Arial" panose="020B0604020202020204" pitchFamily="34" charset="0"/>
                <a:cs typeface="Arial" panose="020B0604020202020204" pitchFamily="34" charset="0"/>
              </a:rPr>
              <a:t>activities</a:t>
            </a:r>
            <a:r>
              <a:rPr lang="de-DE" sz="2400" b="1" dirty="0">
                <a:solidFill>
                  <a:srgbClr val="002060"/>
                </a:solidFill>
                <a:latin typeface="Arial" panose="020B0604020202020204" pitchFamily="34" charset="0"/>
                <a:cs typeface="Arial" panose="020B0604020202020204" pitchFamily="34" charset="0"/>
              </a:rPr>
              <a:t> </a:t>
            </a:r>
          </a:p>
        </p:txBody>
      </p:sp>
      <p:sp>
        <p:nvSpPr>
          <p:cNvPr id="22" name="Textfeld 21"/>
          <p:cNvSpPr txBox="1"/>
          <p:nvPr/>
        </p:nvSpPr>
        <p:spPr>
          <a:xfrm>
            <a:off x="409434" y="1234988"/>
            <a:ext cx="5450758" cy="430887"/>
          </a:xfrm>
          <a:prstGeom prst="rect">
            <a:avLst/>
          </a:prstGeom>
          <a:noFill/>
        </p:spPr>
        <p:txBody>
          <a:bodyPr wrap="square" rtlCol="0">
            <a:spAutoFit/>
          </a:bodyPr>
          <a:lstStyle/>
          <a:p>
            <a:r>
              <a:rPr lang="de-DE" sz="2200" b="1" dirty="0" err="1">
                <a:solidFill>
                  <a:srgbClr val="06883E"/>
                </a:solidFill>
                <a:latin typeface="Arial" panose="020B0604020202020204" pitchFamily="34" charset="0"/>
                <a:cs typeface="Arial" panose="020B0604020202020204" pitchFamily="34" charset="0"/>
              </a:rPr>
              <a:t>Specific</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benefits</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for</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refugees</a:t>
            </a:r>
            <a:r>
              <a:rPr lang="de-DE" sz="2200" b="1" dirty="0">
                <a:solidFill>
                  <a:srgbClr val="06883E"/>
                </a:solidFill>
                <a:latin typeface="Arial" panose="020B0604020202020204" pitchFamily="34" charset="0"/>
                <a:cs typeface="Arial" panose="020B0604020202020204" pitchFamily="34" charset="0"/>
              </a:rPr>
              <a:t> </a:t>
            </a:r>
          </a:p>
        </p:txBody>
      </p:sp>
      <p:sp>
        <p:nvSpPr>
          <p:cNvPr id="25" name="PubRRectCallout"/>
          <p:cNvSpPr>
            <a:spLocks noEditPoints="1" noChangeArrowheads="1"/>
          </p:cNvSpPr>
          <p:nvPr/>
        </p:nvSpPr>
        <p:spPr bwMode="auto">
          <a:xfrm rot="21448355">
            <a:off x="1007188" y="2788379"/>
            <a:ext cx="3916642" cy="3771734"/>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t"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“The best thing about our work, and I'm including all agriculture here, is that we see something. We see growth, we see our daily success, so what we've done, whether we're working a furrow or hoeing a vegetable patch. Also the people who live here: We're part of agriculture, after all. I see what I have worked.” </a:t>
            </a:r>
            <a:r>
              <a:rPr lang="en-US" sz="1600" i="1" dirty="0">
                <a:latin typeface="Arial" panose="020B0604020202020204" pitchFamily="34" charset="0"/>
                <a:ea typeface="Calibri"/>
                <a:cs typeface="Arial" panose="020B0604020202020204" pitchFamily="34" charset="0"/>
              </a:rPr>
              <a:t>(interview with social farming practitioner)</a:t>
            </a:r>
            <a:endParaRPr lang="de-DE" sz="1600" dirty="0">
              <a:latin typeface="Arial" panose="020B0604020202020204" pitchFamily="34" charset="0"/>
              <a:ea typeface="Calibri"/>
              <a:cs typeface="Arial" panose="020B0604020202020204" pitchFamily="34" charset="0"/>
            </a:endParaRPr>
          </a:p>
          <a:p>
            <a:pPr>
              <a:lnSpc>
                <a:spcPct val="115000"/>
              </a:lnSpc>
              <a:spcAft>
                <a:spcPts val="1000"/>
              </a:spcAft>
            </a:pPr>
            <a:endParaRPr lang="de-DE" sz="16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en-US" sz="1100" i="1" dirty="0">
                <a:effectLst/>
                <a:latin typeface="Calibri"/>
                <a:ea typeface="Calibri"/>
                <a:cs typeface="Calibri"/>
              </a:rPr>
              <a:t> </a:t>
            </a:r>
            <a:endParaRPr lang="de-DE" sz="1100" dirty="0">
              <a:effectLst/>
              <a:latin typeface="Calibri"/>
              <a:ea typeface="Calibri"/>
              <a:cs typeface="Times New Roman"/>
            </a:endParaRPr>
          </a:p>
        </p:txBody>
      </p:sp>
      <p:sp>
        <p:nvSpPr>
          <p:cNvPr id="12" name="Textfeld 11"/>
          <p:cNvSpPr txBox="1"/>
          <p:nvPr/>
        </p:nvSpPr>
        <p:spPr>
          <a:xfrm rot="5400000">
            <a:off x="4561997" y="4902129"/>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25256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957" y="2402770"/>
            <a:ext cx="1576959" cy="349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a:xfrm>
            <a:off x="509964" y="668340"/>
            <a:ext cx="8021091" cy="974333"/>
          </a:xfrm>
        </p:spPr>
        <p:txBody>
          <a:bodyPr/>
          <a:lstStyle/>
          <a:p>
            <a:r>
              <a:rPr lang="en-GB" dirty="0"/>
              <a:t>Social Farming </a:t>
            </a:r>
            <a:br>
              <a:rPr lang="en-GB" dirty="0"/>
            </a:br>
            <a:endParaRPr lang="en-GB" dirty="0"/>
          </a:p>
        </p:txBody>
      </p:sp>
      <p:sp>
        <p:nvSpPr>
          <p:cNvPr id="7" name="Zástupný symbol pro číslo snímku 6">
            <a:extLst>
              <a:ext uri="{FF2B5EF4-FFF2-40B4-BE49-F238E27FC236}">
                <a16:creationId xmlns:a16="http://schemas.microsoft.com/office/drawing/2014/main" id="{015CA759-3BDF-4A94-B155-8A1BAC5B1AFF}"/>
              </a:ext>
            </a:extLst>
          </p:cNvPr>
          <p:cNvSpPr>
            <a:spLocks noGrp="1"/>
          </p:cNvSpPr>
          <p:nvPr>
            <p:ph type="sldNum" sz="quarter" idx="12"/>
          </p:nvPr>
        </p:nvSpPr>
        <p:spPr/>
        <p:txBody>
          <a:bodyPr/>
          <a:lstStyle/>
          <a:p>
            <a:fld id="{AC30E85F-03A9-4DC3-A879-6F4150C88507}" type="slidenum">
              <a:rPr lang="en-GB" smtClean="0"/>
              <a:t>11</a:t>
            </a:fld>
            <a:endParaRPr lang="en-GB"/>
          </a:p>
        </p:txBody>
      </p:sp>
      <p:sp>
        <p:nvSpPr>
          <p:cNvPr id="15" name="Textfeld 14"/>
          <p:cNvSpPr txBox="1"/>
          <p:nvPr/>
        </p:nvSpPr>
        <p:spPr>
          <a:xfrm>
            <a:off x="5978691" y="3365155"/>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16" name="Textfeld 15"/>
          <p:cNvSpPr txBox="1"/>
          <p:nvPr/>
        </p:nvSpPr>
        <p:spPr>
          <a:xfrm>
            <a:off x="6116231" y="2232027"/>
            <a:ext cx="2257349"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19" name="Textfeld 18"/>
          <p:cNvSpPr txBox="1"/>
          <p:nvPr/>
        </p:nvSpPr>
        <p:spPr>
          <a:xfrm>
            <a:off x="3680211" y="1790443"/>
            <a:ext cx="1159292" cy="461665"/>
          </a:xfrm>
          <a:prstGeom prst="rect">
            <a:avLst/>
          </a:prstGeom>
          <a:noFill/>
        </p:spPr>
        <p:txBody>
          <a:bodyPr wrap="none" rtlCol="0">
            <a:spAutoFit/>
          </a:bodyPr>
          <a:lstStyle/>
          <a:p>
            <a:r>
              <a:rPr lang="de-DE" sz="2400" b="1" dirty="0" err="1">
                <a:solidFill>
                  <a:srgbClr val="002060"/>
                </a:solidFill>
                <a:latin typeface="Arial" panose="020B0604020202020204" pitchFamily="34" charset="0"/>
                <a:cs typeface="Arial" panose="020B0604020202020204" pitchFamily="34" charset="0"/>
              </a:rPr>
              <a:t>choice</a:t>
            </a:r>
            <a:endParaRPr lang="de-DE" sz="2400" b="1" dirty="0">
              <a:solidFill>
                <a:srgbClr val="002060"/>
              </a:solidFill>
              <a:latin typeface="Arial" panose="020B0604020202020204" pitchFamily="34" charset="0"/>
              <a:cs typeface="Arial" panose="020B0604020202020204" pitchFamily="34" charset="0"/>
            </a:endParaRPr>
          </a:p>
        </p:txBody>
      </p:sp>
      <p:sp>
        <p:nvSpPr>
          <p:cNvPr id="20" name="Textfeld 19"/>
          <p:cNvSpPr txBox="1"/>
          <p:nvPr/>
        </p:nvSpPr>
        <p:spPr>
          <a:xfrm>
            <a:off x="925931" y="2903490"/>
            <a:ext cx="2754280"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Cultural </a:t>
            </a:r>
            <a:r>
              <a:rPr lang="de-DE" sz="2400" dirty="0" err="1">
                <a:solidFill>
                  <a:srgbClr val="002060"/>
                </a:solidFill>
                <a:latin typeface="Arial" panose="020B0604020202020204" pitchFamily="34" charset="0"/>
                <a:cs typeface="Arial" panose="020B0604020202020204" pitchFamily="34" charset="0"/>
              </a:rPr>
              <a:t>exchange</a:t>
            </a:r>
            <a:r>
              <a:rPr lang="de-DE" sz="2400" dirty="0">
                <a:solidFill>
                  <a:srgbClr val="002060"/>
                </a:solidFill>
                <a:latin typeface="Arial" panose="020B0604020202020204" pitchFamily="34" charset="0"/>
                <a:cs typeface="Arial" panose="020B0604020202020204" pitchFamily="34" charset="0"/>
              </a:rPr>
              <a:t> </a:t>
            </a:r>
          </a:p>
        </p:txBody>
      </p:sp>
      <p:sp>
        <p:nvSpPr>
          <p:cNvPr id="21" name="Textfeld 20"/>
          <p:cNvSpPr txBox="1"/>
          <p:nvPr/>
        </p:nvSpPr>
        <p:spPr>
          <a:xfrm>
            <a:off x="5457916" y="4794407"/>
            <a:ext cx="304442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meaningful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activities</a:t>
            </a:r>
            <a:r>
              <a:rPr lang="de-DE" sz="2400" dirty="0">
                <a:solidFill>
                  <a:srgbClr val="002060"/>
                </a:solidFill>
                <a:latin typeface="Arial" panose="020B0604020202020204" pitchFamily="34" charset="0"/>
                <a:cs typeface="Arial" panose="020B0604020202020204" pitchFamily="34" charset="0"/>
              </a:rPr>
              <a:t> </a:t>
            </a:r>
          </a:p>
        </p:txBody>
      </p:sp>
      <p:sp>
        <p:nvSpPr>
          <p:cNvPr id="22" name="Textfeld 21"/>
          <p:cNvSpPr txBox="1"/>
          <p:nvPr/>
        </p:nvSpPr>
        <p:spPr>
          <a:xfrm>
            <a:off x="409434" y="1234988"/>
            <a:ext cx="5450758" cy="430887"/>
          </a:xfrm>
          <a:prstGeom prst="rect">
            <a:avLst/>
          </a:prstGeom>
          <a:noFill/>
        </p:spPr>
        <p:txBody>
          <a:bodyPr wrap="square" rtlCol="0">
            <a:spAutoFit/>
          </a:bodyPr>
          <a:lstStyle/>
          <a:p>
            <a:r>
              <a:rPr lang="de-DE" sz="2200" b="1" dirty="0" err="1">
                <a:solidFill>
                  <a:srgbClr val="06883E"/>
                </a:solidFill>
                <a:latin typeface="Arial" panose="020B0604020202020204" pitchFamily="34" charset="0"/>
                <a:cs typeface="Arial" panose="020B0604020202020204" pitchFamily="34" charset="0"/>
              </a:rPr>
              <a:t>Specific</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benefits</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for</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refugees</a:t>
            </a:r>
            <a:r>
              <a:rPr lang="de-DE" sz="2200" b="1" dirty="0">
                <a:solidFill>
                  <a:srgbClr val="06883E"/>
                </a:solidFill>
                <a:latin typeface="Arial" panose="020B0604020202020204" pitchFamily="34" charset="0"/>
                <a:cs typeface="Arial" panose="020B0604020202020204" pitchFamily="34" charset="0"/>
              </a:rPr>
              <a:t> </a:t>
            </a:r>
          </a:p>
        </p:txBody>
      </p:sp>
      <p:sp>
        <p:nvSpPr>
          <p:cNvPr id="23" name="PubRRectCallout"/>
          <p:cNvSpPr>
            <a:spLocks noEditPoints="1" noChangeArrowheads="1"/>
          </p:cNvSpPr>
          <p:nvPr/>
        </p:nvSpPr>
        <p:spPr bwMode="auto">
          <a:xfrm rot="21448355">
            <a:off x="740460" y="2462500"/>
            <a:ext cx="2806065" cy="4400401"/>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t"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“What I always see with us, but that has nothing to do with the refugees, but in general, we have the opportunity to offer a very wide range of work, from physically demanding work to manual work to filigree work. Different physical skills are needed here.” </a:t>
            </a:r>
            <a:r>
              <a:rPr lang="en-US" sz="1600" i="1" dirty="0">
                <a:latin typeface="Arial" panose="020B0604020202020204" pitchFamily="34" charset="0"/>
                <a:ea typeface="Calibri"/>
                <a:cs typeface="Arial" panose="020B0604020202020204" pitchFamily="34" charset="0"/>
              </a:rPr>
              <a:t>(interview with social farming practitioner)</a:t>
            </a:r>
            <a:endParaRPr lang="de-DE" sz="1600" dirty="0">
              <a:latin typeface="Arial" panose="020B0604020202020204" pitchFamily="34" charset="0"/>
              <a:ea typeface="Calibri"/>
              <a:cs typeface="Arial" panose="020B0604020202020204" pitchFamily="34" charset="0"/>
            </a:endParaRPr>
          </a:p>
          <a:p>
            <a:pPr>
              <a:lnSpc>
                <a:spcPct val="115000"/>
              </a:lnSpc>
              <a:spcAft>
                <a:spcPts val="1000"/>
              </a:spcAft>
            </a:pPr>
            <a:endParaRPr lang="de-DE" sz="16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en-US" sz="1100" i="1" dirty="0">
                <a:effectLst/>
                <a:latin typeface="Calibri"/>
                <a:ea typeface="Calibri"/>
                <a:cs typeface="Calibri"/>
              </a:rPr>
              <a:t> </a:t>
            </a:r>
            <a:endParaRPr lang="de-DE" sz="1100" dirty="0">
              <a:effectLst/>
              <a:latin typeface="Calibri"/>
              <a:ea typeface="Calibri"/>
              <a:cs typeface="Times New Roman"/>
            </a:endParaRPr>
          </a:p>
        </p:txBody>
      </p:sp>
      <p:sp>
        <p:nvSpPr>
          <p:cNvPr id="17" name="Textfeld 16"/>
          <p:cNvSpPr txBox="1"/>
          <p:nvPr/>
        </p:nvSpPr>
        <p:spPr>
          <a:xfrm rot="5400000">
            <a:off x="4685107" y="5000751"/>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142079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957" y="2402770"/>
            <a:ext cx="1576959" cy="349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a:xfrm>
            <a:off x="509964" y="668340"/>
            <a:ext cx="8021091" cy="974333"/>
          </a:xfrm>
        </p:spPr>
        <p:txBody>
          <a:bodyPr/>
          <a:lstStyle/>
          <a:p>
            <a:r>
              <a:rPr lang="en-GB" dirty="0"/>
              <a:t>Social Farming </a:t>
            </a:r>
            <a:br>
              <a:rPr lang="en-GB" dirty="0"/>
            </a:br>
            <a:endParaRPr lang="en-GB" dirty="0"/>
          </a:p>
        </p:txBody>
      </p:sp>
      <p:sp>
        <p:nvSpPr>
          <p:cNvPr id="7" name="Zástupný symbol pro číslo snímku 6">
            <a:extLst>
              <a:ext uri="{FF2B5EF4-FFF2-40B4-BE49-F238E27FC236}">
                <a16:creationId xmlns:a16="http://schemas.microsoft.com/office/drawing/2014/main" id="{015CA759-3BDF-4A94-B155-8A1BAC5B1AFF}"/>
              </a:ext>
            </a:extLst>
          </p:cNvPr>
          <p:cNvSpPr>
            <a:spLocks noGrp="1"/>
          </p:cNvSpPr>
          <p:nvPr>
            <p:ph type="sldNum" sz="quarter" idx="12"/>
          </p:nvPr>
        </p:nvSpPr>
        <p:spPr/>
        <p:txBody>
          <a:bodyPr/>
          <a:lstStyle/>
          <a:p>
            <a:fld id="{AC30E85F-03A9-4DC3-A879-6F4150C88507}" type="slidenum">
              <a:rPr lang="en-GB" smtClean="0"/>
              <a:t>12</a:t>
            </a:fld>
            <a:endParaRPr lang="en-GB"/>
          </a:p>
        </p:txBody>
      </p:sp>
      <p:sp>
        <p:nvSpPr>
          <p:cNvPr id="15" name="Textfeld 14"/>
          <p:cNvSpPr txBox="1"/>
          <p:nvPr/>
        </p:nvSpPr>
        <p:spPr>
          <a:xfrm>
            <a:off x="5978691" y="3365155"/>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16" name="Textfeld 15"/>
          <p:cNvSpPr txBox="1"/>
          <p:nvPr/>
        </p:nvSpPr>
        <p:spPr>
          <a:xfrm>
            <a:off x="6116231" y="2232027"/>
            <a:ext cx="2257349"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17" name="Textfeld 16"/>
          <p:cNvSpPr txBox="1"/>
          <p:nvPr/>
        </p:nvSpPr>
        <p:spPr>
          <a:xfrm>
            <a:off x="1878293" y="6013693"/>
            <a:ext cx="6495287" cy="461665"/>
          </a:xfrm>
          <a:prstGeom prst="rect">
            <a:avLst/>
          </a:prstGeom>
          <a:noFill/>
        </p:spPr>
        <p:txBody>
          <a:bodyPr wrap="square" rtlCol="0">
            <a:spAutoFit/>
          </a:bodyPr>
          <a:lstStyle/>
          <a:p>
            <a:pPr lvl="0" algn="ctr"/>
            <a:r>
              <a:rPr lang="de-DE" sz="2400" b="1" dirty="0" err="1">
                <a:solidFill>
                  <a:srgbClr val="002060"/>
                </a:solidFill>
                <a:latin typeface="Arial" panose="020B0604020202020204" pitchFamily="34" charset="0"/>
                <a:cs typeface="Arial" panose="020B0604020202020204" pitchFamily="34" charset="0"/>
              </a:rPr>
              <a:t>healing</a:t>
            </a:r>
            <a:r>
              <a:rPr lang="de-DE" sz="2400" b="1" dirty="0">
                <a:solidFill>
                  <a:srgbClr val="002060"/>
                </a:solidFill>
                <a:latin typeface="Arial" panose="020B0604020202020204" pitchFamily="34" charset="0"/>
                <a:cs typeface="Arial" panose="020B0604020202020204" pitchFamily="34" charset="0"/>
              </a:rPr>
              <a:t> </a:t>
            </a:r>
            <a:r>
              <a:rPr lang="de-DE" sz="2400" b="1" dirty="0" err="1">
                <a:solidFill>
                  <a:srgbClr val="002060"/>
                </a:solidFill>
                <a:latin typeface="Arial" panose="020B0604020202020204" pitchFamily="34" charset="0"/>
                <a:cs typeface="Arial" panose="020B0604020202020204" pitchFamily="34" charset="0"/>
              </a:rPr>
              <a:t>through</a:t>
            </a:r>
            <a:r>
              <a:rPr lang="de-DE" sz="2400" b="1" dirty="0">
                <a:solidFill>
                  <a:srgbClr val="002060"/>
                </a:solidFill>
                <a:latin typeface="Arial" panose="020B0604020202020204" pitchFamily="34" charset="0"/>
                <a:cs typeface="Arial" panose="020B0604020202020204" pitchFamily="34" charset="0"/>
              </a:rPr>
              <a:t> </a:t>
            </a:r>
            <a:r>
              <a:rPr lang="de-DE" sz="2400" b="1" dirty="0" err="1">
                <a:solidFill>
                  <a:srgbClr val="002060"/>
                </a:solidFill>
                <a:latin typeface="Arial" panose="020B0604020202020204" pitchFamily="34" charset="0"/>
                <a:cs typeface="Arial" panose="020B0604020202020204" pitchFamily="34" charset="0"/>
              </a:rPr>
              <a:t>nature</a:t>
            </a:r>
            <a:r>
              <a:rPr lang="de-DE" sz="2400" b="1" dirty="0">
                <a:solidFill>
                  <a:srgbClr val="002060"/>
                </a:solidFill>
                <a:latin typeface="Arial" panose="020B0604020202020204" pitchFamily="34" charset="0"/>
                <a:cs typeface="Arial" panose="020B0604020202020204" pitchFamily="34" charset="0"/>
              </a:rPr>
              <a:t>/mental well-</a:t>
            </a:r>
            <a:r>
              <a:rPr lang="de-DE" sz="2400" b="1" dirty="0" err="1">
                <a:solidFill>
                  <a:srgbClr val="002060"/>
                </a:solidFill>
                <a:latin typeface="Arial" panose="020B0604020202020204" pitchFamily="34" charset="0"/>
                <a:cs typeface="Arial" panose="020B0604020202020204" pitchFamily="34" charset="0"/>
              </a:rPr>
              <a:t>being</a:t>
            </a:r>
            <a:endParaRPr lang="de-DE" sz="2400" b="1" dirty="0">
              <a:solidFill>
                <a:srgbClr val="002060"/>
              </a:solidFill>
              <a:latin typeface="Arial" panose="020B0604020202020204" pitchFamily="34" charset="0"/>
              <a:cs typeface="Arial" panose="020B0604020202020204" pitchFamily="34" charset="0"/>
            </a:endParaRPr>
          </a:p>
        </p:txBody>
      </p:sp>
      <p:sp>
        <p:nvSpPr>
          <p:cNvPr id="19" name="Textfeld 18"/>
          <p:cNvSpPr txBox="1"/>
          <p:nvPr/>
        </p:nvSpPr>
        <p:spPr>
          <a:xfrm>
            <a:off x="3680211" y="1790443"/>
            <a:ext cx="107593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choice</a:t>
            </a:r>
            <a:endParaRPr lang="de-DE" sz="2400" dirty="0">
              <a:solidFill>
                <a:srgbClr val="002060"/>
              </a:solidFill>
              <a:latin typeface="Arial" panose="020B0604020202020204" pitchFamily="34" charset="0"/>
              <a:cs typeface="Arial" panose="020B0604020202020204" pitchFamily="34" charset="0"/>
            </a:endParaRPr>
          </a:p>
        </p:txBody>
      </p:sp>
      <p:sp>
        <p:nvSpPr>
          <p:cNvPr id="20" name="Textfeld 19"/>
          <p:cNvSpPr txBox="1"/>
          <p:nvPr/>
        </p:nvSpPr>
        <p:spPr>
          <a:xfrm>
            <a:off x="925931" y="2903490"/>
            <a:ext cx="2754280"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Cultural </a:t>
            </a:r>
            <a:r>
              <a:rPr lang="de-DE" sz="2400" dirty="0" err="1">
                <a:solidFill>
                  <a:srgbClr val="002060"/>
                </a:solidFill>
                <a:latin typeface="Arial" panose="020B0604020202020204" pitchFamily="34" charset="0"/>
                <a:cs typeface="Arial" panose="020B0604020202020204" pitchFamily="34" charset="0"/>
              </a:rPr>
              <a:t>exchange</a:t>
            </a:r>
            <a:r>
              <a:rPr lang="de-DE" sz="2400" dirty="0">
                <a:solidFill>
                  <a:srgbClr val="002060"/>
                </a:solidFill>
                <a:latin typeface="Arial" panose="020B0604020202020204" pitchFamily="34" charset="0"/>
                <a:cs typeface="Arial" panose="020B0604020202020204" pitchFamily="34" charset="0"/>
              </a:rPr>
              <a:t> </a:t>
            </a:r>
          </a:p>
        </p:txBody>
      </p:sp>
      <p:sp>
        <p:nvSpPr>
          <p:cNvPr id="21" name="Textfeld 20"/>
          <p:cNvSpPr txBox="1"/>
          <p:nvPr/>
        </p:nvSpPr>
        <p:spPr>
          <a:xfrm>
            <a:off x="5457916" y="4794407"/>
            <a:ext cx="304442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meaningful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activities</a:t>
            </a:r>
            <a:r>
              <a:rPr lang="de-DE" sz="2400" dirty="0">
                <a:solidFill>
                  <a:srgbClr val="002060"/>
                </a:solidFill>
                <a:latin typeface="Arial" panose="020B0604020202020204" pitchFamily="34" charset="0"/>
                <a:cs typeface="Arial" panose="020B0604020202020204" pitchFamily="34" charset="0"/>
              </a:rPr>
              <a:t> </a:t>
            </a:r>
          </a:p>
        </p:txBody>
      </p:sp>
      <p:sp>
        <p:nvSpPr>
          <p:cNvPr id="22" name="Textfeld 21"/>
          <p:cNvSpPr txBox="1"/>
          <p:nvPr/>
        </p:nvSpPr>
        <p:spPr>
          <a:xfrm>
            <a:off x="409434" y="1234988"/>
            <a:ext cx="5450758" cy="430887"/>
          </a:xfrm>
          <a:prstGeom prst="rect">
            <a:avLst/>
          </a:prstGeom>
          <a:noFill/>
        </p:spPr>
        <p:txBody>
          <a:bodyPr wrap="square" rtlCol="0">
            <a:spAutoFit/>
          </a:bodyPr>
          <a:lstStyle/>
          <a:p>
            <a:r>
              <a:rPr lang="de-DE" sz="2200" b="1" dirty="0" err="1">
                <a:solidFill>
                  <a:srgbClr val="06883E"/>
                </a:solidFill>
                <a:latin typeface="Arial" panose="020B0604020202020204" pitchFamily="34" charset="0"/>
                <a:cs typeface="Arial" panose="020B0604020202020204" pitchFamily="34" charset="0"/>
              </a:rPr>
              <a:t>Specific</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benefits</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for</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refugees</a:t>
            </a:r>
            <a:r>
              <a:rPr lang="de-DE" sz="2200" b="1" dirty="0">
                <a:solidFill>
                  <a:srgbClr val="06883E"/>
                </a:solidFill>
                <a:latin typeface="Arial" panose="020B0604020202020204" pitchFamily="34" charset="0"/>
                <a:cs typeface="Arial" panose="020B0604020202020204" pitchFamily="34" charset="0"/>
              </a:rPr>
              <a:t> </a:t>
            </a:r>
          </a:p>
        </p:txBody>
      </p:sp>
      <p:sp>
        <p:nvSpPr>
          <p:cNvPr id="23" name="PubRRectCallout"/>
          <p:cNvSpPr>
            <a:spLocks noEditPoints="1" noChangeArrowheads="1"/>
          </p:cNvSpPr>
          <p:nvPr/>
        </p:nvSpPr>
        <p:spPr bwMode="auto">
          <a:xfrm rot="21448355" flipH="1">
            <a:off x="464722" y="3499026"/>
            <a:ext cx="3772730" cy="2590763"/>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t"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“When I go to the farm and I pet a horse and put its head in my arm and I can just saddle it up. And then I get on the horse and then I just go for a ride. That's something really great.” </a:t>
            </a:r>
            <a:r>
              <a:rPr lang="en-US" sz="1600" i="1" dirty="0">
                <a:latin typeface="Arial" panose="020B0604020202020204" pitchFamily="34" charset="0"/>
                <a:ea typeface="Calibri"/>
                <a:cs typeface="Arial" panose="020B0604020202020204" pitchFamily="34" charset="0"/>
              </a:rPr>
              <a:t>(interview with social farming practitioner)</a:t>
            </a:r>
            <a:endParaRPr lang="de-DE" sz="16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en-US" sz="1100" i="1" dirty="0">
                <a:effectLst/>
                <a:latin typeface="Calibri"/>
                <a:ea typeface="Calibri"/>
                <a:cs typeface="Calibri"/>
              </a:rPr>
              <a:t> </a:t>
            </a:r>
            <a:endParaRPr lang="de-DE" sz="1100" dirty="0">
              <a:effectLst/>
              <a:latin typeface="Calibri"/>
              <a:ea typeface="Calibri"/>
              <a:cs typeface="Times New Roman"/>
            </a:endParaRPr>
          </a:p>
        </p:txBody>
      </p:sp>
      <p:sp>
        <p:nvSpPr>
          <p:cNvPr id="24" name="Textfeld 23"/>
          <p:cNvSpPr txBox="1"/>
          <p:nvPr/>
        </p:nvSpPr>
        <p:spPr>
          <a:xfrm rot="5400000">
            <a:off x="4579478" y="4902129"/>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355214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957" y="2402770"/>
            <a:ext cx="1576959" cy="349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a:xfrm>
            <a:off x="509964" y="668340"/>
            <a:ext cx="8021091" cy="974333"/>
          </a:xfrm>
        </p:spPr>
        <p:txBody>
          <a:bodyPr/>
          <a:lstStyle/>
          <a:p>
            <a:r>
              <a:rPr lang="en-GB" dirty="0"/>
              <a:t>Social Farming </a:t>
            </a:r>
            <a:br>
              <a:rPr lang="en-GB" dirty="0"/>
            </a:br>
            <a:endParaRPr lang="en-GB" dirty="0"/>
          </a:p>
        </p:txBody>
      </p:sp>
      <p:sp>
        <p:nvSpPr>
          <p:cNvPr id="7" name="Zástupný symbol pro číslo snímku 6">
            <a:extLst>
              <a:ext uri="{FF2B5EF4-FFF2-40B4-BE49-F238E27FC236}">
                <a16:creationId xmlns:a16="http://schemas.microsoft.com/office/drawing/2014/main" id="{015CA759-3BDF-4A94-B155-8A1BAC5B1AFF}"/>
              </a:ext>
            </a:extLst>
          </p:cNvPr>
          <p:cNvSpPr>
            <a:spLocks noGrp="1"/>
          </p:cNvSpPr>
          <p:nvPr>
            <p:ph type="sldNum" sz="quarter" idx="12"/>
          </p:nvPr>
        </p:nvSpPr>
        <p:spPr/>
        <p:txBody>
          <a:bodyPr/>
          <a:lstStyle/>
          <a:p>
            <a:fld id="{AC30E85F-03A9-4DC3-A879-6F4150C88507}" type="slidenum">
              <a:rPr lang="en-GB" smtClean="0"/>
              <a:t>13</a:t>
            </a:fld>
            <a:endParaRPr lang="en-GB"/>
          </a:p>
        </p:txBody>
      </p:sp>
      <p:sp>
        <p:nvSpPr>
          <p:cNvPr id="15" name="Textfeld 14"/>
          <p:cNvSpPr txBox="1"/>
          <p:nvPr/>
        </p:nvSpPr>
        <p:spPr>
          <a:xfrm>
            <a:off x="5978691" y="3365155"/>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16" name="Textfeld 15"/>
          <p:cNvSpPr txBox="1"/>
          <p:nvPr/>
        </p:nvSpPr>
        <p:spPr>
          <a:xfrm>
            <a:off x="6116231" y="2232027"/>
            <a:ext cx="2257349"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17" name="Textfeld 16"/>
          <p:cNvSpPr txBox="1"/>
          <p:nvPr/>
        </p:nvSpPr>
        <p:spPr>
          <a:xfrm>
            <a:off x="1878293" y="6013693"/>
            <a:ext cx="5778101" cy="461665"/>
          </a:xfrm>
          <a:prstGeom prst="rect">
            <a:avLst/>
          </a:prstGeom>
          <a:noFill/>
        </p:spPr>
        <p:txBody>
          <a:bodyPr wrap="square" rtlCol="0">
            <a:spAutoFit/>
          </a:bodyPr>
          <a:lstStyle/>
          <a:p>
            <a:pPr lvl="0" algn="ctr"/>
            <a:r>
              <a:rPr lang="de-DE" sz="2400" dirty="0" err="1">
                <a:solidFill>
                  <a:srgbClr val="002060"/>
                </a:solidFill>
                <a:latin typeface="Arial" panose="020B0604020202020204" pitchFamily="34" charset="0"/>
                <a:cs typeface="Arial" panose="020B0604020202020204" pitchFamily="34" charset="0"/>
              </a:rPr>
              <a:t>healing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through</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nature</a:t>
            </a:r>
            <a:r>
              <a:rPr lang="de-DE" sz="2400" dirty="0">
                <a:solidFill>
                  <a:srgbClr val="002060"/>
                </a:solidFill>
                <a:latin typeface="Arial" panose="020B0604020202020204" pitchFamily="34" charset="0"/>
                <a:cs typeface="Arial" panose="020B0604020202020204" pitchFamily="34" charset="0"/>
              </a:rPr>
              <a:t>/mental well-</a:t>
            </a:r>
            <a:r>
              <a:rPr lang="de-DE" sz="2400" dirty="0" err="1">
                <a:solidFill>
                  <a:srgbClr val="002060"/>
                </a:solidFill>
                <a:latin typeface="Arial" panose="020B0604020202020204" pitchFamily="34" charset="0"/>
                <a:cs typeface="Arial" panose="020B0604020202020204" pitchFamily="34" charset="0"/>
              </a:rPr>
              <a:t>being</a:t>
            </a:r>
            <a:endParaRPr lang="de-DE" sz="2400" dirty="0">
              <a:solidFill>
                <a:srgbClr val="002060"/>
              </a:solidFill>
              <a:latin typeface="Arial" panose="020B0604020202020204" pitchFamily="34" charset="0"/>
              <a:cs typeface="Arial" panose="020B0604020202020204" pitchFamily="34" charset="0"/>
            </a:endParaRPr>
          </a:p>
        </p:txBody>
      </p:sp>
      <p:sp>
        <p:nvSpPr>
          <p:cNvPr id="18" name="Textfeld 17"/>
          <p:cNvSpPr txBox="1"/>
          <p:nvPr/>
        </p:nvSpPr>
        <p:spPr>
          <a:xfrm>
            <a:off x="680689" y="4302554"/>
            <a:ext cx="2608406" cy="461665"/>
          </a:xfrm>
          <a:prstGeom prst="rect">
            <a:avLst/>
          </a:prstGeom>
          <a:noFill/>
        </p:spPr>
        <p:txBody>
          <a:bodyPr wrap="none" rtlCol="0">
            <a:spAutoFit/>
          </a:bodyPr>
          <a:lstStyle/>
          <a:p>
            <a:r>
              <a:rPr lang="de-DE" sz="2400" b="1" dirty="0" err="1">
                <a:solidFill>
                  <a:srgbClr val="002060"/>
                </a:solidFill>
                <a:latin typeface="Arial" panose="020B0604020202020204" pitchFamily="34" charset="0"/>
                <a:cs typeface="Arial" panose="020B0604020202020204" pitchFamily="34" charset="0"/>
              </a:rPr>
              <a:t>Social</a:t>
            </a:r>
            <a:r>
              <a:rPr lang="de-DE" sz="2400" b="1" dirty="0">
                <a:solidFill>
                  <a:srgbClr val="002060"/>
                </a:solidFill>
                <a:latin typeface="Arial" panose="020B0604020202020204" pitchFamily="34" charset="0"/>
                <a:cs typeface="Arial" panose="020B0604020202020204" pitchFamily="34" charset="0"/>
              </a:rPr>
              <a:t> </a:t>
            </a:r>
            <a:r>
              <a:rPr lang="de-DE" sz="2400" b="1" dirty="0" err="1">
                <a:solidFill>
                  <a:srgbClr val="002060"/>
                </a:solidFill>
                <a:latin typeface="Arial" panose="020B0604020202020204" pitchFamily="34" charset="0"/>
                <a:cs typeface="Arial" panose="020B0604020202020204" pitchFamily="34" charset="0"/>
              </a:rPr>
              <a:t>inclusion</a:t>
            </a:r>
            <a:r>
              <a:rPr lang="de-DE" sz="2400" b="1" dirty="0">
                <a:solidFill>
                  <a:srgbClr val="002060"/>
                </a:solidFill>
                <a:latin typeface="Arial" panose="020B0604020202020204" pitchFamily="34" charset="0"/>
                <a:cs typeface="Arial" panose="020B0604020202020204" pitchFamily="34" charset="0"/>
              </a:rPr>
              <a:t> </a:t>
            </a:r>
          </a:p>
        </p:txBody>
      </p:sp>
      <p:sp>
        <p:nvSpPr>
          <p:cNvPr id="19" name="Textfeld 18"/>
          <p:cNvSpPr txBox="1"/>
          <p:nvPr/>
        </p:nvSpPr>
        <p:spPr>
          <a:xfrm>
            <a:off x="3680211" y="1790443"/>
            <a:ext cx="107593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choice</a:t>
            </a:r>
            <a:endParaRPr lang="de-DE" sz="2400" dirty="0">
              <a:solidFill>
                <a:srgbClr val="002060"/>
              </a:solidFill>
              <a:latin typeface="Arial" panose="020B0604020202020204" pitchFamily="34" charset="0"/>
              <a:cs typeface="Arial" panose="020B0604020202020204" pitchFamily="34" charset="0"/>
            </a:endParaRPr>
          </a:p>
        </p:txBody>
      </p:sp>
      <p:sp>
        <p:nvSpPr>
          <p:cNvPr id="20" name="Textfeld 19"/>
          <p:cNvSpPr txBox="1"/>
          <p:nvPr/>
        </p:nvSpPr>
        <p:spPr>
          <a:xfrm>
            <a:off x="925931" y="2903490"/>
            <a:ext cx="2754280"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Cultural </a:t>
            </a:r>
            <a:r>
              <a:rPr lang="de-DE" sz="2400" dirty="0" err="1">
                <a:solidFill>
                  <a:srgbClr val="002060"/>
                </a:solidFill>
                <a:latin typeface="Arial" panose="020B0604020202020204" pitchFamily="34" charset="0"/>
                <a:cs typeface="Arial" panose="020B0604020202020204" pitchFamily="34" charset="0"/>
              </a:rPr>
              <a:t>exchange</a:t>
            </a:r>
            <a:r>
              <a:rPr lang="de-DE" sz="2400" dirty="0">
                <a:solidFill>
                  <a:srgbClr val="002060"/>
                </a:solidFill>
                <a:latin typeface="Arial" panose="020B0604020202020204" pitchFamily="34" charset="0"/>
                <a:cs typeface="Arial" panose="020B0604020202020204" pitchFamily="34" charset="0"/>
              </a:rPr>
              <a:t> </a:t>
            </a:r>
          </a:p>
        </p:txBody>
      </p:sp>
      <p:sp>
        <p:nvSpPr>
          <p:cNvPr id="21" name="Textfeld 20"/>
          <p:cNvSpPr txBox="1"/>
          <p:nvPr/>
        </p:nvSpPr>
        <p:spPr>
          <a:xfrm>
            <a:off x="5457916" y="4794407"/>
            <a:ext cx="304442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meaningful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activities</a:t>
            </a:r>
            <a:r>
              <a:rPr lang="de-DE" sz="2400" dirty="0">
                <a:solidFill>
                  <a:srgbClr val="002060"/>
                </a:solidFill>
                <a:latin typeface="Arial" panose="020B0604020202020204" pitchFamily="34" charset="0"/>
                <a:cs typeface="Arial" panose="020B0604020202020204" pitchFamily="34" charset="0"/>
              </a:rPr>
              <a:t> </a:t>
            </a:r>
          </a:p>
        </p:txBody>
      </p:sp>
      <p:sp>
        <p:nvSpPr>
          <p:cNvPr id="22" name="Textfeld 21"/>
          <p:cNvSpPr txBox="1"/>
          <p:nvPr/>
        </p:nvSpPr>
        <p:spPr>
          <a:xfrm>
            <a:off x="409434" y="1234988"/>
            <a:ext cx="5450758" cy="430887"/>
          </a:xfrm>
          <a:prstGeom prst="rect">
            <a:avLst/>
          </a:prstGeom>
          <a:noFill/>
        </p:spPr>
        <p:txBody>
          <a:bodyPr wrap="square" rtlCol="0">
            <a:spAutoFit/>
          </a:bodyPr>
          <a:lstStyle/>
          <a:p>
            <a:r>
              <a:rPr lang="de-DE" sz="2200" b="1" dirty="0" err="1">
                <a:solidFill>
                  <a:srgbClr val="06883E"/>
                </a:solidFill>
                <a:latin typeface="Arial" panose="020B0604020202020204" pitchFamily="34" charset="0"/>
                <a:cs typeface="Arial" panose="020B0604020202020204" pitchFamily="34" charset="0"/>
              </a:rPr>
              <a:t>Specific</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benefits</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for</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refugees</a:t>
            </a:r>
            <a:r>
              <a:rPr lang="de-DE" sz="2200" b="1" dirty="0">
                <a:solidFill>
                  <a:srgbClr val="06883E"/>
                </a:solidFill>
                <a:latin typeface="Arial" panose="020B0604020202020204" pitchFamily="34" charset="0"/>
                <a:cs typeface="Arial" panose="020B0604020202020204" pitchFamily="34" charset="0"/>
              </a:rPr>
              <a:t> </a:t>
            </a:r>
          </a:p>
        </p:txBody>
      </p:sp>
      <p:sp>
        <p:nvSpPr>
          <p:cNvPr id="23" name="PubRRectCallout"/>
          <p:cNvSpPr>
            <a:spLocks noEditPoints="1" noChangeArrowheads="1"/>
          </p:cNvSpPr>
          <p:nvPr/>
        </p:nvSpPr>
        <p:spPr bwMode="auto">
          <a:xfrm flipH="1">
            <a:off x="836447" y="1264251"/>
            <a:ext cx="4657725" cy="2973777"/>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t"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“So psychologically and socially I think animals, plants, people, this daily contact is absolutely important. If someone sits in the quiet chamber and always only […]processes files […] , then he will not be socially empathetic and will also not be able to show this social empathy.” </a:t>
            </a:r>
            <a:r>
              <a:rPr lang="en-US" sz="1600" i="1" dirty="0">
                <a:latin typeface="Arial" panose="020B0604020202020204" pitchFamily="34" charset="0"/>
                <a:ea typeface="Calibri"/>
                <a:cs typeface="Arial" panose="020B0604020202020204" pitchFamily="34" charset="0"/>
              </a:rPr>
              <a:t>(interview with social farming practitioner)</a:t>
            </a:r>
            <a:endParaRPr lang="de-DE" sz="1600" dirty="0">
              <a:latin typeface="Arial" panose="020B0604020202020204" pitchFamily="34" charset="0"/>
              <a:ea typeface="Calibri"/>
              <a:cs typeface="Arial" panose="020B0604020202020204" pitchFamily="34" charset="0"/>
            </a:endParaRPr>
          </a:p>
          <a:p>
            <a:pPr>
              <a:lnSpc>
                <a:spcPct val="115000"/>
              </a:lnSpc>
              <a:spcAft>
                <a:spcPts val="1000"/>
              </a:spcAft>
            </a:pPr>
            <a:endParaRPr lang="de-DE" sz="16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en-US" sz="1100" i="1" dirty="0">
                <a:effectLst/>
                <a:latin typeface="Calibri"/>
                <a:ea typeface="Calibri"/>
                <a:cs typeface="Calibri"/>
              </a:rPr>
              <a:t> </a:t>
            </a:r>
            <a:endParaRPr lang="de-DE" sz="1100" dirty="0">
              <a:effectLst/>
              <a:latin typeface="Calibri"/>
              <a:ea typeface="Calibri"/>
              <a:cs typeface="Times New Roman"/>
            </a:endParaRPr>
          </a:p>
          <a:p>
            <a:pPr algn="ctr">
              <a:lnSpc>
                <a:spcPct val="115000"/>
              </a:lnSpc>
              <a:spcAft>
                <a:spcPts val="1000"/>
              </a:spcAft>
            </a:pPr>
            <a:r>
              <a:rPr lang="en-GB" sz="1100" dirty="0">
                <a:effectLst/>
                <a:latin typeface="Calibri"/>
                <a:ea typeface="Calibri"/>
                <a:cs typeface="Times New Roman"/>
              </a:rPr>
              <a:t> </a:t>
            </a:r>
            <a:endParaRPr lang="de-DE" sz="1100" dirty="0">
              <a:effectLst/>
              <a:latin typeface="Calibri"/>
              <a:ea typeface="Calibri"/>
              <a:cs typeface="Times New Roman"/>
            </a:endParaRPr>
          </a:p>
        </p:txBody>
      </p:sp>
      <p:sp>
        <p:nvSpPr>
          <p:cNvPr id="25" name="Textfeld 24"/>
          <p:cNvSpPr txBox="1"/>
          <p:nvPr/>
        </p:nvSpPr>
        <p:spPr>
          <a:xfrm rot="5400000">
            <a:off x="4575852" y="4902129"/>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27638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a:xfrm>
            <a:off x="509964" y="668340"/>
            <a:ext cx="8021091" cy="974333"/>
          </a:xfrm>
        </p:spPr>
        <p:txBody>
          <a:bodyPr/>
          <a:lstStyle/>
          <a:p>
            <a:r>
              <a:rPr lang="en-GB" dirty="0"/>
              <a:t>Social Farming </a:t>
            </a:r>
            <a:br>
              <a:rPr lang="en-GB" dirty="0"/>
            </a:br>
            <a:endParaRPr lang="en-GB" dirty="0"/>
          </a:p>
        </p:txBody>
      </p:sp>
      <p:sp>
        <p:nvSpPr>
          <p:cNvPr id="7" name="Zástupný symbol pro číslo snímku 6">
            <a:extLst>
              <a:ext uri="{FF2B5EF4-FFF2-40B4-BE49-F238E27FC236}">
                <a16:creationId xmlns:a16="http://schemas.microsoft.com/office/drawing/2014/main" id="{015CA759-3BDF-4A94-B155-8A1BAC5B1AFF}"/>
              </a:ext>
            </a:extLst>
          </p:cNvPr>
          <p:cNvSpPr>
            <a:spLocks noGrp="1"/>
          </p:cNvSpPr>
          <p:nvPr>
            <p:ph type="sldNum" sz="quarter" idx="12"/>
          </p:nvPr>
        </p:nvSpPr>
        <p:spPr/>
        <p:txBody>
          <a:bodyPr/>
          <a:lstStyle/>
          <a:p>
            <a:fld id="{AC30E85F-03A9-4DC3-A879-6F4150C88507}" type="slidenum">
              <a:rPr lang="en-GB" smtClean="0"/>
              <a:t>14</a:t>
            </a:fld>
            <a:endParaRPr lang="en-GB"/>
          </a:p>
        </p:txBody>
      </p:sp>
      <p:sp>
        <p:nvSpPr>
          <p:cNvPr id="15" name="Textfeld 14"/>
          <p:cNvSpPr txBox="1"/>
          <p:nvPr/>
        </p:nvSpPr>
        <p:spPr>
          <a:xfrm>
            <a:off x="5978691" y="3365155"/>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16" name="Textfeld 15"/>
          <p:cNvSpPr txBox="1"/>
          <p:nvPr/>
        </p:nvSpPr>
        <p:spPr>
          <a:xfrm>
            <a:off x="6116231" y="2232027"/>
            <a:ext cx="2257349"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17" name="Textfeld 16"/>
          <p:cNvSpPr txBox="1"/>
          <p:nvPr/>
        </p:nvSpPr>
        <p:spPr>
          <a:xfrm>
            <a:off x="1878293" y="6013693"/>
            <a:ext cx="5778101" cy="461665"/>
          </a:xfrm>
          <a:prstGeom prst="rect">
            <a:avLst/>
          </a:prstGeom>
          <a:noFill/>
        </p:spPr>
        <p:txBody>
          <a:bodyPr wrap="square" rtlCol="0">
            <a:spAutoFit/>
          </a:bodyPr>
          <a:lstStyle/>
          <a:p>
            <a:pPr lvl="0" algn="ctr"/>
            <a:r>
              <a:rPr lang="de-DE" sz="2400" dirty="0" err="1">
                <a:solidFill>
                  <a:srgbClr val="002060"/>
                </a:solidFill>
                <a:latin typeface="Arial" panose="020B0604020202020204" pitchFamily="34" charset="0"/>
                <a:cs typeface="Arial" panose="020B0604020202020204" pitchFamily="34" charset="0"/>
              </a:rPr>
              <a:t>healing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through</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nature</a:t>
            </a:r>
            <a:r>
              <a:rPr lang="de-DE" sz="2400" dirty="0">
                <a:solidFill>
                  <a:srgbClr val="002060"/>
                </a:solidFill>
                <a:latin typeface="Arial" panose="020B0604020202020204" pitchFamily="34" charset="0"/>
                <a:cs typeface="Arial" panose="020B0604020202020204" pitchFamily="34" charset="0"/>
              </a:rPr>
              <a:t>/mental well-</a:t>
            </a:r>
            <a:r>
              <a:rPr lang="de-DE" sz="2400" dirty="0" err="1">
                <a:solidFill>
                  <a:srgbClr val="002060"/>
                </a:solidFill>
                <a:latin typeface="Arial" panose="020B0604020202020204" pitchFamily="34" charset="0"/>
                <a:cs typeface="Arial" panose="020B0604020202020204" pitchFamily="34" charset="0"/>
              </a:rPr>
              <a:t>being</a:t>
            </a:r>
            <a:endParaRPr lang="de-DE" sz="2400" dirty="0">
              <a:solidFill>
                <a:srgbClr val="002060"/>
              </a:solidFill>
              <a:latin typeface="Arial" panose="020B0604020202020204" pitchFamily="34" charset="0"/>
              <a:cs typeface="Arial" panose="020B0604020202020204" pitchFamily="34" charset="0"/>
            </a:endParaRPr>
          </a:p>
        </p:txBody>
      </p:sp>
      <p:sp>
        <p:nvSpPr>
          <p:cNvPr id="18" name="Textfeld 17"/>
          <p:cNvSpPr txBox="1"/>
          <p:nvPr/>
        </p:nvSpPr>
        <p:spPr>
          <a:xfrm>
            <a:off x="680689" y="4302554"/>
            <a:ext cx="2395207"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Social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inclusion</a:t>
            </a:r>
            <a:r>
              <a:rPr lang="de-DE" sz="2400" dirty="0">
                <a:solidFill>
                  <a:srgbClr val="002060"/>
                </a:solidFill>
                <a:latin typeface="Arial" panose="020B0604020202020204" pitchFamily="34" charset="0"/>
                <a:cs typeface="Arial" panose="020B0604020202020204" pitchFamily="34" charset="0"/>
              </a:rPr>
              <a:t> </a:t>
            </a:r>
          </a:p>
        </p:txBody>
      </p:sp>
      <p:sp>
        <p:nvSpPr>
          <p:cNvPr id="19" name="Textfeld 18"/>
          <p:cNvSpPr txBox="1"/>
          <p:nvPr/>
        </p:nvSpPr>
        <p:spPr>
          <a:xfrm>
            <a:off x="3680211" y="1790443"/>
            <a:ext cx="107593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choice</a:t>
            </a:r>
            <a:endParaRPr lang="de-DE" sz="2400" dirty="0">
              <a:solidFill>
                <a:srgbClr val="002060"/>
              </a:solidFill>
              <a:latin typeface="Arial" panose="020B0604020202020204" pitchFamily="34" charset="0"/>
              <a:cs typeface="Arial" panose="020B0604020202020204" pitchFamily="34" charset="0"/>
            </a:endParaRPr>
          </a:p>
        </p:txBody>
      </p:sp>
      <p:sp>
        <p:nvSpPr>
          <p:cNvPr id="20" name="Textfeld 19"/>
          <p:cNvSpPr txBox="1"/>
          <p:nvPr/>
        </p:nvSpPr>
        <p:spPr>
          <a:xfrm>
            <a:off x="925931" y="2903490"/>
            <a:ext cx="2754280"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Cultural </a:t>
            </a:r>
            <a:r>
              <a:rPr lang="de-DE" sz="2400" dirty="0" err="1">
                <a:solidFill>
                  <a:srgbClr val="002060"/>
                </a:solidFill>
                <a:latin typeface="Arial" panose="020B0604020202020204" pitchFamily="34" charset="0"/>
                <a:cs typeface="Arial" panose="020B0604020202020204" pitchFamily="34" charset="0"/>
              </a:rPr>
              <a:t>exchange</a:t>
            </a:r>
            <a:r>
              <a:rPr lang="de-DE" sz="2400" dirty="0">
                <a:solidFill>
                  <a:srgbClr val="002060"/>
                </a:solidFill>
                <a:latin typeface="Arial" panose="020B0604020202020204" pitchFamily="34" charset="0"/>
                <a:cs typeface="Arial" panose="020B0604020202020204" pitchFamily="34" charset="0"/>
              </a:rPr>
              <a:t> </a:t>
            </a:r>
          </a:p>
        </p:txBody>
      </p:sp>
      <p:sp>
        <p:nvSpPr>
          <p:cNvPr id="21" name="Textfeld 20"/>
          <p:cNvSpPr txBox="1"/>
          <p:nvPr/>
        </p:nvSpPr>
        <p:spPr>
          <a:xfrm>
            <a:off x="5457916" y="4794407"/>
            <a:ext cx="304442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meaningful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activities</a:t>
            </a:r>
            <a:r>
              <a:rPr lang="de-DE" sz="2400" dirty="0">
                <a:solidFill>
                  <a:srgbClr val="002060"/>
                </a:solidFill>
                <a:latin typeface="Arial" panose="020B0604020202020204" pitchFamily="34" charset="0"/>
                <a:cs typeface="Arial" panose="020B0604020202020204" pitchFamily="34" charset="0"/>
              </a:rPr>
              <a:t> </a:t>
            </a:r>
          </a:p>
        </p:txBody>
      </p:sp>
      <p:sp>
        <p:nvSpPr>
          <p:cNvPr id="22" name="Textfeld 21"/>
          <p:cNvSpPr txBox="1"/>
          <p:nvPr/>
        </p:nvSpPr>
        <p:spPr>
          <a:xfrm>
            <a:off x="409434" y="1234988"/>
            <a:ext cx="5450758" cy="430887"/>
          </a:xfrm>
          <a:prstGeom prst="rect">
            <a:avLst/>
          </a:prstGeom>
          <a:noFill/>
        </p:spPr>
        <p:txBody>
          <a:bodyPr wrap="square" rtlCol="0">
            <a:spAutoFit/>
          </a:bodyPr>
          <a:lstStyle/>
          <a:p>
            <a:r>
              <a:rPr lang="de-DE" sz="2200" b="1" dirty="0" err="1">
                <a:solidFill>
                  <a:srgbClr val="06883E"/>
                </a:solidFill>
                <a:latin typeface="Arial" panose="020B0604020202020204" pitchFamily="34" charset="0"/>
                <a:cs typeface="Arial" panose="020B0604020202020204" pitchFamily="34" charset="0"/>
              </a:rPr>
              <a:t>Specific</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benefits</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for</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refugees</a:t>
            </a:r>
            <a:r>
              <a:rPr lang="de-DE" sz="2200" b="1" dirty="0">
                <a:solidFill>
                  <a:srgbClr val="06883E"/>
                </a:solidFill>
                <a:latin typeface="Arial" panose="020B0604020202020204" pitchFamily="34" charset="0"/>
                <a:cs typeface="Arial" panose="020B0604020202020204" pitchFamily="34" charset="0"/>
              </a:rPr>
              <a:t> </a:t>
            </a:r>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957" y="2402770"/>
            <a:ext cx="1576959" cy="349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feld 23"/>
          <p:cNvSpPr txBox="1"/>
          <p:nvPr/>
        </p:nvSpPr>
        <p:spPr>
          <a:xfrm rot="5400000">
            <a:off x="4569889" y="5000751"/>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86517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15</a:t>
            </a:fld>
            <a:endParaRPr lang="en-GB" dirty="0"/>
          </a:p>
        </p:txBody>
      </p:sp>
      <p:sp>
        <p:nvSpPr>
          <p:cNvPr id="5" name="Title 4">
            <a:extLst>
              <a:ext uri="{FF2B5EF4-FFF2-40B4-BE49-F238E27FC236}">
                <a16:creationId xmlns:a16="http://schemas.microsoft.com/office/drawing/2014/main" id="{D31B6C9B-7787-E5C7-8C0D-04BB1EACF98D}"/>
              </a:ext>
            </a:extLst>
          </p:cNvPr>
          <p:cNvSpPr>
            <a:spLocks noGrp="1"/>
          </p:cNvSpPr>
          <p:nvPr>
            <p:ph type="title"/>
          </p:nvPr>
        </p:nvSpPr>
        <p:spPr/>
        <p:txBody>
          <a:bodyPr/>
          <a:lstStyle/>
          <a:p>
            <a:r>
              <a:rPr lang="en-GB" dirty="0"/>
              <a:t>Best practice example:</a:t>
            </a:r>
            <a:endParaRPr lang="en-GB" sz="2200" dirty="0">
              <a:solidFill>
                <a:srgbClr val="06883E"/>
              </a:solidFill>
            </a:endParaRPr>
          </a:p>
        </p:txBody>
      </p:sp>
      <p:pic>
        <p:nvPicPr>
          <p:cNvPr id="9" name="Picture 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0903" y="1869178"/>
            <a:ext cx="7618283" cy="4320480"/>
          </a:xfrm>
          <a:prstGeom prst="rect">
            <a:avLst/>
          </a:prstGeom>
          <a:noFill/>
          <a:ln>
            <a:noFill/>
          </a:ln>
        </p:spPr>
      </p:pic>
      <p:sp>
        <p:nvSpPr>
          <p:cNvPr id="10" name="Textfeld 9"/>
          <p:cNvSpPr txBox="1"/>
          <p:nvPr/>
        </p:nvSpPr>
        <p:spPr>
          <a:xfrm rot="16200000">
            <a:off x="7483259" y="5152574"/>
            <a:ext cx="1938351" cy="246221"/>
          </a:xfrm>
          <a:prstGeom prst="rect">
            <a:avLst/>
          </a:prstGeom>
          <a:noFill/>
        </p:spPr>
        <p:txBody>
          <a:bodyPr wrap="none" rtlCol="0">
            <a:spAutoFit/>
          </a:bodyPr>
          <a:lstStyle/>
          <a:p>
            <a:r>
              <a:rPr lang="de-DE" sz="1000" dirty="0" err="1">
                <a:latin typeface="Arial" panose="020B0604020202020204" pitchFamily="34" charset="0"/>
                <a:cs typeface="Arial" panose="020B0604020202020204" pitchFamily="34" charset="0"/>
              </a:rPr>
              <a:t>Leitrim</a:t>
            </a:r>
            <a:r>
              <a:rPr lang="de-DE" sz="1000" dirty="0">
                <a:latin typeface="Arial" panose="020B0604020202020204" pitchFamily="34" charset="0"/>
                <a:cs typeface="Arial" panose="020B0604020202020204" pitchFamily="34" charset="0"/>
              </a:rPr>
              <a:t> Development Company</a:t>
            </a:r>
          </a:p>
        </p:txBody>
      </p:sp>
      <p:sp>
        <p:nvSpPr>
          <p:cNvPr id="6" name="Textplatzhalter 19">
            <a:extLst>
              <a:ext uri="{FF2B5EF4-FFF2-40B4-BE49-F238E27FC236}">
                <a16:creationId xmlns:a16="http://schemas.microsoft.com/office/drawing/2014/main" id="{119954F5-3676-40C5-8B12-C61870556AE9}"/>
              </a:ext>
            </a:extLst>
          </p:cNvPr>
          <p:cNvSpPr txBox="1">
            <a:spLocks/>
          </p:cNvSpPr>
          <p:nvPr/>
        </p:nvSpPr>
        <p:spPr>
          <a:xfrm>
            <a:off x="571799" y="1209574"/>
            <a:ext cx="7793271" cy="7039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err="1">
                <a:solidFill>
                  <a:schemeClr val="accent2"/>
                </a:solidFill>
              </a:rPr>
              <a:t>dixon</a:t>
            </a:r>
            <a:r>
              <a:rPr lang="en-US" sz="2200" b="1" dirty="0">
                <a:solidFill>
                  <a:schemeClr val="accent2"/>
                </a:solidFill>
              </a:rPr>
              <a:t> farm in cooperation with social farming Ireland</a:t>
            </a:r>
            <a:endParaRPr lang="de-DE" b="1" dirty="0">
              <a:solidFill>
                <a:schemeClr val="accent2"/>
              </a:solidFill>
            </a:endParaRPr>
          </a:p>
        </p:txBody>
      </p:sp>
    </p:spTree>
    <p:extLst>
      <p:ext uri="{BB962C8B-B14F-4D97-AF65-F5344CB8AC3E}">
        <p14:creationId xmlns:p14="http://schemas.microsoft.com/office/powerpoint/2010/main" val="411721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16</a:t>
            </a:fld>
            <a:endParaRPr lang="en-GB" dirty="0"/>
          </a:p>
        </p:txBody>
      </p:sp>
      <p:sp>
        <p:nvSpPr>
          <p:cNvPr id="5" name="Title 4">
            <a:extLst>
              <a:ext uri="{FF2B5EF4-FFF2-40B4-BE49-F238E27FC236}">
                <a16:creationId xmlns:a16="http://schemas.microsoft.com/office/drawing/2014/main" id="{D31B6C9B-7787-E5C7-8C0D-04BB1EACF98D}"/>
              </a:ext>
            </a:extLst>
          </p:cNvPr>
          <p:cNvSpPr>
            <a:spLocks noGrp="1"/>
          </p:cNvSpPr>
          <p:nvPr>
            <p:ph type="title"/>
          </p:nvPr>
        </p:nvSpPr>
        <p:spPr/>
        <p:txBody>
          <a:bodyPr/>
          <a:lstStyle/>
          <a:p>
            <a:r>
              <a:rPr lang="en-GB" dirty="0"/>
              <a:t>Best practice example:</a:t>
            </a:r>
            <a:endParaRPr lang="de-DE" sz="2200" dirty="0">
              <a:solidFill>
                <a:srgbClr val="06883E"/>
              </a:solidFill>
            </a:endParaRPr>
          </a:p>
        </p:txBody>
      </p:sp>
      <p:sp>
        <p:nvSpPr>
          <p:cNvPr id="10" name="Textfeld 9"/>
          <p:cNvSpPr txBox="1"/>
          <p:nvPr/>
        </p:nvSpPr>
        <p:spPr>
          <a:xfrm rot="16200000">
            <a:off x="6304725" y="5243369"/>
            <a:ext cx="1795684" cy="246221"/>
          </a:xfrm>
          <a:prstGeom prst="rect">
            <a:avLst/>
          </a:prstGeom>
          <a:noFill/>
        </p:spPr>
        <p:txBody>
          <a:bodyPr wrap="none" rtlCol="0">
            <a:spAutoFit/>
          </a:bodyPr>
          <a:lstStyle/>
          <a:p>
            <a:r>
              <a:rPr lang="en-GB" sz="1000" dirty="0" err="1">
                <a:latin typeface="Arial" panose="020B0604020202020204" pitchFamily="34" charset="0"/>
                <a:cs typeface="Arial" panose="020B0604020202020204" pitchFamily="34" charset="0"/>
              </a:rPr>
              <a:t>Natueschutz</a:t>
            </a:r>
            <a:r>
              <a:rPr lang="en-GB" sz="1000" dirty="0">
                <a:latin typeface="Arial" panose="020B0604020202020204" pitchFamily="34" charset="0"/>
                <a:cs typeface="Arial" panose="020B0604020202020204" pitchFamily="34" charset="0"/>
              </a:rPr>
              <a:t> Berlin </a:t>
            </a:r>
            <a:r>
              <a:rPr lang="en-GB" sz="1000" dirty="0" err="1">
                <a:latin typeface="Arial" panose="020B0604020202020204" pitchFamily="34" charset="0"/>
                <a:cs typeface="Arial" panose="020B0604020202020204" pitchFamily="34" charset="0"/>
              </a:rPr>
              <a:t>Malchow</a:t>
            </a:r>
            <a:endParaRPr lang="de-DE" sz="1000" dirty="0">
              <a:latin typeface="Arial" panose="020B0604020202020204" pitchFamily="34" charset="0"/>
              <a:cs typeface="Arial" panose="020B0604020202020204" pitchFamily="34" charset="0"/>
            </a:endParaRPr>
          </a:p>
        </p:txBody>
      </p:sp>
      <p:pic>
        <p:nvPicPr>
          <p:cNvPr id="8" name="Grafik 7" descr="Y:\01_SoFarTeam\05_IOs\IO2\teaching_material\best_practices\fotos-refugees\Copyright_ Naturschutz_Berlin_Malchow\guided-tour-garden-naturho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999" y="2074459"/>
            <a:ext cx="6291618" cy="4189863"/>
          </a:xfrm>
          <a:prstGeom prst="rect">
            <a:avLst/>
          </a:prstGeom>
          <a:noFill/>
          <a:ln>
            <a:noFill/>
          </a:ln>
        </p:spPr>
      </p:pic>
      <p:sp>
        <p:nvSpPr>
          <p:cNvPr id="11" name="Textplatzhalter 19">
            <a:extLst>
              <a:ext uri="{FF2B5EF4-FFF2-40B4-BE49-F238E27FC236}">
                <a16:creationId xmlns:a16="http://schemas.microsoft.com/office/drawing/2014/main" id="{0A4B2C35-70F3-4872-A460-1351B25E75F7}"/>
              </a:ext>
            </a:extLst>
          </p:cNvPr>
          <p:cNvSpPr txBox="1">
            <a:spLocks/>
          </p:cNvSpPr>
          <p:nvPr/>
        </p:nvSpPr>
        <p:spPr>
          <a:xfrm>
            <a:off x="571799" y="1209574"/>
            <a:ext cx="7793271" cy="7039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accent2"/>
                </a:solidFill>
              </a:rPr>
              <a:t>Refugees in Green and Landscape Care – qualification in Green Professions (Berlin, Germany)</a:t>
            </a:r>
            <a:endParaRPr lang="de-DE" b="1" dirty="0">
              <a:solidFill>
                <a:schemeClr val="accent2"/>
              </a:solidFill>
            </a:endParaRPr>
          </a:p>
        </p:txBody>
      </p:sp>
    </p:spTree>
    <p:extLst>
      <p:ext uri="{BB962C8B-B14F-4D97-AF65-F5344CB8AC3E}">
        <p14:creationId xmlns:p14="http://schemas.microsoft.com/office/powerpoint/2010/main" val="3142041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17</a:t>
            </a:fld>
            <a:endParaRPr lang="en-GB" dirty="0"/>
          </a:p>
        </p:txBody>
      </p:sp>
      <p:sp>
        <p:nvSpPr>
          <p:cNvPr id="5" name="Title 4">
            <a:extLst>
              <a:ext uri="{FF2B5EF4-FFF2-40B4-BE49-F238E27FC236}">
                <a16:creationId xmlns:a16="http://schemas.microsoft.com/office/drawing/2014/main" id="{D31B6C9B-7787-E5C7-8C0D-04BB1EACF98D}"/>
              </a:ext>
            </a:extLst>
          </p:cNvPr>
          <p:cNvSpPr>
            <a:spLocks noGrp="1"/>
          </p:cNvSpPr>
          <p:nvPr>
            <p:ph type="title"/>
          </p:nvPr>
        </p:nvSpPr>
        <p:spPr/>
        <p:txBody>
          <a:bodyPr/>
          <a:lstStyle/>
          <a:p>
            <a:r>
              <a:rPr lang="en-GB" dirty="0"/>
              <a:t>Best practice example: </a:t>
            </a:r>
            <a:br>
              <a:rPr lang="en-GB" dirty="0"/>
            </a:br>
            <a:endParaRPr lang="de-DE" sz="2200" dirty="0">
              <a:solidFill>
                <a:srgbClr val="06883E"/>
              </a:solidFill>
            </a:endParaRPr>
          </a:p>
        </p:txBody>
      </p:sp>
      <p:sp>
        <p:nvSpPr>
          <p:cNvPr id="10" name="Textfeld 9"/>
          <p:cNvSpPr txBox="1"/>
          <p:nvPr/>
        </p:nvSpPr>
        <p:spPr>
          <a:xfrm rot="16200000">
            <a:off x="6361471" y="5519399"/>
            <a:ext cx="1189749" cy="246221"/>
          </a:xfrm>
          <a:prstGeom prst="rect">
            <a:avLst/>
          </a:prstGeom>
          <a:noFill/>
        </p:spPr>
        <p:txBody>
          <a:bodyPr wrap="none" rtlCol="0">
            <a:spAutoFit/>
          </a:bodyPr>
          <a:lstStyle/>
          <a:p>
            <a:r>
              <a:rPr lang="en-GB" sz="1000" dirty="0" err="1">
                <a:latin typeface="Arial" panose="020B0604020202020204" pitchFamily="34" charset="0"/>
                <a:cs typeface="Arial" panose="020B0604020202020204" pitchFamily="34" charset="0"/>
              </a:rPr>
              <a:t>Annalinde</a:t>
            </a:r>
            <a:r>
              <a:rPr lang="en-GB" sz="1000" dirty="0">
                <a:latin typeface="Arial" panose="020B0604020202020204" pitchFamily="34" charset="0"/>
                <a:cs typeface="Arial" panose="020B0604020202020204" pitchFamily="34" charset="0"/>
              </a:rPr>
              <a:t> Leipzig</a:t>
            </a:r>
            <a:endParaRPr lang="de-DE" sz="1000" dirty="0">
              <a:latin typeface="Arial" panose="020B0604020202020204" pitchFamily="34" charset="0"/>
              <a:cs typeface="Arial" panose="020B0604020202020204" pitchFamily="34" charset="0"/>
            </a:endParaRPr>
          </a:p>
        </p:txBody>
      </p:sp>
      <p:pic>
        <p:nvPicPr>
          <p:cNvPr id="7" name="Grafik 6" descr="C:\Users\Claudia\AppData\Local\Microsoft\Windows\INetCache\Content.Word\IMG_817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903" y="1764962"/>
            <a:ext cx="6114197" cy="4424696"/>
          </a:xfrm>
          <a:prstGeom prst="rect">
            <a:avLst/>
          </a:prstGeom>
          <a:noFill/>
          <a:ln>
            <a:noFill/>
          </a:ln>
        </p:spPr>
      </p:pic>
      <p:sp>
        <p:nvSpPr>
          <p:cNvPr id="6" name="Textplatzhalter 19">
            <a:extLst>
              <a:ext uri="{FF2B5EF4-FFF2-40B4-BE49-F238E27FC236}">
                <a16:creationId xmlns:a16="http://schemas.microsoft.com/office/drawing/2014/main" id="{377B81C2-1FAA-4449-81CB-5FF91D819D11}"/>
              </a:ext>
            </a:extLst>
          </p:cNvPr>
          <p:cNvSpPr txBox="1">
            <a:spLocks/>
          </p:cNvSpPr>
          <p:nvPr/>
        </p:nvSpPr>
        <p:spPr>
          <a:xfrm>
            <a:off x="571799" y="1209574"/>
            <a:ext cx="8565057" cy="7039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accent2"/>
                </a:solidFill>
              </a:rPr>
              <a:t>Urban Agriculture “</a:t>
            </a:r>
            <a:r>
              <a:rPr lang="en-GB" sz="2200" b="1" dirty="0" err="1">
                <a:solidFill>
                  <a:schemeClr val="accent2"/>
                </a:solidFill>
              </a:rPr>
              <a:t>Annalinde</a:t>
            </a:r>
            <a:r>
              <a:rPr lang="en-GB" sz="2200" b="1" dirty="0">
                <a:solidFill>
                  <a:schemeClr val="accent2"/>
                </a:solidFill>
              </a:rPr>
              <a:t>” intercultural garden (Leipzig, Germany)</a:t>
            </a:r>
            <a:endParaRPr lang="de-DE" b="1" dirty="0">
              <a:solidFill>
                <a:schemeClr val="accent2"/>
              </a:solidFill>
            </a:endParaRPr>
          </a:p>
        </p:txBody>
      </p:sp>
    </p:spTree>
    <p:extLst>
      <p:ext uri="{BB962C8B-B14F-4D97-AF65-F5344CB8AC3E}">
        <p14:creationId xmlns:p14="http://schemas.microsoft.com/office/powerpoint/2010/main" val="210117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18</a:t>
            </a:fld>
            <a:endParaRPr lang="en-GB" dirty="0"/>
          </a:p>
        </p:txBody>
      </p:sp>
      <p:sp>
        <p:nvSpPr>
          <p:cNvPr id="5" name="Title 4">
            <a:extLst>
              <a:ext uri="{FF2B5EF4-FFF2-40B4-BE49-F238E27FC236}">
                <a16:creationId xmlns:a16="http://schemas.microsoft.com/office/drawing/2014/main" id="{D31B6C9B-7787-E5C7-8C0D-04BB1EACF98D}"/>
              </a:ext>
            </a:extLst>
          </p:cNvPr>
          <p:cNvSpPr>
            <a:spLocks noGrp="1"/>
          </p:cNvSpPr>
          <p:nvPr>
            <p:ph type="title"/>
          </p:nvPr>
        </p:nvSpPr>
        <p:spPr/>
        <p:txBody>
          <a:bodyPr/>
          <a:lstStyle/>
          <a:p>
            <a:r>
              <a:rPr lang="en-GB" dirty="0"/>
              <a:t>Best practice example: </a:t>
            </a:r>
            <a:br>
              <a:rPr lang="en-GB" dirty="0"/>
            </a:br>
            <a:endParaRPr lang="de-DE" sz="2200" dirty="0">
              <a:solidFill>
                <a:srgbClr val="06883E"/>
              </a:solidFill>
            </a:endParaRPr>
          </a:p>
        </p:txBody>
      </p:sp>
      <p:pic>
        <p:nvPicPr>
          <p:cNvPr id="2050"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49209"/>
            <a:ext cx="8778240" cy="323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rot="16200000">
            <a:off x="8196788" y="5390356"/>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
        <p:nvSpPr>
          <p:cNvPr id="9" name="Textplatzhalter 19">
            <a:extLst>
              <a:ext uri="{FF2B5EF4-FFF2-40B4-BE49-F238E27FC236}">
                <a16:creationId xmlns:a16="http://schemas.microsoft.com/office/drawing/2014/main" id="{26ACEF90-0C3A-44A0-AB60-E753E1062BDF}"/>
              </a:ext>
            </a:extLst>
          </p:cNvPr>
          <p:cNvSpPr txBox="1">
            <a:spLocks/>
          </p:cNvSpPr>
          <p:nvPr/>
        </p:nvSpPr>
        <p:spPr>
          <a:xfrm>
            <a:off x="571799" y="1209574"/>
            <a:ext cx="8565057" cy="7039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accent2"/>
                </a:solidFill>
              </a:rPr>
              <a:t>employment at the </a:t>
            </a:r>
            <a:r>
              <a:rPr lang="en-US" sz="2200" b="1" dirty="0" err="1">
                <a:solidFill>
                  <a:schemeClr val="accent2"/>
                </a:solidFill>
              </a:rPr>
              <a:t>Ramser</a:t>
            </a:r>
            <a:r>
              <a:rPr lang="en-US" sz="2200" b="1" dirty="0">
                <a:solidFill>
                  <a:schemeClr val="accent2"/>
                </a:solidFill>
              </a:rPr>
              <a:t> farm (Switzerland) </a:t>
            </a:r>
            <a:endParaRPr lang="de-DE" b="1" dirty="0">
              <a:solidFill>
                <a:schemeClr val="accent2"/>
              </a:solidFill>
            </a:endParaRPr>
          </a:p>
        </p:txBody>
      </p:sp>
    </p:spTree>
    <p:extLst>
      <p:ext uri="{BB962C8B-B14F-4D97-AF65-F5344CB8AC3E}">
        <p14:creationId xmlns:p14="http://schemas.microsoft.com/office/powerpoint/2010/main" val="137629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655" y="1956614"/>
            <a:ext cx="3331330" cy="4216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a:xfrm>
            <a:off x="633743" y="668340"/>
            <a:ext cx="7897312" cy="974333"/>
          </a:xfrm>
        </p:spPr>
        <p:txBody>
          <a:bodyPr/>
          <a:lstStyle/>
          <a:p>
            <a:r>
              <a:rPr lang="en-GB" dirty="0"/>
              <a:t>Social Farming </a:t>
            </a:r>
            <a:br>
              <a:rPr lang="en-GB" dirty="0"/>
            </a:br>
            <a:endParaRPr lang="en-GB" dirty="0"/>
          </a:p>
        </p:txBody>
      </p:sp>
      <p:sp>
        <p:nvSpPr>
          <p:cNvPr id="7" name="Zástupný symbol pro číslo snímku 6">
            <a:extLst>
              <a:ext uri="{FF2B5EF4-FFF2-40B4-BE49-F238E27FC236}">
                <a16:creationId xmlns:a16="http://schemas.microsoft.com/office/drawing/2014/main" id="{015CA759-3BDF-4A94-B155-8A1BAC5B1AFF}"/>
              </a:ext>
            </a:extLst>
          </p:cNvPr>
          <p:cNvSpPr>
            <a:spLocks noGrp="1"/>
          </p:cNvSpPr>
          <p:nvPr>
            <p:ph type="sldNum" sz="quarter" idx="12"/>
          </p:nvPr>
        </p:nvSpPr>
        <p:spPr>
          <a:xfrm>
            <a:off x="7079456" y="6300062"/>
            <a:ext cx="2057400" cy="545243"/>
          </a:xfrm>
        </p:spPr>
        <p:txBody>
          <a:bodyPr/>
          <a:lstStyle/>
          <a:p>
            <a:fld id="{AC30E85F-03A9-4DC3-A879-6F4150C88507}" type="slidenum">
              <a:rPr lang="en-GB" smtClean="0"/>
              <a:pPr/>
              <a:t>19</a:t>
            </a:fld>
            <a:endParaRPr lang="en-GB"/>
          </a:p>
        </p:txBody>
      </p:sp>
      <p:sp>
        <p:nvSpPr>
          <p:cNvPr id="15" name="Textfeld 14"/>
          <p:cNvSpPr txBox="1"/>
          <p:nvPr/>
        </p:nvSpPr>
        <p:spPr>
          <a:xfrm>
            <a:off x="5521324" y="3649299"/>
            <a:ext cx="2789546" cy="830997"/>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Social-educational</a:t>
            </a:r>
            <a:r>
              <a:rPr lang="de-DE" sz="2400" dirty="0">
                <a:solidFill>
                  <a:srgbClr val="002060"/>
                </a:solidFill>
                <a:latin typeface="Arial" panose="020B0604020202020204" pitchFamily="34" charset="0"/>
                <a:cs typeface="Arial" panose="020B0604020202020204" pitchFamily="34" charset="0"/>
              </a:rPr>
              <a:t> </a:t>
            </a:r>
          </a:p>
          <a:p>
            <a:r>
              <a:rPr lang="de-DE" sz="2400" dirty="0">
                <a:solidFill>
                  <a:srgbClr val="002060"/>
                </a:solidFill>
                <a:latin typeface="Arial" panose="020B0604020202020204" pitchFamily="34" charset="0"/>
                <a:cs typeface="Arial" panose="020B0604020202020204" pitchFamily="34" charset="0"/>
              </a:rPr>
              <a:t>individual </a:t>
            </a:r>
            <a:r>
              <a:rPr lang="de-DE" sz="2400" dirty="0" err="1">
                <a:solidFill>
                  <a:srgbClr val="002060"/>
                </a:solidFill>
                <a:latin typeface="Arial" panose="020B0604020202020204" pitchFamily="34" charset="0"/>
                <a:cs typeface="Arial" panose="020B0604020202020204" pitchFamily="34" charset="0"/>
              </a:rPr>
              <a:t>support</a:t>
            </a:r>
            <a:endParaRPr lang="de-DE" sz="2400" dirty="0">
              <a:solidFill>
                <a:srgbClr val="002060"/>
              </a:solidFill>
              <a:latin typeface="Arial" panose="020B0604020202020204" pitchFamily="34" charset="0"/>
              <a:cs typeface="Arial" panose="020B0604020202020204" pitchFamily="34" charset="0"/>
            </a:endParaRPr>
          </a:p>
        </p:txBody>
      </p:sp>
      <p:sp>
        <p:nvSpPr>
          <p:cNvPr id="16" name="Textfeld 15"/>
          <p:cNvSpPr txBox="1"/>
          <p:nvPr/>
        </p:nvSpPr>
        <p:spPr>
          <a:xfrm>
            <a:off x="6116231" y="2232027"/>
            <a:ext cx="159973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Vaccation</a:t>
            </a:r>
            <a:r>
              <a:rPr lang="de-DE" sz="2400" dirty="0">
                <a:solidFill>
                  <a:srgbClr val="002060"/>
                </a:solidFill>
                <a:latin typeface="Arial" panose="020B0604020202020204" pitchFamily="34" charset="0"/>
                <a:cs typeface="Arial" panose="020B0604020202020204" pitchFamily="34" charset="0"/>
              </a:rPr>
              <a:t> </a:t>
            </a:r>
          </a:p>
        </p:txBody>
      </p:sp>
      <p:sp>
        <p:nvSpPr>
          <p:cNvPr id="17" name="Textfeld 16"/>
          <p:cNvSpPr txBox="1"/>
          <p:nvPr/>
        </p:nvSpPr>
        <p:spPr>
          <a:xfrm>
            <a:off x="1160060" y="6013693"/>
            <a:ext cx="6750544" cy="400110"/>
          </a:xfrm>
          <a:prstGeom prst="rect">
            <a:avLst/>
          </a:prstGeom>
          <a:noFill/>
        </p:spPr>
        <p:txBody>
          <a:bodyPr wrap="square" rtlCol="0">
            <a:spAutoFit/>
          </a:bodyPr>
          <a:lstStyle/>
          <a:p>
            <a:pPr lvl="0" algn="ctr"/>
            <a:r>
              <a:rPr lang="de-DE" sz="2000" dirty="0">
                <a:solidFill>
                  <a:srgbClr val="002060"/>
                </a:solidFill>
                <a:latin typeface="Arial" panose="020B0604020202020204" pitchFamily="34" charset="0"/>
                <a:cs typeface="Arial" panose="020B0604020202020204" pitchFamily="34" charset="0"/>
              </a:rPr>
              <a:t>Group </a:t>
            </a:r>
            <a:r>
              <a:rPr lang="de-DE" sz="2000" dirty="0" err="1">
                <a:solidFill>
                  <a:srgbClr val="002060"/>
                </a:solidFill>
                <a:latin typeface="Arial" panose="020B0604020202020204" pitchFamily="34" charset="0"/>
                <a:cs typeface="Arial" panose="020B0604020202020204" pitchFamily="34" charset="0"/>
              </a:rPr>
              <a:t>activities</a:t>
            </a:r>
            <a:r>
              <a:rPr lang="de-DE" sz="2000" dirty="0">
                <a:solidFill>
                  <a:srgbClr val="002060"/>
                </a:solidFill>
                <a:latin typeface="Arial" panose="020B0604020202020204" pitchFamily="34" charset="0"/>
                <a:cs typeface="Arial" panose="020B0604020202020204" pitchFamily="34" charset="0"/>
              </a:rPr>
              <a:t> at </a:t>
            </a:r>
            <a:r>
              <a:rPr lang="de-DE" sz="2000" dirty="0" err="1">
                <a:solidFill>
                  <a:srgbClr val="002060"/>
                </a:solidFill>
                <a:latin typeface="Arial" panose="020B0604020202020204" pitchFamily="34" charset="0"/>
                <a:cs typeface="Arial" panose="020B0604020202020204" pitchFamily="34" charset="0"/>
              </a:rPr>
              <a:t>the</a:t>
            </a:r>
            <a:r>
              <a:rPr lang="de-DE" sz="2000" dirty="0">
                <a:solidFill>
                  <a:srgbClr val="002060"/>
                </a:solidFill>
                <a:latin typeface="Arial" panose="020B0604020202020204" pitchFamily="34" charset="0"/>
                <a:cs typeface="Arial" panose="020B0604020202020204" pitchFamily="34" charset="0"/>
              </a:rPr>
              <a:t> </a:t>
            </a:r>
            <a:r>
              <a:rPr lang="de-DE" sz="2000" dirty="0" err="1">
                <a:solidFill>
                  <a:srgbClr val="002060"/>
                </a:solidFill>
                <a:latin typeface="Arial" panose="020B0604020202020204" pitchFamily="34" charset="0"/>
                <a:cs typeface="Arial" panose="020B0604020202020204" pitchFamily="34" charset="0"/>
              </a:rPr>
              <a:t>farm</a:t>
            </a:r>
            <a:r>
              <a:rPr lang="de-DE" sz="2000" dirty="0">
                <a:solidFill>
                  <a:srgbClr val="002060"/>
                </a:solidFill>
                <a:latin typeface="Arial" panose="020B0604020202020204" pitchFamily="34" charset="0"/>
                <a:cs typeface="Arial" panose="020B0604020202020204" pitchFamily="34" charset="0"/>
              </a:rPr>
              <a:t> (</a:t>
            </a:r>
            <a:r>
              <a:rPr lang="de-DE" sz="2000" dirty="0" err="1">
                <a:solidFill>
                  <a:srgbClr val="002060"/>
                </a:solidFill>
                <a:latin typeface="Arial" panose="020B0604020202020204" pitchFamily="34" charset="0"/>
                <a:cs typeface="Arial" panose="020B0604020202020204" pitchFamily="34" charset="0"/>
              </a:rPr>
              <a:t>supported</a:t>
            </a:r>
            <a:r>
              <a:rPr lang="de-DE" sz="2000" dirty="0">
                <a:solidFill>
                  <a:srgbClr val="002060"/>
                </a:solidFill>
                <a:latin typeface="Arial" panose="020B0604020202020204" pitchFamily="34" charset="0"/>
                <a:cs typeface="Arial" panose="020B0604020202020204" pitchFamily="34" charset="0"/>
              </a:rPr>
              <a:t> </a:t>
            </a:r>
            <a:r>
              <a:rPr lang="de-DE" sz="2000" dirty="0" err="1">
                <a:solidFill>
                  <a:srgbClr val="002060"/>
                </a:solidFill>
                <a:latin typeface="Arial" panose="020B0604020202020204" pitchFamily="34" charset="0"/>
                <a:cs typeface="Arial" panose="020B0604020202020204" pitchFamily="34" charset="0"/>
              </a:rPr>
              <a:t>by</a:t>
            </a:r>
            <a:r>
              <a:rPr lang="de-DE" sz="2000" dirty="0">
                <a:solidFill>
                  <a:srgbClr val="002060"/>
                </a:solidFill>
                <a:latin typeface="Arial" panose="020B0604020202020204" pitchFamily="34" charset="0"/>
                <a:cs typeface="Arial" panose="020B0604020202020204" pitchFamily="34" charset="0"/>
              </a:rPr>
              <a:t> </a:t>
            </a:r>
            <a:r>
              <a:rPr lang="de-DE" sz="2000" dirty="0" err="1">
                <a:solidFill>
                  <a:srgbClr val="002060"/>
                </a:solidFill>
                <a:latin typeface="Arial" panose="020B0604020202020204" pitchFamily="34" charset="0"/>
                <a:cs typeface="Arial" panose="020B0604020202020204" pitchFamily="34" charset="0"/>
              </a:rPr>
              <a:t>social</a:t>
            </a:r>
            <a:r>
              <a:rPr lang="de-DE" sz="2000" dirty="0">
                <a:solidFill>
                  <a:srgbClr val="002060"/>
                </a:solidFill>
                <a:latin typeface="Arial" panose="020B0604020202020204" pitchFamily="34" charset="0"/>
                <a:cs typeface="Arial" panose="020B0604020202020204" pitchFamily="34" charset="0"/>
              </a:rPr>
              <a:t> </a:t>
            </a:r>
            <a:r>
              <a:rPr lang="de-DE" sz="2000" dirty="0" err="1">
                <a:solidFill>
                  <a:srgbClr val="002060"/>
                </a:solidFill>
                <a:latin typeface="Arial" panose="020B0604020202020204" pitchFamily="34" charset="0"/>
                <a:cs typeface="Arial" panose="020B0604020202020204" pitchFamily="34" charset="0"/>
              </a:rPr>
              <a:t>workers</a:t>
            </a:r>
            <a:r>
              <a:rPr lang="de-DE" sz="2000" dirty="0">
                <a:solidFill>
                  <a:srgbClr val="002060"/>
                </a:solidFill>
                <a:latin typeface="Arial" panose="020B0604020202020204" pitchFamily="34" charset="0"/>
                <a:cs typeface="Arial" panose="020B0604020202020204" pitchFamily="34" charset="0"/>
              </a:rPr>
              <a:t>)</a:t>
            </a:r>
          </a:p>
        </p:txBody>
      </p:sp>
      <p:sp>
        <p:nvSpPr>
          <p:cNvPr id="18" name="Textfeld 17"/>
          <p:cNvSpPr txBox="1"/>
          <p:nvPr/>
        </p:nvSpPr>
        <p:spPr>
          <a:xfrm>
            <a:off x="6562985" y="4905691"/>
            <a:ext cx="2186817"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Foster </a:t>
            </a:r>
            <a:r>
              <a:rPr lang="de-DE" sz="2400" dirty="0" err="1">
                <a:solidFill>
                  <a:srgbClr val="002060"/>
                </a:solidFill>
                <a:latin typeface="Arial" panose="020B0604020202020204" pitchFamily="34" charset="0"/>
                <a:cs typeface="Arial" panose="020B0604020202020204" pitchFamily="34" charset="0"/>
              </a:rPr>
              <a:t>families</a:t>
            </a:r>
            <a:endParaRPr lang="de-DE" sz="2400" dirty="0">
              <a:solidFill>
                <a:srgbClr val="002060"/>
              </a:solidFill>
              <a:latin typeface="Arial" panose="020B0604020202020204" pitchFamily="34" charset="0"/>
              <a:cs typeface="Arial" panose="020B0604020202020204" pitchFamily="34" charset="0"/>
            </a:endParaRPr>
          </a:p>
        </p:txBody>
      </p:sp>
      <p:sp>
        <p:nvSpPr>
          <p:cNvPr id="19" name="Textfeld 18"/>
          <p:cNvSpPr txBox="1"/>
          <p:nvPr/>
        </p:nvSpPr>
        <p:spPr>
          <a:xfrm>
            <a:off x="3680211" y="1790443"/>
            <a:ext cx="1452642"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Paid</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jobs</a:t>
            </a:r>
            <a:endParaRPr lang="de-DE" sz="2400" dirty="0">
              <a:solidFill>
                <a:srgbClr val="002060"/>
              </a:solidFill>
              <a:latin typeface="Arial" panose="020B0604020202020204" pitchFamily="34" charset="0"/>
              <a:cs typeface="Arial" panose="020B0604020202020204" pitchFamily="34" charset="0"/>
            </a:endParaRPr>
          </a:p>
        </p:txBody>
      </p:sp>
      <p:sp>
        <p:nvSpPr>
          <p:cNvPr id="20" name="Textfeld 19"/>
          <p:cNvSpPr txBox="1"/>
          <p:nvPr/>
        </p:nvSpPr>
        <p:spPr>
          <a:xfrm>
            <a:off x="925931" y="2903489"/>
            <a:ext cx="230768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Volunteer</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work</a:t>
            </a:r>
            <a:r>
              <a:rPr lang="de-DE" sz="2400" dirty="0">
                <a:solidFill>
                  <a:srgbClr val="002060"/>
                </a:solidFill>
                <a:latin typeface="Arial" panose="020B0604020202020204" pitchFamily="34" charset="0"/>
                <a:cs typeface="Arial" panose="020B0604020202020204" pitchFamily="34" charset="0"/>
              </a:rPr>
              <a:t> </a:t>
            </a:r>
          </a:p>
        </p:txBody>
      </p:sp>
      <p:sp>
        <p:nvSpPr>
          <p:cNvPr id="21" name="Textfeld 20"/>
          <p:cNvSpPr txBox="1"/>
          <p:nvPr/>
        </p:nvSpPr>
        <p:spPr>
          <a:xfrm>
            <a:off x="154886" y="4064798"/>
            <a:ext cx="3078728" cy="830997"/>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Vocational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training</a:t>
            </a:r>
            <a:r>
              <a:rPr lang="de-DE" sz="2400" dirty="0">
                <a:solidFill>
                  <a:srgbClr val="002060"/>
                </a:solidFill>
                <a:latin typeface="Arial" panose="020B0604020202020204" pitchFamily="34" charset="0"/>
                <a:cs typeface="Arial" panose="020B0604020202020204" pitchFamily="34" charset="0"/>
              </a:rPr>
              <a:t> &amp; </a:t>
            </a:r>
          </a:p>
          <a:p>
            <a:r>
              <a:rPr lang="de-DE" sz="2400" dirty="0" err="1">
                <a:solidFill>
                  <a:srgbClr val="002060"/>
                </a:solidFill>
                <a:latin typeface="Arial" panose="020B0604020202020204" pitchFamily="34" charset="0"/>
                <a:cs typeface="Arial" panose="020B0604020202020204" pitchFamily="34" charset="0"/>
              </a:rPr>
              <a:t>Internships</a:t>
            </a:r>
            <a:r>
              <a:rPr lang="de-DE" sz="2400" dirty="0">
                <a:solidFill>
                  <a:srgbClr val="002060"/>
                </a:solidFill>
                <a:latin typeface="Arial" panose="020B0604020202020204" pitchFamily="34" charset="0"/>
                <a:cs typeface="Arial" panose="020B0604020202020204" pitchFamily="34" charset="0"/>
              </a:rPr>
              <a:t> </a:t>
            </a:r>
          </a:p>
        </p:txBody>
      </p:sp>
      <p:sp>
        <p:nvSpPr>
          <p:cNvPr id="22" name="Textfeld 21"/>
          <p:cNvSpPr txBox="1"/>
          <p:nvPr/>
        </p:nvSpPr>
        <p:spPr>
          <a:xfrm>
            <a:off x="535264" y="1234988"/>
            <a:ext cx="7246960" cy="430887"/>
          </a:xfrm>
          <a:prstGeom prst="rect">
            <a:avLst/>
          </a:prstGeom>
          <a:noFill/>
        </p:spPr>
        <p:txBody>
          <a:bodyPr wrap="square" rtlCol="0">
            <a:spAutoFit/>
          </a:bodyPr>
          <a:lstStyle/>
          <a:p>
            <a:r>
              <a:rPr lang="de-DE" sz="2200" b="1" dirty="0">
                <a:solidFill>
                  <a:srgbClr val="06883E"/>
                </a:solidFill>
                <a:latin typeface="Arial" panose="020B0604020202020204" pitchFamily="34" charset="0"/>
                <a:cs typeface="Arial" panose="020B0604020202020204" pitchFamily="34" charset="0"/>
              </a:rPr>
              <a:t>Implementation </a:t>
            </a:r>
            <a:r>
              <a:rPr lang="de-DE" sz="2200" b="1" dirty="0" err="1">
                <a:solidFill>
                  <a:srgbClr val="06883E"/>
                </a:solidFill>
                <a:latin typeface="Arial" panose="020B0604020202020204" pitchFamily="34" charset="0"/>
                <a:cs typeface="Arial" panose="020B0604020202020204" pitchFamily="34" charset="0"/>
              </a:rPr>
              <a:t>possibilities</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with</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refugees</a:t>
            </a:r>
            <a:r>
              <a:rPr lang="de-DE" sz="2200" b="1" dirty="0">
                <a:solidFill>
                  <a:srgbClr val="06883E"/>
                </a:solidFill>
                <a:latin typeface="Arial" panose="020B0604020202020204" pitchFamily="34" charset="0"/>
                <a:cs typeface="Arial" panose="020B0604020202020204" pitchFamily="34" charset="0"/>
              </a:rPr>
              <a:t> </a:t>
            </a:r>
          </a:p>
        </p:txBody>
      </p:sp>
      <p:sp>
        <p:nvSpPr>
          <p:cNvPr id="14" name="Textfeld 13"/>
          <p:cNvSpPr txBox="1"/>
          <p:nvPr/>
        </p:nvSpPr>
        <p:spPr>
          <a:xfrm rot="16200000">
            <a:off x="2458848" y="5013412"/>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96190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2" y="809625"/>
            <a:ext cx="7559641" cy="3481718"/>
          </a:xfrm>
        </p:spPr>
        <p:txBody>
          <a:bodyPr/>
          <a:lstStyle/>
          <a:p>
            <a:pPr lvl="1"/>
            <a:r>
              <a:rPr lang="en-GB" dirty="0"/>
              <a:t>Convention and Protocol Relating to the Status of Refugees, 1951</a:t>
            </a:r>
            <a:endParaRPr lang="de-DE" dirty="0"/>
          </a:p>
          <a:p>
            <a:pPr lvl="1"/>
            <a:endParaRPr lang="en-GB" dirty="0"/>
          </a:p>
        </p:txBody>
      </p:sp>
      <p:sp>
        <p:nvSpPr>
          <p:cNvPr id="4" name="Textfeld 3"/>
          <p:cNvSpPr txBox="1"/>
          <p:nvPr/>
        </p:nvSpPr>
        <p:spPr>
          <a:xfrm>
            <a:off x="544286" y="1936271"/>
            <a:ext cx="7124958" cy="2554545"/>
          </a:xfrm>
          <a:prstGeom prst="rect">
            <a:avLst/>
          </a:prstGeom>
          <a:noFill/>
        </p:spPr>
        <p:txBody>
          <a:bodyPr wrap="square" rtlCol="0">
            <a:spAutoFit/>
          </a:bodyPr>
          <a:lstStyle/>
          <a:p>
            <a:r>
              <a:rPr lang="en-GB" sz="2000" i="1" dirty="0">
                <a:solidFill>
                  <a:srgbClr val="002060"/>
                </a:solidFill>
                <a:latin typeface="Arial" panose="020B0604020202020204" pitchFamily="34" charset="0"/>
                <a:cs typeface="Arial" panose="020B0604020202020204" pitchFamily="34" charset="0"/>
              </a:rPr>
              <a:t>“A refugee is a person that is persecuted for reasons of </a:t>
            </a:r>
            <a:r>
              <a:rPr lang="en-GB" sz="2000" b="1" i="1" dirty="0">
                <a:solidFill>
                  <a:srgbClr val="002060"/>
                </a:solidFill>
                <a:latin typeface="Arial" panose="020B0604020202020204" pitchFamily="34" charset="0"/>
                <a:cs typeface="Arial" panose="020B0604020202020204" pitchFamily="34" charset="0"/>
              </a:rPr>
              <a:t>race</a:t>
            </a:r>
            <a:r>
              <a:rPr lang="en-GB" sz="2000" i="1" dirty="0">
                <a:solidFill>
                  <a:srgbClr val="002060"/>
                </a:solidFill>
                <a:latin typeface="Arial" panose="020B0604020202020204" pitchFamily="34" charset="0"/>
                <a:cs typeface="Arial" panose="020B0604020202020204" pitchFamily="34" charset="0"/>
              </a:rPr>
              <a:t>, </a:t>
            </a:r>
            <a:r>
              <a:rPr lang="en-GB" sz="2000" b="1" i="1" dirty="0">
                <a:solidFill>
                  <a:srgbClr val="002060"/>
                </a:solidFill>
                <a:latin typeface="Arial" panose="020B0604020202020204" pitchFamily="34" charset="0"/>
                <a:cs typeface="Arial" panose="020B0604020202020204" pitchFamily="34" charset="0"/>
              </a:rPr>
              <a:t>religion</a:t>
            </a:r>
            <a:r>
              <a:rPr lang="en-GB" sz="2000" i="1" dirty="0">
                <a:solidFill>
                  <a:srgbClr val="002060"/>
                </a:solidFill>
                <a:latin typeface="Arial" panose="020B0604020202020204" pitchFamily="34" charset="0"/>
                <a:cs typeface="Arial" panose="020B0604020202020204" pitchFamily="34" charset="0"/>
              </a:rPr>
              <a:t>, </a:t>
            </a:r>
            <a:r>
              <a:rPr lang="en-GB" sz="2000" b="1" i="1" dirty="0">
                <a:solidFill>
                  <a:srgbClr val="002060"/>
                </a:solidFill>
                <a:latin typeface="Arial" panose="020B0604020202020204" pitchFamily="34" charset="0"/>
                <a:cs typeface="Arial" panose="020B0604020202020204" pitchFamily="34" charset="0"/>
              </a:rPr>
              <a:t>nationality</a:t>
            </a:r>
            <a:r>
              <a:rPr lang="en-GB" sz="2000" i="1" dirty="0">
                <a:solidFill>
                  <a:srgbClr val="002060"/>
                </a:solidFill>
                <a:latin typeface="Arial" panose="020B0604020202020204" pitchFamily="34" charset="0"/>
                <a:cs typeface="Arial" panose="020B0604020202020204" pitchFamily="34" charset="0"/>
              </a:rPr>
              <a:t>, </a:t>
            </a:r>
            <a:r>
              <a:rPr lang="en-GB" sz="2000" b="1" i="1" dirty="0">
                <a:solidFill>
                  <a:srgbClr val="002060"/>
                </a:solidFill>
                <a:latin typeface="Arial" panose="020B0604020202020204" pitchFamily="34" charset="0"/>
                <a:cs typeface="Arial" panose="020B0604020202020204" pitchFamily="34" charset="0"/>
              </a:rPr>
              <a:t>membership of a particular social group </a:t>
            </a:r>
            <a:r>
              <a:rPr lang="en-GB" sz="2000" i="1" dirty="0">
                <a:solidFill>
                  <a:srgbClr val="002060"/>
                </a:solidFill>
                <a:latin typeface="Arial" panose="020B0604020202020204" pitchFamily="34" charset="0"/>
                <a:cs typeface="Arial" panose="020B0604020202020204" pitchFamily="34" charset="0"/>
              </a:rPr>
              <a:t>or </a:t>
            </a:r>
            <a:r>
              <a:rPr lang="en-GB" sz="2000" b="1" i="1" dirty="0">
                <a:solidFill>
                  <a:srgbClr val="002060"/>
                </a:solidFill>
                <a:latin typeface="Arial" panose="020B0604020202020204" pitchFamily="34" charset="0"/>
                <a:cs typeface="Arial" panose="020B0604020202020204" pitchFamily="34" charset="0"/>
              </a:rPr>
              <a:t>political opinion</a:t>
            </a:r>
            <a:r>
              <a:rPr lang="en-GB" sz="2000" i="1" dirty="0">
                <a:solidFill>
                  <a:srgbClr val="002060"/>
                </a:solidFill>
                <a:latin typeface="Arial" panose="020B0604020202020204" pitchFamily="34" charset="0"/>
                <a:cs typeface="Arial" panose="020B0604020202020204" pitchFamily="34" charset="0"/>
              </a:rPr>
              <a:t>.</a:t>
            </a:r>
          </a:p>
          <a:p>
            <a:r>
              <a:rPr lang="en-GB" sz="2000" i="1" dirty="0">
                <a:solidFill>
                  <a:srgbClr val="002060"/>
                </a:solidFill>
                <a:latin typeface="Arial" panose="020B0604020202020204" pitchFamily="34" charset="0"/>
                <a:cs typeface="Arial" panose="020B0604020202020204" pitchFamily="34" charset="0"/>
              </a:rPr>
              <a:t> </a:t>
            </a:r>
          </a:p>
          <a:p>
            <a:r>
              <a:rPr lang="en-GB" sz="2000" i="1" dirty="0">
                <a:solidFill>
                  <a:srgbClr val="002060"/>
                </a:solidFill>
                <a:latin typeface="Arial" panose="020B0604020202020204" pitchFamily="34" charset="0"/>
                <a:cs typeface="Arial" panose="020B0604020202020204" pitchFamily="34" charset="0"/>
              </a:rPr>
              <a:t>[A refugee is a person, that] is </a:t>
            </a:r>
            <a:r>
              <a:rPr lang="en-GB" sz="2000" b="1" i="1" dirty="0">
                <a:solidFill>
                  <a:srgbClr val="002060"/>
                </a:solidFill>
                <a:latin typeface="Arial" panose="020B0604020202020204" pitchFamily="34" charset="0"/>
                <a:cs typeface="Arial" panose="020B0604020202020204" pitchFamily="34" charset="0"/>
              </a:rPr>
              <a:t>outside the country of his nationality </a:t>
            </a:r>
            <a:r>
              <a:rPr lang="en-GB" sz="2000" i="1" dirty="0">
                <a:solidFill>
                  <a:srgbClr val="002060"/>
                </a:solidFill>
                <a:latin typeface="Arial" panose="020B0604020202020204" pitchFamily="34" charset="0"/>
                <a:cs typeface="Arial" panose="020B0604020202020204" pitchFamily="34" charset="0"/>
              </a:rPr>
              <a:t>and is </a:t>
            </a:r>
            <a:r>
              <a:rPr lang="en-GB" sz="2000" b="1" i="1" dirty="0">
                <a:solidFill>
                  <a:srgbClr val="002060"/>
                </a:solidFill>
                <a:latin typeface="Arial" panose="020B0604020202020204" pitchFamily="34" charset="0"/>
                <a:cs typeface="Arial" panose="020B0604020202020204" pitchFamily="34" charset="0"/>
              </a:rPr>
              <a:t>unable</a:t>
            </a:r>
            <a:r>
              <a:rPr lang="en-GB" sz="2000" i="1" dirty="0">
                <a:solidFill>
                  <a:srgbClr val="002060"/>
                </a:solidFill>
                <a:latin typeface="Arial" panose="020B0604020202020204" pitchFamily="34" charset="0"/>
                <a:cs typeface="Arial" panose="020B0604020202020204" pitchFamily="34" charset="0"/>
              </a:rPr>
              <a:t> or, </a:t>
            </a:r>
            <a:r>
              <a:rPr lang="en-GB" sz="2000" b="1" i="1" dirty="0">
                <a:solidFill>
                  <a:srgbClr val="002060"/>
                </a:solidFill>
                <a:latin typeface="Arial" panose="020B0604020202020204" pitchFamily="34" charset="0"/>
                <a:cs typeface="Arial" panose="020B0604020202020204" pitchFamily="34" charset="0"/>
              </a:rPr>
              <a:t>owing to such fear</a:t>
            </a:r>
            <a:r>
              <a:rPr lang="en-GB" sz="2000" i="1" dirty="0">
                <a:solidFill>
                  <a:srgbClr val="002060"/>
                </a:solidFill>
                <a:latin typeface="Arial" panose="020B0604020202020204" pitchFamily="34" charset="0"/>
                <a:cs typeface="Arial" panose="020B0604020202020204" pitchFamily="34" charset="0"/>
              </a:rPr>
              <a:t>, is </a:t>
            </a:r>
            <a:r>
              <a:rPr lang="en-GB" sz="2000" b="1" i="1" dirty="0">
                <a:solidFill>
                  <a:srgbClr val="002060"/>
                </a:solidFill>
                <a:latin typeface="Arial" panose="020B0604020202020204" pitchFamily="34" charset="0"/>
                <a:cs typeface="Arial" panose="020B0604020202020204" pitchFamily="34" charset="0"/>
              </a:rPr>
              <a:t>unwilling to avail himself of the protection of that country</a:t>
            </a:r>
            <a:r>
              <a:rPr lang="en-GB" sz="2000" i="1" dirty="0">
                <a:solidFill>
                  <a:srgbClr val="002060"/>
                </a:solidFill>
                <a:latin typeface="Arial" panose="020B0604020202020204" pitchFamily="34" charset="0"/>
                <a:cs typeface="Arial" panose="020B0604020202020204" pitchFamily="34" charset="0"/>
              </a:rPr>
              <a:t> […].”</a:t>
            </a:r>
            <a:endParaRPr lang="de-DE" i="1" dirty="0"/>
          </a:p>
        </p:txBody>
      </p:sp>
    </p:spTree>
    <p:extLst>
      <p:ext uri="{BB962C8B-B14F-4D97-AF65-F5344CB8AC3E}">
        <p14:creationId xmlns:p14="http://schemas.microsoft.com/office/powerpoint/2010/main" val="2321744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 y="3988676"/>
            <a:ext cx="3645444" cy="286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7079456" y="6300062"/>
            <a:ext cx="2057400" cy="545243"/>
          </a:xfrm>
        </p:spPr>
        <p:txBody>
          <a:bodyPr/>
          <a:lstStyle/>
          <a:p>
            <a:fld id="{AC30E85F-03A9-4DC3-A879-6F4150C88507}" type="slidenum">
              <a:rPr lang="en-GB" smtClean="0"/>
              <a:pPr/>
              <a:t>20</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60903" y="668342"/>
            <a:ext cx="7822194" cy="1022351"/>
          </a:xfrm>
        </p:spPr>
        <p:txBody>
          <a:bodyPr/>
          <a:lstStyle/>
          <a:p>
            <a:r>
              <a:rPr lang="en-US" dirty="0"/>
              <a:t>Social farming with refugees </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a:xfrm>
            <a:off x="660400" y="1233603"/>
            <a:ext cx="7823200" cy="427037"/>
          </a:xfrm>
        </p:spPr>
        <p:txBody>
          <a:bodyPr/>
          <a:lstStyle/>
          <a:p>
            <a:r>
              <a:rPr lang="en-US" dirty="0"/>
              <a:t>Challenges and particularities </a:t>
            </a:r>
            <a:endParaRPr lang="cs-CZ" dirty="0"/>
          </a:p>
        </p:txBody>
      </p:sp>
      <p:sp>
        <p:nvSpPr>
          <p:cNvPr id="9" name="Textfeld 8"/>
          <p:cNvSpPr txBox="1"/>
          <p:nvPr/>
        </p:nvSpPr>
        <p:spPr>
          <a:xfrm>
            <a:off x="709684" y="1853072"/>
            <a:ext cx="7192370" cy="2246769"/>
          </a:xfrm>
          <a:prstGeom prst="rect">
            <a:avLst/>
          </a:prstGeom>
          <a:noFill/>
        </p:spPr>
        <p:txBody>
          <a:bodyPr wrap="square" rtlCol="0">
            <a:spAutoFit/>
          </a:bodyPr>
          <a:lstStyle/>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Work </a:t>
            </a:r>
            <a:r>
              <a:rPr lang="de-DE" sz="2000" dirty="0" err="1">
                <a:latin typeface="Arial" panose="020B0604020202020204" pitchFamily="34" charset="0"/>
                <a:cs typeface="Arial" panose="020B0604020202020204" pitchFamily="34" charset="0"/>
              </a:rPr>
              <a:t>with</a:t>
            </a:r>
            <a:r>
              <a:rPr lang="de-DE" sz="2000" dirty="0">
                <a:latin typeface="Arial" panose="020B0604020202020204" pitchFamily="34" charset="0"/>
                <a:cs typeface="Arial" panose="020B0604020202020204" pitchFamily="34" charset="0"/>
              </a:rPr>
              <a:t> different </a:t>
            </a:r>
            <a:r>
              <a:rPr lang="de-DE" sz="2000" dirty="0" err="1">
                <a:latin typeface="Arial" panose="020B0604020202020204" pitchFamily="34" charset="0"/>
                <a:cs typeface="Arial" panose="020B0604020202020204" pitchFamily="34" charset="0"/>
              </a:rPr>
              <a:t>cultures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religions</a:t>
            </a:r>
            <a:r>
              <a:rPr lang="de-DE" sz="2000" dirty="0">
                <a:latin typeface="Arial" panose="020B0604020202020204" pitchFamily="34" charset="0"/>
                <a:cs typeface="Arial" panose="020B0604020202020204" pitchFamily="34" charset="0"/>
              </a:rPr>
              <a:t> and </a:t>
            </a:r>
            <a:r>
              <a:rPr lang="de-DE" sz="2000" dirty="0" err="1">
                <a:latin typeface="Arial" panose="020B0604020202020204" pitchFamily="34" charset="0"/>
                <a:cs typeface="Arial" panose="020B0604020202020204" pitchFamily="34" charset="0"/>
              </a:rPr>
              <a:t>gender</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roles</a:t>
            </a:r>
            <a:endParaRPr lang="de-DE"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Language </a:t>
            </a:r>
            <a:r>
              <a:rPr lang="de-DE" sz="2000" dirty="0" err="1">
                <a:latin typeface="Arial" panose="020B0604020202020204" pitchFamily="34" charset="0"/>
                <a:cs typeface="Arial" panose="020B0604020202020204" pitchFamily="34" charset="0"/>
              </a:rPr>
              <a:t>barrieres</a:t>
            </a:r>
            <a:r>
              <a:rPr lang="de-DE"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Mental </a:t>
            </a:r>
            <a:r>
              <a:rPr lang="de-DE" sz="2000" dirty="0" err="1">
                <a:latin typeface="Arial" panose="020B0604020202020204" pitchFamily="34" charset="0"/>
                <a:cs typeface="Arial" panose="020B0604020202020204" pitchFamily="34" charset="0"/>
              </a:rPr>
              <a:t>health</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challenges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mainly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caused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by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traumatic</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experiences</a:t>
            </a:r>
            <a:r>
              <a:rPr lang="de-DE"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p:txBody>
      </p:sp>
      <p:sp>
        <p:nvSpPr>
          <p:cNvPr id="10" name="Textfeld 9"/>
          <p:cNvSpPr txBox="1"/>
          <p:nvPr/>
        </p:nvSpPr>
        <p:spPr>
          <a:xfrm>
            <a:off x="4189863" y="4099841"/>
            <a:ext cx="4462818" cy="1938992"/>
          </a:xfrm>
          <a:prstGeom prst="rect">
            <a:avLst/>
          </a:prstGeom>
          <a:noFill/>
        </p:spPr>
        <p:txBody>
          <a:bodyPr wrap="square" rtlCol="0">
            <a:spAutoFit/>
          </a:bodyPr>
          <a:lstStyle/>
          <a:p>
            <a:pPr marL="342900" indent="-342900">
              <a:buFont typeface="Arial" panose="020B0604020202020204" pitchFamily="34" charset="0"/>
              <a:buChar char="•"/>
            </a:pPr>
            <a:r>
              <a:rPr lang="de-DE" sz="2000" dirty="0" err="1">
                <a:latin typeface="Arial" panose="020B0604020202020204" pitchFamily="34" charset="0"/>
                <a:cs typeface="Arial" panose="020B0604020202020204" pitchFamily="34" charset="0"/>
              </a:rPr>
              <a:t>Bureaucratic</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obstacles</a:t>
            </a:r>
            <a:r>
              <a:rPr lang="de-DE" sz="2000" dirty="0">
                <a:latin typeface="Arial" panose="020B0604020202020204" pitchFamily="34" charset="0"/>
                <a:cs typeface="Arial" panose="020B0604020202020204" pitchFamily="34" charset="0"/>
              </a:rPr>
              <a:t> (e.g. </a:t>
            </a:r>
            <a:r>
              <a:rPr lang="de-DE" sz="2000" dirty="0" err="1">
                <a:latin typeface="Arial" panose="020B0604020202020204" pitchFamily="34" charset="0"/>
                <a:cs typeface="Arial" panose="020B0604020202020204" pitchFamily="34" charset="0"/>
              </a:rPr>
              <a:t>unclear</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residence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status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funding</a:t>
            </a:r>
            <a:r>
              <a:rPr lang="de-DE" sz="2000" dirty="0">
                <a:latin typeface="Arial" panose="020B0604020202020204" pitchFamily="34" charset="0"/>
                <a:cs typeface="Arial" panose="020B0604020202020204" pitchFamily="34" charset="0"/>
              </a:rPr>
              <a:t>)</a:t>
            </a:r>
          </a:p>
          <a:p>
            <a:endParaRPr lang="de-D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transportation</a:t>
            </a:r>
            <a:r>
              <a:rPr lang="de-DE"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err="1">
                <a:latin typeface="Arial" panose="020B0604020202020204" pitchFamily="34" charset="0"/>
                <a:cs typeface="Arial" panose="020B0604020202020204" pitchFamily="34" charset="0"/>
              </a:rPr>
              <a:t>Prejudice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against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foreigners</a:t>
            </a:r>
            <a:r>
              <a:rPr lang="de-DE" sz="2000" dirty="0">
                <a:latin typeface="Arial" panose="020B0604020202020204" pitchFamily="34" charset="0"/>
                <a:cs typeface="Arial" panose="020B0604020202020204" pitchFamily="34" charset="0"/>
              </a:rPr>
              <a:t> </a:t>
            </a:r>
          </a:p>
        </p:txBody>
      </p:sp>
      <p:sp>
        <p:nvSpPr>
          <p:cNvPr id="11" name="Textfeld 10"/>
          <p:cNvSpPr txBox="1"/>
          <p:nvPr/>
        </p:nvSpPr>
        <p:spPr>
          <a:xfrm rot="16200000">
            <a:off x="2914975" y="5869217"/>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39651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21</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a:t>Conflict management</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a:xfrm>
            <a:off x="660903" y="1337062"/>
            <a:ext cx="7822194" cy="427769"/>
          </a:xfrm>
        </p:spPr>
        <p:txBody>
          <a:bodyPr/>
          <a:lstStyle/>
          <a:p>
            <a:r>
              <a:rPr lang="en-US" dirty="0"/>
              <a:t>Some tips from practitioners  </a:t>
            </a:r>
            <a:endParaRPr lang="cs-CZ" dirty="0"/>
          </a:p>
        </p:txBody>
      </p:sp>
      <p:sp>
        <p:nvSpPr>
          <p:cNvPr id="12" name="Ellipse 11"/>
          <p:cNvSpPr/>
          <p:nvPr/>
        </p:nvSpPr>
        <p:spPr>
          <a:xfrm>
            <a:off x="5070826" y="1839766"/>
            <a:ext cx="2084886" cy="206919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600" dirty="0">
                <a:effectLst/>
                <a:latin typeface="Arial" panose="020B0604020202020204" pitchFamily="34" charset="0"/>
                <a:ea typeface="Calibri"/>
                <a:cs typeface="Arial" panose="020B0604020202020204" pitchFamily="34" charset="0"/>
              </a:rPr>
              <a:t>Pay </a:t>
            </a:r>
            <a:r>
              <a:rPr lang="de-DE" sz="1600" dirty="0" err="1">
                <a:effectLst/>
                <a:latin typeface="Arial" panose="020B0604020202020204" pitchFamily="34" charset="0"/>
                <a:ea typeface="Calibri"/>
                <a:cs typeface="Arial" panose="020B0604020202020204" pitchFamily="34" charset="0"/>
              </a:rPr>
              <a:t>attention</a:t>
            </a:r>
            <a:r>
              <a:rPr lang="de-DE" sz="1600" dirty="0">
                <a:effectLst/>
                <a:latin typeface="Arial" panose="020B0604020202020204" pitchFamily="34" charset="0"/>
                <a:ea typeface="Calibri"/>
                <a:cs typeface="Arial" panose="020B0604020202020204" pitchFamily="34" charset="0"/>
              </a:rPr>
              <a:t> </a:t>
            </a:r>
            <a:r>
              <a:rPr lang="de-DE" sz="1600" dirty="0" err="1">
                <a:effectLst/>
                <a:latin typeface="Arial" panose="020B0604020202020204" pitchFamily="34" charset="0"/>
                <a:ea typeface="Calibri"/>
                <a:cs typeface="Arial" panose="020B0604020202020204" pitchFamily="34" charset="0"/>
              </a:rPr>
              <a:t>to</a:t>
            </a:r>
            <a:r>
              <a:rPr lang="de-DE" sz="1600" dirty="0">
                <a:effectLst/>
                <a:latin typeface="Arial" panose="020B0604020202020204" pitchFamily="34" charset="0"/>
                <a:ea typeface="Calibri"/>
                <a:cs typeface="Arial" panose="020B0604020202020204" pitchFamily="34" charset="0"/>
              </a:rPr>
              <a:t> </a:t>
            </a:r>
            <a:r>
              <a:rPr lang="de-DE" sz="1600" dirty="0" err="1">
                <a:effectLst/>
                <a:latin typeface="Arial" panose="020B0604020202020204" pitchFamily="34" charset="0"/>
                <a:ea typeface="Calibri"/>
                <a:cs typeface="Arial" panose="020B0604020202020204" pitchFamily="34" charset="0"/>
              </a:rPr>
              <a:t>harmony</a:t>
            </a:r>
            <a:endParaRPr lang="de-DE" sz="1600" dirty="0">
              <a:effectLst/>
              <a:latin typeface="Arial" panose="020B0604020202020204" pitchFamily="34" charset="0"/>
              <a:ea typeface="Calibri"/>
              <a:cs typeface="Arial" panose="020B0604020202020204" pitchFamily="34" charset="0"/>
            </a:endParaRPr>
          </a:p>
        </p:txBody>
      </p:sp>
      <p:sp>
        <p:nvSpPr>
          <p:cNvPr id="13" name="Ellipse 12"/>
          <p:cNvSpPr/>
          <p:nvPr/>
        </p:nvSpPr>
        <p:spPr>
          <a:xfrm>
            <a:off x="6809620" y="2501171"/>
            <a:ext cx="1820782" cy="179056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Know about each other</a:t>
            </a:r>
            <a:r>
              <a:rPr lang="en-GB" sz="1600" u="sng" dirty="0">
                <a:solidFill>
                  <a:srgbClr val="008080"/>
                </a:solidFill>
                <a:latin typeface="Arial" panose="020B0604020202020204" pitchFamily="34" charset="0"/>
                <a:ea typeface="Calibri"/>
                <a:cs typeface="Arial" panose="020B0604020202020204" pitchFamily="34" charset="0"/>
              </a:rPr>
              <a:t>´</a:t>
            </a:r>
            <a:r>
              <a:rPr lang="en-GB" sz="1600" dirty="0">
                <a:effectLst/>
                <a:latin typeface="Arial" panose="020B0604020202020204" pitchFamily="34" charset="0"/>
                <a:ea typeface="Calibri"/>
                <a:cs typeface="Arial" panose="020B0604020202020204" pitchFamily="34" charset="0"/>
              </a:rPr>
              <a:t>s religion </a:t>
            </a:r>
            <a:endParaRPr lang="de-DE" sz="1600" dirty="0">
              <a:effectLst/>
              <a:latin typeface="Arial" panose="020B0604020202020204" pitchFamily="34" charset="0"/>
              <a:ea typeface="Calibri"/>
              <a:cs typeface="Arial" panose="020B0604020202020204" pitchFamily="34" charset="0"/>
            </a:endParaRPr>
          </a:p>
        </p:txBody>
      </p:sp>
      <p:sp>
        <p:nvSpPr>
          <p:cNvPr id="14" name="Ellipse 13"/>
          <p:cNvSpPr/>
          <p:nvPr/>
        </p:nvSpPr>
        <p:spPr>
          <a:xfrm>
            <a:off x="3256485" y="4685431"/>
            <a:ext cx="2410669" cy="2211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Limit the target group you work with (e.g. by age or educational background)</a:t>
            </a:r>
            <a:endParaRPr lang="de-DE" sz="1600" dirty="0">
              <a:effectLst/>
              <a:latin typeface="Arial" panose="020B0604020202020204" pitchFamily="34" charset="0"/>
              <a:ea typeface="Calibri"/>
              <a:cs typeface="Arial" panose="020B0604020202020204" pitchFamily="34" charset="0"/>
            </a:endParaRPr>
          </a:p>
        </p:txBody>
      </p:sp>
      <p:sp>
        <p:nvSpPr>
          <p:cNvPr id="15" name="Ellipse 14"/>
          <p:cNvSpPr/>
          <p:nvPr/>
        </p:nvSpPr>
        <p:spPr>
          <a:xfrm>
            <a:off x="98977" y="4894092"/>
            <a:ext cx="2218921" cy="20202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600" dirty="0">
                <a:effectLst/>
                <a:latin typeface="Arial" panose="020B0604020202020204" pitchFamily="34" charset="0"/>
                <a:ea typeface="Calibri"/>
                <a:cs typeface="Arial" panose="020B0604020202020204" pitchFamily="34" charset="0"/>
              </a:rPr>
              <a:t>Support </a:t>
            </a:r>
            <a:r>
              <a:rPr lang="de-DE" sz="1600" dirty="0" err="1">
                <a:effectLst/>
                <a:latin typeface="Arial" panose="020B0604020202020204" pitchFamily="34" charset="0"/>
                <a:ea typeface="Calibri"/>
                <a:cs typeface="Arial" panose="020B0604020202020204" pitchFamily="34" charset="0"/>
              </a:rPr>
              <a:t>trainers</a:t>
            </a:r>
            <a:r>
              <a:rPr lang="de-DE" sz="1600" dirty="0">
                <a:effectLst/>
                <a:latin typeface="Arial" panose="020B0604020202020204" pitchFamily="34" charset="0"/>
                <a:ea typeface="Calibri"/>
                <a:cs typeface="Arial" panose="020B0604020202020204" pitchFamily="34" charset="0"/>
              </a:rPr>
              <a:t> </a:t>
            </a:r>
            <a:r>
              <a:rPr lang="de-DE" sz="1600" dirty="0" err="1">
                <a:effectLst/>
                <a:latin typeface="Arial" panose="020B0604020202020204" pitchFamily="34" charset="0"/>
                <a:ea typeface="Calibri"/>
                <a:cs typeface="Arial" panose="020B0604020202020204" pitchFamily="34" charset="0"/>
              </a:rPr>
              <a:t>by</a:t>
            </a:r>
            <a:r>
              <a:rPr lang="de-DE" sz="1600" dirty="0">
                <a:effectLst/>
                <a:latin typeface="Arial" panose="020B0604020202020204" pitchFamily="34" charset="0"/>
                <a:ea typeface="Calibri"/>
                <a:cs typeface="Arial" panose="020B0604020202020204" pitchFamily="34" charset="0"/>
              </a:rPr>
              <a:t> </a:t>
            </a:r>
            <a:r>
              <a:rPr lang="de-DE" sz="1600" dirty="0" err="1">
                <a:effectLst/>
                <a:latin typeface="Arial" panose="020B0604020202020204" pitchFamily="34" charset="0"/>
                <a:ea typeface="Calibri"/>
                <a:cs typeface="Arial" panose="020B0604020202020204" pitchFamily="34" charset="0"/>
              </a:rPr>
              <a:t>involving</a:t>
            </a:r>
            <a:r>
              <a:rPr lang="de-DE" sz="1600" dirty="0">
                <a:effectLst/>
                <a:latin typeface="Arial" panose="020B0604020202020204" pitchFamily="34" charset="0"/>
                <a:ea typeface="Calibri"/>
                <a:cs typeface="Arial" panose="020B0604020202020204" pitchFamily="34" charset="0"/>
              </a:rPr>
              <a:t> </a:t>
            </a:r>
            <a:r>
              <a:rPr lang="de-DE" sz="1600" dirty="0" err="1">
                <a:effectLst/>
                <a:latin typeface="Arial" panose="020B0604020202020204" pitchFamily="34" charset="0"/>
                <a:ea typeface="Calibri"/>
                <a:cs typeface="Arial" panose="020B0604020202020204" pitchFamily="34" charset="0"/>
              </a:rPr>
              <a:t>volunteers</a:t>
            </a:r>
            <a:endParaRPr lang="de-DE" sz="1600" dirty="0">
              <a:effectLst/>
              <a:latin typeface="Arial" panose="020B0604020202020204" pitchFamily="34" charset="0"/>
              <a:ea typeface="Calibri"/>
              <a:cs typeface="Arial" panose="020B0604020202020204" pitchFamily="34" charset="0"/>
            </a:endParaRPr>
          </a:p>
        </p:txBody>
      </p:sp>
      <p:sp>
        <p:nvSpPr>
          <p:cNvPr id="16" name="Ellipse 15"/>
          <p:cNvSpPr/>
          <p:nvPr/>
        </p:nvSpPr>
        <p:spPr>
          <a:xfrm>
            <a:off x="5337544" y="3762909"/>
            <a:ext cx="2020960" cy="20283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Pay attention to the social aspect (not only to work</a:t>
            </a:r>
            <a:r>
              <a:rPr lang="en-GB" sz="1600" dirty="0">
                <a:effectLst/>
                <a:ea typeface="Calibri"/>
                <a:cs typeface="Times New Roman"/>
              </a:rPr>
              <a:t>)</a:t>
            </a:r>
            <a:endParaRPr lang="de-DE" sz="1600" dirty="0">
              <a:effectLst/>
              <a:ea typeface="Calibri"/>
              <a:cs typeface="Times New Roman"/>
            </a:endParaRPr>
          </a:p>
        </p:txBody>
      </p:sp>
      <p:sp>
        <p:nvSpPr>
          <p:cNvPr id="17" name="Ellipse 16"/>
          <p:cNvSpPr/>
          <p:nvPr/>
        </p:nvSpPr>
        <p:spPr>
          <a:xfrm>
            <a:off x="1573617" y="3628212"/>
            <a:ext cx="2296634" cy="21144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Take a firm stand if co-workers have prejudice against refugees </a:t>
            </a:r>
            <a:endParaRPr lang="de-DE" sz="1600" dirty="0">
              <a:effectLst/>
              <a:latin typeface="Arial" panose="020B0604020202020204" pitchFamily="34" charset="0"/>
              <a:ea typeface="Calibri"/>
              <a:cs typeface="Arial" panose="020B0604020202020204" pitchFamily="34" charset="0"/>
            </a:endParaRPr>
          </a:p>
        </p:txBody>
      </p:sp>
      <p:sp>
        <p:nvSpPr>
          <p:cNvPr id="8" name="Ellipse 7"/>
          <p:cNvSpPr/>
          <p:nvPr/>
        </p:nvSpPr>
        <p:spPr>
          <a:xfrm>
            <a:off x="935665" y="2048027"/>
            <a:ext cx="2146892" cy="1931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Forgive someone after something bad has happened </a:t>
            </a:r>
            <a:endParaRPr lang="de-DE" sz="1600" dirty="0">
              <a:effectLst/>
              <a:latin typeface="Arial" panose="020B0604020202020204" pitchFamily="34" charset="0"/>
              <a:ea typeface="Calibri"/>
              <a:cs typeface="Arial" panose="020B0604020202020204" pitchFamily="34" charset="0"/>
            </a:endParaRPr>
          </a:p>
        </p:txBody>
      </p:sp>
      <p:sp>
        <p:nvSpPr>
          <p:cNvPr id="18" name="Ellipse 17"/>
          <p:cNvSpPr/>
          <p:nvPr/>
        </p:nvSpPr>
        <p:spPr>
          <a:xfrm>
            <a:off x="6974959" y="4760697"/>
            <a:ext cx="2062716" cy="19639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Get to know the story of the other person, get to know his/her culture</a:t>
            </a:r>
            <a:endParaRPr lang="de-DE" sz="1600" dirty="0">
              <a:effectLst/>
              <a:latin typeface="Arial" panose="020B0604020202020204" pitchFamily="34" charset="0"/>
              <a:ea typeface="Calibri"/>
              <a:cs typeface="Arial" panose="020B0604020202020204" pitchFamily="34" charset="0"/>
            </a:endParaRPr>
          </a:p>
        </p:txBody>
      </p:sp>
      <p:sp>
        <p:nvSpPr>
          <p:cNvPr id="11" name="Ellipse 10"/>
          <p:cNvSpPr/>
          <p:nvPr/>
        </p:nvSpPr>
        <p:spPr>
          <a:xfrm>
            <a:off x="3562479" y="2857663"/>
            <a:ext cx="2104675" cy="20364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Have a daily exchange with your headman</a:t>
            </a:r>
            <a:endParaRPr lang="de-DE" sz="1600"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754445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186" y="1566478"/>
            <a:ext cx="9475076" cy="581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22</a:t>
            </a:fld>
            <a:endParaRPr lang="en-GB" dirty="0"/>
          </a:p>
        </p:txBody>
      </p:sp>
      <p:sp>
        <p:nvSpPr>
          <p:cNvPr id="5" name="Title 4">
            <a:extLst>
              <a:ext uri="{FF2B5EF4-FFF2-40B4-BE49-F238E27FC236}">
                <a16:creationId xmlns:a16="http://schemas.microsoft.com/office/drawing/2014/main" id="{D31B6C9B-7787-E5C7-8C0D-04BB1EACF98D}"/>
              </a:ext>
            </a:extLst>
          </p:cNvPr>
          <p:cNvSpPr>
            <a:spLocks noGrp="1"/>
          </p:cNvSpPr>
          <p:nvPr>
            <p:ph type="title"/>
          </p:nvPr>
        </p:nvSpPr>
        <p:spPr>
          <a:xfrm>
            <a:off x="719901" y="845762"/>
            <a:ext cx="7870152" cy="836079"/>
          </a:xfrm>
        </p:spPr>
        <p:txBody>
          <a:bodyPr/>
          <a:lstStyle/>
          <a:p>
            <a:r>
              <a:rPr lang="en-GB" dirty="0"/>
              <a:t>Social farming </a:t>
            </a:r>
            <a:br>
              <a:rPr lang="en-GB" dirty="0"/>
            </a:br>
            <a:r>
              <a:rPr lang="en-GB" sz="2200" dirty="0">
                <a:solidFill>
                  <a:srgbClr val="06883E"/>
                </a:solidFill>
              </a:rPr>
              <a:t>a perspective for refugees – a perspective for rural areas in Europe</a:t>
            </a:r>
            <a:endParaRPr lang="de-DE" sz="2200" dirty="0">
              <a:solidFill>
                <a:srgbClr val="06883E"/>
              </a:solidFill>
            </a:endParaRPr>
          </a:p>
        </p:txBody>
      </p:sp>
      <p:sp>
        <p:nvSpPr>
          <p:cNvPr id="7" name="Inhaltsplatzhalter 7"/>
          <p:cNvSpPr txBox="1">
            <a:spLocks/>
          </p:cNvSpPr>
          <p:nvPr/>
        </p:nvSpPr>
        <p:spPr>
          <a:xfrm>
            <a:off x="2197739" y="2636444"/>
            <a:ext cx="4640239" cy="474368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400" dirty="0">
                <a:solidFill>
                  <a:schemeClr val="bg2">
                    <a:lumMod val="25000"/>
                  </a:schemeClr>
                </a:solidFill>
                <a:latin typeface="Arial" panose="020B0604020202020204" pitchFamily="34" charset="0"/>
                <a:cs typeface="Arial" panose="020B0604020202020204" pitchFamily="34" charset="0"/>
              </a:rPr>
              <a:t>New </a:t>
            </a:r>
            <a:r>
              <a:rPr lang="de-DE" sz="2400" dirty="0" err="1">
                <a:solidFill>
                  <a:schemeClr val="bg2">
                    <a:lumMod val="25000"/>
                  </a:schemeClr>
                </a:solidFill>
                <a:latin typeface="Arial" panose="020B0604020202020204" pitchFamily="34" charset="0"/>
                <a:cs typeface="Arial" panose="020B0604020202020204" pitchFamily="34" charset="0"/>
              </a:rPr>
              <a:t>sources</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of</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income</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for</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farmers</a:t>
            </a:r>
            <a:r>
              <a:rPr lang="de-DE" sz="2400" dirty="0">
                <a:solidFill>
                  <a:schemeClr val="bg2">
                    <a:lumMod val="25000"/>
                  </a:schemeClr>
                </a:solidFill>
                <a:latin typeface="Arial" panose="020B0604020202020204" pitchFamily="34" charset="0"/>
                <a:cs typeface="Arial" panose="020B0604020202020204" pitchFamily="34" charset="0"/>
              </a:rPr>
              <a:t> </a:t>
            </a:r>
          </a:p>
          <a:p>
            <a:r>
              <a:rPr lang="de-DE" sz="2400" dirty="0" err="1">
                <a:solidFill>
                  <a:schemeClr val="bg2">
                    <a:lumMod val="25000"/>
                  </a:schemeClr>
                </a:solidFill>
                <a:latin typeface="Arial" panose="020B0604020202020204" pitchFamily="34" charset="0"/>
                <a:cs typeface="Arial" panose="020B0604020202020204" pitchFamily="34" charset="0"/>
              </a:rPr>
              <a:t>empowerment</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of</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sustainable</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farming</a:t>
            </a:r>
            <a:endParaRPr lang="de-DE" sz="2400" dirty="0">
              <a:solidFill>
                <a:schemeClr val="bg2">
                  <a:lumMod val="25000"/>
                </a:schemeClr>
              </a:solidFill>
              <a:latin typeface="Arial" panose="020B0604020202020204" pitchFamily="34" charset="0"/>
              <a:cs typeface="Arial" panose="020B0604020202020204" pitchFamily="34" charset="0"/>
            </a:endParaRPr>
          </a:p>
          <a:p>
            <a:r>
              <a:rPr lang="de-DE" sz="2400" dirty="0">
                <a:solidFill>
                  <a:schemeClr val="bg2">
                    <a:lumMod val="25000"/>
                  </a:schemeClr>
                </a:solidFill>
                <a:latin typeface="Arial" panose="020B0604020202020204" pitchFamily="34" charset="0"/>
                <a:cs typeface="Arial" panose="020B0604020202020204" pitchFamily="34" charset="0"/>
              </a:rPr>
              <a:t>Manpower</a:t>
            </a:r>
          </a:p>
          <a:p>
            <a:r>
              <a:rPr lang="de-DE" sz="2400" dirty="0">
                <a:solidFill>
                  <a:schemeClr val="bg2">
                    <a:lumMod val="25000"/>
                  </a:schemeClr>
                </a:solidFill>
                <a:latin typeface="Arial" panose="020B0604020202020204" pitchFamily="34" charset="0"/>
                <a:cs typeface="Arial" panose="020B0604020202020204" pitchFamily="34" charset="0"/>
              </a:rPr>
              <a:t>Rural </a:t>
            </a:r>
            <a:r>
              <a:rPr lang="de-DE" sz="2400" dirty="0" err="1">
                <a:solidFill>
                  <a:schemeClr val="bg2">
                    <a:lumMod val="25000"/>
                  </a:schemeClr>
                </a:solidFill>
                <a:latin typeface="Arial" panose="020B0604020202020204" pitchFamily="34" charset="0"/>
                <a:cs typeface="Arial" panose="020B0604020202020204" pitchFamily="34" charset="0"/>
              </a:rPr>
              <a:t>areas</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as</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attractive</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places</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for</a:t>
            </a:r>
            <a:r>
              <a:rPr lang="de-DE" sz="2400" dirty="0">
                <a:solidFill>
                  <a:schemeClr val="bg2">
                    <a:lumMod val="25000"/>
                  </a:schemeClr>
                </a:solidFill>
                <a:latin typeface="Arial" panose="020B0604020202020204" pitchFamily="34" charset="0"/>
                <a:cs typeface="Arial" panose="020B0604020202020204" pitchFamily="34" charset="0"/>
              </a:rPr>
              <a:t> all </a:t>
            </a:r>
            <a:r>
              <a:rPr lang="de-DE" sz="2400" dirty="0" err="1">
                <a:solidFill>
                  <a:schemeClr val="bg2">
                    <a:lumMod val="25000"/>
                  </a:schemeClr>
                </a:solidFill>
                <a:latin typeface="Arial" panose="020B0604020202020204" pitchFamily="34" charset="0"/>
                <a:cs typeface="Arial" panose="020B0604020202020204" pitchFamily="34" charset="0"/>
              </a:rPr>
              <a:t>people</a:t>
            </a:r>
            <a:r>
              <a:rPr lang="de-DE" sz="2400" dirty="0">
                <a:solidFill>
                  <a:schemeClr val="bg2">
                    <a:lumMod val="25000"/>
                  </a:schemeClr>
                </a:solidFill>
                <a:latin typeface="Arial" panose="020B0604020202020204" pitchFamily="34" charset="0"/>
                <a:cs typeface="Arial" panose="020B0604020202020204" pitchFamily="34" charset="0"/>
              </a:rPr>
              <a:t> </a:t>
            </a:r>
          </a:p>
          <a:p>
            <a:r>
              <a:rPr lang="de-DE" sz="2400" dirty="0">
                <a:solidFill>
                  <a:schemeClr val="bg2">
                    <a:lumMod val="25000"/>
                  </a:schemeClr>
                </a:solidFill>
                <a:latin typeface="Arial" panose="020B0604020202020204" pitchFamily="34" charset="0"/>
                <a:cs typeface="Arial" panose="020B0604020202020204" pitchFamily="34" charset="0"/>
              </a:rPr>
              <a:t>Integration, </a:t>
            </a:r>
            <a:r>
              <a:rPr lang="de-DE" sz="2400" dirty="0" err="1">
                <a:solidFill>
                  <a:schemeClr val="bg2">
                    <a:lumMod val="25000"/>
                  </a:schemeClr>
                </a:solidFill>
                <a:latin typeface="Arial" panose="020B0604020202020204" pitchFamily="34" charset="0"/>
                <a:cs typeface="Arial" panose="020B0604020202020204" pitchFamily="34" charset="0"/>
              </a:rPr>
              <a:t>cultural</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exchange</a:t>
            </a:r>
            <a:endParaRPr lang="de-DE" sz="2400" dirty="0">
              <a:solidFill>
                <a:schemeClr val="bg2">
                  <a:lumMod val="25000"/>
                </a:schemeClr>
              </a:solidFill>
              <a:latin typeface="Arial" panose="020B0604020202020204" pitchFamily="34" charset="0"/>
              <a:cs typeface="Arial" panose="020B0604020202020204" pitchFamily="34" charset="0"/>
            </a:endParaRPr>
          </a:p>
          <a:p>
            <a:r>
              <a:rPr lang="de-DE" sz="2400" dirty="0" err="1">
                <a:solidFill>
                  <a:schemeClr val="bg2">
                    <a:lumMod val="25000"/>
                  </a:schemeClr>
                </a:solidFill>
                <a:latin typeface="Arial" panose="020B0604020202020204" pitchFamily="34" charset="0"/>
                <a:cs typeface="Arial" panose="020B0604020202020204" pitchFamily="34" charset="0"/>
              </a:rPr>
              <a:t>new</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jobs</a:t>
            </a:r>
            <a:r>
              <a:rPr lang="de-DE" sz="2400" dirty="0">
                <a:solidFill>
                  <a:schemeClr val="bg2">
                    <a:lumMod val="25000"/>
                  </a:schemeClr>
                </a:solidFill>
                <a:latin typeface="Arial" panose="020B0604020202020204" pitchFamily="34" charset="0"/>
                <a:cs typeface="Arial" panose="020B0604020202020204" pitchFamily="34" charset="0"/>
              </a:rPr>
              <a:t> in </a:t>
            </a:r>
            <a:r>
              <a:rPr lang="de-DE" sz="2400" dirty="0" err="1">
                <a:solidFill>
                  <a:schemeClr val="bg2">
                    <a:lumMod val="25000"/>
                  </a:schemeClr>
                </a:solidFill>
                <a:latin typeface="Arial" panose="020B0604020202020204" pitchFamily="34" charset="0"/>
                <a:cs typeface="Arial" panose="020B0604020202020204" pitchFamily="34" charset="0"/>
              </a:rPr>
              <a:t>social</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work</a:t>
            </a:r>
            <a:r>
              <a:rPr lang="de-DE" sz="2400" dirty="0">
                <a:solidFill>
                  <a:schemeClr val="bg2">
                    <a:lumMod val="25000"/>
                  </a:schemeClr>
                </a:solidFill>
                <a:latin typeface="Arial" panose="020B0604020202020204" pitchFamily="34" charset="0"/>
                <a:cs typeface="Arial" panose="020B0604020202020204" pitchFamily="34" charset="0"/>
              </a:rPr>
              <a:t> </a:t>
            </a:r>
          </a:p>
          <a:p>
            <a:pPr marL="0" indent="0">
              <a:buFont typeface="Arial"/>
              <a:buNone/>
            </a:pPr>
            <a:endParaRPr lang="de-DE" sz="2400" dirty="0"/>
          </a:p>
          <a:p>
            <a:endParaRPr lang="de-DE" dirty="0">
              <a:solidFill>
                <a:schemeClr val="accent5">
                  <a:lumMod val="50000"/>
                </a:schemeClr>
              </a:solidFill>
            </a:endParaRPr>
          </a:p>
        </p:txBody>
      </p:sp>
      <p:sp>
        <p:nvSpPr>
          <p:cNvPr id="8" name="Textfeld 7"/>
          <p:cNvSpPr txBox="1"/>
          <p:nvPr/>
        </p:nvSpPr>
        <p:spPr>
          <a:xfrm rot="16200000">
            <a:off x="8248082" y="5962082"/>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89279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23</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a:t>Social farming in higher education</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p:txBody>
          <a:bodyPr/>
          <a:lstStyle/>
          <a:p>
            <a:r>
              <a:rPr lang="en-US" dirty="0"/>
              <a:t>Learning together with refugees </a:t>
            </a:r>
            <a:endParaRPr lang="cs-CZ" dirty="0"/>
          </a:p>
        </p:txBody>
      </p:sp>
      <p:pic>
        <p:nvPicPr>
          <p:cNvPr id="8" name="Grafik 7" descr="Y:\01_SoFarTeam\05_IOs\IO2\teaching_material\best_practices\fotos-refugees\Copyright Bettina Strutzmann-Gartenwerk\Teilnehmer bei der Arbeit im Gemüsegarte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389" y="1852684"/>
            <a:ext cx="6045960" cy="4230805"/>
          </a:xfrm>
          <a:prstGeom prst="rect">
            <a:avLst/>
          </a:prstGeom>
          <a:noFill/>
          <a:ln>
            <a:noFill/>
          </a:ln>
        </p:spPr>
      </p:pic>
      <p:sp>
        <p:nvSpPr>
          <p:cNvPr id="9" name="Rechteck 8"/>
          <p:cNvSpPr/>
          <p:nvPr/>
        </p:nvSpPr>
        <p:spPr>
          <a:xfrm rot="16200000">
            <a:off x="5315297" y="3630853"/>
            <a:ext cx="4572000" cy="1015663"/>
          </a:xfrm>
          <a:prstGeom prst="rect">
            <a:avLst/>
          </a:prstGeom>
        </p:spPr>
        <p:txBody>
          <a:bodyPr>
            <a:spAutoFit/>
          </a:bodyPr>
          <a:lstStyle/>
          <a:p>
            <a:r>
              <a:rPr lang="en-GB" sz="2000" dirty="0">
                <a:solidFill>
                  <a:srgbClr val="06883E"/>
                </a:solidFill>
              </a:rPr>
              <a:t>The Therapeutic garden of the  University of Agrarian and environmental pedagogy (Vienna, Austria)</a:t>
            </a:r>
            <a:endParaRPr lang="de-DE" sz="2000" dirty="0"/>
          </a:p>
        </p:txBody>
      </p:sp>
      <p:sp>
        <p:nvSpPr>
          <p:cNvPr id="10" name="Textfeld 9"/>
          <p:cNvSpPr txBox="1"/>
          <p:nvPr/>
        </p:nvSpPr>
        <p:spPr>
          <a:xfrm>
            <a:off x="5334826" y="6147685"/>
            <a:ext cx="1393523" cy="276999"/>
          </a:xfrm>
          <a:prstGeom prst="rect">
            <a:avLst/>
          </a:prstGeom>
          <a:noFill/>
        </p:spPr>
        <p:txBody>
          <a:bodyPr wrap="none" rtlCol="0">
            <a:spAutoFit/>
          </a:bodyPr>
          <a:lstStyle/>
          <a:p>
            <a:r>
              <a:rPr lang="en-GB" sz="1200" dirty="0"/>
              <a:t>Bettina </a:t>
            </a:r>
            <a:r>
              <a:rPr lang="en-GB" sz="1200" dirty="0" err="1"/>
              <a:t>Strutzmann</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579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24</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a:t>Social farming in higher education</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p:txBody>
          <a:bodyPr/>
          <a:lstStyle/>
          <a:p>
            <a:r>
              <a:rPr lang="en-US" dirty="0"/>
              <a:t>Learning together with refugees – Let`s discuss!</a:t>
            </a:r>
            <a:endParaRPr lang="cs-CZ" dirty="0"/>
          </a:p>
        </p:txBody>
      </p:sp>
      <p:sp>
        <p:nvSpPr>
          <p:cNvPr id="2" name="Textfeld 1"/>
          <p:cNvSpPr txBox="1"/>
          <p:nvPr/>
        </p:nvSpPr>
        <p:spPr>
          <a:xfrm>
            <a:off x="264012" y="2669546"/>
            <a:ext cx="8485850" cy="313932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Do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your</a:t>
            </a:r>
            <a:r>
              <a:rPr lang="de-DE" dirty="0">
                <a:latin typeface="Arial" panose="020B0604020202020204" pitchFamily="34" charset="0"/>
                <a:cs typeface="Arial" panose="020B0604020202020204" pitchFamily="34" charset="0"/>
              </a:rPr>
              <a:t> University </a:t>
            </a:r>
            <a:r>
              <a:rPr lang="de-DE" dirty="0" err="1">
                <a:latin typeface="Arial" panose="020B0604020202020204" pitchFamily="34" charset="0"/>
                <a:cs typeface="Arial" panose="020B0604020202020204" pitchFamily="34" charset="0"/>
              </a:rPr>
              <a:t>supports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refugees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displaced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people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likes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support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them</a:t>
            </a:r>
            <a:r>
              <a:rPr lang="de-DE" dirty="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rPr>
              <a:t>How</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could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learn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about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topic</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refugees</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social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farming</a:t>
            </a:r>
            <a:r>
              <a:rPr lang="de-DE" dirty="0">
                <a:latin typeface="Arial" panose="020B0604020202020204" pitchFamily="34" charset="0"/>
                <a:cs typeface="Arial" panose="020B0604020202020204" pitchFamily="34" charset="0"/>
              </a:rPr>
              <a:t> at </a:t>
            </a:r>
            <a:r>
              <a:rPr lang="de-DE" dirty="0" err="1">
                <a:latin typeface="Arial" panose="020B0604020202020204" pitchFamily="34" charset="0"/>
                <a:cs typeface="Arial" panose="020B0604020202020204" pitchFamily="34" charset="0"/>
              </a:rPr>
              <a:t>your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local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area</a:t>
            </a:r>
            <a:r>
              <a:rPr lang="de-DE" dirty="0">
                <a:latin typeface="Arial" panose="020B0604020202020204" pitchFamily="34" charset="0"/>
                <a:cs typeface="Arial" panose="020B0604020202020204" pitchFamily="34" charset="0"/>
              </a:rPr>
              <a:t>/University?</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Do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think</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social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farming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 </a:t>
            </a:r>
            <a:r>
              <a:rPr lang="de-DE" dirty="0" err="1">
                <a:latin typeface="Arial" panose="020B0604020202020204" pitchFamily="34" charset="0"/>
                <a:cs typeface="Arial" panose="020B0604020202020204" pitchFamily="34" charset="0"/>
              </a:rPr>
              <a:t>way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support</a:t>
            </a:r>
            <a:endParaRPr lang="de-DE"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rPr>
              <a:t>refugees</a:t>
            </a:r>
            <a:r>
              <a:rPr lang="de-DE" dirty="0">
                <a:latin typeface="Arial" panose="020B0604020202020204" pitchFamily="34" charset="0"/>
                <a:cs typeface="Arial" panose="020B0604020202020204" pitchFamily="34" charset="0"/>
              </a:rPr>
              <a:t>/</a:t>
            </a:r>
            <a:r>
              <a:rPr lang="de-DE" dirty="0" err="1">
                <a:latin typeface="Arial" panose="020B0604020202020204" pitchFamily="34" charset="0"/>
                <a:cs typeface="Arial" panose="020B0604020202020204" pitchFamily="34" charset="0"/>
              </a:rPr>
              <a:t>displaced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people</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your</a:t>
            </a:r>
            <a:endParaRPr lang="de-DE"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rPr>
              <a:t>region</a:t>
            </a:r>
            <a:r>
              <a:rPr lang="de-DE" dirty="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2450" y="3903008"/>
            <a:ext cx="5160609" cy="295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rot="16200000">
            <a:off x="3146532" y="5962082"/>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1061598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21E3305-7225-40A2-82AE-5752F0744D52}"/>
              </a:ext>
            </a:extLst>
          </p:cNvPr>
          <p:cNvSpPr>
            <a:spLocks noGrp="1"/>
          </p:cNvSpPr>
          <p:nvPr>
            <p:ph type="title"/>
          </p:nvPr>
        </p:nvSpPr>
        <p:spPr>
          <a:xfrm>
            <a:off x="1263" y="2109457"/>
            <a:ext cx="8692794" cy="896293"/>
          </a:xfrm>
        </p:spPr>
        <p:txBody>
          <a:bodyPr>
            <a:normAutofit/>
          </a:bodyPr>
          <a:lstStyle/>
          <a:p>
            <a:r>
              <a:rPr lang="cs-CZ" dirty="0"/>
              <a:t>THANK YOU FOR YOUR ATTENTION</a:t>
            </a:r>
            <a:endParaRPr lang="de-DE" dirty="0"/>
          </a:p>
        </p:txBody>
      </p:sp>
      <p:sp>
        <p:nvSpPr>
          <p:cNvPr id="8" name="Inhaltsplatzhalter 7">
            <a:extLst>
              <a:ext uri="{FF2B5EF4-FFF2-40B4-BE49-F238E27FC236}">
                <a16:creationId xmlns:a16="http://schemas.microsoft.com/office/drawing/2014/main" id="{1D02D2C8-89D7-47AC-AFF1-CE4D2005BF94}"/>
              </a:ext>
            </a:extLst>
          </p:cNvPr>
          <p:cNvSpPr>
            <a:spLocks noGrp="1"/>
          </p:cNvSpPr>
          <p:nvPr>
            <p:ph sz="half" idx="2"/>
          </p:nvPr>
        </p:nvSpPr>
        <p:spPr/>
        <p:txBody>
          <a:bodyPr/>
          <a:lstStyle/>
          <a:p>
            <a:pPr marL="0" lvl="0" indent="0" algn="l" rtl="0">
              <a:lnSpc>
                <a:spcPct val="120000"/>
              </a:lnSpc>
              <a:spcBef>
                <a:spcPts val="0"/>
              </a:spcBef>
              <a:spcAft>
                <a:spcPts val="0"/>
              </a:spcAft>
              <a:buClr>
                <a:schemeClr val="accent6"/>
              </a:buClr>
              <a:buSzPts val="1600"/>
              <a:buNone/>
            </a:pPr>
            <a:r>
              <a:rPr lang="en-US" sz="2000" dirty="0"/>
              <a:t>Name of Lecturer</a:t>
            </a:r>
          </a:p>
          <a:p>
            <a:pPr marL="0" lvl="1" indent="0" algn="l" rtl="0">
              <a:lnSpc>
                <a:spcPct val="120000"/>
              </a:lnSpc>
              <a:spcBef>
                <a:spcPts val="200"/>
              </a:spcBef>
              <a:spcAft>
                <a:spcPts val="0"/>
              </a:spcAft>
              <a:buSzPts val="1200"/>
              <a:buNone/>
            </a:pPr>
            <a:r>
              <a:rPr lang="en-US" sz="1600" dirty="0">
                <a:solidFill>
                  <a:schemeClr val="accent6"/>
                </a:solidFill>
              </a:rPr>
              <a:t>Institution of Lecturer</a:t>
            </a:r>
          </a:p>
        </p:txBody>
      </p:sp>
      <p:sp>
        <p:nvSpPr>
          <p:cNvPr id="2" name="Fußzeilenplatzhalter 1">
            <a:extLst>
              <a:ext uri="{FF2B5EF4-FFF2-40B4-BE49-F238E27FC236}">
                <a16:creationId xmlns:a16="http://schemas.microsoft.com/office/drawing/2014/main" id="{5A881A5C-4ECA-4C76-AD11-EF4250D255F8}"/>
              </a:ext>
            </a:extLst>
          </p:cNvPr>
          <p:cNvSpPr>
            <a:spLocks noGrp="1"/>
          </p:cNvSpPr>
          <p:nvPr>
            <p:ph type="ftr" sz="quarter" idx="11"/>
          </p:nvPr>
        </p:nvSpPr>
        <p:spPr>
          <a:xfrm>
            <a:off x="959048" y="5396852"/>
            <a:ext cx="2292152" cy="288350"/>
          </a:xfrm>
        </p:spPr>
        <p:txBody>
          <a:bodyPr/>
          <a:lstStyle/>
          <a:p>
            <a:pPr marL="0" lvl="0" indent="0" algn="l" rtl="0">
              <a:lnSpc>
                <a:spcPct val="100000"/>
              </a:lnSpc>
              <a:spcBef>
                <a:spcPts val="0"/>
              </a:spcBef>
              <a:spcAft>
                <a:spcPts val="0"/>
              </a:spcAft>
              <a:buClr>
                <a:schemeClr val="lt1"/>
              </a:buClr>
              <a:buSzPts val="1600"/>
              <a:buFont typeface="Arial"/>
              <a:buNone/>
            </a:pPr>
            <a:r>
              <a:rPr lang="cs-CZ" dirty="0"/>
              <a:t>+ call number</a:t>
            </a:r>
            <a:endParaRPr lang="cs-CZ" baseline="30000" dirty="0"/>
          </a:p>
        </p:txBody>
      </p:sp>
      <p:sp>
        <p:nvSpPr>
          <p:cNvPr id="9" name="Inhaltsplatzhalter 8">
            <a:extLst>
              <a:ext uri="{FF2B5EF4-FFF2-40B4-BE49-F238E27FC236}">
                <a16:creationId xmlns:a16="http://schemas.microsoft.com/office/drawing/2014/main" id="{36FBB4C7-A95A-4E3C-89C7-074FEA24EDDC}"/>
              </a:ext>
            </a:extLst>
          </p:cNvPr>
          <p:cNvSpPr>
            <a:spLocks noGrp="1"/>
          </p:cNvSpPr>
          <p:nvPr>
            <p:ph sz="half" idx="13"/>
          </p:nvPr>
        </p:nvSpPr>
        <p:spPr>
          <a:xfrm>
            <a:off x="960729" y="5685202"/>
            <a:ext cx="2842013" cy="400802"/>
          </a:xfrm>
        </p:spPr>
        <p:txBody>
          <a:bodyPr>
            <a:normAutofit/>
          </a:bodyPr>
          <a:lstStyle/>
          <a:p>
            <a:pPr marL="0" marR="0" lvl="0" indent="0" algn="l" rtl="0">
              <a:lnSpc>
                <a:spcPct val="100000"/>
              </a:lnSpc>
              <a:spcBef>
                <a:spcPts val="0"/>
              </a:spcBef>
              <a:spcAft>
                <a:spcPts val="0"/>
              </a:spcAft>
              <a:buClr>
                <a:schemeClr val="lt1"/>
              </a:buClr>
              <a:buSzPct val="100000"/>
              <a:buFont typeface="Arial"/>
              <a:buNone/>
            </a:pPr>
            <a:r>
              <a:rPr lang="de-DE" dirty="0">
                <a:solidFill>
                  <a:schemeClr val="bg1"/>
                </a:solidFill>
              </a:rPr>
              <a:t>name@xyz.com</a:t>
            </a:r>
          </a:p>
        </p:txBody>
      </p:sp>
      <p:sp>
        <p:nvSpPr>
          <p:cNvPr id="3" name="Foliennummernplatzhalter 2">
            <a:extLst>
              <a:ext uri="{FF2B5EF4-FFF2-40B4-BE49-F238E27FC236}">
                <a16:creationId xmlns:a16="http://schemas.microsoft.com/office/drawing/2014/main" id="{5BB73BEF-6551-4968-BDAF-46822C7A3CB6}"/>
              </a:ext>
            </a:extLst>
          </p:cNvPr>
          <p:cNvSpPr>
            <a:spLocks noGrp="1"/>
          </p:cNvSpPr>
          <p:nvPr>
            <p:ph type="sldNum" sz="quarter" idx="4294967295"/>
          </p:nvPr>
        </p:nvSpPr>
        <p:spPr>
          <a:xfrm>
            <a:off x="7086600" y="6300788"/>
            <a:ext cx="2057400" cy="544512"/>
          </a:xfrm>
        </p:spPr>
        <p:txBody>
          <a:bodyPr/>
          <a:lstStyle/>
          <a:p>
            <a:fld id="{AC30E85F-03A9-4DC3-A879-6F4150C88507}" type="slidenum">
              <a:rPr lang="en-GB" smtClean="0"/>
              <a:t>25</a:t>
            </a:fld>
            <a:endParaRPr lang="en-GB"/>
          </a:p>
        </p:txBody>
      </p:sp>
    </p:spTree>
    <p:extLst>
      <p:ext uri="{BB962C8B-B14F-4D97-AF65-F5344CB8AC3E}">
        <p14:creationId xmlns:p14="http://schemas.microsoft.com/office/powerpoint/2010/main" val="2616893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mirrors.creativecommons.org/presskit/buttons/88x31/png/by-nc.png">
            <a:extLst>
              <a:ext uri="{FF2B5EF4-FFF2-40B4-BE49-F238E27FC236}">
                <a16:creationId xmlns:a16="http://schemas.microsoft.com/office/drawing/2014/main" id="{006A3306-E1D8-4DAB-8740-4B925956E2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77" y="2529431"/>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A12FC1F1-7BF0-499A-9DA6-5E1D9CDC0075}"/>
              </a:ext>
            </a:extLst>
          </p:cNvPr>
          <p:cNvSpPr/>
          <p:nvPr/>
        </p:nvSpPr>
        <p:spPr>
          <a:xfrm>
            <a:off x="1781173" y="2444391"/>
            <a:ext cx="6588127" cy="646331"/>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a:t>
            </a:r>
            <a:r>
              <a:rPr lang="en-US" sz="1200">
                <a:solidFill>
                  <a:schemeClr val="bg1"/>
                </a:solidFill>
                <a:latin typeface="Arial" panose="020B0604020202020204" pitchFamily="34" charset="0"/>
                <a:cs typeface="Arial" panose="020B0604020202020204" pitchFamily="34" charset="0"/>
              </a:rPr>
              <a:t>inclusion </a:t>
            </a:r>
            <a:br>
              <a:rPr lang="en-US" sz="120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 2023 </a:t>
            </a:r>
            <a:r>
              <a:rPr lang="en-US" sz="1200" dirty="0">
                <a:solidFill>
                  <a:schemeClr val="bg1"/>
                </a:solidFill>
                <a:latin typeface="Arial" panose="020B0604020202020204" pitchFamily="34" charset="0"/>
                <a:cs typeface="Arial" panose="020B0604020202020204" pitchFamily="34" charset="0"/>
              </a:rPr>
              <a:t>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2D429BEF-07A6-4DE7-83C9-A9762B8295B9}"/>
              </a:ext>
            </a:extLst>
          </p:cNvPr>
          <p:cNvSpPr/>
          <p:nvPr/>
        </p:nvSpPr>
        <p:spPr>
          <a:xfrm>
            <a:off x="564757" y="3566116"/>
            <a:ext cx="6106499" cy="1569660"/>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Claudia Schneider</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de-DE" sz="1600" dirty="0">
                <a:solidFill>
                  <a:schemeClr val="bg1"/>
                </a:solidFill>
                <a:latin typeface="Arial" panose="020B0604020202020204" pitchFamily="34" charset="0"/>
                <a:cs typeface="Arial" panose="020B0604020202020204" pitchFamily="34" charset="0"/>
              </a:rPr>
              <a:t>Thüringer </a:t>
            </a:r>
            <a:r>
              <a:rPr lang="de-DE" sz="1600" dirty="0" err="1">
                <a:solidFill>
                  <a:schemeClr val="bg1"/>
                </a:solidFill>
                <a:latin typeface="Arial" panose="020B0604020202020204" pitchFamily="34" charset="0"/>
                <a:cs typeface="Arial" panose="020B0604020202020204" pitchFamily="34" charset="0"/>
              </a:rPr>
              <a:t>Ökoherz</a:t>
            </a:r>
            <a:r>
              <a:rPr lang="de-DE" sz="1600" dirty="0">
                <a:solidFill>
                  <a:schemeClr val="bg1"/>
                </a:solidFill>
                <a:latin typeface="Arial" panose="020B0604020202020204" pitchFamily="34" charset="0"/>
                <a:cs typeface="Arial" panose="020B0604020202020204" pitchFamily="34" charset="0"/>
              </a:rPr>
              <a:t> e.V.</a:t>
            </a:r>
          </a:p>
          <a:p>
            <a:r>
              <a:rPr lang="de-DE" sz="1600" dirty="0">
                <a:solidFill>
                  <a:schemeClr val="bg1"/>
                </a:solidFill>
                <a:latin typeface="Arial" panose="020B0604020202020204" pitchFamily="34" charset="0"/>
                <a:cs typeface="Arial" panose="020B0604020202020204" pitchFamily="34" charset="0"/>
              </a:rPr>
              <a:t>Schlachthofstraße 8-10</a:t>
            </a:r>
          </a:p>
          <a:p>
            <a:r>
              <a:rPr lang="de-DE" sz="1600" dirty="0">
                <a:solidFill>
                  <a:schemeClr val="bg1"/>
                </a:solidFill>
                <a:latin typeface="Arial" panose="020B0604020202020204" pitchFamily="34" charset="0"/>
                <a:cs typeface="Arial" panose="020B0604020202020204" pitchFamily="34" charset="0"/>
              </a:rPr>
              <a:t>99423 Weimar</a:t>
            </a:r>
            <a:r>
              <a:rPr lang="de-DE" sz="1600">
                <a:solidFill>
                  <a:schemeClr val="bg1"/>
                </a:solidFill>
                <a:latin typeface="Arial" panose="020B0604020202020204" pitchFamily="34" charset="0"/>
                <a:cs typeface="Arial" panose="020B0604020202020204" pitchFamily="34" charset="0"/>
              </a:rPr>
              <a:t>, Germany</a:t>
            </a:r>
            <a:endParaRPr lang="en-US" sz="1600" dirty="0">
              <a:solidFill>
                <a:schemeClr val="bg1"/>
              </a:solidFill>
              <a:latin typeface="Arial" panose="020B0604020202020204" pitchFamily="34" charset="0"/>
              <a:cs typeface="Arial" panose="020B0604020202020204" pitchFamily="34" charset="0"/>
            </a:endParaRPr>
          </a:p>
        </p:txBody>
      </p:sp>
      <p:sp>
        <p:nvSpPr>
          <p:cNvPr id="10" name="Zástupný obsah 4">
            <a:extLst>
              <a:ext uri="{FF2B5EF4-FFF2-40B4-BE49-F238E27FC236}">
                <a16:creationId xmlns:a16="http://schemas.microsoft.com/office/drawing/2014/main" id="{20AF2F75-994F-440B-929D-7D7A331302C9}"/>
              </a:ext>
            </a:extLst>
          </p:cNvPr>
          <p:cNvSpPr txBox="1">
            <a:spLocks/>
          </p:cNvSpPr>
          <p:nvPr/>
        </p:nvSpPr>
        <p:spPr>
          <a:xfrm>
            <a:off x="942975" y="5676149"/>
            <a:ext cx="2495549" cy="400802"/>
          </a:xfrm>
          <a:prstGeom prst="rect">
            <a:avLst/>
          </a:prstGeom>
        </p:spPr>
        <p:txBody>
          <a:bodyPr vert="horz" lIns="0" tIns="72000" rIns="91440" bIns="45720" rtlCol="0">
            <a:normAutofit/>
          </a:bodyPr>
          <a:lstStyle>
            <a:lvl1pPr marL="0" marR="0" indent="0" algn="l" defTabSz="914377"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ts val="1440"/>
              </a:lnSpc>
              <a:spcBef>
                <a:spcPts val="0"/>
              </a:spcBef>
              <a:buClr>
                <a:schemeClr val="tx2"/>
              </a:buClr>
              <a:buFontTx/>
              <a:buNone/>
              <a:defRPr sz="1200" kern="1200">
                <a:solidFill>
                  <a:schemeClr val="tx1"/>
                </a:solidFill>
                <a:latin typeface="Arial" panose="020B0604020202020204" pitchFamily="34" charset="0"/>
                <a:ea typeface="+mn-ea"/>
                <a:cs typeface="Arial" panose="020B0604020202020204" pitchFamily="34" charset="0"/>
              </a:defRPr>
            </a:lvl2pPr>
            <a:lvl3pPr marL="359991" indent="-179996" algn="l" defTabSz="914377" rtl="0" eaLnBrk="1" latinLnBrk="0" hangingPunct="1">
              <a:lnSpc>
                <a:spcPts val="1900"/>
              </a:lnSpc>
              <a:spcBef>
                <a:spcPts val="500"/>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arial" panose="020B0604020202020204" pitchFamily="34" charset="0"/>
              </a:rPr>
              <a:t>c.schneider@oekoherz.de</a:t>
            </a:r>
            <a:endParaRPr lang="de-DE" dirty="0"/>
          </a:p>
        </p:txBody>
      </p:sp>
      <p:sp>
        <p:nvSpPr>
          <p:cNvPr id="11" name="Rechteck 10">
            <a:extLst>
              <a:ext uri="{FF2B5EF4-FFF2-40B4-BE49-F238E27FC236}">
                <a16:creationId xmlns:a16="http://schemas.microsoft.com/office/drawing/2014/main" id="{669EC861-2537-4E26-B3AD-754FFA3F15FC}"/>
              </a:ext>
            </a:extLst>
          </p:cNvPr>
          <p:cNvSpPr/>
          <p:nvPr/>
        </p:nvSpPr>
        <p:spPr>
          <a:xfrm>
            <a:off x="504310" y="5372100"/>
            <a:ext cx="466725" cy="347364"/>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827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3</a:t>
            </a:fld>
            <a:endParaRPr lang="en-GB" dirty="0"/>
          </a:p>
        </p:txBody>
      </p:sp>
      <p:sp>
        <p:nvSpPr>
          <p:cNvPr id="17" name="Textfeld 16"/>
          <p:cNvSpPr txBox="1"/>
          <p:nvPr/>
        </p:nvSpPr>
        <p:spPr>
          <a:xfrm>
            <a:off x="319358" y="5921437"/>
            <a:ext cx="2081019" cy="323165"/>
          </a:xfrm>
          <a:prstGeom prst="rect">
            <a:avLst/>
          </a:prstGeom>
          <a:noFill/>
        </p:spPr>
        <p:txBody>
          <a:bodyPr wrap="none" rtlCol="0">
            <a:spAutoFit/>
          </a:bodyPr>
          <a:lstStyle/>
          <a:p>
            <a:r>
              <a:rPr lang="de-DE" sz="1500" dirty="0">
                <a:latin typeface="Arial" panose="020B0604020202020204" pitchFamily="34" charset="0"/>
                <a:cs typeface="Arial" panose="020B0604020202020204" pitchFamily="34" charset="0"/>
              </a:rPr>
              <a:t>Source: UNHCR 2022</a:t>
            </a:r>
          </a:p>
        </p:txBody>
      </p:sp>
      <p:sp>
        <p:nvSpPr>
          <p:cNvPr id="16" name="Textfeld 15">
            <a:extLst>
              <a:ext uri="{FF2B5EF4-FFF2-40B4-BE49-F238E27FC236}">
                <a16:creationId xmlns:a16="http://schemas.microsoft.com/office/drawing/2014/main" id="{8653E21C-5193-4B56-B369-A3ED59C63DB0}"/>
              </a:ext>
            </a:extLst>
          </p:cNvPr>
          <p:cNvSpPr txBox="1"/>
          <p:nvPr/>
        </p:nvSpPr>
        <p:spPr>
          <a:xfrm>
            <a:off x="5909219" y="3844235"/>
            <a:ext cx="1331152"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Pixabay.com</a:t>
            </a:r>
          </a:p>
        </p:txBody>
      </p:sp>
      <p:sp>
        <p:nvSpPr>
          <p:cNvPr id="18" name="Zástupný text 2">
            <a:extLst>
              <a:ext uri="{FF2B5EF4-FFF2-40B4-BE49-F238E27FC236}">
                <a16:creationId xmlns:a16="http://schemas.microsoft.com/office/drawing/2014/main" id="{046A2B29-49D1-4745-AA1F-134B90194D6D}"/>
              </a:ext>
            </a:extLst>
          </p:cNvPr>
          <p:cNvSpPr>
            <a:spLocks noGrp="1"/>
          </p:cNvSpPr>
          <p:nvPr>
            <p:ph type="body" idx="1"/>
          </p:nvPr>
        </p:nvSpPr>
        <p:spPr>
          <a:xfrm rot="16200000">
            <a:off x="-1596760" y="3077908"/>
            <a:ext cx="4673609" cy="703994"/>
          </a:xfrm>
          <a:ln>
            <a:solidFill>
              <a:schemeClr val="accent2"/>
            </a:solidFill>
          </a:ln>
        </p:spPr>
        <p:txBody>
          <a:bodyPr/>
          <a:lstStyle/>
          <a:p>
            <a:pPr algn="ctr"/>
            <a:r>
              <a:rPr lang="en-GB" sz="2400" dirty="0"/>
              <a:t>89,3 million people forcibly displaced  in 2021</a:t>
            </a:r>
            <a:endParaRPr lang="cs-CZ" sz="2400" dirty="0"/>
          </a:p>
        </p:txBody>
      </p:sp>
      <p:sp>
        <p:nvSpPr>
          <p:cNvPr id="19" name="Rechteck 18">
            <a:extLst>
              <a:ext uri="{FF2B5EF4-FFF2-40B4-BE49-F238E27FC236}">
                <a16:creationId xmlns:a16="http://schemas.microsoft.com/office/drawing/2014/main" id="{E066A45B-8E5F-4D5E-B1EE-F51C1EF8E3F0}"/>
              </a:ext>
            </a:extLst>
          </p:cNvPr>
          <p:cNvSpPr/>
          <p:nvPr/>
        </p:nvSpPr>
        <p:spPr>
          <a:xfrm>
            <a:off x="1300626" y="1093100"/>
            <a:ext cx="7595724" cy="787752"/>
          </a:xfrm>
          <a:prstGeom prst="rect">
            <a:avLst/>
          </a:prstGeom>
          <a:solidFill>
            <a:srgbClr val="068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latin typeface="Arial" panose="020B0604020202020204" pitchFamily="34" charset="0"/>
                <a:cs typeface="Arial" panose="020B0604020202020204" pitchFamily="34" charset="0"/>
              </a:rPr>
              <a:t>21,3 </a:t>
            </a:r>
            <a:r>
              <a:rPr lang="de-DE" sz="2000" dirty="0" err="1">
                <a:latin typeface="Arial" panose="020B0604020202020204" pitchFamily="34" charset="0"/>
                <a:cs typeface="Arial" panose="020B0604020202020204" pitchFamily="34" charset="0"/>
              </a:rPr>
              <a:t>million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refugees</a:t>
            </a:r>
            <a:endParaRPr lang="de-DE" sz="2000" dirty="0">
              <a:latin typeface="Arial" panose="020B0604020202020204" pitchFamily="34" charset="0"/>
              <a:cs typeface="Arial" panose="020B0604020202020204" pitchFamily="34" charset="0"/>
            </a:endParaRPr>
          </a:p>
        </p:txBody>
      </p:sp>
      <p:sp>
        <p:nvSpPr>
          <p:cNvPr id="20" name="Rechteck 19">
            <a:extLst>
              <a:ext uri="{FF2B5EF4-FFF2-40B4-BE49-F238E27FC236}">
                <a16:creationId xmlns:a16="http://schemas.microsoft.com/office/drawing/2014/main" id="{990387EC-D56C-43C1-A04B-4375BED8AB33}"/>
              </a:ext>
            </a:extLst>
          </p:cNvPr>
          <p:cNvSpPr/>
          <p:nvPr/>
        </p:nvSpPr>
        <p:spPr>
          <a:xfrm>
            <a:off x="1300627" y="2203115"/>
            <a:ext cx="2547474" cy="7661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latin typeface="Arial" panose="020B0604020202020204" pitchFamily="34" charset="0"/>
                <a:cs typeface="Arial" panose="020B0604020202020204" pitchFamily="34" charset="0"/>
              </a:rPr>
              <a:t>5,8 </a:t>
            </a:r>
            <a:r>
              <a:rPr lang="de-DE" sz="2000" dirty="0" err="1">
                <a:latin typeface="Arial" panose="020B0604020202020204" pitchFamily="34" charset="0"/>
                <a:cs typeface="Arial" panose="020B0604020202020204" pitchFamily="34" charset="0"/>
              </a:rPr>
              <a:t>palestine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refugees</a:t>
            </a:r>
            <a:endParaRPr lang="de-DE" sz="2000" dirty="0">
              <a:latin typeface="Arial" panose="020B0604020202020204" pitchFamily="34" charset="0"/>
              <a:cs typeface="Arial" panose="020B0604020202020204" pitchFamily="34" charset="0"/>
            </a:endParaRPr>
          </a:p>
        </p:txBody>
      </p:sp>
      <p:sp>
        <p:nvSpPr>
          <p:cNvPr id="21" name="Rechteck 20">
            <a:extLst>
              <a:ext uri="{FF2B5EF4-FFF2-40B4-BE49-F238E27FC236}">
                <a16:creationId xmlns:a16="http://schemas.microsoft.com/office/drawing/2014/main" id="{0975634A-8801-44C6-BF32-510C0BB5DF8E}"/>
              </a:ext>
            </a:extLst>
          </p:cNvPr>
          <p:cNvSpPr/>
          <p:nvPr/>
        </p:nvSpPr>
        <p:spPr>
          <a:xfrm>
            <a:off x="1300626" y="3601853"/>
            <a:ext cx="2363042" cy="766119"/>
          </a:xfrm>
          <a:prstGeom prst="rect">
            <a:avLst/>
          </a:prstGeom>
          <a:solidFill>
            <a:srgbClr val="068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latin typeface="Arial" panose="020B0604020202020204" pitchFamily="34" charset="0"/>
                <a:cs typeface="Arial" panose="020B0604020202020204" pitchFamily="34" charset="0"/>
              </a:rPr>
              <a:t>4,6 </a:t>
            </a:r>
            <a:r>
              <a:rPr lang="de-DE" sz="2000" dirty="0" err="1">
                <a:latin typeface="Arial" panose="020B0604020202020204" pitchFamily="34" charset="0"/>
                <a:cs typeface="Arial" panose="020B0604020202020204" pitchFamily="34" charset="0"/>
              </a:rPr>
              <a:t>million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Asylum</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seekers</a:t>
            </a:r>
            <a:endParaRPr lang="de-DE" sz="20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BD80F60F-B3D2-45B5-AA6D-E8965A6EF2C2}"/>
              </a:ext>
            </a:extLst>
          </p:cNvPr>
          <p:cNvSpPr/>
          <p:nvPr/>
        </p:nvSpPr>
        <p:spPr>
          <a:xfrm>
            <a:off x="1300625" y="5000591"/>
            <a:ext cx="2199505" cy="7661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latin typeface="Arial" panose="020B0604020202020204" pitchFamily="34" charset="0"/>
                <a:cs typeface="Arial" panose="020B0604020202020204" pitchFamily="34" charset="0"/>
              </a:rPr>
              <a:t>4,4 </a:t>
            </a:r>
            <a:r>
              <a:rPr lang="de-DE" sz="2000" dirty="0" err="1">
                <a:latin typeface="Arial" panose="020B0604020202020204" pitchFamily="34" charset="0"/>
                <a:cs typeface="Arial" panose="020B0604020202020204" pitchFamily="34" charset="0"/>
              </a:rPr>
              <a:t>Venezuelans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displaced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abroad</a:t>
            </a:r>
            <a:endParaRPr lang="de-DE" sz="2000" dirty="0">
              <a:latin typeface="Arial" panose="020B0604020202020204" pitchFamily="34" charset="0"/>
              <a:cs typeface="Arial" panose="020B0604020202020204" pitchFamily="34" charset="0"/>
            </a:endParaRPr>
          </a:p>
        </p:txBody>
      </p:sp>
      <p:pic>
        <p:nvPicPr>
          <p:cNvPr id="23" name="Picture 2" descr="C:\Users\Claudia\Downloads\refugees-gb18b5a60d_1920.png">
            <a:extLst>
              <a:ext uri="{FF2B5EF4-FFF2-40B4-BE49-F238E27FC236}">
                <a16:creationId xmlns:a16="http://schemas.microsoft.com/office/drawing/2014/main" id="{D008F357-DBB7-46CB-BC94-F5BF33157D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128" y="2302899"/>
            <a:ext cx="5255823" cy="394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6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Y:\01_SoFarTeam\05_IOs\IO2\teaching_material\refugees\pixabay\world-map-g45b1d536c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797" y="489846"/>
            <a:ext cx="12657142" cy="6467008"/>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text 2">
            <a:extLst>
              <a:ext uri="{FF2B5EF4-FFF2-40B4-BE49-F238E27FC236}">
                <a16:creationId xmlns:a16="http://schemas.microsoft.com/office/drawing/2014/main" id="{F0B690BE-21CB-4CC5-AB93-5508C5844CD5}"/>
              </a:ext>
            </a:extLst>
          </p:cNvPr>
          <p:cNvSpPr>
            <a:spLocks noGrp="1"/>
          </p:cNvSpPr>
          <p:nvPr>
            <p:ph type="body" idx="1"/>
          </p:nvPr>
        </p:nvSpPr>
        <p:spPr>
          <a:xfrm>
            <a:off x="641162" y="876686"/>
            <a:ext cx="3888005" cy="723900"/>
          </a:xfrm>
        </p:spPr>
        <p:txBody>
          <a:bodyPr/>
          <a:lstStyle/>
          <a:p>
            <a:r>
              <a:rPr lang="en-US" sz="5000" dirty="0"/>
              <a:t>69%</a:t>
            </a:r>
            <a:endParaRPr lang="cs-CZ" sz="5000" dirty="0"/>
          </a:p>
        </p:txBody>
      </p:sp>
      <p:sp>
        <p:nvSpPr>
          <p:cNvPr id="4" name="Zástupný obsah 3">
            <a:extLst>
              <a:ext uri="{FF2B5EF4-FFF2-40B4-BE49-F238E27FC236}">
                <a16:creationId xmlns:a16="http://schemas.microsoft.com/office/drawing/2014/main" id="{DE2B7241-F8BB-4CF3-AB59-28EADF005A3E}"/>
              </a:ext>
            </a:extLst>
          </p:cNvPr>
          <p:cNvSpPr>
            <a:spLocks noGrp="1"/>
          </p:cNvSpPr>
          <p:nvPr>
            <p:ph sz="half" idx="2"/>
          </p:nvPr>
        </p:nvSpPr>
        <p:spPr>
          <a:xfrm>
            <a:off x="238299" y="1307649"/>
            <a:ext cx="3746848" cy="1509692"/>
          </a:xfrm>
        </p:spPr>
        <p:txBody>
          <a:bodyPr/>
          <a:lstStyle/>
          <a:p>
            <a:pPr algn="r"/>
            <a:r>
              <a:rPr lang="en-GB" dirty="0">
                <a:solidFill>
                  <a:schemeClr val="tx2">
                    <a:lumMod val="75000"/>
                  </a:schemeClr>
                </a:solidFill>
              </a:rPr>
              <a:t>of all displaced abroad came</a:t>
            </a:r>
          </a:p>
          <a:p>
            <a:pPr algn="r"/>
            <a:r>
              <a:rPr lang="en-GB" dirty="0">
                <a:solidFill>
                  <a:schemeClr val="tx2">
                    <a:lumMod val="75000"/>
                  </a:schemeClr>
                </a:solidFill>
              </a:rPr>
              <a:t>	     from just 5 countries. </a:t>
            </a:r>
          </a:p>
          <a:p>
            <a:endParaRPr lang="en-GB" dirty="0"/>
          </a:p>
          <a:p>
            <a:pPr marL="342900" indent="-342900">
              <a:buFont typeface="Arial" panose="020B0604020202020204" pitchFamily="34" charset="0"/>
              <a:buChar char="•"/>
            </a:pPr>
            <a:endParaRPr lang="cs-CZ" dirty="0"/>
          </a:p>
        </p:txBody>
      </p:sp>
      <p:sp>
        <p:nvSpPr>
          <p:cNvPr id="7" name="Zástupný symbol pro číslo snímku 6">
            <a:extLst>
              <a:ext uri="{FF2B5EF4-FFF2-40B4-BE49-F238E27FC236}">
                <a16:creationId xmlns:a16="http://schemas.microsoft.com/office/drawing/2014/main" id="{96E16488-7491-444C-A7DE-2184636773BD}"/>
              </a:ext>
            </a:extLst>
          </p:cNvPr>
          <p:cNvSpPr>
            <a:spLocks noGrp="1"/>
          </p:cNvSpPr>
          <p:nvPr>
            <p:ph type="sldNum" sz="quarter" idx="12"/>
          </p:nvPr>
        </p:nvSpPr>
        <p:spPr/>
        <p:txBody>
          <a:bodyPr/>
          <a:lstStyle/>
          <a:p>
            <a:fld id="{AC30E85F-03A9-4DC3-A879-6F4150C88507}" type="slidenum">
              <a:rPr lang="en-GB" smtClean="0"/>
              <a:t>4</a:t>
            </a:fld>
            <a:endParaRPr lang="en-GB" dirty="0"/>
          </a:p>
        </p:txBody>
      </p:sp>
      <p:sp>
        <p:nvSpPr>
          <p:cNvPr id="10" name="Textfeld 9"/>
          <p:cNvSpPr txBox="1"/>
          <p:nvPr/>
        </p:nvSpPr>
        <p:spPr>
          <a:xfrm>
            <a:off x="7783383" y="6571384"/>
            <a:ext cx="105169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Pixabay.com</a:t>
            </a:r>
          </a:p>
        </p:txBody>
      </p:sp>
      <p:sp>
        <p:nvSpPr>
          <p:cNvPr id="15" name="Textfeld 14"/>
          <p:cNvSpPr txBox="1"/>
          <p:nvPr/>
        </p:nvSpPr>
        <p:spPr>
          <a:xfrm>
            <a:off x="2585165" y="6468586"/>
            <a:ext cx="2081019" cy="323165"/>
          </a:xfrm>
          <a:prstGeom prst="rect">
            <a:avLst/>
          </a:prstGeom>
          <a:noFill/>
        </p:spPr>
        <p:txBody>
          <a:bodyPr wrap="none" rtlCol="0">
            <a:spAutoFit/>
          </a:bodyPr>
          <a:lstStyle/>
          <a:p>
            <a:r>
              <a:rPr lang="de-DE" sz="1500" dirty="0">
                <a:latin typeface="Arial" panose="020B0604020202020204" pitchFamily="34" charset="0"/>
                <a:cs typeface="Arial" panose="020B0604020202020204" pitchFamily="34" charset="0"/>
              </a:rPr>
              <a:t>Source: UNHCR 2021</a:t>
            </a:r>
          </a:p>
        </p:txBody>
      </p:sp>
      <p:sp>
        <p:nvSpPr>
          <p:cNvPr id="8" name="Textfeld 7"/>
          <p:cNvSpPr txBox="1"/>
          <p:nvPr/>
        </p:nvSpPr>
        <p:spPr>
          <a:xfrm>
            <a:off x="5119571" y="2589517"/>
            <a:ext cx="769763" cy="400110"/>
          </a:xfrm>
          <a:prstGeom prst="rect">
            <a:avLst/>
          </a:prstGeom>
          <a:noFill/>
        </p:spPr>
        <p:txBody>
          <a:bodyPr wrap="none" rtlCol="0">
            <a:spAutoFit/>
          </a:bodyPr>
          <a:lstStyle/>
          <a:p>
            <a:r>
              <a:rPr lang="de-DE" sz="2000" dirty="0" err="1">
                <a:solidFill>
                  <a:schemeClr val="accent2"/>
                </a:solidFill>
                <a:latin typeface="Arial" panose="020B0604020202020204" pitchFamily="34" charset="0"/>
                <a:cs typeface="Arial" panose="020B0604020202020204" pitchFamily="34" charset="0"/>
              </a:rPr>
              <a:t>Syria</a:t>
            </a:r>
            <a:endParaRPr lang="de-DE" sz="2000" dirty="0">
              <a:solidFill>
                <a:schemeClr val="accent2"/>
              </a:solidFill>
              <a:latin typeface="Arial" panose="020B0604020202020204" pitchFamily="34" charset="0"/>
              <a:cs typeface="Arial" panose="020B0604020202020204" pitchFamily="34" charset="0"/>
            </a:endParaRPr>
          </a:p>
        </p:txBody>
      </p:sp>
      <p:sp>
        <p:nvSpPr>
          <p:cNvPr id="16" name="Textfeld 15"/>
          <p:cNvSpPr txBox="1"/>
          <p:nvPr/>
        </p:nvSpPr>
        <p:spPr>
          <a:xfrm>
            <a:off x="238298" y="3987571"/>
            <a:ext cx="1383969" cy="400110"/>
          </a:xfrm>
          <a:prstGeom prst="rect">
            <a:avLst/>
          </a:prstGeom>
          <a:noFill/>
        </p:spPr>
        <p:txBody>
          <a:bodyPr wrap="none" rtlCol="0">
            <a:spAutoFit/>
          </a:bodyPr>
          <a:lstStyle/>
          <a:p>
            <a:r>
              <a:rPr lang="de-DE" sz="2000" dirty="0">
                <a:solidFill>
                  <a:schemeClr val="accent2"/>
                </a:solidFill>
                <a:latin typeface="Arial" panose="020B0604020202020204" pitchFamily="34" charset="0"/>
                <a:cs typeface="Arial" panose="020B0604020202020204" pitchFamily="34" charset="0"/>
              </a:rPr>
              <a:t>Venezuela</a:t>
            </a:r>
          </a:p>
        </p:txBody>
      </p:sp>
      <p:sp>
        <p:nvSpPr>
          <p:cNvPr id="17" name="Textfeld 16"/>
          <p:cNvSpPr txBox="1"/>
          <p:nvPr/>
        </p:nvSpPr>
        <p:spPr>
          <a:xfrm>
            <a:off x="5983257" y="2768731"/>
            <a:ext cx="1539204" cy="400110"/>
          </a:xfrm>
          <a:prstGeom prst="rect">
            <a:avLst/>
          </a:prstGeom>
          <a:noFill/>
        </p:spPr>
        <p:txBody>
          <a:bodyPr wrap="none" rtlCol="0">
            <a:spAutoFit/>
          </a:bodyPr>
          <a:lstStyle/>
          <a:p>
            <a:r>
              <a:rPr lang="de-DE" sz="2000" dirty="0">
                <a:solidFill>
                  <a:schemeClr val="accent2"/>
                </a:solidFill>
                <a:latin typeface="Arial" panose="020B0604020202020204" pitchFamily="34" charset="0"/>
                <a:cs typeface="Arial" panose="020B0604020202020204" pitchFamily="34" charset="0"/>
              </a:rPr>
              <a:t>Afghanistan</a:t>
            </a:r>
          </a:p>
        </p:txBody>
      </p:sp>
      <p:sp>
        <p:nvSpPr>
          <p:cNvPr id="18" name="Textfeld 17"/>
          <p:cNvSpPr txBox="1"/>
          <p:nvPr/>
        </p:nvSpPr>
        <p:spPr>
          <a:xfrm>
            <a:off x="4401120" y="3990450"/>
            <a:ext cx="1667444" cy="400110"/>
          </a:xfrm>
          <a:prstGeom prst="rect">
            <a:avLst/>
          </a:prstGeom>
          <a:noFill/>
        </p:spPr>
        <p:txBody>
          <a:bodyPr wrap="none" rtlCol="0">
            <a:spAutoFit/>
          </a:bodyPr>
          <a:lstStyle/>
          <a:p>
            <a:r>
              <a:rPr lang="de-DE" sz="2000" dirty="0">
                <a:solidFill>
                  <a:schemeClr val="accent2"/>
                </a:solidFill>
                <a:latin typeface="Arial" panose="020B0604020202020204" pitchFamily="34" charset="0"/>
                <a:cs typeface="Arial" panose="020B0604020202020204" pitchFamily="34" charset="0"/>
              </a:rPr>
              <a:t>South Sudan</a:t>
            </a:r>
          </a:p>
        </p:txBody>
      </p:sp>
      <p:sp>
        <p:nvSpPr>
          <p:cNvPr id="19" name="Textfeld 18"/>
          <p:cNvSpPr txBox="1"/>
          <p:nvPr/>
        </p:nvSpPr>
        <p:spPr>
          <a:xfrm>
            <a:off x="7481589" y="3403567"/>
            <a:ext cx="1252266" cy="400110"/>
          </a:xfrm>
          <a:prstGeom prst="rect">
            <a:avLst/>
          </a:prstGeom>
          <a:noFill/>
        </p:spPr>
        <p:txBody>
          <a:bodyPr wrap="none" rtlCol="0">
            <a:spAutoFit/>
          </a:bodyPr>
          <a:lstStyle/>
          <a:p>
            <a:r>
              <a:rPr lang="de-DE" sz="2000" dirty="0">
                <a:solidFill>
                  <a:schemeClr val="accent2"/>
                </a:solidFill>
                <a:latin typeface="Arial" panose="020B0604020202020204" pitchFamily="34" charset="0"/>
                <a:cs typeface="Arial" panose="020B0604020202020204" pitchFamily="34" charset="0"/>
              </a:rPr>
              <a:t>Myanmar</a:t>
            </a:r>
          </a:p>
        </p:txBody>
      </p:sp>
      <p:pic>
        <p:nvPicPr>
          <p:cNvPr id="2058" name="Picture 10" descr="C:\Users\Claudia\AppData\Local\Microsoft\Windows\INetCache\IE\G6WO05KC\394580430943859083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891" y="3552790"/>
            <a:ext cx="434781" cy="4347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Claudia\AppData\Local\Microsoft\Windows\INetCache\IE\G6WO05KC\394580430943859083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25350">
            <a:off x="5017452" y="3639910"/>
            <a:ext cx="434781" cy="4347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Claudia\AppData\Local\Microsoft\Windows\INetCache\IE\G6WO05KC\394580430943859083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68045">
            <a:off x="5181225" y="2259939"/>
            <a:ext cx="434781" cy="4347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Claudia\AppData\Local\Microsoft\Windows\INetCache\IE\G6WO05KC\394580430943859083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075427">
            <a:off x="6393377" y="2372127"/>
            <a:ext cx="434781" cy="43478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Claudia\AppData\Local\Microsoft\Windows\INetCache\IE\G6WO05KC\394580430943859083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0332" y="2968786"/>
            <a:ext cx="434781" cy="43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29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F0B690BE-21CB-4CC5-AB93-5508C5844CD5}"/>
              </a:ext>
            </a:extLst>
          </p:cNvPr>
          <p:cNvSpPr>
            <a:spLocks noGrp="1"/>
          </p:cNvSpPr>
          <p:nvPr>
            <p:ph type="body" idx="1"/>
          </p:nvPr>
        </p:nvSpPr>
        <p:spPr/>
        <p:txBody>
          <a:bodyPr/>
          <a:lstStyle/>
          <a:p>
            <a:r>
              <a:rPr lang="en-US" sz="5000" dirty="0"/>
              <a:t>83%</a:t>
            </a:r>
            <a:endParaRPr lang="cs-CZ" sz="5000" dirty="0"/>
          </a:p>
        </p:txBody>
      </p:sp>
      <p:sp>
        <p:nvSpPr>
          <p:cNvPr id="4" name="Zástupný obsah 3">
            <a:extLst>
              <a:ext uri="{FF2B5EF4-FFF2-40B4-BE49-F238E27FC236}">
                <a16:creationId xmlns:a16="http://schemas.microsoft.com/office/drawing/2014/main" id="{DE2B7241-F8BB-4CF3-AB59-28EADF005A3E}"/>
              </a:ext>
            </a:extLst>
          </p:cNvPr>
          <p:cNvSpPr>
            <a:spLocks noGrp="1"/>
          </p:cNvSpPr>
          <p:nvPr>
            <p:ph sz="half" idx="2"/>
          </p:nvPr>
        </p:nvSpPr>
        <p:spPr>
          <a:xfrm>
            <a:off x="641163" y="2147908"/>
            <a:ext cx="5224596" cy="1509692"/>
          </a:xfrm>
        </p:spPr>
        <p:txBody>
          <a:bodyPr/>
          <a:lstStyle/>
          <a:p>
            <a:r>
              <a:rPr lang="en-GB" dirty="0"/>
              <a:t>of all displaced persons were hosted by low and middle income countries.</a:t>
            </a:r>
            <a:endParaRPr lang="cs-CZ" dirty="0"/>
          </a:p>
        </p:txBody>
      </p:sp>
      <p:sp>
        <p:nvSpPr>
          <p:cNvPr id="7" name="Zástupný symbol pro číslo snímku 6">
            <a:extLst>
              <a:ext uri="{FF2B5EF4-FFF2-40B4-BE49-F238E27FC236}">
                <a16:creationId xmlns:a16="http://schemas.microsoft.com/office/drawing/2014/main" id="{96E16488-7491-444C-A7DE-2184636773BD}"/>
              </a:ext>
            </a:extLst>
          </p:cNvPr>
          <p:cNvSpPr>
            <a:spLocks noGrp="1"/>
          </p:cNvSpPr>
          <p:nvPr>
            <p:ph type="sldNum" sz="quarter" idx="12"/>
          </p:nvPr>
        </p:nvSpPr>
        <p:spPr/>
        <p:txBody>
          <a:bodyPr/>
          <a:lstStyle/>
          <a:p>
            <a:fld id="{AC30E85F-03A9-4DC3-A879-6F4150C88507}" type="slidenum">
              <a:rPr lang="en-GB" smtClean="0"/>
              <a:t>5</a:t>
            </a:fld>
            <a:endParaRPr lang="en-GB"/>
          </a:p>
        </p:txBody>
      </p:sp>
      <p:pic>
        <p:nvPicPr>
          <p:cNvPr id="1026" name="Picture 2" descr="Y:\01_SoFarTeam\05_IOs\IO2\teaching_material\refugees\pixabay\war-torn-ge6e3a9cd4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016" y="642552"/>
            <a:ext cx="4068822" cy="59182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8092302" y="6514752"/>
            <a:ext cx="105169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Pixabay.com</a:t>
            </a:r>
          </a:p>
        </p:txBody>
      </p:sp>
      <p:sp>
        <p:nvSpPr>
          <p:cNvPr id="13" name="Zástupný text 2">
            <a:extLst>
              <a:ext uri="{FF2B5EF4-FFF2-40B4-BE49-F238E27FC236}">
                <a16:creationId xmlns:a16="http://schemas.microsoft.com/office/drawing/2014/main" id="{F0B690BE-21CB-4CC5-AB93-5508C5844CD5}"/>
              </a:ext>
            </a:extLst>
          </p:cNvPr>
          <p:cNvSpPr txBox="1">
            <a:spLocks/>
          </p:cNvSpPr>
          <p:nvPr/>
        </p:nvSpPr>
        <p:spPr>
          <a:xfrm>
            <a:off x="641163" y="3854278"/>
            <a:ext cx="3888005" cy="723900"/>
          </a:xfrm>
          <a:prstGeom prst="rect">
            <a:avLst/>
          </a:prstGeom>
        </p:spPr>
        <p:txBody>
          <a:bodyPr vert="horz" lIns="0" tIns="45720" rIns="91440" bIns="45720" rtlCol="0" anchor="t" anchorCtr="0">
            <a:noAutofit/>
          </a:bodyPr>
          <a:lstStyle>
            <a:lvl1pPr marL="0" indent="0" algn="l" defTabSz="914377" rtl="0" eaLnBrk="1" latinLnBrk="0" hangingPunct="1">
              <a:lnSpc>
                <a:spcPts val="2500"/>
              </a:lnSpc>
              <a:spcBef>
                <a:spcPts val="0"/>
              </a:spcBef>
              <a:buFont typeface="Arial" panose="020B0604020202020204" pitchFamily="34" charset="0"/>
              <a:buNone/>
              <a:defRPr sz="2200" b="1" kern="1200">
                <a:solidFill>
                  <a:schemeClr val="accent2"/>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5000" dirty="0"/>
              <a:t>72%</a:t>
            </a:r>
            <a:endParaRPr lang="cs-CZ" sz="5000" dirty="0"/>
          </a:p>
        </p:txBody>
      </p:sp>
      <p:sp>
        <p:nvSpPr>
          <p:cNvPr id="14" name="Zástupný obsah 3">
            <a:extLst>
              <a:ext uri="{FF2B5EF4-FFF2-40B4-BE49-F238E27FC236}">
                <a16:creationId xmlns:a16="http://schemas.microsoft.com/office/drawing/2014/main" id="{DE2B7241-F8BB-4CF3-AB59-28EADF005A3E}"/>
              </a:ext>
            </a:extLst>
          </p:cNvPr>
          <p:cNvSpPr>
            <a:spLocks noGrp="1"/>
          </p:cNvSpPr>
          <p:nvPr>
            <p:ph sz="half" idx="2"/>
          </p:nvPr>
        </p:nvSpPr>
        <p:spPr>
          <a:xfrm>
            <a:off x="641163" y="4321260"/>
            <a:ext cx="4412750" cy="940144"/>
          </a:xfrm>
        </p:spPr>
        <p:txBody>
          <a:bodyPr/>
          <a:lstStyle/>
          <a:p>
            <a:r>
              <a:rPr lang="en-GB" dirty="0"/>
              <a:t>of all displaced persons moved to neighbouring countries.</a:t>
            </a:r>
          </a:p>
        </p:txBody>
      </p:sp>
      <p:sp>
        <p:nvSpPr>
          <p:cNvPr id="15" name="Textfeld 14"/>
          <p:cNvSpPr txBox="1"/>
          <p:nvPr/>
        </p:nvSpPr>
        <p:spPr>
          <a:xfrm>
            <a:off x="2585165" y="6468586"/>
            <a:ext cx="2081019" cy="323165"/>
          </a:xfrm>
          <a:prstGeom prst="rect">
            <a:avLst/>
          </a:prstGeom>
          <a:noFill/>
        </p:spPr>
        <p:txBody>
          <a:bodyPr wrap="none" rtlCol="0">
            <a:spAutoFit/>
          </a:bodyPr>
          <a:lstStyle/>
          <a:p>
            <a:r>
              <a:rPr lang="de-DE" sz="1500" dirty="0">
                <a:latin typeface="Arial" panose="020B0604020202020204" pitchFamily="34" charset="0"/>
                <a:cs typeface="Arial" panose="020B0604020202020204" pitchFamily="34" charset="0"/>
              </a:rPr>
              <a:t>Source: UNHCR 2022</a:t>
            </a:r>
          </a:p>
        </p:txBody>
      </p:sp>
    </p:spTree>
    <p:extLst>
      <p:ext uri="{BB962C8B-B14F-4D97-AF65-F5344CB8AC3E}">
        <p14:creationId xmlns:p14="http://schemas.microsoft.com/office/powerpoint/2010/main" val="30994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Y:\01_SoFarTeam\05_IOs\IO2\teaching_material\refugees\pixabay\map-of-the-world-ge5b8eae7a_1920.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0" y="686038"/>
            <a:ext cx="9144000" cy="5893952"/>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text 2">
            <a:extLst>
              <a:ext uri="{FF2B5EF4-FFF2-40B4-BE49-F238E27FC236}">
                <a16:creationId xmlns:a16="http://schemas.microsoft.com/office/drawing/2014/main" id="{359B8189-77CD-4638-B0A9-4DABA7D2F3FB}"/>
              </a:ext>
            </a:extLst>
          </p:cNvPr>
          <p:cNvSpPr>
            <a:spLocks noGrp="1"/>
          </p:cNvSpPr>
          <p:nvPr>
            <p:ph type="body" idx="1"/>
          </p:nvPr>
        </p:nvSpPr>
        <p:spPr>
          <a:xfrm>
            <a:off x="508540" y="2463151"/>
            <a:ext cx="3878951" cy="1317674"/>
          </a:xfrm>
        </p:spPr>
        <p:txBody>
          <a:bodyPr/>
          <a:lstStyle/>
          <a:p>
            <a:pPr marL="342900" indent="-342900">
              <a:buFont typeface="Arial" panose="020B0604020202020204" pitchFamily="34" charset="0"/>
              <a:buChar char="•"/>
            </a:pPr>
            <a:r>
              <a:rPr lang="en-US" dirty="0"/>
              <a:t>Syria</a:t>
            </a:r>
          </a:p>
          <a:p>
            <a:pPr marL="342900" indent="-342900">
              <a:buFont typeface="Arial" panose="020B0604020202020204" pitchFamily="34" charset="0"/>
              <a:buChar char="•"/>
            </a:pPr>
            <a:r>
              <a:rPr lang="en-US" dirty="0"/>
              <a:t>Afghanistan</a:t>
            </a:r>
          </a:p>
          <a:p>
            <a:pPr marL="342900" indent="-342900">
              <a:buFont typeface="Arial" panose="020B0604020202020204" pitchFamily="34" charset="0"/>
              <a:buChar char="•"/>
            </a:pPr>
            <a:r>
              <a:rPr lang="en-US" dirty="0"/>
              <a:t>Iraq </a:t>
            </a:r>
            <a:endParaRPr lang="cs-CZ" dirty="0"/>
          </a:p>
        </p:txBody>
      </p:sp>
      <p:sp>
        <p:nvSpPr>
          <p:cNvPr id="4" name="Zástupný obsah 3">
            <a:extLst>
              <a:ext uri="{FF2B5EF4-FFF2-40B4-BE49-F238E27FC236}">
                <a16:creationId xmlns:a16="http://schemas.microsoft.com/office/drawing/2014/main" id="{97B96570-3A7E-4932-8568-C2AA8B21FD2B}"/>
              </a:ext>
            </a:extLst>
          </p:cNvPr>
          <p:cNvSpPr>
            <a:spLocks noGrp="1"/>
          </p:cNvSpPr>
          <p:nvPr>
            <p:ph sz="half" idx="2"/>
          </p:nvPr>
        </p:nvSpPr>
        <p:spPr>
          <a:xfrm>
            <a:off x="592799" y="846161"/>
            <a:ext cx="7377494" cy="2060812"/>
          </a:xfrm>
        </p:spPr>
        <p:txBody>
          <a:bodyPr>
            <a:normAutofit/>
          </a:bodyPr>
          <a:lstStyle/>
          <a:p>
            <a:r>
              <a:rPr lang="en-GB" sz="2200" b="1" dirty="0">
                <a:solidFill>
                  <a:srgbClr val="06883E"/>
                </a:solidFill>
              </a:rPr>
              <a:t>Less than 10% </a:t>
            </a:r>
            <a:r>
              <a:rPr lang="en-GB" sz="2200" dirty="0">
                <a:solidFill>
                  <a:schemeClr val="tx2">
                    <a:lumMod val="75000"/>
                  </a:schemeClr>
                </a:solidFill>
              </a:rPr>
              <a:t>of all the world´s refugees and only a 		fraction of internally displaced persons are 		living in the </a:t>
            </a:r>
            <a:r>
              <a:rPr lang="en-GB" sz="2200" b="1" dirty="0">
                <a:solidFill>
                  <a:srgbClr val="06883E"/>
                </a:solidFill>
              </a:rPr>
              <a:t>European Union</a:t>
            </a:r>
            <a:r>
              <a:rPr lang="en-GB" sz="2200" dirty="0">
                <a:solidFill>
                  <a:srgbClr val="06883E"/>
                </a:solidFill>
              </a:rPr>
              <a:t>.</a:t>
            </a:r>
          </a:p>
          <a:p>
            <a:endParaRPr lang="en-GB" dirty="0">
              <a:solidFill>
                <a:schemeClr val="tx2">
                  <a:lumMod val="75000"/>
                </a:schemeClr>
              </a:solidFill>
            </a:endParaRPr>
          </a:p>
          <a:p>
            <a:r>
              <a:rPr lang="en-GB" dirty="0">
                <a:solidFill>
                  <a:schemeClr val="tx2">
                    <a:lumMod val="75000"/>
                  </a:schemeClr>
                </a:solidFill>
              </a:rPr>
              <a:t>In 2021 most first-time asylum applicants in Europe came from</a:t>
            </a:r>
            <a:r>
              <a:rPr lang="de-DE" dirty="0">
                <a:solidFill>
                  <a:schemeClr val="tx2">
                    <a:lumMod val="75000"/>
                  </a:schemeClr>
                </a:solidFill>
              </a:rPr>
              <a:t>:</a:t>
            </a:r>
            <a:endParaRPr lang="cs-CZ" dirty="0">
              <a:solidFill>
                <a:schemeClr val="tx2">
                  <a:lumMod val="75000"/>
                </a:schemeClr>
              </a:solidFill>
            </a:endParaRPr>
          </a:p>
          <a:p>
            <a:endParaRPr lang="en-GB" dirty="0"/>
          </a:p>
        </p:txBody>
      </p:sp>
      <p:sp>
        <p:nvSpPr>
          <p:cNvPr id="7" name="Zástupný symbol pro číslo snímku 6">
            <a:extLst>
              <a:ext uri="{FF2B5EF4-FFF2-40B4-BE49-F238E27FC236}">
                <a16:creationId xmlns:a16="http://schemas.microsoft.com/office/drawing/2014/main" id="{7BA9AC8C-63BD-41B0-B348-50352E1A0A82}"/>
              </a:ext>
            </a:extLst>
          </p:cNvPr>
          <p:cNvSpPr>
            <a:spLocks noGrp="1"/>
          </p:cNvSpPr>
          <p:nvPr>
            <p:ph type="sldNum" sz="quarter" idx="12"/>
          </p:nvPr>
        </p:nvSpPr>
        <p:spPr/>
        <p:txBody>
          <a:bodyPr/>
          <a:lstStyle/>
          <a:p>
            <a:fld id="{AC30E85F-03A9-4DC3-A879-6F4150C88507}" type="slidenum">
              <a:rPr lang="en-GB" smtClean="0"/>
              <a:t>6</a:t>
            </a:fld>
            <a:endParaRPr lang="en-GB"/>
          </a:p>
        </p:txBody>
      </p:sp>
      <p:sp>
        <p:nvSpPr>
          <p:cNvPr id="12" name="Textfeld 11"/>
          <p:cNvSpPr txBox="1"/>
          <p:nvPr/>
        </p:nvSpPr>
        <p:spPr>
          <a:xfrm>
            <a:off x="4824809" y="3608428"/>
            <a:ext cx="3387466" cy="323165"/>
          </a:xfrm>
          <a:prstGeom prst="rect">
            <a:avLst/>
          </a:prstGeom>
          <a:noFill/>
        </p:spPr>
        <p:txBody>
          <a:bodyPr wrap="none" rtlCol="0">
            <a:spAutoFit/>
          </a:bodyPr>
          <a:lstStyle/>
          <a:p>
            <a:r>
              <a:rPr lang="de-DE" sz="1500" dirty="0">
                <a:latin typeface="Arial" panose="020B0604020202020204" pitchFamily="34" charset="0"/>
                <a:cs typeface="Arial" panose="020B0604020202020204" pitchFamily="34" charset="0"/>
              </a:rPr>
              <a:t>Source: </a:t>
            </a:r>
            <a:r>
              <a:rPr lang="en-GB" sz="1500" dirty="0">
                <a:latin typeface="Arial" panose="020B0604020202020204" pitchFamily="34" charset="0"/>
                <a:cs typeface="Arial" panose="020B0604020202020204" pitchFamily="34" charset="0"/>
              </a:rPr>
              <a:t>European Commission, 2022</a:t>
            </a:r>
            <a:endParaRPr lang="de-DE" sz="1500" dirty="0">
              <a:latin typeface="Arial" panose="020B0604020202020204" pitchFamily="34" charset="0"/>
              <a:cs typeface="Arial" panose="020B0604020202020204" pitchFamily="34" charset="0"/>
            </a:endParaRPr>
          </a:p>
        </p:txBody>
      </p:sp>
      <p:sp>
        <p:nvSpPr>
          <p:cNvPr id="14" name="Textfeld 13"/>
          <p:cNvSpPr txBox="1"/>
          <p:nvPr/>
        </p:nvSpPr>
        <p:spPr>
          <a:xfrm>
            <a:off x="8092302" y="6581001"/>
            <a:ext cx="915635"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Pixabay.com</a:t>
            </a:r>
          </a:p>
        </p:txBody>
      </p:sp>
    </p:spTree>
    <p:extLst>
      <p:ext uri="{BB962C8B-B14F-4D97-AF65-F5344CB8AC3E}">
        <p14:creationId xmlns:p14="http://schemas.microsoft.com/office/powerpoint/2010/main" val="1577436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rot="5400000">
            <a:off x="4863114" y="4571432"/>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220" y="1973451"/>
            <a:ext cx="1576959" cy="349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a:xfrm>
            <a:off x="445801" y="691542"/>
            <a:ext cx="8021091" cy="974333"/>
          </a:xfrm>
        </p:spPr>
        <p:txBody>
          <a:bodyPr/>
          <a:lstStyle/>
          <a:p>
            <a:r>
              <a:rPr lang="en-GB" dirty="0"/>
              <a:t>Social Farming </a:t>
            </a:r>
            <a:br>
              <a:rPr lang="en-GB" dirty="0"/>
            </a:br>
            <a:endParaRPr lang="en-GB" dirty="0"/>
          </a:p>
        </p:txBody>
      </p:sp>
      <p:sp>
        <p:nvSpPr>
          <p:cNvPr id="7" name="Zástupný symbol pro číslo snímku 6">
            <a:extLst>
              <a:ext uri="{FF2B5EF4-FFF2-40B4-BE49-F238E27FC236}">
                <a16:creationId xmlns:a16="http://schemas.microsoft.com/office/drawing/2014/main" id="{015CA759-3BDF-4A94-B155-8A1BAC5B1AFF}"/>
              </a:ext>
            </a:extLst>
          </p:cNvPr>
          <p:cNvSpPr>
            <a:spLocks noGrp="1"/>
          </p:cNvSpPr>
          <p:nvPr>
            <p:ph type="sldNum" sz="quarter" idx="12"/>
          </p:nvPr>
        </p:nvSpPr>
        <p:spPr/>
        <p:txBody>
          <a:bodyPr/>
          <a:lstStyle/>
          <a:p>
            <a:fld id="{AC30E85F-03A9-4DC3-A879-6F4150C88507}" type="slidenum">
              <a:rPr lang="en-GB" smtClean="0"/>
              <a:t>7</a:t>
            </a:fld>
            <a:endParaRPr lang="en-GB"/>
          </a:p>
        </p:txBody>
      </p:sp>
      <p:sp>
        <p:nvSpPr>
          <p:cNvPr id="15" name="Textfeld 14"/>
          <p:cNvSpPr txBox="1"/>
          <p:nvPr/>
        </p:nvSpPr>
        <p:spPr>
          <a:xfrm>
            <a:off x="5978689" y="3201381"/>
            <a:ext cx="2815194" cy="461665"/>
          </a:xfrm>
          <a:prstGeom prst="rect">
            <a:avLst/>
          </a:prstGeom>
          <a:noFill/>
        </p:spPr>
        <p:txBody>
          <a:bodyPr wrap="none" rtlCol="0">
            <a:spAutoFit/>
          </a:bodyPr>
          <a:lstStyle/>
          <a:p>
            <a:r>
              <a:rPr lang="de-DE" sz="2400" b="1" dirty="0" err="1">
                <a:solidFill>
                  <a:srgbClr val="002060"/>
                </a:solidFill>
                <a:latin typeface="Arial" panose="020B0604020202020204" pitchFamily="34" charset="0"/>
                <a:cs typeface="Arial" panose="020B0604020202020204" pitchFamily="34" charset="0"/>
              </a:rPr>
              <a:t>language</a:t>
            </a:r>
            <a:r>
              <a:rPr lang="de-DE" sz="2400" b="1" dirty="0">
                <a:solidFill>
                  <a:srgbClr val="002060"/>
                </a:solidFill>
                <a:latin typeface="Arial" panose="020B0604020202020204" pitchFamily="34" charset="0"/>
                <a:cs typeface="Arial" panose="020B0604020202020204" pitchFamily="34" charset="0"/>
              </a:rPr>
              <a:t> </a:t>
            </a:r>
            <a:r>
              <a:rPr lang="de-DE" sz="2400" b="1" dirty="0" err="1">
                <a:solidFill>
                  <a:srgbClr val="002060"/>
                </a:solidFill>
                <a:latin typeface="Arial" panose="020B0604020202020204" pitchFamily="34" charset="0"/>
                <a:cs typeface="Arial" panose="020B0604020202020204" pitchFamily="34" charset="0"/>
              </a:rPr>
              <a:t>learning</a:t>
            </a:r>
            <a:endParaRPr lang="de-DE" sz="2400" b="1" dirty="0">
              <a:solidFill>
                <a:srgbClr val="002060"/>
              </a:solidFill>
              <a:latin typeface="Arial" panose="020B0604020202020204" pitchFamily="34" charset="0"/>
              <a:cs typeface="Arial" panose="020B0604020202020204" pitchFamily="34" charset="0"/>
            </a:endParaRPr>
          </a:p>
        </p:txBody>
      </p:sp>
      <p:sp>
        <p:nvSpPr>
          <p:cNvPr id="22" name="Textfeld 21"/>
          <p:cNvSpPr txBox="1"/>
          <p:nvPr/>
        </p:nvSpPr>
        <p:spPr>
          <a:xfrm>
            <a:off x="409434" y="1234988"/>
            <a:ext cx="5450758" cy="430887"/>
          </a:xfrm>
          <a:prstGeom prst="rect">
            <a:avLst/>
          </a:prstGeom>
          <a:noFill/>
        </p:spPr>
        <p:txBody>
          <a:bodyPr wrap="square" rtlCol="0">
            <a:spAutoFit/>
          </a:bodyPr>
          <a:lstStyle/>
          <a:p>
            <a:r>
              <a:rPr lang="de-DE" sz="2200" b="1" dirty="0" err="1">
                <a:solidFill>
                  <a:srgbClr val="06883E"/>
                </a:solidFill>
                <a:latin typeface="Arial" panose="020B0604020202020204" pitchFamily="34" charset="0"/>
                <a:cs typeface="Arial" panose="020B0604020202020204" pitchFamily="34" charset="0"/>
              </a:rPr>
              <a:t>Specific</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benefits</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for</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refugees</a:t>
            </a:r>
            <a:r>
              <a:rPr lang="de-DE" sz="2200" b="1" dirty="0">
                <a:solidFill>
                  <a:srgbClr val="06883E"/>
                </a:solidFill>
                <a:latin typeface="Arial" panose="020B0604020202020204" pitchFamily="34" charset="0"/>
                <a:cs typeface="Arial" panose="020B0604020202020204" pitchFamily="34" charset="0"/>
              </a:rPr>
              <a:t> </a:t>
            </a:r>
          </a:p>
        </p:txBody>
      </p:sp>
      <p:sp>
        <p:nvSpPr>
          <p:cNvPr id="23" name="Freeform 19"/>
          <p:cNvSpPr>
            <a:spLocks/>
          </p:cNvSpPr>
          <p:nvPr/>
        </p:nvSpPr>
        <p:spPr bwMode="auto">
          <a:xfrm>
            <a:off x="554240" y="4013921"/>
            <a:ext cx="5314793" cy="2671193"/>
          </a:xfrm>
          <a:custGeom>
            <a:avLst/>
            <a:gdLst>
              <a:gd name="T0" fmla="*/ 75 w 2880"/>
              <a:gd name="T1" fmla="*/ 0 h 2400"/>
              <a:gd name="T2" fmla="*/ 15 w 2880"/>
              <a:gd name="T3" fmla="*/ 15 h 2400"/>
              <a:gd name="T4" fmla="*/ 0 w 2880"/>
              <a:gd name="T5" fmla="*/ 60 h 2400"/>
              <a:gd name="T6" fmla="*/ 0 w 2880"/>
              <a:gd name="T7" fmla="*/ 1860 h 2400"/>
              <a:gd name="T8" fmla="*/ 15 w 2880"/>
              <a:gd name="T9" fmla="*/ 1905 h 2400"/>
              <a:gd name="T10" fmla="*/ 75 w 2880"/>
              <a:gd name="T11" fmla="*/ 1920 h 2400"/>
              <a:gd name="T12" fmla="*/ 345 w 2880"/>
              <a:gd name="T13" fmla="*/ 1920 h 2400"/>
              <a:gd name="T14" fmla="*/ 1155 w 2880"/>
              <a:gd name="T15" fmla="*/ 2400 h 2400"/>
              <a:gd name="T16" fmla="*/ 870 w 2880"/>
              <a:gd name="T17" fmla="*/ 1920 h 2400"/>
              <a:gd name="T18" fmla="*/ 2805 w 2880"/>
              <a:gd name="T19" fmla="*/ 1920 h 2400"/>
              <a:gd name="T20" fmla="*/ 2865 w 2880"/>
              <a:gd name="T21" fmla="*/ 1905 h 2400"/>
              <a:gd name="T22" fmla="*/ 2880 w 2880"/>
              <a:gd name="T23" fmla="*/ 1860 h 2400"/>
              <a:gd name="T24" fmla="*/ 2880 w 2880"/>
              <a:gd name="T25" fmla="*/ 60 h 2400"/>
              <a:gd name="T26" fmla="*/ 2865 w 2880"/>
              <a:gd name="T27" fmla="*/ 15 h 2400"/>
              <a:gd name="T28" fmla="*/ 2805 w 2880"/>
              <a:gd name="T29" fmla="*/ 0 h 2400"/>
              <a:gd name="T30" fmla="*/ 75 w 2880"/>
              <a:gd name="T31" fmla="*/ 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400">
                <a:moveTo>
                  <a:pt x="75" y="0"/>
                </a:moveTo>
                <a:lnTo>
                  <a:pt x="15" y="15"/>
                </a:lnTo>
                <a:lnTo>
                  <a:pt x="0" y="60"/>
                </a:lnTo>
                <a:lnTo>
                  <a:pt x="0" y="1860"/>
                </a:lnTo>
                <a:lnTo>
                  <a:pt x="15" y="1905"/>
                </a:lnTo>
                <a:lnTo>
                  <a:pt x="75" y="1920"/>
                </a:lnTo>
                <a:lnTo>
                  <a:pt x="345" y="1920"/>
                </a:lnTo>
                <a:lnTo>
                  <a:pt x="1155" y="2400"/>
                </a:lnTo>
                <a:lnTo>
                  <a:pt x="870" y="1920"/>
                </a:lnTo>
                <a:lnTo>
                  <a:pt x="2805" y="1920"/>
                </a:lnTo>
                <a:lnTo>
                  <a:pt x="2865" y="1905"/>
                </a:lnTo>
                <a:lnTo>
                  <a:pt x="2880" y="1860"/>
                </a:lnTo>
                <a:lnTo>
                  <a:pt x="2880" y="60"/>
                </a:lnTo>
                <a:lnTo>
                  <a:pt x="2865" y="15"/>
                </a:lnTo>
                <a:lnTo>
                  <a:pt x="2805" y="0"/>
                </a:lnTo>
                <a:lnTo>
                  <a:pt x="75" y="0"/>
                </a:lnTo>
                <a:close/>
              </a:path>
            </a:pathLst>
          </a:custGeom>
          <a:solidFill>
            <a:srgbClr val="FFBE7D"/>
          </a:solidFill>
          <a:ln w="9525">
            <a:solidFill>
              <a:srgbClr val="000000"/>
            </a:solidFill>
            <a:prstDash val="solid"/>
            <a:round/>
            <a:headEnd/>
            <a:tailEnd/>
          </a:ln>
        </p:spPr>
        <p:txBody>
          <a:bodyPr rot="0" vert="horz" wrap="square" lIns="91440" tIns="45720" rIns="91440" bIns="45720" anchor="t" anchorCtr="0" upright="1">
            <a:noAutofit/>
          </a:bodyPr>
          <a:lstStyle/>
          <a:p>
            <a:pPr marL="90170">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“The farm provides an opportunity to learn English in a very natural setting, pick up words from seeing things, pointing to things. And in terms of language acquisition, it’s certainly my preference to learning in a classroom. For learning language, it’s so much easier to be able to see and smell it in terms of learning.” (interview with social farming practitioner)</a:t>
            </a:r>
            <a:endParaRPr lang="de-DE" sz="1600" dirty="0">
              <a:effectLst/>
              <a:latin typeface="Arial" panose="020B0604020202020204" pitchFamily="34" charset="0"/>
              <a:ea typeface="Calibri"/>
              <a:cs typeface="Arial" panose="020B0604020202020204" pitchFamily="34" charset="0"/>
            </a:endParaRPr>
          </a:p>
          <a:p>
            <a:pPr marL="90170" algn="ctr">
              <a:lnSpc>
                <a:spcPct val="115000"/>
              </a:lnSpc>
              <a:spcAft>
                <a:spcPts val="1000"/>
              </a:spcAft>
            </a:pPr>
            <a:r>
              <a:rPr lang="en-US" sz="1100" dirty="0">
                <a:effectLst/>
                <a:latin typeface="Calibri"/>
                <a:ea typeface="Calibri"/>
                <a:cs typeface="Times New Roman"/>
              </a:rPr>
              <a:t> </a:t>
            </a:r>
            <a:endParaRPr lang="de-DE" sz="1100" dirty="0">
              <a:effectLst/>
              <a:latin typeface="Calibri"/>
              <a:ea typeface="Calibri"/>
              <a:cs typeface="Times New Roman"/>
            </a:endParaRPr>
          </a:p>
        </p:txBody>
      </p:sp>
    </p:spTree>
    <p:extLst>
      <p:ext uri="{BB962C8B-B14F-4D97-AF65-F5344CB8AC3E}">
        <p14:creationId xmlns:p14="http://schemas.microsoft.com/office/powerpoint/2010/main" val="40552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8220" y="1973451"/>
            <a:ext cx="1576959" cy="349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a:xfrm>
            <a:off x="509964" y="668340"/>
            <a:ext cx="8021091" cy="974333"/>
          </a:xfrm>
        </p:spPr>
        <p:txBody>
          <a:bodyPr/>
          <a:lstStyle/>
          <a:p>
            <a:r>
              <a:rPr lang="en-GB" dirty="0"/>
              <a:t>Social Farming </a:t>
            </a:r>
            <a:br>
              <a:rPr lang="en-GB" dirty="0"/>
            </a:br>
            <a:endParaRPr lang="en-GB" dirty="0"/>
          </a:p>
        </p:txBody>
      </p:sp>
      <p:sp>
        <p:nvSpPr>
          <p:cNvPr id="7" name="Zástupný symbol pro číslo snímku 6">
            <a:extLst>
              <a:ext uri="{FF2B5EF4-FFF2-40B4-BE49-F238E27FC236}">
                <a16:creationId xmlns:a16="http://schemas.microsoft.com/office/drawing/2014/main" id="{015CA759-3BDF-4A94-B155-8A1BAC5B1AFF}"/>
              </a:ext>
            </a:extLst>
          </p:cNvPr>
          <p:cNvSpPr>
            <a:spLocks noGrp="1"/>
          </p:cNvSpPr>
          <p:nvPr>
            <p:ph type="sldNum" sz="quarter" idx="12"/>
          </p:nvPr>
        </p:nvSpPr>
        <p:spPr/>
        <p:txBody>
          <a:bodyPr/>
          <a:lstStyle/>
          <a:p>
            <a:fld id="{AC30E85F-03A9-4DC3-A879-6F4150C88507}" type="slidenum">
              <a:rPr lang="en-GB" smtClean="0"/>
              <a:t>8</a:t>
            </a:fld>
            <a:endParaRPr lang="en-GB"/>
          </a:p>
        </p:txBody>
      </p:sp>
      <p:sp>
        <p:nvSpPr>
          <p:cNvPr id="15" name="Textfeld 14"/>
          <p:cNvSpPr txBox="1"/>
          <p:nvPr/>
        </p:nvSpPr>
        <p:spPr>
          <a:xfrm>
            <a:off x="5978691" y="3365155"/>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16" name="Textfeld 15"/>
          <p:cNvSpPr txBox="1"/>
          <p:nvPr/>
        </p:nvSpPr>
        <p:spPr>
          <a:xfrm>
            <a:off x="6116231" y="2232027"/>
            <a:ext cx="2372765" cy="461665"/>
          </a:xfrm>
          <a:prstGeom prst="rect">
            <a:avLst/>
          </a:prstGeom>
          <a:noFill/>
        </p:spPr>
        <p:txBody>
          <a:bodyPr wrap="none" rtlCol="0">
            <a:spAutoFit/>
          </a:bodyPr>
          <a:lstStyle/>
          <a:p>
            <a:r>
              <a:rPr lang="de-DE" sz="2400" b="1" dirty="0" err="1">
                <a:solidFill>
                  <a:srgbClr val="002060"/>
                </a:solidFill>
                <a:latin typeface="Arial" panose="020B0604020202020204" pitchFamily="34" charset="0"/>
                <a:cs typeface="Arial" panose="020B0604020202020204" pitchFamily="34" charset="0"/>
              </a:rPr>
              <a:t>earning</a:t>
            </a:r>
            <a:r>
              <a:rPr lang="de-DE" sz="2400" b="1" dirty="0">
                <a:solidFill>
                  <a:srgbClr val="002060"/>
                </a:solidFill>
                <a:latin typeface="Arial" panose="020B0604020202020204" pitchFamily="34" charset="0"/>
                <a:cs typeface="Arial" panose="020B0604020202020204" pitchFamily="34" charset="0"/>
              </a:rPr>
              <a:t> </a:t>
            </a:r>
            <a:r>
              <a:rPr lang="de-DE" sz="2400" b="1" dirty="0" err="1">
                <a:solidFill>
                  <a:srgbClr val="002060"/>
                </a:solidFill>
                <a:latin typeface="Arial" panose="020B0604020202020204" pitchFamily="34" charset="0"/>
                <a:cs typeface="Arial" panose="020B0604020202020204" pitchFamily="34" charset="0"/>
              </a:rPr>
              <a:t>money</a:t>
            </a:r>
            <a:endParaRPr lang="de-DE" sz="2400" b="1" dirty="0">
              <a:solidFill>
                <a:srgbClr val="002060"/>
              </a:solidFill>
              <a:latin typeface="Arial" panose="020B0604020202020204" pitchFamily="34" charset="0"/>
              <a:cs typeface="Arial" panose="020B0604020202020204" pitchFamily="34" charset="0"/>
            </a:endParaRPr>
          </a:p>
        </p:txBody>
      </p:sp>
      <p:sp>
        <p:nvSpPr>
          <p:cNvPr id="22" name="Textfeld 21"/>
          <p:cNvSpPr txBox="1"/>
          <p:nvPr/>
        </p:nvSpPr>
        <p:spPr>
          <a:xfrm>
            <a:off x="409434" y="1234988"/>
            <a:ext cx="5450758" cy="430887"/>
          </a:xfrm>
          <a:prstGeom prst="rect">
            <a:avLst/>
          </a:prstGeom>
          <a:noFill/>
        </p:spPr>
        <p:txBody>
          <a:bodyPr wrap="square" rtlCol="0">
            <a:spAutoFit/>
          </a:bodyPr>
          <a:lstStyle/>
          <a:p>
            <a:r>
              <a:rPr lang="de-DE" sz="2200" b="1" dirty="0" err="1">
                <a:solidFill>
                  <a:srgbClr val="06883E"/>
                </a:solidFill>
                <a:latin typeface="Arial" panose="020B0604020202020204" pitchFamily="34" charset="0"/>
                <a:cs typeface="Arial" panose="020B0604020202020204" pitchFamily="34" charset="0"/>
              </a:rPr>
              <a:t>Specific</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benefits</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for</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refugees</a:t>
            </a:r>
            <a:r>
              <a:rPr lang="de-DE" sz="2200" b="1" dirty="0">
                <a:solidFill>
                  <a:srgbClr val="06883E"/>
                </a:solidFill>
                <a:latin typeface="Arial" panose="020B0604020202020204" pitchFamily="34" charset="0"/>
                <a:cs typeface="Arial" panose="020B0604020202020204" pitchFamily="34" charset="0"/>
              </a:rPr>
              <a:t> </a:t>
            </a:r>
          </a:p>
        </p:txBody>
      </p:sp>
      <p:sp>
        <p:nvSpPr>
          <p:cNvPr id="24" name="PubRRectCallout"/>
          <p:cNvSpPr>
            <a:spLocks noEditPoints="1" noChangeArrowheads="1"/>
          </p:cNvSpPr>
          <p:nvPr/>
        </p:nvSpPr>
        <p:spPr bwMode="auto">
          <a:xfrm flipH="1">
            <a:off x="259307" y="586855"/>
            <a:ext cx="7394972" cy="1407937"/>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t"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“Social Farming opened up their prospects. Shortly after, one of them got a job on a local mushroom farm. Without social farming I don’t think he would have thought about doing that</a:t>
            </a:r>
            <a:r>
              <a:rPr lang="en-US" sz="1600" i="1" dirty="0">
                <a:latin typeface="Arial" panose="020B0604020202020204" pitchFamily="34" charset="0"/>
                <a:ea typeface="Calibri"/>
                <a:cs typeface="Arial" panose="020B0604020202020204" pitchFamily="34" charset="0"/>
              </a:rPr>
              <a:t>.” (interview with social farming practitioner)</a:t>
            </a:r>
            <a:endParaRPr lang="de-DE" sz="1600" dirty="0">
              <a:latin typeface="Arial" panose="020B0604020202020204" pitchFamily="34" charset="0"/>
              <a:ea typeface="Calibri"/>
              <a:cs typeface="Arial" panose="020B0604020202020204" pitchFamily="34" charset="0"/>
            </a:endParaRPr>
          </a:p>
          <a:p>
            <a:pPr>
              <a:lnSpc>
                <a:spcPct val="115000"/>
              </a:lnSpc>
              <a:spcAft>
                <a:spcPts val="1000"/>
              </a:spcAft>
            </a:pPr>
            <a:endParaRPr lang="de-DE" sz="1600" dirty="0">
              <a:effectLst/>
              <a:latin typeface="Arial" panose="020B0604020202020204" pitchFamily="34" charset="0"/>
              <a:ea typeface="Calibri"/>
              <a:cs typeface="Arial" panose="020B0604020202020204" pitchFamily="34" charset="0"/>
            </a:endParaRPr>
          </a:p>
          <a:p>
            <a:pPr algn="ctr">
              <a:lnSpc>
                <a:spcPct val="115000"/>
              </a:lnSpc>
              <a:spcAft>
                <a:spcPts val="1000"/>
              </a:spcAft>
            </a:pPr>
            <a:r>
              <a:rPr lang="en-US" sz="1100" dirty="0">
                <a:effectLst/>
                <a:latin typeface="Calibri"/>
                <a:ea typeface="Calibri"/>
                <a:cs typeface="Times New Roman"/>
              </a:rPr>
              <a:t> </a:t>
            </a:r>
            <a:endParaRPr lang="de-DE" sz="1100" dirty="0">
              <a:effectLst/>
              <a:latin typeface="Calibri"/>
              <a:ea typeface="Calibri"/>
              <a:cs typeface="Times New Roman"/>
            </a:endParaRPr>
          </a:p>
        </p:txBody>
      </p:sp>
      <p:sp>
        <p:nvSpPr>
          <p:cNvPr id="10" name="Textfeld 9"/>
          <p:cNvSpPr txBox="1"/>
          <p:nvPr/>
        </p:nvSpPr>
        <p:spPr>
          <a:xfrm rot="5400000">
            <a:off x="4685107" y="4457200"/>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38032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2084" y="2065500"/>
            <a:ext cx="1576959" cy="349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rot="5400000">
            <a:off x="4974911" y="4558640"/>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a:xfrm>
            <a:off x="509964" y="668340"/>
            <a:ext cx="8021091" cy="974333"/>
          </a:xfrm>
        </p:spPr>
        <p:txBody>
          <a:bodyPr/>
          <a:lstStyle/>
          <a:p>
            <a:r>
              <a:rPr lang="en-GB" dirty="0"/>
              <a:t>Social Farming </a:t>
            </a:r>
            <a:br>
              <a:rPr lang="en-GB" dirty="0"/>
            </a:br>
            <a:endParaRPr lang="en-GB" dirty="0"/>
          </a:p>
        </p:txBody>
      </p:sp>
      <p:sp>
        <p:nvSpPr>
          <p:cNvPr id="7" name="Zástupný symbol pro číslo snímku 6">
            <a:extLst>
              <a:ext uri="{FF2B5EF4-FFF2-40B4-BE49-F238E27FC236}">
                <a16:creationId xmlns:a16="http://schemas.microsoft.com/office/drawing/2014/main" id="{015CA759-3BDF-4A94-B155-8A1BAC5B1AFF}"/>
              </a:ext>
            </a:extLst>
          </p:cNvPr>
          <p:cNvSpPr>
            <a:spLocks noGrp="1"/>
          </p:cNvSpPr>
          <p:nvPr>
            <p:ph type="sldNum" sz="quarter" idx="12"/>
          </p:nvPr>
        </p:nvSpPr>
        <p:spPr/>
        <p:txBody>
          <a:bodyPr/>
          <a:lstStyle/>
          <a:p>
            <a:fld id="{AC30E85F-03A9-4DC3-A879-6F4150C88507}" type="slidenum">
              <a:rPr lang="en-GB" smtClean="0"/>
              <a:t>9</a:t>
            </a:fld>
            <a:endParaRPr lang="en-GB"/>
          </a:p>
        </p:txBody>
      </p:sp>
      <p:sp>
        <p:nvSpPr>
          <p:cNvPr id="15" name="Textfeld 14"/>
          <p:cNvSpPr txBox="1"/>
          <p:nvPr/>
        </p:nvSpPr>
        <p:spPr>
          <a:xfrm>
            <a:off x="5978691" y="3365155"/>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16" name="Textfeld 15"/>
          <p:cNvSpPr txBox="1"/>
          <p:nvPr/>
        </p:nvSpPr>
        <p:spPr>
          <a:xfrm>
            <a:off x="6116231" y="2232027"/>
            <a:ext cx="2257349"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20" name="Textfeld 19"/>
          <p:cNvSpPr txBox="1"/>
          <p:nvPr/>
        </p:nvSpPr>
        <p:spPr>
          <a:xfrm>
            <a:off x="925931" y="2903490"/>
            <a:ext cx="2937022" cy="461665"/>
          </a:xfrm>
          <a:prstGeom prst="rect">
            <a:avLst/>
          </a:prstGeom>
          <a:noFill/>
        </p:spPr>
        <p:txBody>
          <a:bodyPr wrap="none" rtlCol="0">
            <a:spAutoFit/>
          </a:bodyPr>
          <a:lstStyle/>
          <a:p>
            <a:r>
              <a:rPr lang="de-DE" sz="2400" b="1" dirty="0">
                <a:solidFill>
                  <a:srgbClr val="002060"/>
                </a:solidFill>
                <a:latin typeface="Arial" panose="020B0604020202020204" pitchFamily="34" charset="0"/>
                <a:cs typeface="Arial" panose="020B0604020202020204" pitchFamily="34" charset="0"/>
              </a:rPr>
              <a:t>Cultural </a:t>
            </a:r>
            <a:r>
              <a:rPr lang="de-DE" sz="2400" b="1" dirty="0" err="1">
                <a:solidFill>
                  <a:srgbClr val="002060"/>
                </a:solidFill>
                <a:latin typeface="Arial" panose="020B0604020202020204" pitchFamily="34" charset="0"/>
                <a:cs typeface="Arial" panose="020B0604020202020204" pitchFamily="34" charset="0"/>
              </a:rPr>
              <a:t>exchange</a:t>
            </a:r>
            <a:r>
              <a:rPr lang="de-DE" sz="2400" b="1" dirty="0">
                <a:solidFill>
                  <a:srgbClr val="002060"/>
                </a:solidFill>
                <a:latin typeface="Arial" panose="020B0604020202020204" pitchFamily="34" charset="0"/>
                <a:cs typeface="Arial" panose="020B0604020202020204" pitchFamily="34" charset="0"/>
              </a:rPr>
              <a:t> </a:t>
            </a:r>
          </a:p>
        </p:txBody>
      </p:sp>
      <p:sp>
        <p:nvSpPr>
          <p:cNvPr id="22" name="Textfeld 21"/>
          <p:cNvSpPr txBox="1"/>
          <p:nvPr/>
        </p:nvSpPr>
        <p:spPr>
          <a:xfrm>
            <a:off x="409434" y="1234988"/>
            <a:ext cx="5450758" cy="430887"/>
          </a:xfrm>
          <a:prstGeom prst="rect">
            <a:avLst/>
          </a:prstGeom>
          <a:noFill/>
        </p:spPr>
        <p:txBody>
          <a:bodyPr wrap="square" rtlCol="0">
            <a:spAutoFit/>
          </a:bodyPr>
          <a:lstStyle/>
          <a:p>
            <a:r>
              <a:rPr lang="de-DE" sz="2200" b="1" dirty="0" err="1">
                <a:solidFill>
                  <a:srgbClr val="06883E"/>
                </a:solidFill>
                <a:latin typeface="Arial" panose="020B0604020202020204" pitchFamily="34" charset="0"/>
                <a:cs typeface="Arial" panose="020B0604020202020204" pitchFamily="34" charset="0"/>
              </a:rPr>
              <a:t>Specific</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benefits</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for</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refugees</a:t>
            </a:r>
            <a:r>
              <a:rPr lang="de-DE" sz="2200" b="1" dirty="0">
                <a:solidFill>
                  <a:srgbClr val="06883E"/>
                </a:solidFill>
                <a:latin typeface="Arial" panose="020B0604020202020204" pitchFamily="34" charset="0"/>
                <a:cs typeface="Arial" panose="020B0604020202020204" pitchFamily="34" charset="0"/>
              </a:rPr>
              <a:t> </a:t>
            </a:r>
          </a:p>
        </p:txBody>
      </p:sp>
      <p:sp>
        <p:nvSpPr>
          <p:cNvPr id="25" name="PubRRectCallout"/>
          <p:cNvSpPr>
            <a:spLocks noEditPoints="1" noChangeArrowheads="1"/>
          </p:cNvSpPr>
          <p:nvPr/>
        </p:nvSpPr>
        <p:spPr bwMode="auto">
          <a:xfrm rot="21448355" flipH="1">
            <a:off x="5523862" y="1731649"/>
            <a:ext cx="3106400" cy="5588131"/>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t"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“The fact that it’s a lived experience is so valuable. People will pick things up. Gaining cultural knowledge can only be experienced by being in the environment. For example, participants learned about seasonal events and traditions, e.g. Halloween and Christmas which are of significant cultural value and importance in Ireland but in the home/family setting.” </a:t>
            </a:r>
            <a:r>
              <a:rPr lang="en-US" sz="1600" i="1" dirty="0">
                <a:latin typeface="Arial" panose="020B0604020202020204" pitchFamily="34" charset="0"/>
                <a:ea typeface="Calibri"/>
                <a:cs typeface="Arial" panose="020B0604020202020204" pitchFamily="34" charset="0"/>
              </a:rPr>
              <a:t>(interview with social farming practitioner)</a:t>
            </a:r>
            <a:endParaRPr lang="de-DE" sz="1600" dirty="0">
              <a:latin typeface="Arial" panose="020B0604020202020204" pitchFamily="34" charset="0"/>
              <a:ea typeface="Calibri"/>
              <a:cs typeface="Arial" panose="020B0604020202020204" pitchFamily="34" charset="0"/>
            </a:endParaRPr>
          </a:p>
          <a:p>
            <a:pPr>
              <a:lnSpc>
                <a:spcPct val="115000"/>
              </a:lnSpc>
              <a:spcAft>
                <a:spcPts val="1000"/>
              </a:spcAft>
            </a:pPr>
            <a:endParaRPr lang="de-DE" sz="1600"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1777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Lst>
  </p:timing>
</p:sld>
</file>

<file path=ppt/theme/theme1.xml><?xml version="1.0" encoding="utf-8"?>
<a:theme xmlns:a="http://schemas.openxmlformats.org/drawingml/2006/main" name="Motiv Office">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39ED67-B1EF-4AA6-8A13-4B02BCF30A37}" vid="{56B3D632-66FB-46E6-91BF-B08A7FD7419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Powerpoint_sofarteam_4_3</Template>
  <TotalTime>0</TotalTime>
  <Words>3752</Words>
  <Application>Microsoft Office PowerPoint</Application>
  <PresentationFormat>Bildschirmpräsentation (4:3)</PresentationFormat>
  <Paragraphs>283</Paragraphs>
  <Slides>26</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Arial</vt:lpstr>
      <vt:lpstr>Calibri</vt:lpstr>
      <vt:lpstr>Calibri Light</vt:lpstr>
      <vt:lpstr>Motiv Office</vt:lpstr>
      <vt:lpstr>Farming with Refugees and forced displaced people</vt:lpstr>
      <vt:lpstr>PowerPoint-Präsentation</vt:lpstr>
      <vt:lpstr>PowerPoint-Präsentation</vt:lpstr>
      <vt:lpstr>PowerPoint-Präsentation</vt:lpstr>
      <vt:lpstr>PowerPoint-Präsentation</vt:lpstr>
      <vt:lpstr>PowerPoint-Präsentation</vt:lpstr>
      <vt:lpstr>Social Farming  </vt:lpstr>
      <vt:lpstr>Social Farming  </vt:lpstr>
      <vt:lpstr>Social Farming  </vt:lpstr>
      <vt:lpstr>Social Farming  </vt:lpstr>
      <vt:lpstr>Social Farming  </vt:lpstr>
      <vt:lpstr>Social Farming  </vt:lpstr>
      <vt:lpstr>Social Farming  </vt:lpstr>
      <vt:lpstr>Social Farming  </vt:lpstr>
      <vt:lpstr>Best practice example:</vt:lpstr>
      <vt:lpstr>Best practice example:</vt:lpstr>
      <vt:lpstr>Best practice example:  </vt:lpstr>
      <vt:lpstr>Best practice example:  </vt:lpstr>
      <vt:lpstr>Social Farming  </vt:lpstr>
      <vt:lpstr>Social farming with refugees </vt:lpstr>
      <vt:lpstr>Conflict management</vt:lpstr>
      <vt:lpstr>Social farming  a perspective for refugees – a perspective for rural areas in Europe</vt:lpstr>
      <vt:lpstr>Social farming in higher education</vt:lpstr>
      <vt:lpstr>Social farming in higher education</vt:lpstr>
      <vt:lpstr>THANK YOU FOR YOUR ATTENTION</vt:lpstr>
      <vt:lpstr>PowerPoint-Präsentation</vt:lpstr>
    </vt:vector>
  </TitlesOfParts>
  <Company>Hochschule Neubrandenburg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Powerpoint presentation, maximum eight lines, aligned from top left</dc:title>
  <dc:creator>Essich, Lisa</dc:creator>
  <cp:lastModifiedBy>Michael Harth</cp:lastModifiedBy>
  <cp:revision>60</cp:revision>
  <cp:lastPrinted>2022-12-20T18:11:08Z</cp:lastPrinted>
  <dcterms:created xsi:type="dcterms:W3CDTF">2022-09-14T10:05:51Z</dcterms:created>
  <dcterms:modified xsi:type="dcterms:W3CDTF">2023-07-07T13:32:59Z</dcterms:modified>
</cp:coreProperties>
</file>