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70" r:id="rId3"/>
    <p:sldId id="271" r:id="rId4"/>
    <p:sldId id="272" r:id="rId5"/>
    <p:sldId id="273" r:id="rId6"/>
    <p:sldId id="274" r:id="rId7"/>
    <p:sldId id="296"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7" r:id="rId22"/>
    <p:sldId id="290" r:id="rId23"/>
    <p:sldId id="291" r:id="rId24"/>
    <p:sldId id="292" r:id="rId25"/>
    <p:sldId id="298"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85275" autoAdjust="0"/>
  </p:normalViewPr>
  <p:slideViewPr>
    <p:cSldViewPr snapToGrid="0" showGuides="1">
      <p:cViewPr varScale="1">
        <p:scale>
          <a:sx n="59" d="100"/>
          <a:sy n="59" d="100"/>
        </p:scale>
        <p:origin x="90" y="942"/>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Introductory and open discussion on drugs and addiction.</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a:t>
            </a:fld>
            <a:endParaRPr lang="en-GB"/>
          </a:p>
        </p:txBody>
      </p:sp>
    </p:spTree>
    <p:extLst>
      <p:ext uri="{BB962C8B-B14F-4D97-AF65-F5344CB8AC3E}">
        <p14:creationId xmlns:p14="http://schemas.microsoft.com/office/powerpoint/2010/main" val="63156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231394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sz="1300" dirty="0"/>
          </a:p>
          <a:p>
            <a:pPr lvl="0"/>
            <a:r>
              <a:rPr lang="cs-CZ" sz="1300" dirty="0"/>
              <a:t>Further information material (e.g. article in newspaper)</a:t>
            </a:r>
            <a:endParaRPr lang="de-DE" sz="1300"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318018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sz="1300" dirty="0"/>
          </a:p>
          <a:p>
            <a:pPr lvl="0"/>
            <a:r>
              <a:rPr lang="cs-CZ" sz="1300" dirty="0"/>
              <a:t>Further information material (e.g. article in newspaper)</a:t>
            </a:r>
            <a:endParaRPr lang="de-DE" sz="1300"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266533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Discussion on whether drug addiction is a choice or a disease. </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78226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Discussion around when does a dependency exist.</a:t>
            </a:r>
          </a:p>
          <a:p>
            <a:r>
              <a:rPr lang="en-US" dirty="0"/>
              <a:t>For example, when is one dependent if one drinks alcohol? Does one beer a day already indicate dependence?</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172348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Short brainstorming, possibly already with classification.</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187661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Possibly organize beforehand as a small group work. </a:t>
            </a:r>
          </a:p>
          <a:p>
            <a:r>
              <a:rPr lang="en-US" dirty="0"/>
              <a:t>With the question: What advantages/ benefits or what added value does social farming have for the target groups?</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284842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r>
              <a:rPr lang="en-US" dirty="0"/>
              <a:t>Social worker and farmer at Hiram </a:t>
            </a:r>
            <a:r>
              <a:rPr lang="en-US" dirty="0" err="1"/>
              <a:t>Haus</a:t>
            </a:r>
            <a:r>
              <a:rPr lang="en-US" dirty="0"/>
              <a:t> (Germany), who work with people recovering from addiction</a:t>
            </a:r>
          </a:p>
          <a:p>
            <a:r>
              <a:rPr lang="en-US" dirty="0"/>
              <a:t>Note: In the background, you can see the therapy horse of the farm</a:t>
            </a: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141879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Possibly organize beforehand as a small group work. </a:t>
            </a:r>
          </a:p>
          <a:p>
            <a:r>
              <a:rPr lang="en-US" dirty="0"/>
              <a:t>With the question: What activities can people with drug addiction do on a social farm?</a:t>
            </a:r>
            <a:endParaRPr lang="de-DE"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212397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281027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1250712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2D9062BB-D0DE-49BA-B901-1B3F43D25F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2"/>
            <a:ext cx="7527866" cy="4315729"/>
          </a:xfrm>
        </p:spPr>
        <p:txBody>
          <a:bodyPr lIns="648000" tIns="414000" bIns="0" anchor="t" anchorCtr="0">
            <a:noAutofit/>
          </a:bodyPr>
          <a:lstStyle>
            <a:lvl1pPr algn="l">
              <a:lnSpc>
                <a:spcPts val="4400"/>
              </a:lnSpc>
              <a:defRPr sz="3800" cap="all" spc="100" baseline="0">
                <a:solidFill>
                  <a:schemeClr val="bg1"/>
                </a:solidFill>
                <a:latin typeface="Arial" panose="020B0604020202020204" pitchFamily="34" charset="0"/>
                <a:cs typeface="Arial" panose="020B0604020202020204" pitchFamily="34" charset="0"/>
              </a:defRPr>
            </a:lvl1pPr>
          </a:lstStyle>
          <a:p>
            <a:r>
              <a:rPr lang="cs-CZ" dirty="0"/>
              <a:t>Název </a:t>
            </a:r>
            <a:r>
              <a:rPr lang="cs-CZ" dirty="0" err="1"/>
              <a:t>powerpoint</a:t>
            </a:r>
            <a:r>
              <a:rPr lang="cs-CZ" dirty="0"/>
              <a:t> prezentace,</a:t>
            </a:r>
            <a:br>
              <a:rPr lang="cs-CZ" dirty="0"/>
            </a:br>
            <a:r>
              <a:rPr lang="cs-CZ" dirty="0"/>
              <a:t>maximum sedm </a:t>
            </a:r>
            <a:br>
              <a:rPr lang="cs-CZ" dirty="0"/>
            </a:br>
            <a:r>
              <a:rPr lang="cs-CZ" dirty="0"/>
              <a:t>řádek, zarovnáno </a:t>
            </a:r>
            <a:br>
              <a:rPr lang="cs-CZ" dirty="0"/>
            </a:br>
            <a:r>
              <a:rPr lang="cs-CZ" dirty="0"/>
              <a:t>zleva odshora, bez dělení slov cese </a:t>
            </a:r>
            <a:r>
              <a:rPr lang="cs-CZ" dirty="0" err="1"/>
              <a:t>voluptaspero</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7440012" y="4003489"/>
            <a:ext cx="31318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783292" y="4003488"/>
            <a:ext cx="31318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8142357" y="4003490"/>
            <a:ext cx="53433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7527866" y="2794475"/>
            <a:ext cx="4664134" cy="698512"/>
          </a:xfrm>
        </p:spPr>
        <p:txBody>
          <a:bodyPr lIns="72000" tIns="0" rIns="180000" bIns="0">
            <a:noAutofit/>
          </a:bodyPr>
          <a:lstStyle>
            <a:lvl1pPr marL="0" indent="0">
              <a:lnSpc>
                <a:spcPts val="1920"/>
              </a:lnSpc>
              <a:spcBef>
                <a:spcPts val="0"/>
              </a:spcBef>
              <a:spcAft>
                <a:spcPts val="200"/>
              </a:spcAft>
              <a:buNone/>
              <a:defRPr lang="cs-CZ" sz="1600" kern="1200" spc="30"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dirty="0"/>
              <a:t>Ing. Mgr. Bc. Jméno Příjmení, Ph.D.	</a:t>
            </a:r>
          </a:p>
          <a:p>
            <a:pPr lvl="1"/>
            <a:r>
              <a:rPr lang="cs-CZ" dirty="0"/>
              <a:t>Ces </a:t>
            </a:r>
            <a:r>
              <a:rPr lang="cs-CZ" dirty="0" err="1"/>
              <a:t>remoluptat</a:t>
            </a:r>
            <a:r>
              <a:rPr lang="cs-CZ" dirty="0"/>
              <a:t>. Fic </a:t>
            </a:r>
            <a:r>
              <a:rPr lang="cs-CZ" dirty="0" err="1"/>
              <a:t>testrum</a:t>
            </a:r>
            <a:r>
              <a:rPr lang="cs-CZ" dirty="0"/>
              <a:t>, </a:t>
            </a:r>
            <a:r>
              <a:rPr lang="cs-CZ" dirty="0" err="1"/>
              <a:t>culparumque</a:t>
            </a:r>
            <a:r>
              <a:rPr lang="cs-CZ" dirty="0"/>
              <a:t> </a:t>
            </a:r>
            <a:r>
              <a:rPr lang="cs-CZ" dirty="0" err="1"/>
              <a:t>dria</a:t>
            </a:r>
            <a:r>
              <a:rPr lang="cs-CZ" dirty="0"/>
              <a:t> </a:t>
            </a:r>
            <a:r>
              <a:rPr lang="cs-CZ" dirty="0" err="1"/>
              <a:t>plitatur</a:t>
            </a:r>
            <a:endParaRPr lang="cs-CZ" dirty="0"/>
          </a:p>
          <a:p>
            <a:pPr lvl="1"/>
            <a:r>
              <a:rPr lang="cs-CZ" dirty="0" err="1"/>
              <a:t>Ipsuntus</a:t>
            </a:r>
            <a:r>
              <a:rPr lang="cs-CZ" dirty="0"/>
              <a:t>. </a:t>
            </a:r>
            <a:r>
              <a:rPr lang="cs-CZ" dirty="0" err="1"/>
              <a:t>Porrovitatem</a:t>
            </a:r>
            <a:r>
              <a:rPr lang="cs-CZ" dirty="0"/>
              <a:t> </a:t>
            </a:r>
            <a:r>
              <a:rPr lang="cs-CZ" dirty="0" err="1"/>
              <a:t>fugiat</a:t>
            </a:r>
            <a:r>
              <a:rPr lang="cs-CZ" dirty="0"/>
              <a:t> </a:t>
            </a:r>
            <a:r>
              <a:rPr lang="cs-CZ" dirty="0" err="1"/>
              <a:t>odi</a:t>
            </a:r>
            <a:r>
              <a:rPr lang="cs-CZ" dirty="0"/>
              <a:t> </a:t>
            </a:r>
            <a:r>
              <a:rPr lang="cs-CZ" dirty="0" err="1"/>
              <a:t>occum</a:t>
            </a:r>
            <a:r>
              <a:rPr lang="cs-CZ" dirty="0"/>
              <a:t> </a:t>
            </a:r>
            <a:r>
              <a:rPr lang="cs-CZ" dirty="0" err="1"/>
              <a:t>aces</a:t>
            </a:r>
            <a:r>
              <a:rPr lang="cs-CZ" dirty="0"/>
              <a:t> </a:t>
            </a:r>
            <a:r>
              <a:rPr lang="cs-CZ"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7783292"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8096476"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9154C7A6-1035-4E50-9F3A-AB608FB80E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682" y="1998617"/>
            <a:ext cx="8712574" cy="1052639"/>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562" y="3626757"/>
            <a:ext cx="8713694"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40750" y="5396847"/>
            <a:ext cx="2495550" cy="279301"/>
          </a:xfrm>
        </p:spPr>
        <p:txBody>
          <a:bodyPr lIns="0" bIns="4680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40750" y="6075822"/>
            <a:ext cx="2495549"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dirty="0">
                <a:solidFill>
                  <a:schemeClr val="bg1"/>
                </a:solidFill>
              </a:rPr>
              <a:t>www.sofaredu.eu</a:t>
            </a:r>
            <a:endParaRPr lang="en-GB"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42975" y="5676149"/>
            <a:ext cx="2495549" cy="400802"/>
          </a:xfrm>
        </p:spPr>
        <p:txBody>
          <a:bodyPr lIns="0" tIns="7200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844992" y="668345"/>
            <a:ext cx="10529749"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844997" y="1753075"/>
            <a:ext cx="5171935" cy="742951"/>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844989" y="2505075"/>
            <a:ext cx="517193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82" y="1762127"/>
            <a:ext cx="5059665"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2" indent="-342882">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74" indent="-342882">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54"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41148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8" y="5400675"/>
            <a:ext cx="5079013"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84177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38300"/>
            <a:ext cx="10353675" cy="4538663"/>
          </a:xfrm>
        </p:spPr>
        <p:txBody>
          <a:bodyPr lIns="648000" tIns="0" rIns="0" bIns="0"/>
          <a:lstStyle>
            <a:lvl1pPr marL="0" indent="0">
              <a:lnSpc>
                <a:spcPts val="276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80000" algn="l" defTabSz="914400" rtl="0" eaLnBrk="1" fontAlgn="auto" latinLnBrk="0" hangingPunct="1">
              <a:lnSpc>
                <a:spcPts val="1900"/>
              </a:lnSpc>
              <a:spcBef>
                <a:spcPts val="600"/>
              </a:spcBef>
              <a:spcAft>
                <a:spcPts val="0"/>
              </a:spcAft>
              <a:buClr>
                <a:schemeClr val="accent2"/>
              </a:buClr>
              <a:buSzTx/>
              <a:buFont typeface="Arial" panose="020B0604020202020204" pitchFamily="34" charset="0"/>
              <a:buChar cha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dirty="0"/>
              <a:t>Kapitola 1 								                    </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2</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3</a:t>
            </a:r>
          </a:p>
          <a:p>
            <a:pPr lvl="1"/>
            <a:endParaRPr lang="cs-CZ" dirty="0"/>
          </a:p>
          <a:p>
            <a:pPr lvl="1"/>
            <a:endParaRPr lang="cs-CZ" dirty="0"/>
          </a:p>
          <a:p>
            <a:pPr lvl="0"/>
            <a:r>
              <a:rPr lang="cs-CZ" dirty="0"/>
              <a:t>Kapitola 2</a:t>
            </a:r>
          </a:p>
          <a:p>
            <a:pPr lvl="1"/>
            <a:r>
              <a:rPr lang="cs-CZ" dirty="0" err="1"/>
              <a:t>Quis</a:t>
            </a:r>
            <a:r>
              <a:rPr lang="cs-CZ" dirty="0"/>
              <a:t> et </a:t>
            </a:r>
            <a:r>
              <a:rPr lang="cs-CZ" dirty="0" err="1"/>
              <a:t>venim</a:t>
            </a:r>
            <a:r>
              <a:rPr lang="cs-CZ" dirty="0"/>
              <a:t> </a:t>
            </a:r>
            <a:r>
              <a:rPr lang="cs-CZ" dirty="0" err="1"/>
              <a:t>numquam</a:t>
            </a:r>
            <a:r>
              <a:rPr lang="cs-CZ" dirty="0"/>
              <a:t>				               		                                    6</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681037"/>
            <a:ext cx="10506075"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4FA081AB-FA45-450F-8EF8-0A659E288D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191999" cy="6857999"/>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1" y="809625"/>
            <a:ext cx="7715249" cy="3467100"/>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959798"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a:t>
            </a:r>
            <a:br>
              <a:rPr lang="cs-CZ" dirty="0"/>
            </a:br>
            <a:r>
              <a:rPr lang="cs-CZ" dirty="0"/>
              <a:t>doleva, bez dělení slov</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801081"/>
            <a:ext cx="5368925"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6238873" y="1801079"/>
            <a:ext cx="5368925"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6238874" y="2505074"/>
            <a:ext cx="5368923"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81175"/>
            <a:ext cx="536892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81175"/>
            <a:ext cx="5248276"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315074" y="4412316"/>
            <a:ext cx="5248276"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62125"/>
            <a:ext cx="5368925"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62125"/>
            <a:ext cx="5248276"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4" y="5400675"/>
            <a:ext cx="5248276"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48000" y="5438775"/>
            <a:ext cx="10934701" cy="304194"/>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48000" y="1876425"/>
            <a:ext cx="10934701"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48000" y="668337"/>
            <a:ext cx="10726738"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48000" y="668337"/>
            <a:ext cx="9877985"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 </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48000" y="1801081"/>
            <a:ext cx="9877985"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48000" y="2228850"/>
            <a:ext cx="9877985"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1051560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80000">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438151"/>
            <a:ext cx="10506075"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1D2C1BD1-DF04-4972-B6AC-710309511713}"/>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25" y="-11845"/>
            <a:ext cx="12190479" cy="6857145"/>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12182475"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41148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9439275" y="6300057"/>
            <a:ext cx="27432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6" r:id="rId7"/>
    <p:sldLayoutId id="2147483654" r:id="rId8"/>
    <p:sldLayoutId id="2147483663" r:id="rId9"/>
    <p:sldLayoutId id="2147483664" r:id="rId10"/>
    <p:sldLayoutId id="214748366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a:xfrm>
            <a:off x="7508396" y="4003488"/>
            <a:ext cx="234888" cy="260793"/>
          </a:xfrm>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p:txBody>
          <a:bodyPr/>
          <a:lstStyle/>
          <a:p>
            <a:r>
              <a:rPr lang="de-DE" dirty="0"/>
              <a:t>00</a:t>
            </a:r>
            <a:endParaRPr lang="en-GB" dirty="0"/>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
        <p:nvSpPr>
          <p:cNvPr id="11" name="Titel 10">
            <a:extLst>
              <a:ext uri="{FF2B5EF4-FFF2-40B4-BE49-F238E27FC236}">
                <a16:creationId xmlns:a16="http://schemas.microsoft.com/office/drawing/2014/main" id="{B9299B68-B7DA-479F-B5BA-EF5488389AAC}"/>
              </a:ext>
            </a:extLst>
          </p:cNvPr>
          <p:cNvSpPr>
            <a:spLocks noGrp="1"/>
          </p:cNvSpPr>
          <p:nvPr>
            <p:ph type="ctrTitle"/>
          </p:nvPr>
        </p:nvSpPr>
        <p:spPr/>
        <p:txBody>
          <a:bodyPr anchor="ctr"/>
          <a:lstStyle/>
          <a:p>
            <a:r>
              <a:rPr lang="en-US" dirty="0"/>
              <a:t>People recovering from drug addiction </a:t>
            </a:r>
            <a:endParaRPr lang="de-DE" dirty="0"/>
          </a:p>
        </p:txBody>
      </p:sp>
    </p:spTree>
    <p:extLst>
      <p:ext uri="{BB962C8B-B14F-4D97-AF65-F5344CB8AC3E}">
        <p14:creationId xmlns:p14="http://schemas.microsoft.com/office/powerpoint/2010/main" val="7323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a:t>People recovering from drug addiction</a:t>
            </a:r>
            <a:endParaRPr lang="en-GB" dirty="0"/>
          </a:p>
        </p:txBody>
      </p:sp>
      <p:sp>
        <p:nvSpPr>
          <p:cNvPr id="2" name="Foliennummernplatzhalter 1"/>
          <p:cNvSpPr>
            <a:spLocks noGrp="1"/>
          </p:cNvSpPr>
          <p:nvPr>
            <p:ph type="sldNum" sz="quarter" idx="12"/>
          </p:nvPr>
        </p:nvSpPr>
        <p:spPr/>
        <p:txBody>
          <a:bodyPr/>
          <a:lstStyle/>
          <a:p>
            <a:fld id="{AC30E85F-03A9-4DC3-A879-6F4150C88507}" type="slidenum">
              <a:rPr lang="en-GB" smtClean="0"/>
              <a:pPr/>
              <a:t>10</a:t>
            </a:fld>
            <a:endParaRPr lang="en-GB" dirty="0"/>
          </a:p>
        </p:txBody>
      </p:sp>
      <p:sp>
        <p:nvSpPr>
          <p:cNvPr id="6" name="Titel 5"/>
          <p:cNvSpPr>
            <a:spLocks noGrp="1"/>
          </p:cNvSpPr>
          <p:nvPr>
            <p:ph type="title"/>
          </p:nvPr>
        </p:nvSpPr>
        <p:spPr/>
        <p:txBody>
          <a:bodyPr/>
          <a:lstStyle/>
          <a:p>
            <a:r>
              <a:rPr lang="en-US"/>
              <a:t>Effects caused by taking cocaine, crack and amphetamine</a:t>
            </a:r>
            <a:endParaRPr lang="de-DE" dirty="0"/>
          </a:p>
        </p:txBody>
      </p:sp>
      <p:grpSp>
        <p:nvGrpSpPr>
          <p:cNvPr id="7" name="Gruppieren 6"/>
          <p:cNvGrpSpPr/>
          <p:nvPr/>
        </p:nvGrpSpPr>
        <p:grpSpPr>
          <a:xfrm>
            <a:off x="2184909" y="2048440"/>
            <a:ext cx="7640415" cy="3759219"/>
            <a:chOff x="0" y="0"/>
            <a:chExt cx="5583555" cy="2256155"/>
          </a:xfrm>
        </p:grpSpPr>
        <p:sp>
          <p:nvSpPr>
            <p:cNvPr id="8" name="Sechseck 7"/>
            <p:cNvSpPr/>
            <p:nvPr/>
          </p:nvSpPr>
          <p:spPr>
            <a:xfrm>
              <a:off x="0" y="0"/>
              <a:ext cx="1087120" cy="2256155"/>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a:ea typeface="Calibri" panose="020F0502020204030204" pitchFamily="34" charset="0"/>
                  <a:cs typeface="Times New Roman" panose="02020603050405020304" pitchFamily="18" charset="0"/>
                </a:rPr>
                <a:t>Cocaine, </a:t>
              </a:r>
              <a:br>
                <a:rPr lang="de-DE" b="1">
                  <a:ea typeface="Calibri" panose="020F0502020204030204" pitchFamily="34" charset="0"/>
                  <a:cs typeface="Times New Roman" panose="02020603050405020304" pitchFamily="18" charset="0"/>
                </a:rPr>
              </a:br>
              <a:r>
                <a:rPr lang="de-DE" b="1">
                  <a:ea typeface="Calibri" panose="020F0502020204030204" pitchFamily="34" charset="0"/>
                  <a:cs typeface="Times New Roman" panose="02020603050405020304" pitchFamily="18" charset="0"/>
                </a:rPr>
                <a:t>crack or </a:t>
              </a:r>
              <a:br>
                <a:rPr lang="de-DE" b="1">
                  <a:ea typeface="Calibri" panose="020F0502020204030204" pitchFamily="34" charset="0"/>
                  <a:cs typeface="Times New Roman" panose="02020603050405020304" pitchFamily="18" charset="0"/>
                </a:rPr>
              </a:br>
              <a:r>
                <a:rPr lang="de-DE" b="1">
                  <a:ea typeface="Calibri" panose="020F0502020204030204" pitchFamily="34" charset="0"/>
                  <a:cs typeface="Times New Roman" panose="02020603050405020304" pitchFamily="18" charset="0"/>
                </a:rPr>
                <a:t>ampheta-mine</a:t>
              </a:r>
              <a:endParaRPr lang="de-DE">
                <a:ea typeface="Calibri" panose="020F0502020204030204" pitchFamily="34" charset="0"/>
                <a:cs typeface="Times New Roman" panose="02020603050405020304" pitchFamily="18" charset="0"/>
              </a:endParaRPr>
            </a:p>
          </p:txBody>
        </p:sp>
        <p:sp>
          <p:nvSpPr>
            <p:cNvPr id="9" name="Abgerundetes Rechteck 8"/>
            <p:cNvSpPr/>
            <p:nvPr/>
          </p:nvSpPr>
          <p:spPr>
            <a:xfrm>
              <a:off x="1219200" y="0"/>
              <a:ext cx="4364355" cy="2256155"/>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ct val="115000"/>
                </a:lnSpc>
              </a:pPr>
              <a:r>
                <a:rPr lang="en-GB" sz="1600" dirty="0">
                  <a:solidFill>
                    <a:srgbClr val="000000"/>
                  </a:solidFill>
                  <a:ea typeface="Calibri" panose="020F0502020204030204" pitchFamily="34" charset="0"/>
                  <a:cs typeface="Times New Roman" panose="02020603050405020304" pitchFamily="18" charset="0"/>
                </a:rPr>
                <a:t>Psychostimulants are composed of psychoactive substances with different chemical structures, which have a sympathomimetic intoxication effect.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Sympathomimetic syndrome is a constellation of symptoms caused by overstimulation of the sympathetic nervous system (part of the autonomic nervous system). </a:t>
              </a:r>
              <a:endParaRPr lang="de-DE" sz="1600" dirty="0">
                <a:ea typeface="Calibri" panose="020F0502020204030204" pitchFamily="34" charset="0"/>
                <a:cs typeface="Times New Roman" panose="02020603050405020304" pitchFamily="18" charset="0"/>
              </a:endParaRPr>
            </a:p>
            <a:p>
              <a:pPr algn="just">
                <a:lnSpc>
                  <a:spcPct val="115000"/>
                </a:lnSpc>
                <a:spcBef>
                  <a:spcPts val="600"/>
                </a:spcBef>
              </a:pPr>
              <a:r>
                <a:rPr lang="en-GB" sz="1600" dirty="0">
                  <a:solidFill>
                    <a:srgbClr val="000000"/>
                  </a:solidFill>
                  <a:ea typeface="Calibri" panose="020F0502020204030204" pitchFamily="34" charset="0"/>
                  <a:cs typeface="Times New Roman" panose="02020603050405020304" pitchFamily="18" charset="0"/>
                </a:rPr>
                <a:t>The sympathetic system primarily addresses bodily functions, which make the body more willing to perform and lead to an increased reduction of energy reserves.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With intoxication, the sympathetic overstimulation can lead to agitation (a pathological restlessness, in which violent and hasty movements of the patient occur), cardiac arrhythmias and cerebral seizures.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649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11</a:t>
            </a:fld>
            <a:endParaRPr lang="en-GB" dirty="0"/>
          </a:p>
        </p:txBody>
      </p:sp>
      <p:sp>
        <p:nvSpPr>
          <p:cNvPr id="6" name="Titel 5"/>
          <p:cNvSpPr>
            <a:spLocks noGrp="1"/>
          </p:cNvSpPr>
          <p:nvPr>
            <p:ph type="title"/>
          </p:nvPr>
        </p:nvSpPr>
        <p:spPr/>
        <p:txBody>
          <a:bodyPr/>
          <a:lstStyle/>
          <a:p>
            <a:r>
              <a:rPr lang="en-GB" dirty="0"/>
              <a:t>Effects caused by taking narcotics</a:t>
            </a:r>
            <a:endParaRPr lang="de-DE" dirty="0"/>
          </a:p>
        </p:txBody>
      </p:sp>
      <p:grpSp>
        <p:nvGrpSpPr>
          <p:cNvPr id="10" name="Gruppieren 9"/>
          <p:cNvGrpSpPr/>
          <p:nvPr/>
        </p:nvGrpSpPr>
        <p:grpSpPr>
          <a:xfrm>
            <a:off x="2184906" y="2505733"/>
            <a:ext cx="7822195" cy="2542261"/>
            <a:chOff x="0" y="0"/>
            <a:chExt cx="5583555" cy="1295401"/>
          </a:xfrm>
        </p:grpSpPr>
        <p:sp>
          <p:nvSpPr>
            <p:cNvPr id="11" name="Sechseck 10"/>
            <p:cNvSpPr/>
            <p:nvPr/>
          </p:nvSpPr>
          <p:spPr>
            <a:xfrm>
              <a:off x="0" y="0"/>
              <a:ext cx="1087120" cy="1295401"/>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dirty="0" err="1">
                  <a:ea typeface="Calibri" panose="020F0502020204030204" pitchFamily="34" charset="0"/>
                  <a:cs typeface="Times New Roman" panose="02020603050405020304" pitchFamily="18" charset="0"/>
                </a:rPr>
                <a:t>Narcotics</a:t>
              </a:r>
              <a:endParaRPr lang="de-DE" dirty="0">
                <a:ea typeface="Calibri" panose="020F0502020204030204" pitchFamily="34" charset="0"/>
                <a:cs typeface="Times New Roman" panose="02020603050405020304" pitchFamily="18" charset="0"/>
              </a:endParaRPr>
            </a:p>
          </p:txBody>
        </p:sp>
        <p:sp>
          <p:nvSpPr>
            <p:cNvPr id="12" name="Abgerundetes Rechteck 11"/>
            <p:cNvSpPr/>
            <p:nvPr/>
          </p:nvSpPr>
          <p:spPr>
            <a:xfrm>
              <a:off x="1219200" y="1"/>
              <a:ext cx="4364355" cy="1295400"/>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ct val="115000"/>
                </a:lnSpc>
              </a:pPr>
              <a:r>
                <a:rPr lang="en-GB" sz="1600" dirty="0">
                  <a:solidFill>
                    <a:srgbClr val="000000"/>
                  </a:solidFill>
                  <a:ea typeface="Calibri" panose="020F0502020204030204" pitchFamily="34" charset="0"/>
                  <a:cs typeface="Times New Roman" panose="02020603050405020304" pitchFamily="18" charset="0"/>
                </a:rPr>
                <a:t>Certain narcotics - for example, many potent hallucinogens, also known as psychotropic substances, are prohibited or may only be used for medical or scientific purposes with a derogation from the authorities.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Psychotropic substances cause changes in thinking and perception and can cause a greatly altered perception of reality. Typical dosage forms include tablets, capsules, drops, transdermal patches and injection preparations.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942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2" name="Foliennummernplatzhalter 1"/>
          <p:cNvSpPr>
            <a:spLocks noGrp="1"/>
          </p:cNvSpPr>
          <p:nvPr>
            <p:ph type="sldNum" sz="quarter" idx="12"/>
          </p:nvPr>
        </p:nvSpPr>
        <p:spPr>
          <a:xfrm>
            <a:off x="9439275" y="6300057"/>
            <a:ext cx="2743200" cy="545243"/>
          </a:xfrm>
        </p:spPr>
        <p:txBody>
          <a:bodyPr/>
          <a:lstStyle/>
          <a:p>
            <a:fld id="{AC30E85F-03A9-4DC3-A879-6F4150C88507}" type="slidenum">
              <a:rPr lang="en-GB" smtClean="0"/>
              <a:pPr/>
              <a:t>12</a:t>
            </a:fld>
            <a:endParaRPr lang="en-GB" dirty="0"/>
          </a:p>
        </p:txBody>
      </p:sp>
      <p:sp>
        <p:nvSpPr>
          <p:cNvPr id="6" name="Titel 5"/>
          <p:cNvSpPr>
            <a:spLocks noGrp="1"/>
          </p:cNvSpPr>
          <p:nvPr>
            <p:ph type="title"/>
          </p:nvPr>
        </p:nvSpPr>
        <p:spPr>
          <a:xfrm>
            <a:off x="648000" y="668337"/>
            <a:ext cx="9877985" cy="1022351"/>
          </a:xfrm>
        </p:spPr>
        <p:txBody>
          <a:bodyPr/>
          <a:lstStyle/>
          <a:p>
            <a:r>
              <a:rPr lang="en-GB" dirty="0"/>
              <a:t>Substances for hallucinogens</a:t>
            </a:r>
            <a:endParaRPr lang="de-DE" dirty="0"/>
          </a:p>
        </p:txBody>
      </p:sp>
      <p:sp>
        <p:nvSpPr>
          <p:cNvPr id="9" name="Inhaltsplatzhalter 8">
            <a:extLst>
              <a:ext uri="{FF2B5EF4-FFF2-40B4-BE49-F238E27FC236}">
                <a16:creationId xmlns:a16="http://schemas.microsoft.com/office/drawing/2014/main" id="{61F4AE84-D3DB-4E02-A7DE-FB8B5D9DCECA}"/>
              </a:ext>
            </a:extLst>
          </p:cNvPr>
          <p:cNvSpPr>
            <a:spLocks noGrp="1"/>
          </p:cNvSpPr>
          <p:nvPr>
            <p:ph sz="half" idx="2"/>
          </p:nvPr>
        </p:nvSpPr>
        <p:spPr/>
        <p:txBody>
          <a:bodyPr/>
          <a:lstStyle/>
          <a:p>
            <a:endParaRPr lang="de-DE" dirty="0"/>
          </a:p>
        </p:txBody>
      </p:sp>
      <p:grpSp>
        <p:nvGrpSpPr>
          <p:cNvPr id="10" name="Gruppieren 9"/>
          <p:cNvGrpSpPr/>
          <p:nvPr/>
        </p:nvGrpSpPr>
        <p:grpSpPr>
          <a:xfrm>
            <a:off x="2064153" y="1377864"/>
            <a:ext cx="7942951" cy="4722312"/>
            <a:chOff x="0" y="0"/>
            <a:chExt cx="5583555" cy="1537966"/>
          </a:xfrm>
        </p:grpSpPr>
        <p:sp>
          <p:nvSpPr>
            <p:cNvPr id="11" name="Sechseck 10"/>
            <p:cNvSpPr/>
            <p:nvPr/>
          </p:nvSpPr>
          <p:spPr>
            <a:xfrm>
              <a:off x="0" y="0"/>
              <a:ext cx="1087120" cy="1537732"/>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dirty="0" err="1">
                  <a:ea typeface="Calibri" panose="020F0502020204030204" pitchFamily="34" charset="0"/>
                  <a:cs typeface="Times New Roman" panose="02020603050405020304" pitchFamily="18" charset="0"/>
                </a:rPr>
                <a:t>Hallucino</a:t>
              </a:r>
              <a:r>
                <a:rPr lang="de-DE" b="1" dirty="0">
                  <a:ea typeface="Calibri" panose="020F0502020204030204" pitchFamily="34" charset="0"/>
                  <a:cs typeface="Times New Roman" panose="02020603050405020304" pitchFamily="18" charset="0"/>
                </a:rPr>
                <a:t>-gens</a:t>
              </a:r>
              <a:endParaRPr lang="de-DE" dirty="0">
                <a:ea typeface="Calibri" panose="020F0502020204030204" pitchFamily="34" charset="0"/>
                <a:cs typeface="Times New Roman" panose="02020603050405020304" pitchFamily="18" charset="0"/>
              </a:endParaRPr>
            </a:p>
          </p:txBody>
        </p:sp>
        <p:sp>
          <p:nvSpPr>
            <p:cNvPr id="12" name="Abgerundetes Rechteck 11"/>
            <p:cNvSpPr/>
            <p:nvPr/>
          </p:nvSpPr>
          <p:spPr>
            <a:xfrm>
              <a:off x="1219200" y="1"/>
              <a:ext cx="4364355" cy="1537965"/>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There are hallucinogenic plants such as the fly agaric or psilocybin-containing fungi.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Hallucinogenic effects also arise through the consumption of the Mexican magic sage Salvia Divinorum or the Hawaiian wood rose.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Also hallucinogenic is the peyote cactus with the active ingredient mescaline or a brew of ayahuasca, which contains the active ingredient DMT.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Certain nightshade plants such as hollyhock, angel’s trumpet, henbane or belladonna also produce hallucinogenic effects, but can be slightly overdosed and thus have a lethal effect</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Other hallucinogens are artificially produced. Examples include the active ingredient PCP, also known as "angel dust," or the anesthetic ketamine, which produces hallucinogenic effects in low doses.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One of the most well-known artificially produced hallucinogens is LSD. The basic substance comes from the ergot, a fungus that infests cereal ears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048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13</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US" dirty="0"/>
              <a:t>Benefits for the target Group</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7700" y="1690688"/>
            <a:ext cx="9879013" cy="4498975"/>
          </a:xfrm>
        </p:spPr>
        <p:txBody>
          <a:bodyPr>
            <a:normAutofit/>
          </a:bodyPr>
          <a:lstStyle/>
          <a:p>
            <a:r>
              <a:rPr lang="en-US" sz="2800" b="1" dirty="0"/>
              <a:t>A Selection:</a:t>
            </a:r>
          </a:p>
          <a:p>
            <a:pPr lvl="1">
              <a:lnSpc>
                <a:spcPct val="150000"/>
              </a:lnSpc>
            </a:pPr>
            <a:r>
              <a:rPr lang="en-US" sz="2100" dirty="0"/>
              <a:t>Meaningful work</a:t>
            </a:r>
          </a:p>
          <a:p>
            <a:pPr lvl="1">
              <a:lnSpc>
                <a:spcPct val="150000"/>
              </a:lnSpc>
            </a:pPr>
            <a:r>
              <a:rPr lang="en-US" sz="2100" dirty="0"/>
              <a:t>Participation in the rhythms of the day and year</a:t>
            </a:r>
          </a:p>
          <a:p>
            <a:pPr lvl="1">
              <a:lnSpc>
                <a:spcPct val="150000"/>
              </a:lnSpc>
            </a:pPr>
            <a:r>
              <a:rPr lang="en-US" sz="2100" dirty="0"/>
              <a:t>Preparing and eating meals together with healthy food</a:t>
            </a:r>
          </a:p>
          <a:p>
            <a:pPr lvl="1">
              <a:lnSpc>
                <a:spcPct val="150000"/>
              </a:lnSpc>
            </a:pPr>
            <a:r>
              <a:rPr lang="en-US" sz="2100" dirty="0"/>
              <a:t>Being part of a community, family or social structure</a:t>
            </a:r>
            <a:endParaRPr lang="en-GB" sz="2100" dirty="0"/>
          </a:p>
          <a:p>
            <a:pPr lvl="1">
              <a:lnSpc>
                <a:spcPct val="150000"/>
              </a:lnSpc>
            </a:pPr>
            <a:r>
              <a:rPr lang="en-GB" sz="2100" dirty="0"/>
              <a:t>Save environment without judgement</a:t>
            </a:r>
          </a:p>
          <a:p>
            <a:pPr lvl="1">
              <a:lnSpc>
                <a:spcPct val="150000"/>
              </a:lnSpc>
            </a:pPr>
            <a:r>
              <a:rPr lang="en-GB" sz="2200" dirty="0"/>
              <a:t>…</a:t>
            </a:r>
          </a:p>
        </p:txBody>
      </p:sp>
    </p:spTree>
    <p:extLst>
      <p:ext uri="{BB962C8B-B14F-4D97-AF65-F5344CB8AC3E}">
        <p14:creationId xmlns:p14="http://schemas.microsoft.com/office/powerpoint/2010/main" val="30549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US" dirty="0"/>
              <a:t>Case Example</a:t>
            </a:r>
            <a:endParaRPr lang="cs-CZ" dirty="0"/>
          </a:p>
        </p:txBody>
      </p:sp>
      <p:sp>
        <p:nvSpPr>
          <p:cNvPr id="7" name="Textfeld 2"/>
          <p:cNvSpPr txBox="1">
            <a:spLocks noChangeArrowheads="1"/>
          </p:cNvSpPr>
          <p:nvPr/>
        </p:nvSpPr>
        <p:spPr bwMode="auto">
          <a:xfrm>
            <a:off x="647700" y="1690688"/>
            <a:ext cx="9619467" cy="4498974"/>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 farmer Uwe Weimar of Hof </a:t>
            </a:r>
            <a:r>
              <a:rPr lang="en-GB" sz="1600" dirty="0" err="1">
                <a:latin typeface="Calibri" panose="020F0502020204030204" pitchFamily="34" charset="0"/>
                <a:ea typeface="Calibri" panose="020F0502020204030204" pitchFamily="34" charset="0"/>
                <a:cs typeface="Times New Roman" panose="02020603050405020304" pitchFamily="18" charset="0"/>
              </a:rPr>
              <a:t>Fleckenbühl</a:t>
            </a:r>
            <a:r>
              <a:rPr lang="en-GB" sz="1600" dirty="0">
                <a:latin typeface="Calibri" panose="020F0502020204030204" pitchFamily="34" charset="0"/>
                <a:ea typeface="Calibri" panose="020F0502020204030204" pitchFamily="34" charset="0"/>
                <a:cs typeface="Times New Roman" panose="02020603050405020304" pitchFamily="18" charset="0"/>
              </a:rPr>
              <a:t> knows from his own experience that there is a synergistic relationship between agriculture and addiction support, as he describes below:</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"For addiction services, for the individual, working in agriculture is very good, (...) (because) the people who work in agriculture stay for a very long time. It's good for an addict to have grounding work. So that he really has the dirt under his fingernails, that he is doing an occupation, a physical work in the fresh air is very good for the soul and the recovery of an addict. In comparison, immediately starting a screen job or standing in a cellar and assemble things, that (...) is not so good for a person's soul.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The other point is that the moment you work with animals, for example, you also get responsibility for them. When you feed calves or muck out pigs. And that by taking responsibility for the animals, you also learn to take responsibility again for one's own life. (...) Regular routine, healthy and honest work, also getting up early, regular daily routine, (...) (healthy distraction).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We say also, you get sober with your hands. (...) If you have your hands in the sink, you can't hold beer bottles. So get sober with your hands. Working here is part of our program. (...) The new people get pretty busy. The don't get off work at 5 p.m. and then sit around by themselves. There is a complete program for them, so that they sit around alone as little as possible and then get bad ideas."</a:t>
            </a: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p:cNvSpPr txBox="1"/>
          <p:nvPr/>
        </p:nvSpPr>
        <p:spPr>
          <a:xfrm>
            <a:off x="8350691" y="5943969"/>
            <a:ext cx="2317315" cy="461665"/>
          </a:xfrm>
          <a:prstGeom prst="rect">
            <a:avLst/>
          </a:prstGeom>
          <a:noFill/>
        </p:spPr>
        <p:txBody>
          <a:bodyPr wrap="square" rtlCol="0">
            <a:spAutoFit/>
          </a:bodyPr>
          <a:lstStyle/>
          <a:p>
            <a:r>
              <a:rPr lang="da-DK" sz="1200" dirty="0"/>
              <a:t>Source: van Elsen et al. 2012</a:t>
            </a:r>
          </a:p>
          <a:p>
            <a:endParaRPr lang="de-DE" sz="1200" dirty="0"/>
          </a:p>
        </p:txBody>
      </p:sp>
    </p:spTree>
    <p:extLst>
      <p:ext uri="{BB962C8B-B14F-4D97-AF65-F5344CB8AC3E}">
        <p14:creationId xmlns:p14="http://schemas.microsoft.com/office/powerpoint/2010/main" val="229198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15</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GB" dirty="0"/>
              <a:t>Arrival and activities on the farm</a:t>
            </a:r>
            <a:endParaRPr lang="cs-CZ" dirty="0"/>
          </a:p>
        </p:txBody>
      </p:sp>
      <p:pic>
        <p:nvPicPr>
          <p:cNvPr id="10" name="Grafik 9" descr="D:\Hochschule Neubrandenburg\Projekte\2020\SoFar Team\IO2\TeachingMaterial - Harth\Bilder Kapitel 7\10306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420" y="1338900"/>
            <a:ext cx="6418553" cy="4705105"/>
          </a:xfrm>
          <a:prstGeom prst="rect">
            <a:avLst/>
          </a:prstGeom>
          <a:noFill/>
          <a:ln>
            <a:noFill/>
          </a:ln>
        </p:spPr>
      </p:pic>
      <p:sp>
        <p:nvSpPr>
          <p:cNvPr id="2" name="Abgerundete rechteckige Legende 1"/>
          <p:cNvSpPr/>
          <p:nvPr/>
        </p:nvSpPr>
        <p:spPr>
          <a:xfrm>
            <a:off x="5922938" y="1889984"/>
            <a:ext cx="4007967" cy="1624161"/>
          </a:xfrm>
          <a:prstGeom prst="wedgeRoundRectCallout">
            <a:avLst>
              <a:gd name="adj1" fmla="val -40196"/>
              <a:gd name="adj2" fmla="val 6380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You can only encourage people to do things but you can’t make them do it. People are going back into a different environment, with maybe the wrong influences and friends. So you do your best but you can’t take it hard if things go back for them.</a:t>
            </a:r>
            <a:endParaRPr lang="de-DE" sz="1600" dirty="0">
              <a:solidFill>
                <a:schemeClr val="tx1"/>
              </a:solidFill>
            </a:endParaRPr>
          </a:p>
        </p:txBody>
      </p:sp>
      <p:sp>
        <p:nvSpPr>
          <p:cNvPr id="9" name="Textfeld 8"/>
          <p:cNvSpPr txBox="1"/>
          <p:nvPr/>
        </p:nvSpPr>
        <p:spPr>
          <a:xfrm>
            <a:off x="3234678" y="6067395"/>
            <a:ext cx="5020295" cy="246221"/>
          </a:xfrm>
          <a:prstGeom prst="rect">
            <a:avLst/>
          </a:prstGeom>
          <a:noFill/>
        </p:spPr>
        <p:txBody>
          <a:bodyPr wrap="square" rtlCol="0">
            <a:spAutoFit/>
          </a:bodyPr>
          <a:lstStyle/>
          <a:p>
            <a:pPr algn="r"/>
            <a:r>
              <a:rPr lang="de-DE" sz="1000" dirty="0">
                <a:latin typeface="Arial" panose="020B0604020202020204" pitchFamily="34" charset="0"/>
                <a:cs typeface="Arial" panose="020B0604020202020204" pitchFamily="34" charset="0"/>
              </a:rPr>
              <a:t>Picture: Harth 2022</a:t>
            </a:r>
          </a:p>
        </p:txBody>
      </p:sp>
    </p:spTree>
    <p:extLst>
      <p:ext uri="{BB962C8B-B14F-4D97-AF65-F5344CB8AC3E}">
        <p14:creationId xmlns:p14="http://schemas.microsoft.com/office/powerpoint/2010/main" val="12275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Drug </a:t>
            </a:r>
            <a:r>
              <a:rPr lang="de-DE" dirty="0" err="1"/>
              <a:t>Addiction</a:t>
            </a:r>
            <a:endParaRPr lang="cs-CZ" dirty="0"/>
          </a:p>
          <a:p>
            <a:pPr lvl="1"/>
            <a:r>
              <a:rPr lang="en-US" dirty="0"/>
              <a:t>What activities on a farm are possible from your point of view?</a:t>
            </a:r>
            <a:endParaRPr lang="en-GB" dirty="0"/>
          </a:p>
        </p:txBody>
      </p:sp>
    </p:spTree>
    <p:extLst>
      <p:ext uri="{BB962C8B-B14F-4D97-AF65-F5344CB8AC3E}">
        <p14:creationId xmlns:p14="http://schemas.microsoft.com/office/powerpoint/2010/main" val="207328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a:xfrm>
            <a:off x="844992" y="668345"/>
            <a:ext cx="10529749" cy="974333"/>
          </a:xfrm>
        </p:spPr>
        <p:txBody>
          <a:bodyPr/>
          <a:lstStyle/>
          <a:p>
            <a:r>
              <a:rPr lang="en-GB" dirty="0"/>
              <a:t>Activities on the Farm</a:t>
            </a:r>
          </a:p>
        </p:txBody>
      </p:sp>
      <p:sp>
        <p:nvSpPr>
          <p:cNvPr id="4" name="Zástupný obsah 3">
            <a:extLst>
              <a:ext uri="{FF2B5EF4-FFF2-40B4-BE49-F238E27FC236}">
                <a16:creationId xmlns:a16="http://schemas.microsoft.com/office/drawing/2014/main" id="{B5153235-D48A-4704-8C0E-FAF44D06773E}"/>
              </a:ext>
            </a:extLst>
          </p:cNvPr>
          <p:cNvSpPr>
            <a:spLocks noGrp="1"/>
          </p:cNvSpPr>
          <p:nvPr>
            <p:ph sz="half" idx="2"/>
          </p:nvPr>
        </p:nvSpPr>
        <p:spPr>
          <a:xfrm>
            <a:off x="844550" y="1643063"/>
            <a:ext cx="5172075" cy="4546600"/>
          </a:xfrm>
        </p:spPr>
        <p:txBody>
          <a:bodyPr>
            <a:noAutofit/>
          </a:bodyPr>
          <a:lstStyle/>
          <a:p>
            <a:pPr lvl="1"/>
            <a:r>
              <a:rPr lang="cs-CZ" dirty="0"/>
              <a:t>Flower work</a:t>
            </a:r>
          </a:p>
          <a:p>
            <a:pPr lvl="1"/>
            <a:r>
              <a:rPr lang="cs-CZ" dirty="0"/>
              <a:t>Gardening</a:t>
            </a:r>
          </a:p>
          <a:p>
            <a:pPr lvl="1"/>
            <a:r>
              <a:rPr lang="cs-CZ" dirty="0"/>
              <a:t>Potato clearing </a:t>
            </a:r>
          </a:p>
          <a:p>
            <a:pPr lvl="1"/>
            <a:r>
              <a:rPr lang="cs-CZ" dirty="0"/>
              <a:t>Sorting and packing</a:t>
            </a:r>
          </a:p>
          <a:p>
            <a:pPr lvl="1"/>
            <a:r>
              <a:rPr lang="cs-CZ" dirty="0"/>
              <a:t>Straw &amp; hay harvest</a:t>
            </a:r>
          </a:p>
          <a:p>
            <a:pPr lvl="1"/>
            <a:r>
              <a:rPr lang="cs-CZ" dirty="0"/>
              <a:t>Work in the greenhouse and with vegetables </a:t>
            </a:r>
          </a:p>
          <a:p>
            <a:pPr lvl="1"/>
            <a:r>
              <a:rPr lang="cs-CZ" dirty="0"/>
              <a:t>Animal care in general</a:t>
            </a:r>
          </a:p>
          <a:p>
            <a:pPr lvl="1"/>
            <a:r>
              <a:rPr lang="cs-CZ" dirty="0"/>
              <a:t>Feeding and checking </a:t>
            </a:r>
          </a:p>
          <a:p>
            <a:pPr lvl="1"/>
            <a:r>
              <a:rPr lang="cs-CZ" dirty="0"/>
              <a:t>Keeping chicken</a:t>
            </a:r>
          </a:p>
          <a:p>
            <a:pPr lvl="1"/>
            <a:r>
              <a:rPr lang="cs-CZ" dirty="0"/>
              <a:t>Collecting Colorado beetles</a:t>
            </a:r>
            <a:endParaRPr lang="de-DE" dirty="0"/>
          </a:p>
          <a:p>
            <a:pPr lvl="1"/>
            <a:r>
              <a:rPr lang="de-DE" dirty="0" err="1"/>
              <a:t>and</a:t>
            </a:r>
            <a:r>
              <a:rPr lang="de-DE" dirty="0"/>
              <a:t> </a:t>
            </a:r>
            <a:r>
              <a:rPr lang="de-DE" dirty="0" err="1"/>
              <a:t>others</a:t>
            </a:r>
            <a:endParaRPr lang="cs-CZ" dirty="0"/>
          </a:p>
        </p:txBody>
      </p:sp>
      <p:sp>
        <p:nvSpPr>
          <p:cNvPr id="12" name="Fußzeilenplatzhalter 2"/>
          <p:cNvSpPr>
            <a:spLocks noGrp="1"/>
          </p:cNvSpPr>
          <p:nvPr>
            <p:ph type="ftr" sz="quarter" idx="11"/>
          </p:nvPr>
        </p:nvSpPr>
        <p:spPr>
          <a:xfrm>
            <a:off x="0" y="6300058"/>
            <a:ext cx="4114800" cy="545244"/>
          </a:xfrm>
        </p:spPr>
        <p:txBody>
          <a:bodyPr/>
          <a:lstStyle/>
          <a:p>
            <a:r>
              <a:rPr lang="en-GB" dirty="0"/>
              <a:t>People recovering from drug addiction</a:t>
            </a:r>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17</a:t>
            </a:fld>
            <a:endParaRPr lang="en-GB"/>
          </a:p>
        </p:txBody>
      </p:sp>
      <p:sp>
        <p:nvSpPr>
          <p:cNvPr id="8" name="Zástupný obsah 7">
            <a:extLst>
              <a:ext uri="{FF2B5EF4-FFF2-40B4-BE49-F238E27FC236}">
                <a16:creationId xmlns:a16="http://schemas.microsoft.com/office/drawing/2014/main" id="{D3074E47-A279-464B-9BA5-3BE443900A6C}"/>
              </a:ext>
            </a:extLst>
          </p:cNvPr>
          <p:cNvSpPr>
            <a:spLocks noGrp="1"/>
          </p:cNvSpPr>
          <p:nvPr>
            <p:ph idx="18"/>
          </p:nvPr>
        </p:nvSpPr>
        <p:spPr>
          <a:xfrm>
            <a:off x="6311265" y="5496877"/>
            <a:ext cx="5078413" cy="788988"/>
          </a:xfrm>
        </p:spPr>
        <p:txBody>
          <a:bodyPr/>
          <a:lstStyle/>
          <a:p>
            <a:r>
              <a:rPr lang="en-GB" dirty="0"/>
              <a:t>Working equipment and appliances in a cattle barn</a:t>
            </a:r>
            <a:endParaRPr lang="cs-CZ" dirty="0"/>
          </a:p>
        </p:txBody>
      </p:sp>
      <p:pic>
        <p:nvPicPr>
          <p:cNvPr id="11" name="Grafik 10" descr="D:\Hochschule Neubrandenburg\Projekte\2020\SoFar Team\IO2\TeachingMaterial - Harth\Bilder Kapitel 7\Werkzeug_kle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537" y="1453087"/>
            <a:ext cx="5269647" cy="3951825"/>
          </a:xfrm>
          <a:prstGeom prst="rect">
            <a:avLst/>
          </a:prstGeom>
          <a:noFill/>
          <a:ln>
            <a:noFill/>
          </a:ln>
        </p:spPr>
      </p:pic>
      <p:sp>
        <p:nvSpPr>
          <p:cNvPr id="9" name="Textfeld 8"/>
          <p:cNvSpPr txBox="1"/>
          <p:nvPr/>
        </p:nvSpPr>
        <p:spPr>
          <a:xfrm>
            <a:off x="7672820" y="5891371"/>
            <a:ext cx="4011498" cy="246221"/>
          </a:xfrm>
          <a:prstGeom prst="rect">
            <a:avLst/>
          </a:prstGeom>
          <a:noFill/>
        </p:spPr>
        <p:txBody>
          <a:bodyPr wrap="square" rtlCol="0">
            <a:spAutoFit/>
          </a:bodyPr>
          <a:lstStyle/>
          <a:p>
            <a:pPr algn="r"/>
            <a:r>
              <a:rPr lang="de-DE" sz="1000" dirty="0">
                <a:latin typeface="Arial" panose="020B0604020202020204" pitchFamily="34" charset="0"/>
                <a:cs typeface="Arial" panose="020B0604020202020204" pitchFamily="34" charset="0"/>
              </a:rPr>
              <a:t>Picture: Harth 2022</a:t>
            </a:r>
          </a:p>
        </p:txBody>
      </p:sp>
    </p:spTree>
    <p:extLst>
      <p:ext uri="{BB962C8B-B14F-4D97-AF65-F5344CB8AC3E}">
        <p14:creationId xmlns:p14="http://schemas.microsoft.com/office/powerpoint/2010/main" val="1830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18</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GB" dirty="0"/>
              <a:t>Individual Approach</a:t>
            </a:r>
            <a:endParaRPr lang="cs-CZ" dirty="0"/>
          </a:p>
        </p:txBody>
      </p:sp>
      <p:pic>
        <p:nvPicPr>
          <p:cNvPr id="7" name="Grafik 6" descr="D:\Hochschule Neubrandenburg\Projekte\2020\SoFar Team\IO2\TeachingMaterial - Harth\Bilder Kapitel 7\10306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557" y="3618897"/>
            <a:ext cx="2802255" cy="2100580"/>
          </a:xfrm>
          <a:prstGeom prst="rect">
            <a:avLst/>
          </a:prstGeom>
          <a:noFill/>
          <a:ln>
            <a:noFill/>
          </a:ln>
        </p:spPr>
      </p:pic>
      <p:pic>
        <p:nvPicPr>
          <p:cNvPr id="9" name="Grafik 8" descr="D:\Hochschule Neubrandenburg\Projekte\2020\SoFar Team\IO2\TeachingMaterial - Harth\Bilder Kapitel 7\P10209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492" y="3618897"/>
            <a:ext cx="2794635" cy="2095500"/>
          </a:xfrm>
          <a:prstGeom prst="rect">
            <a:avLst/>
          </a:prstGeom>
          <a:noFill/>
          <a:ln>
            <a:noFill/>
          </a:ln>
        </p:spPr>
      </p:pic>
      <p:sp>
        <p:nvSpPr>
          <p:cNvPr id="5" name="Rechteck 4"/>
          <p:cNvSpPr/>
          <p:nvPr/>
        </p:nvSpPr>
        <p:spPr>
          <a:xfrm>
            <a:off x="7723927" y="4440472"/>
            <a:ext cx="2642992" cy="1323439"/>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Garden area with vegetables and salad at Hiram </a:t>
            </a:r>
            <a:r>
              <a:rPr lang="en-GB" sz="1600" dirty="0" err="1">
                <a:latin typeface="Calibri" panose="020F0502020204030204" pitchFamily="34" charset="0"/>
                <a:ea typeface="Calibri" panose="020F0502020204030204" pitchFamily="34" charset="0"/>
                <a:cs typeface="Times New Roman" panose="02020603050405020304" pitchFamily="18" charset="0"/>
              </a:rPr>
              <a:t>Haus</a:t>
            </a:r>
            <a:r>
              <a:rPr lang="en-GB" sz="1600" dirty="0">
                <a:latin typeface="Calibri" panose="020F0502020204030204" pitchFamily="34" charset="0"/>
                <a:ea typeface="Calibri" panose="020F0502020204030204" pitchFamily="34" charset="0"/>
                <a:cs typeface="Times New Roman" panose="02020603050405020304" pitchFamily="18" charset="0"/>
              </a:rPr>
              <a:t> (Germany), who work with people recovering from addiction</a:t>
            </a:r>
            <a:endParaRPr lang="de-DE" sz="1600" dirty="0"/>
          </a:p>
        </p:txBody>
      </p:sp>
      <p:sp>
        <p:nvSpPr>
          <p:cNvPr id="2" name="Abgerundete rechteckige Legende 1"/>
          <p:cNvSpPr/>
          <p:nvPr/>
        </p:nvSpPr>
        <p:spPr>
          <a:xfrm>
            <a:off x="3705700" y="1324886"/>
            <a:ext cx="8476775" cy="1999943"/>
          </a:xfrm>
          <a:prstGeom prst="wedgeRoundRectCallout">
            <a:avLst>
              <a:gd name="adj1" fmla="val -44320"/>
              <a:gd name="adj2" fmla="val 8420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my experience, for example, participants with Korsakov's syndrome need the same work over and over again, such as routine work in the agricultural sector. This is stabilizing for this group of participants, as Korsakov sufferers have major problems with memory, especially with short-term memory. On the other hand, there are constantly changing tasks in vegetable growing, which in turn are suitable for other participants - who are looking for more variety and like the challenge.</a:t>
            </a:r>
            <a:endParaRPr lang="de-DE" dirty="0">
              <a:solidFill>
                <a:schemeClr val="tx1"/>
              </a:solidFill>
            </a:endParaRPr>
          </a:p>
        </p:txBody>
      </p:sp>
      <p:sp>
        <p:nvSpPr>
          <p:cNvPr id="10" name="Textfeld 9"/>
          <p:cNvSpPr txBox="1"/>
          <p:nvPr/>
        </p:nvSpPr>
        <p:spPr>
          <a:xfrm>
            <a:off x="1957926" y="5763911"/>
            <a:ext cx="5020295"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Pictures: Harth 2022</a:t>
            </a:r>
          </a:p>
        </p:txBody>
      </p:sp>
    </p:spTree>
    <p:extLst>
      <p:ext uri="{BB962C8B-B14F-4D97-AF65-F5344CB8AC3E}">
        <p14:creationId xmlns:p14="http://schemas.microsoft.com/office/powerpoint/2010/main" val="17661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19</a:t>
            </a:fld>
            <a:endParaRPr lang="en-GB" dirty="0"/>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GB"/>
              <a:t>behavioural expressions </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7700" y="1325880"/>
            <a:ext cx="11178540" cy="4863783"/>
          </a:xfrm>
        </p:spPr>
        <p:txBody>
          <a:bodyPr>
            <a:normAutofit/>
          </a:bodyPr>
          <a:lstStyle/>
          <a:p>
            <a:r>
              <a:rPr lang="en-US" dirty="0"/>
              <a:t>The following </a:t>
            </a:r>
            <a:r>
              <a:rPr lang="en-US" dirty="0" err="1"/>
              <a:t>behavioural</a:t>
            </a:r>
            <a:r>
              <a:rPr lang="en-US" dirty="0"/>
              <a:t> expressions are characteristic for people recovering from addiction</a:t>
            </a:r>
          </a:p>
        </p:txBody>
      </p:sp>
      <p:sp>
        <p:nvSpPr>
          <p:cNvPr id="7" name="Abgerundetes Rechteck 6"/>
          <p:cNvSpPr/>
          <p:nvPr/>
        </p:nvSpPr>
        <p:spPr>
          <a:xfrm>
            <a:off x="2540961" y="2286943"/>
            <a:ext cx="1914135" cy="809213"/>
          </a:xfrm>
          <a:prstGeom prst="roundRect">
            <a:avLst>
              <a:gd name="adj" fmla="val 3440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Strong desire</a:t>
            </a:r>
            <a:endParaRPr lang="de-DE" sz="2000" b="1" dirty="0">
              <a:ea typeface="Calibri" panose="020F0502020204030204" pitchFamily="34" charset="0"/>
              <a:cs typeface="Times New Roman" panose="02020603050405020304" pitchFamily="18" charset="0"/>
            </a:endParaRPr>
          </a:p>
        </p:txBody>
      </p:sp>
      <p:sp>
        <p:nvSpPr>
          <p:cNvPr id="9" name="Abgerundetes Rechteck 8"/>
          <p:cNvSpPr/>
          <p:nvPr/>
        </p:nvSpPr>
        <p:spPr>
          <a:xfrm>
            <a:off x="5567170" y="2698779"/>
            <a:ext cx="1914135" cy="80921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Loss of control</a:t>
            </a:r>
            <a:endParaRPr lang="de-DE" sz="2000" b="1" dirty="0">
              <a:ea typeface="Calibri" panose="020F0502020204030204" pitchFamily="34" charset="0"/>
              <a:cs typeface="Times New Roman" panose="02020603050405020304" pitchFamily="18" charset="0"/>
            </a:endParaRPr>
          </a:p>
        </p:txBody>
      </p:sp>
      <p:sp>
        <p:nvSpPr>
          <p:cNvPr id="10" name="Abgerundetes Rechteck 9"/>
          <p:cNvSpPr/>
          <p:nvPr/>
        </p:nvSpPr>
        <p:spPr>
          <a:xfrm>
            <a:off x="3377464" y="3585467"/>
            <a:ext cx="1914135" cy="809213"/>
          </a:xfrm>
          <a:prstGeom prst="roundRect">
            <a:avLst>
              <a:gd name="adj" fmla="val 34409"/>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Lack of Abstinence</a:t>
            </a:r>
            <a:endParaRPr lang="de-DE" sz="2000" b="1" dirty="0">
              <a:ea typeface="Calibri" panose="020F0502020204030204" pitchFamily="34" charset="0"/>
              <a:cs typeface="Times New Roman" panose="02020603050405020304" pitchFamily="18" charset="0"/>
            </a:endParaRPr>
          </a:p>
        </p:txBody>
      </p:sp>
      <p:sp>
        <p:nvSpPr>
          <p:cNvPr id="11" name="Abgerundetes Rechteck 10"/>
          <p:cNvSpPr/>
          <p:nvPr/>
        </p:nvSpPr>
        <p:spPr>
          <a:xfrm>
            <a:off x="7127576" y="3928189"/>
            <a:ext cx="1914135" cy="809213"/>
          </a:xfrm>
          <a:prstGeom prst="roundRect">
            <a:avLst>
              <a:gd name="adj" fmla="val 344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Tolerance formation</a:t>
            </a:r>
            <a:endParaRPr lang="de-DE" sz="2000" b="1" dirty="0">
              <a:ea typeface="Calibri" panose="020F0502020204030204" pitchFamily="34" charset="0"/>
              <a:cs typeface="Times New Roman" panose="02020603050405020304" pitchFamily="18" charset="0"/>
            </a:endParaRPr>
          </a:p>
        </p:txBody>
      </p:sp>
      <p:sp>
        <p:nvSpPr>
          <p:cNvPr id="12" name="Abgerundetes Rechteck 11"/>
          <p:cNvSpPr/>
          <p:nvPr/>
        </p:nvSpPr>
        <p:spPr>
          <a:xfrm>
            <a:off x="2666224" y="4883991"/>
            <a:ext cx="2227283" cy="809213"/>
          </a:xfrm>
          <a:prstGeom prst="roundRect">
            <a:avLst>
              <a:gd name="adj" fmla="val 34409"/>
            </a:avLst>
          </a:prstGeom>
          <a:solidFill>
            <a:srgbClr val="EBD7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Drug withdrawal symptoms</a:t>
            </a:r>
            <a:endParaRPr lang="de-DE" sz="2000" b="1" dirty="0">
              <a:ea typeface="Calibri" panose="020F0502020204030204" pitchFamily="34" charset="0"/>
              <a:cs typeface="Times New Roman" panose="02020603050405020304" pitchFamily="18" charset="0"/>
            </a:endParaRPr>
          </a:p>
        </p:txBody>
      </p:sp>
      <p:sp>
        <p:nvSpPr>
          <p:cNvPr id="13" name="Abgerundetes Rechteck 12"/>
          <p:cNvSpPr/>
          <p:nvPr/>
        </p:nvSpPr>
        <p:spPr>
          <a:xfrm>
            <a:off x="5567172" y="5096949"/>
            <a:ext cx="2227283" cy="809213"/>
          </a:xfrm>
          <a:prstGeom prst="roundRect">
            <a:avLst>
              <a:gd name="adj" fmla="val 3440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Withdrawal from social life</a:t>
            </a:r>
            <a:endParaRPr lang="de-DE" sz="2000" b="1" dirty="0">
              <a:ea typeface="Calibri" panose="020F0502020204030204" pitchFamily="34" charset="0"/>
              <a:cs typeface="Times New Roman" panose="02020603050405020304" pitchFamily="18" charset="0"/>
            </a:endParaRPr>
          </a:p>
        </p:txBody>
      </p:sp>
      <p:sp>
        <p:nvSpPr>
          <p:cNvPr id="14" name="Abgerundetes Rechteck 13"/>
          <p:cNvSpPr/>
          <p:nvPr/>
        </p:nvSpPr>
        <p:spPr>
          <a:xfrm>
            <a:off x="8199857" y="2446870"/>
            <a:ext cx="1914135" cy="809213"/>
          </a:xfrm>
          <a:prstGeom prst="roundRect">
            <a:avLst>
              <a:gd name="adj" fmla="val 3440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Feelings </a:t>
            </a:r>
            <a:br>
              <a:rPr lang="en-GB" sz="2000" b="1" dirty="0">
                <a:solidFill>
                  <a:srgbClr val="000000"/>
                </a:solidFill>
                <a:ea typeface="Calibri" panose="020F0502020204030204" pitchFamily="34" charset="0"/>
                <a:cs typeface="Times New Roman" panose="02020603050405020304" pitchFamily="18" charset="0"/>
              </a:rPr>
            </a:br>
            <a:r>
              <a:rPr lang="en-GB" sz="2000" b="1" dirty="0">
                <a:solidFill>
                  <a:srgbClr val="000000"/>
                </a:solidFill>
                <a:ea typeface="Calibri" panose="020F0502020204030204" pitchFamily="34" charset="0"/>
                <a:cs typeface="Times New Roman" panose="02020603050405020304" pitchFamily="18" charset="0"/>
              </a:rPr>
              <a:t>of guilt</a:t>
            </a:r>
            <a:endParaRPr lang="de-DE" sz="2000" b="1" dirty="0">
              <a:ea typeface="Calibri" panose="020F0502020204030204" pitchFamily="34" charset="0"/>
              <a:cs typeface="Times New Roman" panose="02020603050405020304" pitchFamily="18" charset="0"/>
            </a:endParaRPr>
          </a:p>
        </p:txBody>
      </p:sp>
      <p:sp>
        <p:nvSpPr>
          <p:cNvPr id="15" name="Textfeld 14"/>
          <p:cNvSpPr txBox="1"/>
          <p:nvPr/>
        </p:nvSpPr>
        <p:spPr>
          <a:xfrm>
            <a:off x="7267861" y="6018721"/>
            <a:ext cx="4368800"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a:t>
            </a:r>
            <a:r>
              <a:rPr lang="de-DE" sz="1000" dirty="0" err="1">
                <a:latin typeface="Arial" panose="020B0604020202020204" pitchFamily="34" charset="0"/>
                <a:cs typeface="Arial" panose="020B0604020202020204" pitchFamily="34" charset="0"/>
              </a:rPr>
              <a:t>Dilling</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Mombour</a:t>
            </a:r>
            <a:r>
              <a:rPr lang="de-DE" sz="1000" dirty="0">
                <a:latin typeface="Arial" panose="020B0604020202020204" pitchFamily="34" charset="0"/>
                <a:cs typeface="Arial" panose="020B0604020202020204" pitchFamily="34" charset="0"/>
              </a:rPr>
              <a:t>, &amp; Schmidt, 2015</a:t>
            </a:r>
          </a:p>
        </p:txBody>
      </p:sp>
    </p:spTree>
    <p:extLst>
      <p:ext uri="{BB962C8B-B14F-4D97-AF65-F5344CB8AC3E}">
        <p14:creationId xmlns:p14="http://schemas.microsoft.com/office/powerpoint/2010/main" val="37393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Drug </a:t>
            </a:r>
            <a:r>
              <a:rPr lang="de-DE" dirty="0" err="1"/>
              <a:t>Addiction</a:t>
            </a:r>
            <a:endParaRPr lang="cs-CZ" dirty="0"/>
          </a:p>
          <a:p>
            <a:pPr lvl="1"/>
            <a:r>
              <a:rPr lang="en-US" dirty="0"/>
              <a:t>What do you know about drug addiction?</a:t>
            </a:r>
          </a:p>
          <a:p>
            <a:pPr lvl="1"/>
            <a:r>
              <a:rPr lang="en-US" dirty="0"/>
              <a:t>Experiences?</a:t>
            </a:r>
            <a:endParaRPr lang="en-GB" dirty="0"/>
          </a:p>
        </p:txBody>
      </p:sp>
    </p:spTree>
    <p:extLst>
      <p:ext uri="{BB962C8B-B14F-4D97-AF65-F5344CB8AC3E}">
        <p14:creationId xmlns:p14="http://schemas.microsoft.com/office/powerpoint/2010/main" val="215435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20</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7700" y="668338"/>
            <a:ext cx="11071860" cy="1022350"/>
          </a:xfrm>
        </p:spPr>
        <p:txBody>
          <a:bodyPr>
            <a:normAutofit/>
          </a:bodyPr>
          <a:lstStyle/>
          <a:p>
            <a:r>
              <a:rPr lang="en-GB" dirty="0"/>
              <a:t>How to detect self-destructive Behaviour?</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7700" y="1518359"/>
            <a:ext cx="9879013" cy="3960813"/>
          </a:xfrm>
        </p:spPr>
        <p:txBody>
          <a:bodyPr>
            <a:normAutofit/>
          </a:bodyPr>
          <a:lstStyle/>
          <a:p>
            <a:r>
              <a:rPr lang="en-GB" dirty="0"/>
              <a:t>Measures to detect signs of self-destructive behaviour of people recovering from addiction</a:t>
            </a:r>
            <a:endParaRPr lang="en-US" dirty="0"/>
          </a:p>
        </p:txBody>
      </p:sp>
      <p:sp>
        <p:nvSpPr>
          <p:cNvPr id="18" name="Abgerundetes Rechteck 17"/>
          <p:cNvSpPr/>
          <p:nvPr/>
        </p:nvSpPr>
        <p:spPr>
          <a:xfrm>
            <a:off x="6312453" y="2344709"/>
            <a:ext cx="2650231" cy="72587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Caregivers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(in confidence)</a:t>
            </a:r>
            <a:endParaRPr lang="de-DE" sz="1600" b="1">
              <a:ea typeface="Calibri" panose="020F0502020204030204" pitchFamily="34" charset="0"/>
              <a:cs typeface="Times New Roman" panose="02020603050405020304" pitchFamily="18" charset="0"/>
            </a:endParaRPr>
          </a:p>
        </p:txBody>
      </p:sp>
      <p:sp>
        <p:nvSpPr>
          <p:cNvPr id="19" name="Abgerundetes Rechteck 18"/>
          <p:cNvSpPr/>
          <p:nvPr/>
        </p:nvSpPr>
        <p:spPr>
          <a:xfrm>
            <a:off x="3295658" y="2329285"/>
            <a:ext cx="2650231" cy="72587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Observation/ </a:t>
            </a:r>
            <a:br>
              <a:rPr lang="en-GB" sz="1600" b="1" dirty="0">
                <a:solidFill>
                  <a:srgbClr val="000000"/>
                </a:solidFill>
                <a:ea typeface="Calibri" panose="020F0502020204030204" pitchFamily="34" charset="0"/>
                <a:cs typeface="Times New Roman" panose="02020603050405020304" pitchFamily="18" charset="0"/>
              </a:rPr>
            </a:br>
            <a:r>
              <a:rPr lang="en-GB" sz="1600" b="1" dirty="0">
                <a:solidFill>
                  <a:srgbClr val="000000"/>
                </a:solidFill>
                <a:ea typeface="Calibri" panose="020F0502020204030204" pitchFamily="34" charset="0"/>
                <a:cs typeface="Times New Roman" panose="02020603050405020304" pitchFamily="18" charset="0"/>
              </a:rPr>
              <a:t>perception</a:t>
            </a:r>
            <a:endParaRPr lang="de-DE" sz="1600" b="1" dirty="0">
              <a:ea typeface="Calibri" panose="020F0502020204030204" pitchFamily="34" charset="0"/>
              <a:cs typeface="Times New Roman" panose="02020603050405020304" pitchFamily="18" charset="0"/>
            </a:endParaRPr>
          </a:p>
        </p:txBody>
      </p:sp>
      <p:sp>
        <p:nvSpPr>
          <p:cNvPr id="20" name="Abgerundetes Rechteck 19"/>
          <p:cNvSpPr/>
          <p:nvPr/>
        </p:nvSpPr>
        <p:spPr>
          <a:xfrm>
            <a:off x="1808209" y="3157751"/>
            <a:ext cx="2650231" cy="1499805"/>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Conduct one-on-one personal conversations (without actively addressing addiction)</a:t>
            </a:r>
            <a:endParaRPr lang="de-DE" sz="1600" b="1">
              <a:ea typeface="Calibri" panose="020F0502020204030204" pitchFamily="34" charset="0"/>
              <a:cs typeface="Times New Roman" panose="02020603050405020304" pitchFamily="18" charset="0"/>
            </a:endParaRPr>
          </a:p>
        </p:txBody>
      </p:sp>
      <p:sp>
        <p:nvSpPr>
          <p:cNvPr id="21" name="Abgerundetes Rechteck 20"/>
          <p:cNvSpPr/>
          <p:nvPr/>
        </p:nvSpPr>
        <p:spPr>
          <a:xfrm>
            <a:off x="6374442" y="4862088"/>
            <a:ext cx="2650231" cy="903715"/>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Control (urine test/breath alcohol)</a:t>
            </a:r>
            <a:endParaRPr lang="de-DE" sz="1600" b="1" dirty="0">
              <a:ea typeface="Calibri" panose="020F0502020204030204" pitchFamily="34" charset="0"/>
              <a:cs typeface="Times New Roman" panose="02020603050405020304" pitchFamily="18" charset="0"/>
            </a:endParaRPr>
          </a:p>
        </p:txBody>
      </p:sp>
      <p:sp>
        <p:nvSpPr>
          <p:cNvPr id="22" name="Abgerundetes Rechteck 21"/>
          <p:cNvSpPr/>
          <p:nvPr/>
        </p:nvSpPr>
        <p:spPr>
          <a:xfrm>
            <a:off x="3167627" y="4884267"/>
            <a:ext cx="2778260" cy="881539"/>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Log changes in people’s behaviour and character</a:t>
            </a:r>
            <a:endParaRPr lang="de-DE" sz="1600" b="1">
              <a:ea typeface="Calibri" panose="020F0502020204030204" pitchFamily="34" charset="0"/>
              <a:cs typeface="Times New Roman" panose="02020603050405020304" pitchFamily="18" charset="0"/>
            </a:endParaRPr>
          </a:p>
        </p:txBody>
      </p:sp>
      <p:sp>
        <p:nvSpPr>
          <p:cNvPr id="23" name="Sechseck 22"/>
          <p:cNvSpPr/>
          <p:nvPr/>
        </p:nvSpPr>
        <p:spPr>
          <a:xfrm>
            <a:off x="4842529" y="3309233"/>
            <a:ext cx="2650231" cy="1392313"/>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sz="1600" b="1">
                <a:solidFill>
                  <a:srgbClr val="FFFFFF"/>
                </a:solidFill>
                <a:ea typeface="Calibri" panose="020F0502020204030204" pitchFamily="34" charset="0"/>
                <a:cs typeface="Times New Roman" panose="02020603050405020304" pitchFamily="18" charset="0"/>
              </a:rPr>
              <a:t>People recovering from addiction</a:t>
            </a:r>
            <a:endParaRPr lang="de-DE" sz="1600" b="1">
              <a:ea typeface="Calibri" panose="020F0502020204030204" pitchFamily="34" charset="0"/>
              <a:cs typeface="Times New Roman" panose="02020603050405020304" pitchFamily="18" charset="0"/>
            </a:endParaRPr>
          </a:p>
        </p:txBody>
      </p:sp>
      <p:sp>
        <p:nvSpPr>
          <p:cNvPr id="17" name="Abgerundetes Rechteck 16"/>
          <p:cNvSpPr/>
          <p:nvPr/>
        </p:nvSpPr>
        <p:spPr>
          <a:xfrm>
            <a:off x="7754655" y="3309227"/>
            <a:ext cx="2629140" cy="1348324"/>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Expert discussions with the network (weekly conferences)</a:t>
            </a:r>
            <a:endParaRPr lang="de-DE" sz="1600" b="1">
              <a:ea typeface="Calibri" panose="020F0502020204030204" pitchFamily="34" charset="0"/>
              <a:cs typeface="Times New Roman" panose="02020603050405020304" pitchFamily="18" charset="0"/>
            </a:endParaRPr>
          </a:p>
        </p:txBody>
      </p:sp>
      <p:sp>
        <p:nvSpPr>
          <p:cNvPr id="13" name="Textfeld 12"/>
          <p:cNvSpPr txBox="1"/>
          <p:nvPr/>
        </p:nvSpPr>
        <p:spPr>
          <a:xfrm>
            <a:off x="8434184" y="5993323"/>
            <a:ext cx="3107980"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a:t>
            </a:r>
            <a:r>
              <a:rPr lang="de-DE" sz="1000" dirty="0" err="1">
                <a:latin typeface="Arial" panose="020B0604020202020204" pitchFamily="34" charset="0"/>
                <a:cs typeface="Arial" panose="020B0604020202020204" pitchFamily="34" charset="0"/>
              </a:rPr>
              <a:t>Gross</a:t>
            </a:r>
            <a:r>
              <a:rPr lang="de-DE" sz="10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28729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21</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normAutofit/>
          </a:bodyPr>
          <a:lstStyle/>
          <a:p>
            <a:r>
              <a:rPr lang="en-US" dirty="0"/>
              <a:t>Specific challenges </a:t>
            </a:r>
            <a:br>
              <a:rPr lang="en-US" dirty="0"/>
            </a:br>
            <a:r>
              <a:rPr lang="en-US" dirty="0"/>
              <a:t>for the target Group</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8000" y="2228850"/>
            <a:ext cx="9877985" cy="3960813"/>
          </a:xfrm>
        </p:spPr>
        <p:txBody>
          <a:bodyPr>
            <a:normAutofit/>
          </a:bodyPr>
          <a:lstStyle/>
          <a:p>
            <a:r>
              <a:rPr lang="en-US" b="1" dirty="0"/>
              <a:t>Basically, everyone is to be considered individually</a:t>
            </a:r>
          </a:p>
          <a:p>
            <a:pPr lvl="1"/>
            <a:r>
              <a:rPr lang="de-DE" sz="2000" dirty="0"/>
              <a:t>e.g. </a:t>
            </a:r>
            <a:r>
              <a:rPr lang="de-DE" sz="2000" dirty="0" err="1"/>
              <a:t>with</a:t>
            </a:r>
            <a:r>
              <a:rPr lang="de-DE" sz="2000" dirty="0"/>
              <a:t> </a:t>
            </a:r>
            <a:r>
              <a:rPr lang="de-DE" sz="2000" dirty="0" err="1"/>
              <a:t>regard</a:t>
            </a:r>
            <a:r>
              <a:rPr lang="de-DE" sz="2000" dirty="0"/>
              <a:t> </a:t>
            </a:r>
            <a:r>
              <a:rPr lang="de-DE" sz="2000" dirty="0" err="1"/>
              <a:t>to</a:t>
            </a:r>
            <a:r>
              <a:rPr lang="de-DE" sz="2000" dirty="0"/>
              <a:t> </a:t>
            </a:r>
            <a:r>
              <a:rPr lang="de-DE" sz="2000" dirty="0" err="1"/>
              <a:t>group</a:t>
            </a:r>
            <a:r>
              <a:rPr lang="de-DE" sz="2000" dirty="0"/>
              <a:t> </a:t>
            </a:r>
            <a:r>
              <a:rPr lang="de-DE" sz="2000" dirty="0" err="1"/>
              <a:t>work</a:t>
            </a:r>
            <a:r>
              <a:rPr lang="de-DE" sz="2000" dirty="0"/>
              <a:t> versus individual </a:t>
            </a:r>
            <a:r>
              <a:rPr lang="de-DE" sz="2000" dirty="0" err="1"/>
              <a:t>task</a:t>
            </a:r>
            <a:endParaRPr lang="de-DE" sz="2000" dirty="0"/>
          </a:p>
          <a:p>
            <a:pPr marL="0" lvl="1" indent="0">
              <a:buNone/>
            </a:pPr>
            <a:endParaRPr lang="en-GB" sz="2000" dirty="0"/>
          </a:p>
          <a:p>
            <a:pPr marL="0" lvl="1" indent="0">
              <a:buNone/>
            </a:pPr>
            <a:r>
              <a:rPr lang="en-GB" sz="2000" b="1" dirty="0"/>
              <a:t>But</a:t>
            </a:r>
            <a:r>
              <a:rPr lang="en-US" sz="2000" b="1" dirty="0"/>
              <a:t>, there are special features </a:t>
            </a:r>
            <a:r>
              <a:rPr lang="en-GB" sz="2000" b="1" dirty="0"/>
              <a:t>…</a:t>
            </a:r>
          </a:p>
          <a:p>
            <a:pPr lvl="1"/>
            <a:r>
              <a:rPr lang="en-GB" sz="2000" dirty="0"/>
              <a:t>Addicts often times have problems building relationships</a:t>
            </a:r>
          </a:p>
          <a:p>
            <a:pPr lvl="1"/>
            <a:r>
              <a:rPr lang="en-GB" sz="2000" dirty="0"/>
              <a:t>Short periods of concentration</a:t>
            </a:r>
          </a:p>
          <a:p>
            <a:pPr lvl="1"/>
            <a:r>
              <a:rPr lang="en-GB" sz="2000" dirty="0"/>
              <a:t>Under the influence of medication</a:t>
            </a:r>
          </a:p>
          <a:p>
            <a:pPr lvl="1"/>
            <a:r>
              <a:rPr lang="en-GB" sz="2000" dirty="0"/>
              <a:t>Understanding of gender roles</a:t>
            </a:r>
          </a:p>
          <a:p>
            <a:pPr lvl="1"/>
            <a:endParaRPr lang="en-GB" dirty="0"/>
          </a:p>
        </p:txBody>
      </p:sp>
    </p:spTree>
    <p:extLst>
      <p:ext uri="{BB962C8B-B14F-4D97-AF65-F5344CB8AC3E}">
        <p14:creationId xmlns:p14="http://schemas.microsoft.com/office/powerpoint/2010/main" val="386304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22</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normAutofit/>
          </a:bodyPr>
          <a:lstStyle/>
          <a:p>
            <a:r>
              <a:rPr lang="en-GB" dirty="0"/>
              <a:t>Treatment approaches for drug addiction</a:t>
            </a:r>
            <a:endParaRPr lang="cs-CZ" dirty="0"/>
          </a:p>
        </p:txBody>
      </p:sp>
      <p:pic>
        <p:nvPicPr>
          <p:cNvPr id="2" name="Grafik 1"/>
          <p:cNvPicPr>
            <a:picLocks noChangeAspect="1"/>
          </p:cNvPicPr>
          <p:nvPr/>
        </p:nvPicPr>
        <p:blipFill>
          <a:blip r:embed="rId2"/>
          <a:stretch>
            <a:fillRect/>
          </a:stretch>
        </p:blipFill>
        <p:spPr>
          <a:xfrm>
            <a:off x="3067051" y="1303221"/>
            <a:ext cx="5800964" cy="4893607"/>
          </a:xfrm>
          <a:prstGeom prst="rect">
            <a:avLst/>
          </a:prstGeom>
        </p:spPr>
      </p:pic>
    </p:spTree>
    <p:extLst>
      <p:ext uri="{BB962C8B-B14F-4D97-AF65-F5344CB8AC3E}">
        <p14:creationId xmlns:p14="http://schemas.microsoft.com/office/powerpoint/2010/main" val="185271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Case Study</a:t>
            </a:r>
            <a:endParaRPr lang="cs-CZ" dirty="0"/>
          </a:p>
          <a:p>
            <a:pPr lvl="1"/>
            <a:r>
              <a:rPr lang="en-US" dirty="0"/>
              <a:t>Therapeutic self-help community </a:t>
            </a:r>
            <a:br>
              <a:rPr lang="en-US" dirty="0"/>
            </a:br>
            <a:r>
              <a:rPr lang="en-US" dirty="0"/>
              <a:t>for addicts </a:t>
            </a:r>
            <a:r>
              <a:rPr lang="en-US" dirty="0" err="1"/>
              <a:t>Fleckenbühl</a:t>
            </a:r>
            <a:endParaRPr lang="en-GB" dirty="0"/>
          </a:p>
        </p:txBody>
      </p:sp>
    </p:spTree>
    <p:extLst>
      <p:ext uri="{BB962C8B-B14F-4D97-AF65-F5344CB8AC3E}">
        <p14:creationId xmlns:p14="http://schemas.microsoft.com/office/powerpoint/2010/main" val="412700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normAutofit/>
          </a:bodyPr>
          <a:lstStyle/>
          <a:p>
            <a:r>
              <a:rPr lang="en-US"/>
              <a:t>Case Study</a:t>
            </a:r>
            <a:endParaRPr lang="cs-CZ" dirty="0"/>
          </a:p>
        </p:txBody>
      </p:sp>
      <p:sp>
        <p:nvSpPr>
          <p:cNvPr id="15" name="Textplatzhalter 14">
            <a:extLst>
              <a:ext uri="{FF2B5EF4-FFF2-40B4-BE49-F238E27FC236}">
                <a16:creationId xmlns:a16="http://schemas.microsoft.com/office/drawing/2014/main" id="{B85AEE18-A937-4FCE-8E29-CD0F1EB214A0}"/>
              </a:ext>
            </a:extLst>
          </p:cNvPr>
          <p:cNvSpPr>
            <a:spLocks noGrp="1"/>
          </p:cNvSpPr>
          <p:nvPr>
            <p:ph type="body" idx="1"/>
          </p:nvPr>
        </p:nvSpPr>
        <p:spPr/>
        <p:txBody>
          <a:bodyPr/>
          <a:lstStyle/>
          <a:p>
            <a:r>
              <a:rPr lang="en-US" dirty="0"/>
              <a:t>Imagine the following situation:</a:t>
            </a:r>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8000" y="2228850"/>
            <a:ext cx="9877985" cy="3960813"/>
          </a:xfrm>
        </p:spPr>
        <p:txBody>
          <a:bodyPr>
            <a:normAutofit/>
          </a:bodyPr>
          <a:lstStyle/>
          <a:p>
            <a:pPr lvl="1"/>
            <a:r>
              <a:rPr lang="en-US" dirty="0"/>
              <a:t>The </a:t>
            </a:r>
            <a:r>
              <a:rPr lang="en-US" dirty="0" err="1"/>
              <a:t>Fleckenbühl</a:t>
            </a:r>
            <a:r>
              <a:rPr lang="en-US" dirty="0"/>
              <a:t> farm works with people in recovery from addiction.</a:t>
            </a:r>
          </a:p>
          <a:p>
            <a:pPr lvl="1"/>
            <a:r>
              <a:rPr lang="en-US" dirty="0"/>
              <a:t>The people in recovery from addiction are seen as members of a community.</a:t>
            </a:r>
          </a:p>
          <a:p>
            <a:pPr lvl="1"/>
            <a:r>
              <a:rPr lang="en-US" dirty="0"/>
              <a:t>In order to facilitate coexistence on the farm, rules should be </a:t>
            </a:r>
            <a:br>
              <a:rPr lang="en-US" dirty="0"/>
            </a:br>
            <a:r>
              <a:rPr lang="en-US" dirty="0"/>
              <a:t>introduced which apply to everyone and which lead to expulsion </a:t>
            </a:r>
            <a:br>
              <a:rPr lang="en-US" dirty="0"/>
            </a:br>
            <a:r>
              <a:rPr lang="en-US" dirty="0"/>
              <a:t>in case of disregard.</a:t>
            </a:r>
          </a:p>
          <a:p>
            <a:pPr lvl="1"/>
            <a:endParaRPr lang="en-GB" dirty="0"/>
          </a:p>
        </p:txBody>
      </p:sp>
    </p:spTree>
    <p:extLst>
      <p:ext uri="{BB962C8B-B14F-4D97-AF65-F5344CB8AC3E}">
        <p14:creationId xmlns:p14="http://schemas.microsoft.com/office/powerpoint/2010/main" val="231762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25</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normAutofit/>
          </a:bodyPr>
          <a:lstStyle/>
          <a:p>
            <a:r>
              <a:rPr lang="en-US"/>
              <a:t>Case Study</a:t>
            </a:r>
            <a:endParaRPr lang="cs-CZ" dirty="0"/>
          </a:p>
        </p:txBody>
      </p:sp>
      <p:sp>
        <p:nvSpPr>
          <p:cNvPr id="10" name="Textplatzhalter 9">
            <a:extLst>
              <a:ext uri="{FF2B5EF4-FFF2-40B4-BE49-F238E27FC236}">
                <a16:creationId xmlns:a16="http://schemas.microsoft.com/office/drawing/2014/main" id="{8A6D5F4F-802B-46E7-9ED2-A5F169B1D646}"/>
              </a:ext>
            </a:extLst>
          </p:cNvPr>
          <p:cNvSpPr>
            <a:spLocks noGrp="1"/>
          </p:cNvSpPr>
          <p:nvPr>
            <p:ph type="body" idx="1"/>
          </p:nvPr>
        </p:nvSpPr>
        <p:spPr/>
        <p:txBody>
          <a:bodyPr/>
          <a:lstStyle/>
          <a:p>
            <a:r>
              <a:rPr lang="en-US" dirty="0"/>
              <a:t>Your task:</a:t>
            </a:r>
          </a:p>
          <a:p>
            <a:endParaRPr lang="de-DE"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7700" y="2228850"/>
            <a:ext cx="8791575" cy="3960813"/>
          </a:xfrm>
        </p:spPr>
        <p:txBody>
          <a:bodyPr>
            <a:normAutofit/>
          </a:bodyPr>
          <a:lstStyle/>
          <a:p>
            <a:pPr lvl="1">
              <a:lnSpc>
                <a:spcPct val="100000"/>
              </a:lnSpc>
            </a:pPr>
            <a:r>
              <a:rPr lang="en-US" sz="2000" dirty="0"/>
              <a:t>Imagine that you are part of the management of </a:t>
            </a:r>
            <a:r>
              <a:rPr lang="en-US" sz="2000" dirty="0" err="1"/>
              <a:t>Fleckenbühl</a:t>
            </a:r>
            <a:r>
              <a:rPr lang="en-US" sz="2000" dirty="0"/>
              <a:t> and have to define the rules of conduct for living together on the farm</a:t>
            </a:r>
          </a:p>
          <a:p>
            <a:pPr lvl="1">
              <a:lnSpc>
                <a:spcPct val="150000"/>
              </a:lnSpc>
            </a:pPr>
            <a:r>
              <a:rPr lang="en-US" sz="2000" dirty="0"/>
              <a:t>Identify the three most important rules</a:t>
            </a:r>
          </a:p>
          <a:p>
            <a:pPr lvl="1">
              <a:lnSpc>
                <a:spcPct val="150000"/>
              </a:lnSpc>
            </a:pPr>
            <a:r>
              <a:rPr lang="en-US" sz="2000" dirty="0"/>
              <a:t>Give reasons for your decision</a:t>
            </a:r>
          </a:p>
          <a:p>
            <a:pPr lvl="2">
              <a:lnSpc>
                <a:spcPct val="150000"/>
              </a:lnSpc>
              <a:buFont typeface="Wingdings" panose="05000000000000000000" pitchFamily="2" charset="2"/>
              <a:buChar char="Ø"/>
            </a:pPr>
            <a:r>
              <a:rPr lang="en-US" sz="2000" dirty="0"/>
              <a:t> To support you in your task, you will receive further information about the </a:t>
            </a:r>
          </a:p>
          <a:p>
            <a:pPr marL="252000" lvl="2" indent="0">
              <a:buNone/>
            </a:pPr>
            <a:r>
              <a:rPr lang="en-US" sz="2000" dirty="0"/>
              <a:t>    </a:t>
            </a:r>
            <a:r>
              <a:rPr lang="en-US" sz="2000" dirty="0" err="1"/>
              <a:t>Fleckenbühl</a:t>
            </a:r>
            <a:r>
              <a:rPr lang="en-US" sz="2000" dirty="0"/>
              <a:t> farm (video, profile,  article, etc.)</a:t>
            </a:r>
          </a:p>
          <a:p>
            <a:pPr lvl="1"/>
            <a:endParaRPr lang="en-US" dirty="0"/>
          </a:p>
          <a:p>
            <a:pPr lvl="1"/>
            <a:endParaRPr lang="en-GB" dirty="0"/>
          </a:p>
        </p:txBody>
      </p:sp>
    </p:spTree>
    <p:extLst>
      <p:ext uri="{BB962C8B-B14F-4D97-AF65-F5344CB8AC3E}">
        <p14:creationId xmlns:p14="http://schemas.microsoft.com/office/powerpoint/2010/main" val="184935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p:txBody>
          <a:bodyPr>
            <a:normAutofit/>
          </a:bodyPr>
          <a:lstStyle/>
          <a:p>
            <a:r>
              <a:rPr lang="en-US" dirty="0"/>
              <a:t>thank you for your attention</a:t>
            </a:r>
            <a:endParaRPr lang="cs-CZ" dirty="0"/>
          </a:p>
        </p:txBody>
      </p:sp>
      <p:sp>
        <p:nvSpPr>
          <p:cNvPr id="4" name="Zástupný symbol pro zápatí 3">
            <a:extLst>
              <a:ext uri="{FF2B5EF4-FFF2-40B4-BE49-F238E27FC236}">
                <a16:creationId xmlns:a16="http://schemas.microsoft.com/office/drawing/2014/main" id="{F62C117D-1E3B-45F3-B3CE-D0ABB8BE4287}"/>
              </a:ext>
            </a:extLst>
          </p:cNvPr>
          <p:cNvSpPr>
            <a:spLocks noGrp="1"/>
          </p:cNvSpPr>
          <p:nvPr>
            <p:ph type="ftr" sz="quarter" idx="11"/>
          </p:nvPr>
        </p:nvSpPr>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5" name="Zástupný obsah 4">
            <a:extLst>
              <a:ext uri="{FF2B5EF4-FFF2-40B4-BE49-F238E27FC236}">
                <a16:creationId xmlns:a16="http://schemas.microsoft.com/office/drawing/2014/main" id="{FDB0F70C-A834-4236-A1BF-29790ECF981C}"/>
              </a:ext>
            </a:extLst>
          </p:cNvPr>
          <p:cNvSpPr>
            <a:spLocks noGrp="1"/>
          </p:cNvSpPr>
          <p:nvPr>
            <p:ph sz="half" idx="13"/>
          </p:nvPr>
        </p:nvSpPr>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6" name="Google Shape;262;p22">
            <a:extLst>
              <a:ext uri="{FF2B5EF4-FFF2-40B4-BE49-F238E27FC236}">
                <a16:creationId xmlns:a16="http://schemas.microsoft.com/office/drawing/2014/main" id="{1EF8FD3F-4120-47E6-B8ED-12E4A7F0D2CE}"/>
              </a:ext>
            </a:extLst>
          </p:cNvPr>
          <p:cNvSpPr txBox="1">
            <a:spLocks noGrp="1"/>
          </p:cNvSpPr>
          <p:nvPr/>
        </p:nvSpPr>
        <p:spPr>
          <a:xfrm>
            <a:off x="1122" y="3697732"/>
            <a:ext cx="8713694" cy="1052639"/>
          </a:xfrm>
          <a:prstGeom prst="rect">
            <a:avLst/>
          </a:prstGeom>
          <a:noFill/>
          <a:ln>
            <a:noFill/>
          </a:ln>
        </p:spPr>
        <p:txBody>
          <a:bodyPr spcFirstLastPara="1" vert="horz" wrap="square" lIns="648000" tIns="72000" rIns="91425" bIns="45700" rtlCol="0" anchor="t" anchorCtr="0">
            <a:normAutofit/>
          </a:bodyPr>
          <a:lstStyle>
            <a:lvl1pPr marL="457200" lvl="0" indent="-228600" algn="l" defTabSz="914400" rtl="0" eaLnBrk="1" latinLnBrk="0" hangingPunct="1">
              <a:lnSpc>
                <a:spcPct val="120000"/>
              </a:lnSpc>
              <a:spcBef>
                <a:spcPts val="0"/>
              </a:spcBef>
              <a:spcAft>
                <a:spcPts val="0"/>
              </a:spcAft>
              <a:buClr>
                <a:schemeClr val="accent6"/>
              </a:buClr>
              <a:buSzPts val="1600"/>
              <a:buFont typeface="Arial" panose="020B0604020202020204" pitchFamily="34" charset="0"/>
              <a:buNone/>
              <a:defRPr sz="1600" kern="1200">
                <a:solidFill>
                  <a:schemeClr val="accent6"/>
                </a:solidFill>
                <a:latin typeface="Arial"/>
                <a:ea typeface="Arial"/>
                <a:cs typeface="Arial"/>
                <a:sym typeface="Arial"/>
              </a:defRPr>
            </a:lvl1pPr>
            <a:lvl2pPr marL="914400" lvl="1" indent="-228600" algn="l" defTabSz="914400" rtl="0" eaLnBrk="1" latinLnBrk="0" hangingPunct="1">
              <a:lnSpc>
                <a:spcPct val="120000"/>
              </a:lnSpc>
              <a:spcBef>
                <a:spcPts val="200"/>
              </a:spcBef>
              <a:spcAft>
                <a:spcPts val="0"/>
              </a:spcAft>
              <a:buClr>
                <a:schemeClr val="dk2"/>
              </a:buClr>
              <a:buSzPts val="1200"/>
              <a:buFont typeface="Arial"/>
              <a:buNone/>
              <a:defRPr sz="1200" kern="1200">
                <a:solidFill>
                  <a:schemeClr val="lt1"/>
                </a:solidFill>
                <a:latin typeface="Arial"/>
                <a:ea typeface="Arial"/>
                <a:cs typeface="Arial"/>
                <a:sym typeface="Arial"/>
              </a:defRPr>
            </a:lvl2pPr>
            <a:lvl3pPr marL="1371600" lvl="2" indent="-323850" algn="l" defTabSz="914400" rtl="0" eaLnBrk="1" latinLnBrk="0" hangingPunct="1">
              <a:lnSpc>
                <a:spcPct val="126666"/>
              </a:lnSpc>
              <a:spcBef>
                <a:spcPts val="500"/>
              </a:spcBef>
              <a:spcAft>
                <a:spcPts val="0"/>
              </a:spcAft>
              <a:buClr>
                <a:schemeClr val="dk2"/>
              </a:buClr>
              <a:buSzPts val="1500"/>
              <a:buFont typeface="Arial" panose="020B0604020202020204" pitchFamily="34" charset="0"/>
              <a:buChar char="•"/>
              <a:defRPr sz="15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accent6"/>
              </a:buClr>
              <a:buSzPts val="1600"/>
              <a:buNone/>
            </a:pPr>
            <a:r>
              <a:rPr lang="de-DE" sz="2000" dirty="0"/>
              <a:t>Name </a:t>
            </a:r>
            <a:r>
              <a:rPr lang="de-DE" sz="2000" dirty="0" err="1"/>
              <a:t>of</a:t>
            </a:r>
            <a:r>
              <a:rPr lang="de-DE" sz="2000" dirty="0"/>
              <a:t> </a:t>
            </a:r>
            <a:r>
              <a:rPr lang="de-DE" sz="2000" dirty="0" err="1"/>
              <a:t>Lecturer</a:t>
            </a:r>
            <a:endParaRPr sz="2000" dirty="0"/>
          </a:p>
          <a:p>
            <a:pPr marL="0" lvl="1" indent="0" algn="l" rtl="0">
              <a:lnSpc>
                <a:spcPct val="120000"/>
              </a:lnSpc>
              <a:spcBef>
                <a:spcPts val="200"/>
              </a:spcBef>
              <a:spcAft>
                <a:spcPts val="0"/>
              </a:spcAft>
              <a:buSzPts val="1200"/>
              <a:buNone/>
            </a:pPr>
            <a:r>
              <a:rPr lang="de-DE" sz="1600" dirty="0">
                <a:solidFill>
                  <a:schemeClr val="accent6"/>
                </a:solidFill>
              </a:rPr>
              <a:t>Institution </a:t>
            </a:r>
            <a:r>
              <a:rPr lang="de-DE" sz="1600" dirty="0" err="1">
                <a:solidFill>
                  <a:schemeClr val="accent6"/>
                </a:solidFill>
              </a:rPr>
              <a:t>of</a:t>
            </a:r>
            <a:r>
              <a:rPr lang="de-DE" sz="1600" dirty="0">
                <a:solidFill>
                  <a:schemeClr val="accent6"/>
                </a:solidFill>
              </a:rPr>
              <a:t> </a:t>
            </a:r>
            <a:r>
              <a:rPr lang="de-DE" sz="1600" dirty="0" err="1">
                <a:solidFill>
                  <a:schemeClr val="accent6"/>
                </a:solidFill>
              </a:rPr>
              <a:t>Lecturer</a:t>
            </a:r>
            <a:endParaRPr sz="1600" dirty="0">
              <a:solidFill>
                <a:schemeClr val="accent6"/>
              </a:solidFill>
            </a:endParaRPr>
          </a:p>
        </p:txBody>
      </p:sp>
    </p:spTree>
    <p:extLst>
      <p:ext uri="{BB962C8B-B14F-4D97-AF65-F5344CB8AC3E}">
        <p14:creationId xmlns:p14="http://schemas.microsoft.com/office/powerpoint/2010/main" val="263407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986F9910-B85D-49F9-91B6-BB229932031D}"/>
              </a:ext>
            </a:extLst>
          </p:cNvPr>
          <p:cNvSpPr>
            <a:spLocks noGrp="1"/>
          </p:cNvSpPr>
          <p:nvPr>
            <p:ph sz="half" idx="13"/>
          </p:nvPr>
        </p:nvSpPr>
        <p:spPr/>
        <p:txBody>
          <a:bodyPr/>
          <a:lstStyle/>
          <a:p>
            <a:r>
              <a:rPr lang="en-GB" dirty="0"/>
              <a:t>harth@hs-nb.de</a:t>
            </a:r>
          </a:p>
        </p:txBody>
      </p:sp>
      <p:pic>
        <p:nvPicPr>
          <p:cNvPr id="7" name="Picture 2" descr="https://mirrors.creativecommons.org/presskit/buttons/88x31/png/by-nc.png">
            <a:extLst>
              <a:ext uri="{FF2B5EF4-FFF2-40B4-BE49-F238E27FC236}">
                <a16:creationId xmlns:a16="http://schemas.microsoft.com/office/drawing/2014/main" id="{C68768A7-CEEF-4D74-81FC-C156168478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437098"/>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C68BC45B-B8B8-41A8-BDFD-D1144873FE6A}"/>
              </a:ext>
            </a:extLst>
          </p:cNvPr>
          <p:cNvSpPr/>
          <p:nvPr/>
        </p:nvSpPr>
        <p:spPr>
          <a:xfrm>
            <a:off x="1781173" y="2451683"/>
            <a:ext cx="10143097" cy="461665"/>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 2023 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439B76A3-DF70-4967-B6E5-150016C76A78}"/>
              </a:ext>
            </a:extLst>
          </p:cNvPr>
          <p:cNvSpPr/>
          <p:nvPr/>
        </p:nvSpPr>
        <p:spPr>
          <a:xfrm>
            <a:off x="564757" y="3566116"/>
            <a:ext cx="4609223" cy="2062103"/>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Michael </a:t>
            </a:r>
            <a:r>
              <a:rPr lang="en-US" sz="1600" dirty="0" err="1">
                <a:solidFill>
                  <a:schemeClr val="bg1"/>
                </a:solidFill>
                <a:latin typeface="Arial" panose="020B0604020202020204" pitchFamily="34" charset="0"/>
                <a:cs typeface="Arial" panose="020B0604020202020204" pitchFamily="34" charset="0"/>
              </a:rPr>
              <a:t>Harth</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a:solidFill>
                  <a:schemeClr val="bg1"/>
                </a:solidFill>
                <a:latin typeface="Arial" panose="020B0604020202020204" pitchFamily="34" charset="0"/>
                <a:cs typeface="Arial" panose="020B0604020202020204" pitchFamily="34" charset="0"/>
              </a:rPr>
              <a:t>University of Applied Science Neubrandenburg</a:t>
            </a:r>
          </a:p>
          <a:p>
            <a:r>
              <a:rPr lang="en-US" sz="1600" dirty="0" err="1">
                <a:solidFill>
                  <a:schemeClr val="bg1"/>
                </a:solidFill>
                <a:latin typeface="Arial" panose="020B0604020202020204" pitchFamily="34" charset="0"/>
                <a:cs typeface="Arial" panose="020B0604020202020204" pitchFamily="34" charset="0"/>
              </a:rPr>
              <a:t>Brodaer</a:t>
            </a:r>
            <a:r>
              <a:rPr lang="en-US" sz="1600" dirty="0">
                <a:solidFill>
                  <a:schemeClr val="bg1"/>
                </a:solidFill>
                <a:latin typeface="Arial" panose="020B0604020202020204" pitchFamily="34" charset="0"/>
                <a:cs typeface="Arial" panose="020B0604020202020204" pitchFamily="34" charset="0"/>
              </a:rPr>
              <a:t> Str. 2</a:t>
            </a:r>
          </a:p>
          <a:p>
            <a:r>
              <a:rPr lang="en-US" sz="1600" dirty="0">
                <a:solidFill>
                  <a:schemeClr val="bg1"/>
                </a:solidFill>
                <a:latin typeface="Arial" panose="020B0604020202020204" pitchFamily="34" charset="0"/>
                <a:cs typeface="Arial" panose="020B0604020202020204" pitchFamily="34" charset="0"/>
              </a:rPr>
              <a:t>17033 Neubrandenburg, Germany</a:t>
            </a:r>
          </a:p>
          <a:p>
            <a:endParaRPr lang="de-DE" sz="1600" dirty="0">
              <a:solidFill>
                <a:schemeClr val="bg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9E681535-43DD-4311-9B52-E4FFADCF08C9}"/>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605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Drug </a:t>
            </a:r>
            <a:r>
              <a:rPr lang="de-DE" dirty="0" err="1"/>
              <a:t>Addiction</a:t>
            </a:r>
            <a:endParaRPr lang="cs-CZ" dirty="0"/>
          </a:p>
          <a:p>
            <a:pPr lvl="1"/>
            <a:r>
              <a:rPr lang="en-US" dirty="0"/>
              <a:t>Choice  or  disease?</a:t>
            </a:r>
            <a:endParaRPr lang="en-GB" dirty="0"/>
          </a:p>
        </p:txBody>
      </p:sp>
    </p:spTree>
    <p:extLst>
      <p:ext uri="{BB962C8B-B14F-4D97-AF65-F5344CB8AC3E}">
        <p14:creationId xmlns:p14="http://schemas.microsoft.com/office/powerpoint/2010/main" val="204159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a:t>People recovering from drug addiction</a:t>
            </a:r>
            <a:endParaRPr lang="en-GB" dirty="0"/>
          </a:p>
        </p:txBody>
      </p:sp>
      <p:sp>
        <p:nvSpPr>
          <p:cNvPr id="2" name="Foliennummernplatzhalter 1"/>
          <p:cNvSpPr>
            <a:spLocks noGrp="1"/>
          </p:cNvSpPr>
          <p:nvPr>
            <p:ph type="sldNum" sz="quarter" idx="12"/>
          </p:nvPr>
        </p:nvSpPr>
        <p:spPr/>
        <p:txBody>
          <a:bodyPr/>
          <a:lstStyle/>
          <a:p>
            <a:fld id="{AC30E85F-03A9-4DC3-A879-6F4150C88507}" type="slidenum">
              <a:rPr lang="en-GB" smtClean="0"/>
              <a:pPr/>
              <a:t>4</a:t>
            </a:fld>
            <a:endParaRPr lang="en-GB" dirty="0"/>
          </a:p>
        </p:txBody>
      </p:sp>
      <p:sp>
        <p:nvSpPr>
          <p:cNvPr id="6" name="Titel 5"/>
          <p:cNvSpPr>
            <a:spLocks noGrp="1"/>
          </p:cNvSpPr>
          <p:nvPr>
            <p:ph type="title"/>
          </p:nvPr>
        </p:nvSpPr>
        <p:spPr/>
        <p:txBody>
          <a:bodyPr/>
          <a:lstStyle/>
          <a:p>
            <a:r>
              <a:rPr lang="en-US"/>
              <a:t>The triad of causes for drug addiction</a:t>
            </a:r>
            <a:endParaRPr lang="de-DE" dirty="0"/>
          </a:p>
        </p:txBody>
      </p:sp>
      <p:pic>
        <p:nvPicPr>
          <p:cNvPr id="15" name="Grafik 14"/>
          <p:cNvPicPr>
            <a:picLocks noChangeAspect="1"/>
          </p:cNvPicPr>
          <p:nvPr/>
        </p:nvPicPr>
        <p:blipFill>
          <a:blip r:embed="rId2"/>
          <a:stretch>
            <a:fillRect/>
          </a:stretch>
        </p:blipFill>
        <p:spPr>
          <a:xfrm>
            <a:off x="1948239" y="1374242"/>
            <a:ext cx="8380659" cy="4609363"/>
          </a:xfrm>
          <a:prstGeom prst="rect">
            <a:avLst/>
          </a:prstGeom>
        </p:spPr>
      </p:pic>
      <p:sp>
        <p:nvSpPr>
          <p:cNvPr id="4" name="Textfeld 3"/>
          <p:cNvSpPr txBox="1"/>
          <p:nvPr/>
        </p:nvSpPr>
        <p:spPr>
          <a:xfrm>
            <a:off x="6322839" y="6018721"/>
            <a:ext cx="4006056"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Kielholz </a:t>
            </a:r>
            <a:r>
              <a:rPr lang="de-DE" sz="1000" dirty="0" err="1">
                <a:latin typeface="Arial" panose="020B0604020202020204" pitchFamily="34" charset="0"/>
                <a:cs typeface="Arial" panose="020B0604020202020204" pitchFamily="34" charset="0"/>
              </a:rPr>
              <a:t>and</a:t>
            </a:r>
            <a:r>
              <a:rPr lang="de-DE" sz="1000" dirty="0">
                <a:latin typeface="Arial" panose="020B0604020202020204" pitchFamily="34" charset="0"/>
                <a:cs typeface="Arial" panose="020B0604020202020204" pitchFamily="34" charset="0"/>
              </a:rPr>
              <a:t> Ladewig 1973</a:t>
            </a:r>
          </a:p>
        </p:txBody>
      </p:sp>
    </p:spTree>
    <p:extLst>
      <p:ext uri="{BB962C8B-B14F-4D97-AF65-F5344CB8AC3E}">
        <p14:creationId xmlns:p14="http://schemas.microsoft.com/office/powerpoint/2010/main" val="246649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5</a:t>
            </a:fld>
            <a:endParaRPr lang="en-GB" dirty="0"/>
          </a:p>
        </p:txBody>
      </p:sp>
      <p:sp>
        <p:nvSpPr>
          <p:cNvPr id="6" name="Titel 5"/>
          <p:cNvSpPr>
            <a:spLocks noGrp="1"/>
          </p:cNvSpPr>
          <p:nvPr>
            <p:ph type="title"/>
          </p:nvPr>
        </p:nvSpPr>
        <p:spPr>
          <a:xfrm>
            <a:off x="2184904" y="730976"/>
            <a:ext cx="7822195" cy="1022351"/>
          </a:xfrm>
        </p:spPr>
        <p:txBody>
          <a:bodyPr/>
          <a:lstStyle/>
          <a:p>
            <a:r>
              <a:rPr lang="en-US" dirty="0"/>
              <a:t>Effects of drug addiction</a:t>
            </a:r>
            <a:endParaRPr lang="de-DE" dirty="0"/>
          </a:p>
        </p:txBody>
      </p:sp>
      <p:sp>
        <p:nvSpPr>
          <p:cNvPr id="8" name="Abgerundetes Rechteck 7"/>
          <p:cNvSpPr/>
          <p:nvPr/>
        </p:nvSpPr>
        <p:spPr>
          <a:xfrm>
            <a:off x="5885210" y="1458919"/>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Tendency to </a:t>
            </a:r>
            <a:br>
              <a:rPr lang="en-GB" sz="1600" b="1" dirty="0">
                <a:solidFill>
                  <a:srgbClr val="000000"/>
                </a:solidFill>
                <a:ea typeface="Calibri" panose="020F0502020204030204" pitchFamily="34" charset="0"/>
                <a:cs typeface="Times New Roman" panose="02020603050405020304" pitchFamily="18" charset="0"/>
              </a:rPr>
            </a:br>
            <a:r>
              <a:rPr lang="en-GB" sz="1600" b="1" dirty="0">
                <a:solidFill>
                  <a:srgbClr val="000000"/>
                </a:solidFill>
                <a:ea typeface="Calibri" panose="020F0502020204030204" pitchFamily="34" charset="0"/>
                <a:cs typeface="Times New Roman" panose="02020603050405020304" pitchFamily="18" charset="0"/>
              </a:rPr>
              <a:t>increase dose (tolerance increase)</a:t>
            </a:r>
            <a:endParaRPr lang="de-DE" sz="1600" b="1" dirty="0">
              <a:ea typeface="Calibri" panose="020F0502020204030204" pitchFamily="34" charset="0"/>
              <a:cs typeface="Times New Roman" panose="02020603050405020304" pitchFamily="18" charset="0"/>
            </a:endParaRPr>
          </a:p>
        </p:txBody>
      </p:sp>
      <p:sp>
        <p:nvSpPr>
          <p:cNvPr id="9" name="Abgerundetes Rechteck 8"/>
          <p:cNvSpPr/>
          <p:nvPr/>
        </p:nvSpPr>
        <p:spPr>
          <a:xfrm>
            <a:off x="3184990" y="1425184"/>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Insuperable desire to procure and take the additive drug</a:t>
            </a:r>
            <a:endParaRPr lang="de-DE" sz="1600" b="1" dirty="0">
              <a:ea typeface="Calibri" panose="020F0502020204030204" pitchFamily="34" charset="0"/>
              <a:cs typeface="Times New Roman" panose="02020603050405020304" pitchFamily="18" charset="0"/>
            </a:endParaRPr>
          </a:p>
        </p:txBody>
      </p:sp>
      <p:sp>
        <p:nvSpPr>
          <p:cNvPr id="10" name="Abgerundetes Rechteck 9"/>
          <p:cNvSpPr/>
          <p:nvPr/>
        </p:nvSpPr>
        <p:spPr>
          <a:xfrm>
            <a:off x="2184908" y="3123124"/>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Loss of control over one’s own behaviour</a:t>
            </a:r>
            <a:endParaRPr lang="de-DE" sz="1600" b="1">
              <a:ea typeface="Calibri" panose="020F0502020204030204" pitchFamily="34" charset="0"/>
              <a:cs typeface="Times New Roman" panose="02020603050405020304" pitchFamily="18" charset="0"/>
            </a:endParaRPr>
          </a:p>
        </p:txBody>
      </p:sp>
      <p:sp>
        <p:nvSpPr>
          <p:cNvPr id="11" name="Abgerundetes Rechteck 10"/>
          <p:cNvSpPr/>
          <p:nvPr/>
        </p:nvSpPr>
        <p:spPr>
          <a:xfrm>
            <a:off x="7440892" y="3033167"/>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Harmfulness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to the individual and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to society</a:t>
            </a:r>
            <a:endParaRPr lang="de-DE" sz="1600" b="1">
              <a:ea typeface="Calibri" panose="020F0502020204030204" pitchFamily="34" charset="0"/>
              <a:cs typeface="Times New Roman" panose="02020603050405020304" pitchFamily="18" charset="0"/>
            </a:endParaRPr>
          </a:p>
        </p:txBody>
      </p:sp>
      <p:sp>
        <p:nvSpPr>
          <p:cNvPr id="12" name="Abgerundetes Rechteck 11"/>
          <p:cNvSpPr/>
          <p:nvPr/>
        </p:nvSpPr>
        <p:spPr>
          <a:xfrm>
            <a:off x="4718443" y="4731107"/>
            <a:ext cx="2411308"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Psychological and mostly physical dependence on the effect of the drug</a:t>
            </a:r>
            <a:endParaRPr lang="de-DE" sz="1600" b="1">
              <a:ea typeface="Calibri" panose="020F0502020204030204" pitchFamily="34" charset="0"/>
              <a:cs typeface="Times New Roman" panose="02020603050405020304" pitchFamily="18" charset="0"/>
            </a:endParaRPr>
          </a:p>
        </p:txBody>
      </p:sp>
      <p:sp>
        <p:nvSpPr>
          <p:cNvPr id="13" name="Sechseck 12"/>
          <p:cNvSpPr/>
          <p:nvPr/>
        </p:nvSpPr>
        <p:spPr>
          <a:xfrm>
            <a:off x="4818456" y="3100635"/>
            <a:ext cx="2300187" cy="120317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FFFFFF"/>
                </a:solidFill>
                <a:ea typeface="Calibri" panose="020F0502020204030204" pitchFamily="34" charset="0"/>
                <a:cs typeface="Times New Roman" panose="02020603050405020304" pitchFamily="18" charset="0"/>
              </a:rPr>
              <a:t>Effects of </a:t>
            </a:r>
            <a:br>
              <a:rPr lang="en-GB" sz="1600" b="1">
                <a:solidFill>
                  <a:srgbClr val="FFFFFF"/>
                </a:solidFill>
                <a:ea typeface="Calibri" panose="020F0502020204030204" pitchFamily="34" charset="0"/>
                <a:cs typeface="Times New Roman" panose="02020603050405020304" pitchFamily="18" charset="0"/>
              </a:rPr>
            </a:br>
            <a:r>
              <a:rPr lang="en-GB" sz="1600" b="1">
                <a:solidFill>
                  <a:srgbClr val="FFFFFF"/>
                </a:solidFill>
                <a:ea typeface="Calibri" panose="020F0502020204030204" pitchFamily="34" charset="0"/>
                <a:cs typeface="Times New Roman" panose="02020603050405020304" pitchFamily="18" charset="0"/>
              </a:rPr>
              <a:t>drug addiction</a:t>
            </a:r>
            <a:endParaRPr lang="de-DE" sz="1600" b="1">
              <a:ea typeface="Calibri" panose="020F0502020204030204" pitchFamily="34" charset="0"/>
              <a:cs typeface="Times New Roman" panose="02020603050405020304" pitchFamily="18" charset="0"/>
            </a:endParaRPr>
          </a:p>
        </p:txBody>
      </p:sp>
      <p:sp>
        <p:nvSpPr>
          <p:cNvPr id="14" name="Textfeld 13"/>
          <p:cNvSpPr txBox="1"/>
          <p:nvPr/>
        </p:nvSpPr>
        <p:spPr>
          <a:xfrm>
            <a:off x="7003464" y="6018721"/>
            <a:ext cx="5020295"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World </a:t>
            </a:r>
            <a:r>
              <a:rPr lang="de-DE" sz="1000" dirty="0" err="1">
                <a:latin typeface="Arial" panose="020B0604020202020204" pitchFamily="34" charset="0"/>
                <a:cs typeface="Arial" panose="020B0604020202020204" pitchFamily="34" charset="0"/>
              </a:rPr>
              <a:t>Health</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Organization</a:t>
            </a:r>
            <a:r>
              <a:rPr lang="de-DE" sz="1000" dirty="0">
                <a:latin typeface="Arial" panose="020B0604020202020204" pitchFamily="34" charset="0"/>
                <a:cs typeface="Arial" panose="020B0604020202020204" pitchFamily="34" charset="0"/>
              </a:rPr>
              <a:t> (WHO) 2022</a:t>
            </a:r>
          </a:p>
        </p:txBody>
      </p:sp>
    </p:spTree>
    <p:extLst>
      <p:ext uri="{BB962C8B-B14F-4D97-AF65-F5344CB8AC3E}">
        <p14:creationId xmlns:p14="http://schemas.microsoft.com/office/powerpoint/2010/main" val="19507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Drug </a:t>
            </a:r>
            <a:r>
              <a:rPr lang="de-DE" dirty="0" err="1"/>
              <a:t>Addiction</a:t>
            </a:r>
            <a:endParaRPr lang="cs-CZ" dirty="0"/>
          </a:p>
          <a:p>
            <a:pPr lvl="1"/>
            <a:r>
              <a:rPr lang="en-US" dirty="0"/>
              <a:t>When is there a dependency?</a:t>
            </a:r>
            <a:endParaRPr lang="en-GB" dirty="0"/>
          </a:p>
        </p:txBody>
      </p:sp>
    </p:spTree>
    <p:extLst>
      <p:ext uri="{BB962C8B-B14F-4D97-AF65-F5344CB8AC3E}">
        <p14:creationId xmlns:p14="http://schemas.microsoft.com/office/powerpoint/2010/main" val="96135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0" y="6300056"/>
            <a:ext cx="4114800" cy="545244"/>
          </a:xfrm>
        </p:spPr>
        <p:txBody>
          <a:bodyPr/>
          <a:lstStyle/>
          <a:p>
            <a:r>
              <a:rPr lang="en-GB"/>
              <a:t>People recovering from drug addiction</a:t>
            </a:r>
            <a:endParaRPr lang="en-GB" dirty="0"/>
          </a:p>
        </p:txBody>
      </p:sp>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7</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US"/>
              <a:t>Dependency syndrome</a:t>
            </a:r>
            <a:endParaRPr lang="cs-CZ" dirty="0"/>
          </a:p>
        </p:txBody>
      </p:sp>
      <p:sp>
        <p:nvSpPr>
          <p:cNvPr id="10" name="Textplatzhalter 9">
            <a:extLst>
              <a:ext uri="{FF2B5EF4-FFF2-40B4-BE49-F238E27FC236}">
                <a16:creationId xmlns:a16="http://schemas.microsoft.com/office/drawing/2014/main" id="{B57FD649-C727-4E1A-9596-E08571D7D3E0}"/>
              </a:ext>
            </a:extLst>
          </p:cNvPr>
          <p:cNvSpPr>
            <a:spLocks noGrp="1"/>
          </p:cNvSpPr>
          <p:nvPr>
            <p:ph type="body" idx="1"/>
          </p:nvPr>
        </p:nvSpPr>
        <p:spPr>
          <a:xfrm>
            <a:off x="648000" y="1432561"/>
            <a:ext cx="9877985" cy="796290"/>
          </a:xfrm>
        </p:spPr>
        <p:txBody>
          <a:bodyPr>
            <a:normAutofit/>
          </a:bodyPr>
          <a:lstStyle/>
          <a:p>
            <a:pPr>
              <a:spcAft>
                <a:spcPts val="1800"/>
              </a:spcAft>
            </a:pPr>
            <a:r>
              <a:rPr lang="en-US" sz="2000" b="0" dirty="0"/>
              <a:t>Should be diagnosed if </a:t>
            </a:r>
            <a:r>
              <a:rPr lang="en-US" sz="2000" dirty="0"/>
              <a:t>three or more of the following symptoms </a:t>
            </a:r>
            <a:r>
              <a:rPr lang="en-US" sz="2000" b="0" dirty="0"/>
              <a:t>are met simultaneously during the last twelve months</a:t>
            </a:r>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47701" y="2228850"/>
            <a:ext cx="8496300" cy="3960813"/>
          </a:xfrm>
        </p:spPr>
        <p:txBody>
          <a:bodyPr>
            <a:normAutofit/>
          </a:bodyPr>
          <a:lstStyle/>
          <a:p>
            <a:pPr lvl="1"/>
            <a:r>
              <a:rPr lang="en-US" dirty="0"/>
              <a:t>Strong and occasionally overpowering desire or a kind of compulsion to procure and take psychotropic substances</a:t>
            </a:r>
          </a:p>
          <a:p>
            <a:pPr lvl="1"/>
            <a:r>
              <a:rPr lang="en-US" dirty="0"/>
              <a:t>Decreased control over the onset, termination and amount of drug use</a:t>
            </a:r>
          </a:p>
          <a:p>
            <a:pPr lvl="1"/>
            <a:r>
              <a:rPr lang="en-US" dirty="0"/>
              <a:t>Physical withdrawal syndromes at termination or reduction of consumption</a:t>
            </a:r>
          </a:p>
          <a:p>
            <a:pPr lvl="1"/>
            <a:r>
              <a:rPr lang="en-US" dirty="0"/>
              <a:t>Evidence of drug tolerance, meaning higher doses are required to achieve the same effect</a:t>
            </a:r>
          </a:p>
          <a:p>
            <a:pPr lvl="1"/>
            <a:r>
              <a:rPr lang="en-US" dirty="0"/>
              <a:t>Increasing focus of </a:t>
            </a:r>
            <a:r>
              <a:rPr lang="en-US" dirty="0" err="1"/>
              <a:t>behaviour</a:t>
            </a:r>
            <a:r>
              <a:rPr lang="en-US" dirty="0"/>
              <a:t> on the drugs respectively Substance consumption, i.e., compulsion or greed for taking the substance (also referred to as craving), progressive neglect of other interests.</a:t>
            </a:r>
          </a:p>
          <a:p>
            <a:pPr lvl="1"/>
            <a:r>
              <a:rPr lang="en-US" dirty="0"/>
              <a:t>Continued consumption despite negative consequences, such as liver damage due to excessive drinking, depressive mood, etc.</a:t>
            </a:r>
          </a:p>
          <a:p>
            <a:pPr lvl="1"/>
            <a:endParaRPr lang="en-GB" dirty="0"/>
          </a:p>
        </p:txBody>
      </p:sp>
    </p:spTree>
    <p:extLst>
      <p:ext uri="{BB962C8B-B14F-4D97-AF65-F5344CB8AC3E}">
        <p14:creationId xmlns:p14="http://schemas.microsoft.com/office/powerpoint/2010/main" val="20451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7715249" cy="3467100"/>
          </a:xfrm>
        </p:spPr>
        <p:txBody>
          <a:bodyPr/>
          <a:lstStyle/>
          <a:p>
            <a:r>
              <a:rPr lang="de-DE" dirty="0"/>
              <a:t>Drug </a:t>
            </a:r>
            <a:r>
              <a:rPr lang="de-DE" dirty="0" err="1"/>
              <a:t>Addiction</a:t>
            </a:r>
            <a:endParaRPr lang="cs-CZ" dirty="0"/>
          </a:p>
          <a:p>
            <a:pPr lvl="1"/>
            <a:r>
              <a:rPr lang="en-US" dirty="0"/>
              <a:t>Which drugs do you know?</a:t>
            </a:r>
            <a:endParaRPr lang="en-GB" dirty="0"/>
          </a:p>
        </p:txBody>
      </p:sp>
    </p:spTree>
    <p:extLst>
      <p:ext uri="{BB962C8B-B14F-4D97-AF65-F5344CB8AC3E}">
        <p14:creationId xmlns:p14="http://schemas.microsoft.com/office/powerpoint/2010/main" val="153706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0" y="6300056"/>
            <a:ext cx="4114800" cy="545244"/>
          </a:xfrm>
        </p:spPr>
        <p:txBody>
          <a:bodyPr/>
          <a:lstStyle/>
          <a:p>
            <a:r>
              <a:rPr lang="en-GB" dirty="0"/>
              <a:t>People recovering from drug addiction</a:t>
            </a:r>
          </a:p>
        </p:txBody>
      </p:sp>
      <p:sp>
        <p:nvSpPr>
          <p:cNvPr id="2" name="Foliennummernplatzhalter 1"/>
          <p:cNvSpPr>
            <a:spLocks noGrp="1"/>
          </p:cNvSpPr>
          <p:nvPr>
            <p:ph type="sldNum" sz="quarter" idx="12"/>
          </p:nvPr>
        </p:nvSpPr>
        <p:spPr>
          <a:xfrm>
            <a:off x="9439275" y="6300057"/>
            <a:ext cx="2743200" cy="545243"/>
          </a:xfrm>
        </p:spPr>
        <p:txBody>
          <a:bodyPr/>
          <a:lstStyle/>
          <a:p>
            <a:fld id="{AC30E85F-03A9-4DC3-A879-6F4150C88507}" type="slidenum">
              <a:rPr lang="en-GB" smtClean="0"/>
              <a:pPr/>
              <a:t>9</a:t>
            </a:fld>
            <a:endParaRPr lang="en-GB" dirty="0"/>
          </a:p>
        </p:txBody>
      </p:sp>
      <p:sp>
        <p:nvSpPr>
          <p:cNvPr id="6" name="Titel 5"/>
          <p:cNvSpPr>
            <a:spLocks noGrp="1"/>
          </p:cNvSpPr>
          <p:nvPr>
            <p:ph type="title"/>
          </p:nvPr>
        </p:nvSpPr>
        <p:spPr>
          <a:xfrm>
            <a:off x="648000" y="668337"/>
            <a:ext cx="9877985" cy="1022351"/>
          </a:xfrm>
        </p:spPr>
        <p:txBody>
          <a:bodyPr/>
          <a:lstStyle/>
          <a:p>
            <a:r>
              <a:rPr lang="en-GB" dirty="0"/>
              <a:t>Classification of addiction</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255788982"/>
              </p:ext>
            </p:extLst>
          </p:nvPr>
        </p:nvGraphicFramePr>
        <p:xfrm>
          <a:off x="647700" y="1541935"/>
          <a:ext cx="7691719" cy="4659948"/>
        </p:xfrm>
        <a:graphic>
          <a:graphicData uri="http://schemas.openxmlformats.org/drawingml/2006/table">
            <a:tbl>
              <a:tblPr firstRow="1" firstCol="1" bandRow="1"/>
              <a:tblGrid>
                <a:gridCol w="3657600">
                  <a:extLst>
                    <a:ext uri="{9D8B030D-6E8A-4147-A177-3AD203B41FA5}">
                      <a16:colId xmlns:a16="http://schemas.microsoft.com/office/drawing/2014/main" val="1440966593"/>
                    </a:ext>
                  </a:extLst>
                </a:gridCol>
                <a:gridCol w="4034119">
                  <a:extLst>
                    <a:ext uri="{9D8B030D-6E8A-4147-A177-3AD203B41FA5}">
                      <a16:colId xmlns:a16="http://schemas.microsoft.com/office/drawing/2014/main" val="443327780"/>
                    </a:ext>
                  </a:extLst>
                </a:gridCol>
              </a:tblGrid>
              <a:tr h="350520">
                <a:tc>
                  <a:txBody>
                    <a:bodyPr/>
                    <a:lstStyle/>
                    <a:p>
                      <a:pPr algn="l">
                        <a:lnSpc>
                          <a:spcPct val="115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Substance-related addiction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Substance-free forms of addiction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773086"/>
                  </a:ext>
                </a:extLst>
              </a:tr>
              <a:tr h="4252976">
                <a:tc>
                  <a:txBody>
                    <a:bodyPr/>
                    <a:lstStyle/>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Alcohol</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Tobacco</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Medicines: painkillers, sleep and sedatives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Illegal drugs: cannabis (except TBC and some countries), LSD, cocaine, crack, ecstasy, speed, heroin/opium, crystal meth</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Gambling: slot machines, sports betting, lotteries and scratch cards, roulette, poker, card games, casino games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Eating disorders: Anorexia (diminished appetite), Bulimia (nausea), binge eating disorder (compulsive overeating)</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Other diagnostic subcategories of eating disorders: disorder with avoidance or restriction of food intake as well as further feeding or eating disorders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616820"/>
                  </a:ext>
                </a:extLst>
              </a:tr>
            </a:tbl>
          </a:graphicData>
        </a:graphic>
      </p:graphicFrame>
    </p:spTree>
    <p:extLst>
      <p:ext uri="{BB962C8B-B14F-4D97-AF65-F5344CB8AC3E}">
        <p14:creationId xmlns:p14="http://schemas.microsoft.com/office/powerpoint/2010/main" val="3081679684"/>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ofarteam_16_9.potx" id="{3BE65D20-E9C9-4606-AFF3-F512A798586D}" vid="{711E73C8-D4DF-4EBD-A60C-0B91FE2367D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OPTIONAL_Powerpoint_sofarteam_16_9 (1)</Template>
  <TotalTime>0</TotalTime>
  <Words>2078</Words>
  <Application>Microsoft Office PowerPoint</Application>
  <PresentationFormat>Breitbild</PresentationFormat>
  <Paragraphs>230</Paragraphs>
  <Slides>27</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Wingdings</vt:lpstr>
      <vt:lpstr>Motiv Office</vt:lpstr>
      <vt:lpstr>People recovering from drug addiction </vt:lpstr>
      <vt:lpstr>PowerPoint-Präsentation</vt:lpstr>
      <vt:lpstr>PowerPoint-Präsentation</vt:lpstr>
      <vt:lpstr>The triad of causes for drug addiction</vt:lpstr>
      <vt:lpstr>Effects of drug addiction</vt:lpstr>
      <vt:lpstr>PowerPoint-Präsentation</vt:lpstr>
      <vt:lpstr>Dependency syndrome</vt:lpstr>
      <vt:lpstr>PowerPoint-Präsentation</vt:lpstr>
      <vt:lpstr>Classification of addiction</vt:lpstr>
      <vt:lpstr>Effects caused by taking cocaine, crack and amphetamine</vt:lpstr>
      <vt:lpstr>Effects caused by taking narcotics</vt:lpstr>
      <vt:lpstr>Substances for hallucinogens</vt:lpstr>
      <vt:lpstr>Benefits for the target Group</vt:lpstr>
      <vt:lpstr>Case Example</vt:lpstr>
      <vt:lpstr>Arrival and activities on the farm</vt:lpstr>
      <vt:lpstr>PowerPoint-Präsentation</vt:lpstr>
      <vt:lpstr>Activities on the Farm</vt:lpstr>
      <vt:lpstr>Individual Approach</vt:lpstr>
      <vt:lpstr>behavioural expressions </vt:lpstr>
      <vt:lpstr>How to detect self-destructive Behaviour?</vt:lpstr>
      <vt:lpstr>Specific challenges  for the target Group</vt:lpstr>
      <vt:lpstr>Treatment approaches for drug addiction</vt:lpstr>
      <vt:lpstr>PowerPoint-Präsentation</vt:lpstr>
      <vt:lpstr>Case Study</vt:lpstr>
      <vt:lpstr>Case Study</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Powerpoint prezentace, maximum sedm řádek, zarovnáno zleva odshora, bez dělení slov Cese voluptaspero</dc:title>
  <dc:creator>Harth, Michael</dc:creator>
  <cp:lastModifiedBy>Michael Harth</cp:lastModifiedBy>
  <cp:revision>15</cp:revision>
  <cp:lastPrinted>2019-04-08T12:55:43Z</cp:lastPrinted>
  <dcterms:created xsi:type="dcterms:W3CDTF">2022-12-22T19:56:45Z</dcterms:created>
  <dcterms:modified xsi:type="dcterms:W3CDTF">2023-07-07T13:31:35Z</dcterms:modified>
</cp:coreProperties>
</file>