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7" r:id="rId2"/>
    <p:sldId id="270" r:id="rId3"/>
    <p:sldId id="271" r:id="rId4"/>
    <p:sldId id="258" r:id="rId5"/>
    <p:sldId id="295" r:id="rId6"/>
    <p:sldId id="296" r:id="rId7"/>
    <p:sldId id="297" r:id="rId8"/>
    <p:sldId id="298" r:id="rId9"/>
    <p:sldId id="287" r:id="rId10"/>
    <p:sldId id="299" r:id="rId11"/>
    <p:sldId id="272" r:id="rId12"/>
    <p:sldId id="301" r:id="rId13"/>
    <p:sldId id="302" r:id="rId14"/>
    <p:sldId id="277" r:id="rId15"/>
    <p:sldId id="293" r:id="rId16"/>
    <p:sldId id="308" r:id="rId17"/>
    <p:sldId id="278" r:id="rId18"/>
    <p:sldId id="300" r:id="rId19"/>
    <p:sldId id="273" r:id="rId20"/>
    <p:sldId id="303" r:id="rId21"/>
    <p:sldId id="304" r:id="rId22"/>
    <p:sldId id="305" r:id="rId23"/>
    <p:sldId id="274" r:id="rId24"/>
    <p:sldId id="286" r:id="rId25"/>
    <p:sldId id="289" r:id="rId26"/>
    <p:sldId id="275" r:id="rId27"/>
    <p:sldId id="290" r:id="rId28"/>
    <p:sldId id="291" r:id="rId29"/>
    <p:sldId id="306" r:id="rId30"/>
    <p:sldId id="276" r:id="rId31"/>
    <p:sldId id="283" r:id="rId32"/>
    <p:sldId id="307" r:id="rId33"/>
    <p:sldId id="279" r:id="rId34"/>
    <p:sldId id="30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8692" autoAdjust="0"/>
  </p:normalViewPr>
  <p:slideViewPr>
    <p:cSldViewPr snapToGrid="0" showGuides="1">
      <p:cViewPr varScale="1">
        <p:scale>
          <a:sx n="77" d="100"/>
          <a:sy n="77" d="100"/>
        </p:scale>
        <p:origin x="102" y="126"/>
      </p:cViewPr>
      <p:guideLst>
        <p:guide orient="horz" pos="2160"/>
        <p:guide pos="2880"/>
      </p:guideLst>
    </p:cSldViewPr>
  </p:slideViewPr>
  <p:notesTextViewPr>
    <p:cViewPr>
      <p:scale>
        <a:sx n="1" d="1"/>
        <a:sy n="1" d="1"/>
      </p:scale>
      <p:origin x="0" y="0"/>
    </p:cViewPr>
  </p:notesTextViewPr>
  <p:notesViewPr>
    <p:cSldViewPr snapToGrid="0" showGuides="1">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Tabelle1!$G$14</c:f>
              <c:strCache>
                <c:ptCount val="1"/>
                <c:pt idx="0">
                  <c:v>Male</c:v>
                </c:pt>
              </c:strCache>
            </c:strRef>
          </c:tx>
          <c:spPr>
            <a:solidFill>
              <a:schemeClr val="accent1"/>
            </a:solidFill>
            <a:ln>
              <a:noFill/>
            </a:ln>
            <a:effectLst/>
          </c:spPr>
          <c:invertIfNegative val="0"/>
          <c:cat>
            <c:strRef>
              <c:f>Tabelle1!$F$15:$F$18</c:f>
              <c:strCache>
                <c:ptCount val="4"/>
                <c:pt idx="0">
                  <c:v>under 75 years</c:v>
                </c:pt>
                <c:pt idx="1">
                  <c:v>75 to under 85 years</c:v>
                </c:pt>
                <c:pt idx="2">
                  <c:v>85 to under 90 years</c:v>
                </c:pt>
                <c:pt idx="3">
                  <c:v>90 years and older</c:v>
                </c:pt>
              </c:strCache>
            </c:strRef>
          </c:cat>
          <c:val>
            <c:numRef>
              <c:f>Tabelle1!$G$15:$G$18</c:f>
              <c:numCache>
                <c:formatCode>0</c:formatCode>
                <c:ptCount val="4"/>
                <c:pt idx="0">
                  <c:v>1.8</c:v>
                </c:pt>
                <c:pt idx="1">
                  <c:v>16.399999999999999</c:v>
                </c:pt>
                <c:pt idx="2">
                  <c:v>39.6</c:v>
                </c:pt>
                <c:pt idx="3">
                  <c:v>63.9</c:v>
                </c:pt>
              </c:numCache>
            </c:numRef>
          </c:val>
          <c:extLst>
            <c:ext xmlns:c16="http://schemas.microsoft.com/office/drawing/2014/chart" uri="{C3380CC4-5D6E-409C-BE32-E72D297353CC}">
              <c16:uniqueId val="{00000000-6769-4897-A355-DB0EFB79AF51}"/>
            </c:ext>
          </c:extLst>
        </c:ser>
        <c:ser>
          <c:idx val="1"/>
          <c:order val="1"/>
          <c:tx>
            <c:strRef>
              <c:f>Tabelle1!$H$14</c:f>
              <c:strCache>
                <c:ptCount val="1"/>
                <c:pt idx="0">
                  <c:v>Female</c:v>
                </c:pt>
              </c:strCache>
            </c:strRef>
          </c:tx>
          <c:spPr>
            <a:solidFill>
              <a:schemeClr val="accent2"/>
            </a:solidFill>
            <a:ln>
              <a:noFill/>
            </a:ln>
            <a:effectLst/>
          </c:spPr>
          <c:invertIfNegative val="0"/>
          <c:cat>
            <c:strRef>
              <c:f>Tabelle1!$F$15:$F$18</c:f>
              <c:strCache>
                <c:ptCount val="4"/>
                <c:pt idx="0">
                  <c:v>under 75 years</c:v>
                </c:pt>
                <c:pt idx="1">
                  <c:v>75 to under 85 years</c:v>
                </c:pt>
                <c:pt idx="2">
                  <c:v>85 to under 90 years</c:v>
                </c:pt>
                <c:pt idx="3">
                  <c:v>90 years and older</c:v>
                </c:pt>
              </c:strCache>
            </c:strRef>
          </c:cat>
          <c:val>
            <c:numRef>
              <c:f>Tabelle1!$H$15:$H$18</c:f>
              <c:numCache>
                <c:formatCode>0</c:formatCode>
                <c:ptCount val="4"/>
                <c:pt idx="0">
                  <c:v>1.8</c:v>
                </c:pt>
                <c:pt idx="1">
                  <c:v>22</c:v>
                </c:pt>
                <c:pt idx="2">
                  <c:v>55.1</c:v>
                </c:pt>
                <c:pt idx="3">
                  <c:v>80.900000000000006</c:v>
                </c:pt>
              </c:numCache>
            </c:numRef>
          </c:val>
          <c:extLst>
            <c:ext xmlns:c16="http://schemas.microsoft.com/office/drawing/2014/chart" uri="{C3380CC4-5D6E-409C-BE32-E72D297353CC}">
              <c16:uniqueId val="{00000001-6769-4897-A355-DB0EFB79AF51}"/>
            </c:ext>
          </c:extLst>
        </c:ser>
        <c:dLbls>
          <c:showLegendKey val="0"/>
          <c:showVal val="0"/>
          <c:showCatName val="0"/>
          <c:showSerName val="0"/>
          <c:showPercent val="0"/>
          <c:showBubbleSize val="0"/>
        </c:dLbls>
        <c:gapWidth val="219"/>
        <c:overlap val="-27"/>
        <c:axId val="504941840"/>
        <c:axId val="496654672"/>
      </c:barChart>
      <c:catAx>
        <c:axId val="50494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96654672"/>
        <c:crosses val="autoZero"/>
        <c:auto val="1"/>
        <c:lblAlgn val="ctr"/>
        <c:lblOffset val="100"/>
        <c:noMultiLvlLbl val="0"/>
      </c:catAx>
      <c:valAx>
        <c:axId val="49665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0494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E019CBF-6F6C-1308-CD7A-8A884A4D21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910"/>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0" y="8447"/>
            <a:ext cx="4390931" cy="4518286"/>
          </a:xfrm>
        </p:spPr>
        <p:txBody>
          <a:bodyPr lIns="648000" tIns="414000" bIns="0" anchor="t" anchorCtr="0">
            <a:noAutofit/>
          </a:bodyPr>
          <a:lstStyle>
            <a:lvl1pPr algn="l">
              <a:lnSpc>
                <a:spcPts val="3900"/>
              </a:lnSpc>
              <a:defRPr sz="3300" cap="all" spc="100" baseline="0">
                <a:solidFill>
                  <a:schemeClr val="bg1"/>
                </a:solidFill>
                <a:latin typeface="Arial" panose="020B0604020202020204" pitchFamily="34" charset="0"/>
                <a:cs typeface="Arial" panose="020B0604020202020204" pitchFamily="34" charset="0"/>
              </a:defRPr>
            </a:lvl1pPr>
          </a:lstStyle>
          <a:p>
            <a:r>
              <a:rPr lang="cs-CZ" noProof="0" dirty="0"/>
              <a:t>Název PowerPoint prezentace,</a:t>
            </a:r>
            <a:br>
              <a:rPr lang="cs-CZ" noProof="0" dirty="0"/>
            </a:br>
            <a:r>
              <a:rPr lang="cs-CZ" noProof="0" dirty="0"/>
              <a:t>maximum</a:t>
            </a:r>
            <a:br>
              <a:rPr lang="cs-CZ" noProof="0" dirty="0"/>
            </a:br>
            <a:r>
              <a:rPr lang="cs-CZ" noProof="0" dirty="0"/>
              <a:t>osm řádek, zarovnáno </a:t>
            </a:r>
            <a:br>
              <a:rPr lang="cs-CZ" noProof="0" dirty="0"/>
            </a:br>
            <a:r>
              <a:rPr lang="cs-CZ" noProof="0" dirty="0"/>
              <a:t>zleva odshora</a:t>
            </a:r>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4537587" y="4003491"/>
            <a:ext cx="269301"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4806888" y="4003490"/>
            <a:ext cx="269300"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5076183" y="4003493"/>
            <a:ext cx="631443"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4572000" y="2794475"/>
            <a:ext cx="4572003" cy="698512"/>
          </a:xfrm>
        </p:spPr>
        <p:txBody>
          <a:bodyPr lIns="0" tIns="0" rIns="180000" bIns="0">
            <a:noAutofit/>
          </a:bodyPr>
          <a:lstStyle>
            <a:lvl1pPr marL="0" indent="0">
              <a:lnSpc>
                <a:spcPts val="1920"/>
              </a:lnSpc>
              <a:spcBef>
                <a:spcPts val="0"/>
              </a:spcBef>
              <a:spcAft>
                <a:spcPts val="200"/>
              </a:spcAft>
              <a:buNone/>
              <a:defRPr lang="cs-CZ" sz="1600" kern="1200" spc="31"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377"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noProof="0" dirty="0"/>
              <a:t>Ing. Mgr. Bc. Jméno Příjmení, Ph.D.	</a:t>
            </a:r>
          </a:p>
          <a:p>
            <a:pPr lvl="1"/>
            <a:r>
              <a:rPr lang="cs-CZ" noProof="0" dirty="0"/>
              <a:t>Ces </a:t>
            </a:r>
            <a:r>
              <a:rPr lang="cs-CZ" noProof="0" dirty="0" err="1"/>
              <a:t>remoluptat</a:t>
            </a:r>
            <a:r>
              <a:rPr lang="cs-CZ" noProof="0" dirty="0"/>
              <a:t>. Fic </a:t>
            </a:r>
            <a:r>
              <a:rPr lang="cs-CZ" noProof="0" dirty="0" err="1"/>
              <a:t>testrum</a:t>
            </a:r>
            <a:r>
              <a:rPr lang="cs-CZ" noProof="0" dirty="0"/>
              <a:t>, </a:t>
            </a:r>
            <a:r>
              <a:rPr lang="cs-CZ" noProof="0" dirty="0" err="1"/>
              <a:t>culparumque</a:t>
            </a:r>
            <a:r>
              <a:rPr lang="cs-CZ" noProof="0" dirty="0"/>
              <a:t> </a:t>
            </a:r>
            <a:r>
              <a:rPr lang="cs-CZ" noProof="0" dirty="0" err="1"/>
              <a:t>dria</a:t>
            </a:r>
            <a:r>
              <a:rPr lang="cs-CZ" noProof="0" dirty="0"/>
              <a:t> </a:t>
            </a:r>
            <a:r>
              <a:rPr lang="cs-CZ" noProof="0" dirty="0" err="1"/>
              <a:t>plitatur</a:t>
            </a:r>
            <a:endParaRPr lang="cs-CZ" noProof="0" dirty="0"/>
          </a:p>
          <a:p>
            <a:pPr lvl="1"/>
            <a:r>
              <a:rPr lang="cs-CZ" noProof="0" dirty="0" err="1"/>
              <a:t>Ipsuntus</a:t>
            </a:r>
            <a:r>
              <a:rPr lang="cs-CZ" noProof="0" dirty="0"/>
              <a:t>. </a:t>
            </a:r>
            <a:r>
              <a:rPr lang="cs-CZ" noProof="0" dirty="0" err="1"/>
              <a:t>Porrovitatem</a:t>
            </a:r>
            <a:r>
              <a:rPr lang="cs-CZ" noProof="0" dirty="0"/>
              <a:t> </a:t>
            </a:r>
            <a:r>
              <a:rPr lang="cs-CZ" noProof="0" dirty="0" err="1"/>
              <a:t>fugiat</a:t>
            </a:r>
            <a:r>
              <a:rPr lang="cs-CZ" noProof="0" dirty="0"/>
              <a:t> </a:t>
            </a:r>
            <a:r>
              <a:rPr lang="cs-CZ" noProof="0" dirty="0" err="1"/>
              <a:t>odi</a:t>
            </a:r>
            <a:r>
              <a:rPr lang="cs-CZ" noProof="0" dirty="0"/>
              <a:t> </a:t>
            </a:r>
            <a:r>
              <a:rPr lang="cs-CZ" noProof="0" dirty="0" err="1"/>
              <a:t>occum</a:t>
            </a:r>
            <a:r>
              <a:rPr lang="cs-CZ" noProof="0" dirty="0"/>
              <a:t> </a:t>
            </a:r>
            <a:r>
              <a:rPr lang="cs-CZ" noProof="0" dirty="0" err="1"/>
              <a:t>aces</a:t>
            </a:r>
            <a:r>
              <a:rPr lang="cs-CZ" noProof="0" dirty="0"/>
              <a:t> </a:t>
            </a:r>
            <a:r>
              <a:rPr lang="cs-CZ" noProof="0"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4806888" y="4003490"/>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5076187" y="4003489"/>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de-DE" dirty="0" err="1"/>
              <a:t>Older</a:t>
            </a:r>
            <a:r>
              <a:rPr lang="de-DE" dirty="0"/>
              <a:t> </a:t>
            </a:r>
            <a:r>
              <a:rPr lang="de-DE" dirty="0" err="1"/>
              <a:t>people</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846499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79996">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438151"/>
            <a:ext cx="7879556"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C11B805-2AB4-708C-BD64-60A01A6403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2737" cy="6857053"/>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263" y="2109457"/>
            <a:ext cx="7223402" cy="896293"/>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423" y="3626757"/>
            <a:ext cx="6535271"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59048" y="5396852"/>
            <a:ext cx="1871663" cy="279301"/>
          </a:xfrm>
        </p:spPr>
        <p:txBody>
          <a:bodyPr lIns="0" bIns="46800" anchor="ctr" anchorCtr="0"/>
          <a:lstStyle>
            <a:lvl1pPr marL="0" marR="0" indent="0" algn="l" defTabSz="914377"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+111 123 456 789</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59052" y="6084875"/>
            <a:ext cx="1871662"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sz="1600" dirty="0">
                <a:solidFill>
                  <a:schemeClr val="bg1"/>
                </a:solidFill>
              </a:rPr>
              <a:t>www.sofaredu.eu</a:t>
            </a:r>
            <a:endParaRPr lang="en-GB" sz="1600"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60730" y="5685202"/>
            <a:ext cx="1871662" cy="400802"/>
          </a:xfrm>
        </p:spPr>
        <p:txBody>
          <a:bodyPr lIns="0" tIns="72000">
            <a:normAutofit/>
          </a:bodyPr>
          <a:lstStyle>
            <a:lvl1pPr marL="0" marR="0" indent="0" algn="l" defTabSz="914377"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a:xfrm>
            <a:off x="7278986" y="6300062"/>
            <a:ext cx="1857870" cy="545243"/>
          </a:xfrm>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en-GB" dirty="0"/>
              <a:t>Older people</a:t>
            </a:r>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0" y="1602463"/>
            <a:ext cx="9144000" cy="4574500"/>
          </a:xfrm>
        </p:spPr>
        <p:txBody>
          <a:bodyPr lIns="648000" tIns="0" rIns="0" bIns="0"/>
          <a:lstStyle>
            <a:lvl1pPr marL="0" indent="0">
              <a:lnSpc>
                <a:spcPts val="270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79996" algn="l" defTabSz="432000" rtl="0" eaLnBrk="1" fontAlgn="auto" latinLnBrk="0" hangingPunct="1">
              <a:lnSpc>
                <a:spcPts val="1920"/>
              </a:lnSpc>
              <a:spcBef>
                <a:spcPts val="600"/>
              </a:spcBef>
              <a:spcAft>
                <a:spcPts val="0"/>
              </a:spcAft>
              <a:buClr>
                <a:schemeClr val="accent2"/>
              </a:buClr>
              <a:buSzTx/>
              <a:buFont typeface="Arial" panose="020B0604020202020204" pitchFamily="34" charset="0"/>
              <a:buChar char="•"/>
              <a:tabLst>
                <a:tab pos="432000" algn="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noProof="0" dirty="0"/>
              <a:t>Kapitola 1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2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3	               </a:t>
            </a:r>
          </a:p>
          <a:p>
            <a:pPr lvl="1"/>
            <a:endParaRPr lang="cs-CZ" noProof="0" dirty="0"/>
          </a:p>
          <a:p>
            <a:pPr lvl="0"/>
            <a:r>
              <a:rPr lang="cs-CZ" noProof="0" dirty="0"/>
              <a:t>Kapitola 2</a:t>
            </a:r>
          </a:p>
          <a:p>
            <a:pPr lvl="1"/>
            <a:r>
              <a:rPr lang="cs-CZ" noProof="0" dirty="0" err="1"/>
              <a:t>Quis</a:t>
            </a:r>
            <a:r>
              <a:rPr lang="cs-CZ" noProof="0" dirty="0"/>
              <a:t> et venim </a:t>
            </a:r>
            <a:r>
              <a:rPr lang="cs-CZ" noProof="0" dirty="0" err="1"/>
              <a:t>numquam</a:t>
            </a:r>
            <a:r>
              <a:rPr lang="cs-CZ" dirty="0"/>
              <a:t>													6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681042"/>
            <a:ext cx="7879556"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3E59F8E-8BA2-AC2E-4569-77CAD69219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2" y="809625"/>
            <a:ext cx="7559641" cy="3481718"/>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51850" y="668342"/>
            <a:ext cx="7840299"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51850" y="1801081"/>
            <a:ext cx="3860844"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51850" y="2505075"/>
            <a:ext cx="3860844"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679157" y="1801084"/>
            <a:ext cx="3812992"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de-DE" dirty="0" err="1"/>
              <a:t>Older</a:t>
            </a:r>
            <a:r>
              <a:rPr lang="de-DE" dirty="0"/>
              <a:t> People</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4679158" y="2505074"/>
            <a:ext cx="3812992"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br>
              <a:rPr lang="cs-CZ" dirty="0"/>
            </a:b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24689" y="668340"/>
            <a:ext cx="7906366"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24688" y="1754016"/>
            <a:ext cx="388800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a:t>
            </a:r>
            <a:br>
              <a:rPr lang="cs-CZ" dirty="0"/>
            </a:br>
            <a:r>
              <a:rPr lang="cs-CZ" dirty="0"/>
              <a:t>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24688" y="2505075"/>
            <a:ext cx="3888006"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84507" y="1781175"/>
            <a:ext cx="3734805"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36306" y="4412316"/>
            <a:ext cx="3794749"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br>
              <a:rPr lang="cs-CZ" dirty="0"/>
            </a:br>
            <a:r>
              <a:rPr lang="cs-CZ" dirty="0" err="1"/>
              <a:t>Eque</a:t>
            </a:r>
            <a:r>
              <a:rPr lang="cs-CZ" dirty="0"/>
              <a:t> </a:t>
            </a:r>
            <a:r>
              <a:rPr lang="cs-CZ" dirty="0" err="1"/>
              <a:t>quunt</a:t>
            </a:r>
            <a:r>
              <a:rPr lang="cs-CZ" dirty="0"/>
              <a:t>.</a:t>
            </a:r>
            <a:br>
              <a:rPr lang="cs-CZ" dirty="0"/>
            </a:b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de-DE" dirty="0" err="1"/>
              <a:t>Older</a:t>
            </a:r>
            <a:r>
              <a:rPr lang="de-DE" dirty="0"/>
              <a:t> People</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97433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351229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60903" y="5438774"/>
            <a:ext cx="7870152" cy="545243"/>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60902" y="1876429"/>
            <a:ext cx="7870152" cy="3418337"/>
          </a:xfrm>
        </p:spPr>
        <p:txBody>
          <a:bodyPr/>
          <a:lstStyle>
            <a:lvl1pPr marL="0" indent="0">
              <a:buNone/>
              <a:defRPr/>
            </a:lvl1pPr>
          </a:lstStyle>
          <a:p>
            <a:pPr lvl="0"/>
            <a:r>
              <a:rPr lang="de-DE"/>
              <a:t>Formatvorlagen des Textmasters bearbeiten</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60903" y="668342"/>
            <a:ext cx="7870152"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3086100" cy="545244"/>
          </a:xfrm>
        </p:spPr>
        <p:txBody>
          <a:bodyPr/>
          <a:lstStyle/>
          <a:p>
            <a:r>
              <a:rPr lang="de-DE" dirty="0" err="1"/>
              <a:t>Older</a:t>
            </a:r>
            <a:r>
              <a:rPr lang="de-DE" dirty="0"/>
              <a:t> People</a:t>
            </a:r>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60903" y="668342"/>
            <a:ext cx="7822194"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60903" y="1801086"/>
            <a:ext cx="7822194"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60903" y="2228855"/>
            <a:ext cx="7822194"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9C0C2B6-63DD-828E-E2F4-0B44A9D664A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9144000" cy="6858000"/>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9136856"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30861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7079456" y="6300062"/>
            <a:ext cx="20574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8" r:id="rId7"/>
    <p:sldLayoutId id="2147483666" r:id="rId8"/>
    <p:sldLayoutId id="2147483654" r:id="rId9"/>
    <p:sldLayoutId id="2147483663" r:id="rId10"/>
    <p:sldLayoutId id="2147483664" r:id="rId1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mailto:name@"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DDF12-B719-4928-AC12-F785D199D47F}"/>
              </a:ext>
            </a:extLst>
          </p:cNvPr>
          <p:cNvSpPr>
            <a:spLocks noGrp="1"/>
          </p:cNvSpPr>
          <p:nvPr>
            <p:ph type="ctrTitle"/>
          </p:nvPr>
        </p:nvSpPr>
        <p:spPr/>
        <p:txBody>
          <a:bodyPr anchor="ctr"/>
          <a:lstStyle/>
          <a:p>
            <a:r>
              <a:rPr lang="de-DE" dirty="0" err="1"/>
              <a:t>Older</a:t>
            </a:r>
            <a:r>
              <a:rPr lang="de-DE" dirty="0"/>
              <a:t> People </a:t>
            </a:r>
            <a:endParaRPr lang="cs-CZ" dirty="0"/>
          </a:p>
        </p:txBody>
      </p:sp>
      <p:sp>
        <p:nvSpPr>
          <p:cNvPr id="3" name="Zástupný text 2">
            <a:extLst>
              <a:ext uri="{FF2B5EF4-FFF2-40B4-BE49-F238E27FC236}">
                <a16:creationId xmlns:a16="http://schemas.microsoft.com/office/drawing/2014/main" id="{A8070C48-7B3A-47A4-B80C-312EC55E3EFB}"/>
              </a:ext>
            </a:extLst>
          </p:cNvPr>
          <p:cNvSpPr>
            <a:spLocks noGrp="1"/>
          </p:cNvSpPr>
          <p:nvPr>
            <p:ph type="body" sz="quarter" idx="14"/>
          </p:nvPr>
        </p:nvSpPr>
        <p:spPr/>
        <p:txBody>
          <a:bodyPr/>
          <a:lstStyle/>
          <a:p>
            <a:r>
              <a:rPr lang="en-GB" dirty="0"/>
              <a:t>00</a:t>
            </a:r>
          </a:p>
        </p:txBody>
      </p:sp>
      <p:sp>
        <p:nvSpPr>
          <p:cNvPr id="4" name="Zástupný text 3">
            <a:extLst>
              <a:ext uri="{FF2B5EF4-FFF2-40B4-BE49-F238E27FC236}">
                <a16:creationId xmlns:a16="http://schemas.microsoft.com/office/drawing/2014/main" id="{62703F81-5C0F-4E59-AAA3-6E6C6D52582C}"/>
              </a:ext>
            </a:extLst>
          </p:cNvPr>
          <p:cNvSpPr>
            <a:spLocks noGrp="1"/>
          </p:cNvSpPr>
          <p:nvPr>
            <p:ph type="body" sz="quarter" idx="16"/>
          </p:nvPr>
        </p:nvSpPr>
        <p:spPr/>
        <p:txBody>
          <a:bodyPr/>
          <a:lstStyle/>
          <a:p>
            <a:r>
              <a:rPr lang="en-GB" dirty="0"/>
              <a:t>00</a:t>
            </a:r>
          </a:p>
        </p:txBody>
      </p:sp>
      <p:sp>
        <p:nvSpPr>
          <p:cNvPr id="5" name="Zástupný text 4">
            <a:extLst>
              <a:ext uri="{FF2B5EF4-FFF2-40B4-BE49-F238E27FC236}">
                <a16:creationId xmlns:a16="http://schemas.microsoft.com/office/drawing/2014/main" id="{93153CB7-257E-42F3-8844-6080AEA0683D}"/>
              </a:ext>
            </a:extLst>
          </p:cNvPr>
          <p:cNvSpPr>
            <a:spLocks noGrp="1"/>
          </p:cNvSpPr>
          <p:nvPr>
            <p:ph type="body" sz="quarter" idx="17"/>
          </p:nvPr>
        </p:nvSpPr>
        <p:spPr/>
        <p:txBody>
          <a:bodyPr/>
          <a:lstStyle/>
          <a:p>
            <a:r>
              <a:rPr lang="de-DE" dirty="0"/>
              <a:t>0000</a:t>
            </a:r>
            <a:endParaRPr lang="en-GB" dirty="0"/>
          </a:p>
        </p:txBody>
      </p:sp>
      <p:sp>
        <p:nvSpPr>
          <p:cNvPr id="6" name="Zástupný obsah 5">
            <a:extLst>
              <a:ext uri="{FF2B5EF4-FFF2-40B4-BE49-F238E27FC236}">
                <a16:creationId xmlns:a16="http://schemas.microsoft.com/office/drawing/2014/main" id="{2F32F526-0F68-4D27-AC42-431F4A79F8E3}"/>
              </a:ext>
            </a:extLst>
          </p:cNvPr>
          <p:cNvSpPr>
            <a:spLocks noGrp="1"/>
          </p:cNvSpPr>
          <p:nvPr>
            <p:ph idx="1"/>
          </p:nvPr>
        </p:nvSpPr>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Tree>
    <p:extLst>
      <p:ext uri="{BB962C8B-B14F-4D97-AF65-F5344CB8AC3E}">
        <p14:creationId xmlns:p14="http://schemas.microsoft.com/office/powerpoint/2010/main" val="32711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10</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p:txBody>
          <a:bodyPr>
            <a:normAutofit/>
          </a:bodyPr>
          <a:lstStyle/>
          <a:p>
            <a:r>
              <a:rPr lang="de-DE" dirty="0"/>
              <a:t>The </a:t>
            </a:r>
            <a:r>
              <a:rPr lang="de-DE" dirty="0" err="1"/>
              <a:t>need</a:t>
            </a:r>
            <a:r>
              <a:rPr lang="de-DE" dirty="0"/>
              <a:t> </a:t>
            </a:r>
            <a:r>
              <a:rPr lang="de-DE" dirty="0" err="1"/>
              <a:t>for</a:t>
            </a:r>
            <a:r>
              <a:rPr lang="de-DE" dirty="0"/>
              <a:t> care </a:t>
            </a:r>
            <a:r>
              <a:rPr lang="de-DE" dirty="0" err="1"/>
              <a:t>facilities</a:t>
            </a:r>
            <a:r>
              <a:rPr lang="de-DE" dirty="0"/>
              <a:t> such </a:t>
            </a:r>
            <a:r>
              <a:rPr lang="de-DE" dirty="0" err="1"/>
              <a:t>as</a:t>
            </a:r>
            <a:r>
              <a:rPr lang="de-DE" dirty="0"/>
              <a:t> </a:t>
            </a:r>
            <a:r>
              <a:rPr lang="de-DE" dirty="0" err="1"/>
              <a:t>day</a:t>
            </a:r>
            <a:r>
              <a:rPr lang="de-DE" dirty="0"/>
              <a:t>-care </a:t>
            </a:r>
            <a:r>
              <a:rPr lang="de-DE" dirty="0" err="1"/>
              <a:t>facilities</a:t>
            </a:r>
            <a:r>
              <a:rPr lang="de-DE" dirty="0"/>
              <a:t> </a:t>
            </a:r>
            <a:r>
              <a:rPr lang="de-DE" dirty="0" err="1"/>
              <a:t>and</a:t>
            </a:r>
            <a:r>
              <a:rPr lang="de-DE" dirty="0"/>
              <a:t> </a:t>
            </a:r>
            <a:r>
              <a:rPr lang="de-DE" dirty="0" err="1"/>
              <a:t>residential</a:t>
            </a:r>
            <a:r>
              <a:rPr lang="de-DE" dirty="0"/>
              <a:t> care </a:t>
            </a:r>
            <a:r>
              <a:rPr lang="de-DE" dirty="0" err="1"/>
              <a:t>facilities</a:t>
            </a:r>
            <a:r>
              <a:rPr lang="de-DE" dirty="0"/>
              <a:t> </a:t>
            </a:r>
            <a:r>
              <a:rPr lang="de-DE" dirty="0" err="1"/>
              <a:t>is</a:t>
            </a:r>
            <a:r>
              <a:rPr lang="de-DE" dirty="0"/>
              <a:t> </a:t>
            </a:r>
            <a:r>
              <a:rPr lang="de-DE" dirty="0" err="1"/>
              <a:t>huge</a:t>
            </a:r>
            <a:endParaRPr lang="cs-CZ" dirty="0"/>
          </a:p>
          <a:p>
            <a:pPr marL="285750" lvl="1" indent="-285750"/>
            <a:r>
              <a:rPr lang="de-DE" dirty="0" err="1"/>
              <a:t>Shortage</a:t>
            </a:r>
            <a:r>
              <a:rPr lang="de-DE" dirty="0"/>
              <a:t> </a:t>
            </a:r>
            <a:r>
              <a:rPr lang="de-DE" dirty="0" err="1"/>
              <a:t>of</a:t>
            </a:r>
            <a:r>
              <a:rPr lang="de-DE" dirty="0"/>
              <a:t> </a:t>
            </a:r>
            <a:r>
              <a:rPr lang="de-DE" dirty="0" err="1"/>
              <a:t>qualified</a:t>
            </a:r>
            <a:r>
              <a:rPr lang="de-DE" dirty="0"/>
              <a:t> </a:t>
            </a:r>
            <a:r>
              <a:rPr lang="de-DE" dirty="0" err="1"/>
              <a:t>staff</a:t>
            </a:r>
            <a:endParaRPr lang="de-DE" dirty="0"/>
          </a:p>
          <a:p>
            <a:pPr marL="285750" lvl="1" indent="-285750"/>
            <a:r>
              <a:rPr lang="de-DE" dirty="0"/>
              <a:t>Lack </a:t>
            </a:r>
            <a:r>
              <a:rPr lang="de-DE" dirty="0" err="1"/>
              <a:t>of</a:t>
            </a:r>
            <a:r>
              <a:rPr lang="de-DE" dirty="0"/>
              <a:t> </a:t>
            </a:r>
            <a:r>
              <a:rPr lang="de-DE" dirty="0" err="1"/>
              <a:t>day</a:t>
            </a:r>
            <a:r>
              <a:rPr lang="de-DE" dirty="0"/>
              <a:t>-care </a:t>
            </a:r>
            <a:r>
              <a:rPr lang="de-DE" dirty="0" err="1"/>
              <a:t>facilities</a:t>
            </a:r>
            <a:r>
              <a:rPr lang="de-DE" dirty="0"/>
              <a:t> in rural </a:t>
            </a:r>
            <a:r>
              <a:rPr lang="de-DE" dirty="0" err="1"/>
              <a:t>areas</a:t>
            </a:r>
            <a:r>
              <a:rPr lang="de-DE" dirty="0"/>
              <a:t>  </a:t>
            </a:r>
            <a:endParaRPr lang="cs-CZ" dirty="0"/>
          </a:p>
          <a:p>
            <a:pPr lvl="1" indent="0">
              <a:buNone/>
            </a:pPr>
            <a:endParaRPr lang="de-DE" dirty="0"/>
          </a:p>
          <a:p>
            <a:r>
              <a:rPr lang="de-DE" dirty="0" err="1"/>
              <a:t>Social</a:t>
            </a:r>
            <a:r>
              <a:rPr lang="de-DE" dirty="0"/>
              <a:t> </a:t>
            </a:r>
            <a:r>
              <a:rPr lang="de-DE" dirty="0" err="1"/>
              <a:t>farming</a:t>
            </a:r>
            <a:r>
              <a:rPr lang="de-DE" dirty="0"/>
              <a:t> </a:t>
            </a:r>
            <a:r>
              <a:rPr lang="de-DE" dirty="0" err="1"/>
              <a:t>as</a:t>
            </a:r>
            <a:r>
              <a:rPr lang="de-DE" dirty="0"/>
              <a:t> a </a:t>
            </a:r>
            <a:r>
              <a:rPr lang="de-DE" dirty="0" err="1"/>
              <a:t>solution</a:t>
            </a:r>
            <a:r>
              <a:rPr lang="de-DE" dirty="0"/>
              <a:t>?</a:t>
            </a:r>
          </a:p>
          <a:p>
            <a:pPr marL="285750" lvl="1" indent="-285750"/>
            <a:r>
              <a:rPr lang="de-DE" dirty="0" err="1"/>
              <a:t>Good</a:t>
            </a:r>
            <a:r>
              <a:rPr lang="de-DE" dirty="0"/>
              <a:t> </a:t>
            </a:r>
            <a:r>
              <a:rPr lang="de-DE" dirty="0" err="1"/>
              <a:t>examples</a:t>
            </a:r>
            <a:r>
              <a:rPr lang="de-DE" dirty="0"/>
              <a:t> </a:t>
            </a:r>
            <a:r>
              <a:rPr lang="de-DE" dirty="0" err="1"/>
              <a:t>especially</a:t>
            </a:r>
            <a:r>
              <a:rPr lang="de-DE" dirty="0"/>
              <a:t> </a:t>
            </a:r>
            <a:r>
              <a:rPr lang="de-DE" dirty="0" err="1"/>
              <a:t>for</a:t>
            </a:r>
            <a:r>
              <a:rPr lang="de-DE" dirty="0"/>
              <a:t> </a:t>
            </a:r>
            <a:r>
              <a:rPr lang="de-DE" dirty="0" err="1"/>
              <a:t>people</a:t>
            </a:r>
            <a:r>
              <a:rPr lang="de-DE" dirty="0"/>
              <a:t> </a:t>
            </a:r>
            <a:r>
              <a:rPr lang="de-DE" dirty="0" err="1"/>
              <a:t>living</a:t>
            </a:r>
            <a:r>
              <a:rPr lang="de-DE" dirty="0"/>
              <a:t> </a:t>
            </a:r>
            <a:r>
              <a:rPr lang="de-DE" dirty="0" err="1"/>
              <a:t>with</a:t>
            </a:r>
            <a:r>
              <a:rPr lang="de-DE" dirty="0"/>
              <a:t> </a:t>
            </a:r>
            <a:r>
              <a:rPr lang="de-DE" dirty="0" err="1"/>
              <a:t>dementia</a:t>
            </a:r>
            <a:r>
              <a:rPr lang="de-DE" dirty="0"/>
              <a:t> </a:t>
            </a:r>
            <a:r>
              <a:rPr lang="de-DE" dirty="0" err="1"/>
              <a:t>and</a:t>
            </a:r>
            <a:r>
              <a:rPr lang="de-DE" dirty="0"/>
              <a:t> </a:t>
            </a:r>
            <a:r>
              <a:rPr lang="de-DE" dirty="0" err="1"/>
              <a:t>their</a:t>
            </a:r>
            <a:r>
              <a:rPr lang="de-DE" dirty="0"/>
              <a:t> </a:t>
            </a:r>
            <a:r>
              <a:rPr lang="de-DE" dirty="0" err="1"/>
              <a:t>family</a:t>
            </a:r>
            <a:r>
              <a:rPr lang="de-DE" dirty="0"/>
              <a:t> </a:t>
            </a:r>
            <a:r>
              <a:rPr lang="de-DE" dirty="0" err="1"/>
              <a:t>members</a:t>
            </a:r>
            <a:r>
              <a:rPr lang="de-DE" dirty="0"/>
              <a:t> </a:t>
            </a:r>
          </a:p>
          <a:p>
            <a:endParaRPr lang="de-DE" dirty="0"/>
          </a:p>
          <a:p>
            <a:endParaRPr lang="cs-CZ" dirty="0"/>
          </a:p>
        </p:txBody>
      </p:sp>
      <p:sp>
        <p:nvSpPr>
          <p:cNvPr id="5" name="Titel 4"/>
          <p:cNvSpPr>
            <a:spLocks noGrp="1"/>
          </p:cNvSpPr>
          <p:nvPr>
            <p:ph type="title"/>
          </p:nvPr>
        </p:nvSpPr>
        <p:spPr/>
        <p:txBody>
          <a:bodyPr/>
          <a:lstStyle/>
          <a:p>
            <a:r>
              <a:rPr lang="de-DE" dirty="0"/>
              <a:t>System </a:t>
            </a:r>
            <a:r>
              <a:rPr lang="de-DE" dirty="0" err="1"/>
              <a:t>of</a:t>
            </a:r>
            <a:r>
              <a:rPr lang="de-DE" dirty="0"/>
              <a:t> </a:t>
            </a:r>
            <a:r>
              <a:rPr lang="de-DE" dirty="0" err="1"/>
              <a:t>long</a:t>
            </a:r>
            <a:r>
              <a:rPr lang="de-DE" dirty="0"/>
              <a:t>-Term Care</a:t>
            </a:r>
          </a:p>
        </p:txBody>
      </p:sp>
    </p:spTree>
    <p:extLst>
      <p:ext uri="{BB962C8B-B14F-4D97-AF65-F5344CB8AC3E}">
        <p14:creationId xmlns:p14="http://schemas.microsoft.com/office/powerpoint/2010/main" val="35071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Characteristics</a:t>
            </a:r>
            <a:endParaRPr lang="cs-CZ" dirty="0"/>
          </a:p>
          <a:p>
            <a:pPr lvl="1"/>
            <a:r>
              <a:rPr lang="de-DE" sz="2300" dirty="0"/>
              <a:t>People </a:t>
            </a:r>
            <a:r>
              <a:rPr lang="de-DE" sz="2300" dirty="0" err="1"/>
              <a:t>living</a:t>
            </a:r>
            <a:r>
              <a:rPr lang="de-DE" sz="2300" dirty="0"/>
              <a:t> </a:t>
            </a:r>
            <a:r>
              <a:rPr lang="de-DE" sz="2300" dirty="0" err="1"/>
              <a:t>with</a:t>
            </a:r>
            <a:r>
              <a:rPr lang="de-DE" sz="2300" dirty="0"/>
              <a:t> </a:t>
            </a:r>
            <a:r>
              <a:rPr lang="de-DE" sz="2300" dirty="0" err="1"/>
              <a:t>dementia</a:t>
            </a:r>
            <a:endParaRPr lang="en-GB" sz="2300" dirty="0"/>
          </a:p>
        </p:txBody>
      </p:sp>
    </p:spTree>
    <p:extLst>
      <p:ext uri="{BB962C8B-B14F-4D97-AF65-F5344CB8AC3E}">
        <p14:creationId xmlns:p14="http://schemas.microsoft.com/office/powerpoint/2010/main" val="191669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12</a:t>
            </a:fld>
            <a:endParaRPr lang="en-GB" dirty="0"/>
          </a:p>
        </p:txBody>
      </p:sp>
      <p:sp>
        <p:nvSpPr>
          <p:cNvPr id="3" name="Fußzeilenplatzhalter 2"/>
          <p:cNvSpPr>
            <a:spLocks noGrp="1"/>
          </p:cNvSpPr>
          <p:nvPr>
            <p:ph type="ftr" sz="quarter" idx="11"/>
          </p:nvPr>
        </p:nvSpPr>
        <p:spPr/>
        <p:txBody>
          <a:bodyPr/>
          <a:lstStyle/>
          <a:p>
            <a:r>
              <a:rPr lang="en-GB" dirty="0"/>
              <a:t>Older people</a:t>
            </a:r>
          </a:p>
        </p:txBody>
      </p:sp>
      <p:sp>
        <p:nvSpPr>
          <p:cNvPr id="4" name="Inhaltsplatzhalter 3"/>
          <p:cNvSpPr>
            <a:spLocks noGrp="1"/>
          </p:cNvSpPr>
          <p:nvPr>
            <p:ph idx="1"/>
          </p:nvPr>
        </p:nvSpPr>
        <p:spPr>
          <a:xfrm>
            <a:off x="0" y="1602463"/>
            <a:ext cx="8455511" cy="4574500"/>
          </a:xfrm>
        </p:spPr>
        <p:txBody>
          <a:bodyPr>
            <a:normAutofit/>
          </a:bodyPr>
          <a:lstStyle/>
          <a:p>
            <a:r>
              <a:rPr lang="de-DE" dirty="0" err="1"/>
              <a:t>Dementia</a:t>
            </a:r>
            <a:r>
              <a:rPr lang="de-DE" dirty="0"/>
              <a:t> </a:t>
            </a:r>
            <a:r>
              <a:rPr lang="de-DE" dirty="0" err="1"/>
              <a:t>is</a:t>
            </a:r>
            <a:r>
              <a:rPr lang="de-DE" dirty="0"/>
              <a:t> a progressive mental </a:t>
            </a:r>
            <a:r>
              <a:rPr lang="de-DE" dirty="0" err="1"/>
              <a:t>illness</a:t>
            </a:r>
            <a:r>
              <a:rPr lang="de-DE" dirty="0"/>
              <a:t> </a:t>
            </a:r>
            <a:r>
              <a:rPr lang="de-DE" dirty="0" err="1"/>
              <a:t>characterised</a:t>
            </a:r>
            <a:r>
              <a:rPr lang="de-DE" dirty="0"/>
              <a:t> </a:t>
            </a:r>
            <a:r>
              <a:rPr lang="de-DE" dirty="0" err="1"/>
              <a:t>by</a:t>
            </a:r>
            <a:r>
              <a:rPr lang="de-DE" dirty="0"/>
              <a:t> </a:t>
            </a:r>
            <a:r>
              <a:rPr lang="de-DE" dirty="0" err="1"/>
              <a:t>cognitive</a:t>
            </a:r>
            <a:r>
              <a:rPr lang="de-DE" dirty="0"/>
              <a:t> </a:t>
            </a:r>
            <a:r>
              <a:rPr lang="de-DE" dirty="0" err="1"/>
              <a:t>impairments</a:t>
            </a:r>
            <a:r>
              <a:rPr lang="de-DE" dirty="0"/>
              <a:t> such </a:t>
            </a:r>
            <a:r>
              <a:rPr lang="de-DE" dirty="0" err="1"/>
              <a:t>as</a:t>
            </a:r>
            <a:r>
              <a:rPr lang="de-DE" dirty="0"/>
              <a:t>  </a:t>
            </a:r>
          </a:p>
          <a:p>
            <a:pPr marL="285750" lvl="1" indent="-285750"/>
            <a:r>
              <a:rPr lang="en-GB" dirty="0"/>
              <a:t>memory loss, confusion and difficulties to communicate, </a:t>
            </a:r>
          </a:p>
          <a:p>
            <a:pPr marL="285750" lvl="1" indent="-285750"/>
            <a:r>
              <a:rPr lang="en-GB" dirty="0"/>
              <a:t>with symptoms starting mild and getting more severe over time</a:t>
            </a:r>
          </a:p>
          <a:p>
            <a:pPr lvl="1"/>
            <a:endParaRPr lang="en-GB" dirty="0"/>
          </a:p>
          <a:p>
            <a:pPr lvl="1" indent="0">
              <a:buNone/>
            </a:pPr>
            <a:r>
              <a:rPr lang="de-DE" sz="2300" dirty="0" err="1">
                <a:solidFill>
                  <a:schemeClr val="accent2"/>
                </a:solidFill>
              </a:rPr>
              <a:t>Good</a:t>
            </a:r>
            <a:r>
              <a:rPr lang="de-DE" sz="2300" dirty="0">
                <a:solidFill>
                  <a:schemeClr val="accent2"/>
                </a:solidFill>
              </a:rPr>
              <a:t> </a:t>
            </a:r>
            <a:r>
              <a:rPr lang="de-DE" sz="2300" dirty="0" err="1">
                <a:solidFill>
                  <a:schemeClr val="accent2"/>
                </a:solidFill>
              </a:rPr>
              <a:t>to</a:t>
            </a:r>
            <a:r>
              <a:rPr lang="de-DE" sz="2300" dirty="0">
                <a:solidFill>
                  <a:schemeClr val="accent2"/>
                </a:solidFill>
              </a:rPr>
              <a:t> </a:t>
            </a:r>
            <a:r>
              <a:rPr lang="de-DE" sz="2300" dirty="0" err="1">
                <a:solidFill>
                  <a:schemeClr val="accent2"/>
                </a:solidFill>
              </a:rPr>
              <a:t>know</a:t>
            </a:r>
            <a:r>
              <a:rPr lang="de-DE" sz="2300" dirty="0">
                <a:solidFill>
                  <a:schemeClr val="accent2"/>
                </a:solidFill>
              </a:rPr>
              <a:t>:</a:t>
            </a:r>
            <a:endParaRPr lang="en-GB" sz="2300" dirty="0">
              <a:solidFill>
                <a:schemeClr val="accent2"/>
              </a:solidFill>
            </a:endParaRPr>
          </a:p>
          <a:p>
            <a:pPr marL="285750" lvl="1" indent="-285750"/>
            <a:r>
              <a:rPr lang="en-GB" dirty="0"/>
              <a:t>Alzheimer is the most wide-spread form of dementia</a:t>
            </a:r>
          </a:p>
          <a:p>
            <a:pPr marL="285750" lvl="1" indent="-285750"/>
            <a:r>
              <a:rPr lang="en-GB" dirty="0"/>
              <a:t>Dementia is age-correlated</a:t>
            </a:r>
          </a:p>
          <a:p>
            <a:pPr marL="285750" lvl="1" indent="-285750"/>
            <a:r>
              <a:rPr lang="en-GB" dirty="0"/>
              <a:t>About 8 million people are affected by dementia in the European Union</a:t>
            </a:r>
            <a:endParaRPr lang="de-DE" dirty="0"/>
          </a:p>
          <a:p>
            <a:pPr lvl="1"/>
            <a:endParaRPr lang="de-DE" dirty="0"/>
          </a:p>
          <a:p>
            <a:pPr lvl="1"/>
            <a:endParaRPr lang="de-DE" dirty="0"/>
          </a:p>
          <a:p>
            <a:pPr lvl="1"/>
            <a:endParaRPr lang="de-DE" dirty="0"/>
          </a:p>
        </p:txBody>
      </p:sp>
      <p:sp>
        <p:nvSpPr>
          <p:cNvPr id="5" name="Titel 4"/>
          <p:cNvSpPr>
            <a:spLocks noGrp="1"/>
          </p:cNvSpPr>
          <p:nvPr>
            <p:ph type="title"/>
          </p:nvPr>
        </p:nvSpPr>
        <p:spPr/>
        <p:txBody>
          <a:bodyPr/>
          <a:lstStyle/>
          <a:p>
            <a:r>
              <a:rPr lang="en-GB" dirty="0"/>
              <a:t>Dementia</a:t>
            </a:r>
            <a:endParaRPr lang="de-DE" dirty="0"/>
          </a:p>
        </p:txBody>
      </p:sp>
    </p:spTree>
    <p:extLst>
      <p:ext uri="{BB962C8B-B14F-4D97-AF65-F5344CB8AC3E}">
        <p14:creationId xmlns:p14="http://schemas.microsoft.com/office/powerpoint/2010/main" val="53704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13</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a:xfrm>
            <a:off x="0" y="1602463"/>
            <a:ext cx="8530814" cy="4574500"/>
          </a:xfrm>
        </p:spPr>
        <p:txBody>
          <a:bodyPr>
            <a:normAutofit/>
          </a:bodyPr>
          <a:lstStyle/>
          <a:p>
            <a:r>
              <a:rPr lang="en-GB" dirty="0"/>
              <a:t>“As Alzheimer’s dementia develops, symptoms become more noticeable and can interfere more with day-to-day life. Memory loss and difficulties with language and communication become more severe. People may experience confusion, changes in personality and mood and difficulties with practical tasks such as dressing and washing. People with advanced Alzheimer’s dementia often have, in addition, difficulty walking, sitting and, eventually, swallowing. Alzheimer’s dementia is a terminal condition” </a:t>
            </a:r>
          </a:p>
          <a:p>
            <a:endParaRPr lang="en-GB" dirty="0"/>
          </a:p>
          <a:p>
            <a:r>
              <a:rPr lang="en-GB" dirty="0"/>
              <a:t>Alzheimer Europe 2022</a:t>
            </a:r>
            <a:endParaRPr lang="de-DE" dirty="0"/>
          </a:p>
          <a:p>
            <a:pPr marL="285750" lvl="1" indent="-285750"/>
            <a:r>
              <a:rPr lang="de-DE" dirty="0"/>
              <a:t>https://www.alzheimer-europe.org/dementia/prevalence-dementia-europe</a:t>
            </a:r>
          </a:p>
        </p:txBody>
      </p:sp>
      <p:sp>
        <p:nvSpPr>
          <p:cNvPr id="5" name="Titel 4"/>
          <p:cNvSpPr>
            <a:spLocks noGrp="1"/>
          </p:cNvSpPr>
          <p:nvPr>
            <p:ph type="title"/>
          </p:nvPr>
        </p:nvSpPr>
        <p:spPr/>
        <p:txBody>
          <a:bodyPr/>
          <a:lstStyle/>
          <a:p>
            <a:r>
              <a:rPr lang="en-GB" dirty="0"/>
              <a:t>Dementia</a:t>
            </a:r>
            <a:endParaRPr lang="de-DE" dirty="0"/>
          </a:p>
        </p:txBody>
      </p:sp>
    </p:spTree>
    <p:extLst>
      <p:ext uri="{BB962C8B-B14F-4D97-AF65-F5344CB8AC3E}">
        <p14:creationId xmlns:p14="http://schemas.microsoft.com/office/powerpoint/2010/main" val="304172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Characteristics</a:t>
            </a:r>
            <a:endParaRPr lang="cs-CZ" dirty="0"/>
          </a:p>
          <a:p>
            <a:pPr lvl="1"/>
            <a:r>
              <a:rPr lang="de-DE" sz="2300" dirty="0"/>
              <a:t>People </a:t>
            </a:r>
            <a:r>
              <a:rPr lang="de-DE" sz="2300" dirty="0" err="1"/>
              <a:t>with</a:t>
            </a:r>
            <a:r>
              <a:rPr lang="de-DE" sz="2300" dirty="0"/>
              <a:t> </a:t>
            </a:r>
            <a:r>
              <a:rPr lang="de-DE" sz="2300" dirty="0" err="1"/>
              <a:t>need</a:t>
            </a:r>
            <a:r>
              <a:rPr lang="de-DE" sz="2300" dirty="0"/>
              <a:t> </a:t>
            </a:r>
            <a:r>
              <a:rPr lang="de-DE" sz="2300" dirty="0" err="1"/>
              <a:t>for</a:t>
            </a:r>
            <a:r>
              <a:rPr lang="de-DE" sz="2300" dirty="0"/>
              <a:t> </a:t>
            </a:r>
            <a:r>
              <a:rPr lang="de-DE" sz="2300" dirty="0" err="1"/>
              <a:t>long</a:t>
            </a:r>
            <a:r>
              <a:rPr lang="de-DE" sz="2300" dirty="0"/>
              <a:t>-term care</a:t>
            </a:r>
            <a:endParaRPr lang="en-GB" sz="2300" dirty="0"/>
          </a:p>
        </p:txBody>
      </p:sp>
    </p:spTree>
    <p:extLst>
      <p:ext uri="{BB962C8B-B14F-4D97-AF65-F5344CB8AC3E}">
        <p14:creationId xmlns:p14="http://schemas.microsoft.com/office/powerpoint/2010/main" val="5904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15</a:t>
            </a:fld>
            <a:endParaRPr lang="en-GB" dirty="0"/>
          </a:p>
        </p:txBody>
      </p:sp>
      <p:sp>
        <p:nvSpPr>
          <p:cNvPr id="3" name="Fußzeilenplatzhalter 2"/>
          <p:cNvSpPr>
            <a:spLocks noGrp="1"/>
          </p:cNvSpPr>
          <p:nvPr>
            <p:ph type="ftr" sz="quarter" idx="11"/>
          </p:nvPr>
        </p:nvSpPr>
        <p:spPr/>
        <p:txBody>
          <a:bodyPr/>
          <a:lstStyle/>
          <a:p>
            <a:r>
              <a:rPr lang="en-GB" dirty="0"/>
              <a:t>Older people</a:t>
            </a:r>
          </a:p>
        </p:txBody>
      </p:sp>
      <p:sp>
        <p:nvSpPr>
          <p:cNvPr id="4" name="Inhaltsplatzhalter 3"/>
          <p:cNvSpPr>
            <a:spLocks noGrp="1"/>
          </p:cNvSpPr>
          <p:nvPr>
            <p:ph idx="1"/>
          </p:nvPr>
        </p:nvSpPr>
        <p:spPr>
          <a:xfrm>
            <a:off x="0" y="1602463"/>
            <a:ext cx="8488050" cy="4574500"/>
          </a:xfrm>
        </p:spPr>
        <p:txBody>
          <a:bodyPr>
            <a:normAutofit/>
          </a:bodyPr>
          <a:lstStyle/>
          <a:p>
            <a:r>
              <a:rPr lang="en-US" b="1" dirty="0"/>
              <a:t>… the more likely we are in need of long-term care </a:t>
            </a:r>
            <a:endParaRPr lang="cs-CZ" b="1" dirty="0"/>
          </a:p>
          <a:p>
            <a:endParaRPr lang="de-DE" sz="1700" dirty="0">
              <a:solidFill>
                <a:schemeClr val="tx2"/>
              </a:solidFill>
            </a:endParaRPr>
          </a:p>
          <a:p>
            <a:r>
              <a:rPr lang="de-DE" sz="1700" dirty="0">
                <a:solidFill>
                  <a:schemeClr val="tx2"/>
                </a:solidFill>
              </a:rPr>
              <a:t>People </a:t>
            </a:r>
            <a:r>
              <a:rPr lang="de-DE" sz="1700" dirty="0" err="1">
                <a:solidFill>
                  <a:schemeClr val="tx2"/>
                </a:solidFill>
              </a:rPr>
              <a:t>with</a:t>
            </a:r>
            <a:r>
              <a:rPr lang="de-DE" sz="1700" dirty="0">
                <a:solidFill>
                  <a:schemeClr val="tx2"/>
                </a:solidFill>
              </a:rPr>
              <a:t> </a:t>
            </a:r>
            <a:r>
              <a:rPr lang="de-DE" sz="1700" dirty="0" err="1">
                <a:solidFill>
                  <a:schemeClr val="tx2"/>
                </a:solidFill>
              </a:rPr>
              <a:t>physical</a:t>
            </a:r>
            <a:r>
              <a:rPr lang="de-DE" sz="1700" dirty="0">
                <a:solidFill>
                  <a:schemeClr val="tx2"/>
                </a:solidFill>
              </a:rPr>
              <a:t> and </a:t>
            </a:r>
            <a:r>
              <a:rPr lang="de-DE" sz="1700" dirty="0" err="1">
                <a:solidFill>
                  <a:schemeClr val="tx2"/>
                </a:solidFill>
              </a:rPr>
              <a:t>cognitive</a:t>
            </a:r>
            <a:r>
              <a:rPr lang="de-DE" sz="1700" dirty="0">
                <a:solidFill>
                  <a:schemeClr val="tx2"/>
                </a:solidFill>
              </a:rPr>
              <a:t> </a:t>
            </a:r>
            <a:r>
              <a:rPr lang="de-DE" sz="1700" dirty="0" err="1">
                <a:solidFill>
                  <a:schemeClr val="tx2"/>
                </a:solidFill>
              </a:rPr>
              <a:t>impairments</a:t>
            </a:r>
            <a:r>
              <a:rPr lang="de-DE" sz="1700" dirty="0">
                <a:solidFill>
                  <a:schemeClr val="tx2"/>
                </a:solidFill>
              </a:rPr>
              <a:t> </a:t>
            </a:r>
            <a:r>
              <a:rPr lang="de-DE" sz="1700" dirty="0" err="1">
                <a:solidFill>
                  <a:schemeClr val="tx2"/>
                </a:solidFill>
              </a:rPr>
              <a:t>need</a:t>
            </a:r>
            <a:r>
              <a:rPr lang="de-DE" sz="1700" dirty="0">
                <a:solidFill>
                  <a:schemeClr val="tx2"/>
                </a:solidFill>
              </a:rPr>
              <a:t> </a:t>
            </a:r>
            <a:r>
              <a:rPr lang="de-DE" sz="1700" dirty="0" err="1">
                <a:solidFill>
                  <a:schemeClr val="tx2"/>
                </a:solidFill>
              </a:rPr>
              <a:t>help</a:t>
            </a:r>
            <a:r>
              <a:rPr lang="de-DE" sz="1700" dirty="0">
                <a:solidFill>
                  <a:schemeClr val="tx2"/>
                </a:solidFill>
              </a:rPr>
              <a:t> </a:t>
            </a:r>
            <a:r>
              <a:rPr lang="de-DE" sz="1700" dirty="0" err="1">
                <a:solidFill>
                  <a:schemeClr val="tx2"/>
                </a:solidFill>
              </a:rPr>
              <a:t>for</a:t>
            </a:r>
            <a:r>
              <a:rPr lang="de-DE" sz="1700" dirty="0">
                <a:solidFill>
                  <a:schemeClr val="tx2"/>
                </a:solidFill>
              </a:rPr>
              <a:t> </a:t>
            </a:r>
            <a:endParaRPr lang="cs-CZ" sz="1700" dirty="0">
              <a:solidFill>
                <a:schemeClr val="tx2"/>
              </a:solidFill>
            </a:endParaRPr>
          </a:p>
          <a:p>
            <a:pPr marL="285750" lvl="1" indent="-285750"/>
            <a:r>
              <a:rPr lang="de-DE" dirty="0" err="1"/>
              <a:t>Preparing</a:t>
            </a:r>
            <a:r>
              <a:rPr lang="de-DE" dirty="0"/>
              <a:t> </a:t>
            </a:r>
            <a:r>
              <a:rPr lang="de-DE" dirty="0" err="1"/>
              <a:t>meals</a:t>
            </a:r>
            <a:r>
              <a:rPr lang="de-DE" dirty="0"/>
              <a:t> and </a:t>
            </a:r>
            <a:r>
              <a:rPr lang="de-DE" dirty="0" err="1"/>
              <a:t>eating</a:t>
            </a:r>
            <a:r>
              <a:rPr lang="de-DE" dirty="0"/>
              <a:t>/</a:t>
            </a:r>
            <a:r>
              <a:rPr lang="de-DE" dirty="0" err="1"/>
              <a:t>drinking</a:t>
            </a:r>
            <a:endParaRPr lang="de-DE" dirty="0"/>
          </a:p>
          <a:p>
            <a:pPr marL="285750" lvl="1" indent="-285750"/>
            <a:r>
              <a:rPr lang="de-DE" dirty="0" err="1"/>
              <a:t>Doing</a:t>
            </a:r>
            <a:r>
              <a:rPr lang="de-DE" dirty="0"/>
              <a:t> </a:t>
            </a:r>
            <a:r>
              <a:rPr lang="de-DE" dirty="0" err="1"/>
              <a:t>the</a:t>
            </a:r>
            <a:r>
              <a:rPr lang="de-DE" dirty="0"/>
              <a:t> </a:t>
            </a:r>
            <a:r>
              <a:rPr lang="de-DE" dirty="0" err="1"/>
              <a:t>shopping</a:t>
            </a:r>
            <a:r>
              <a:rPr lang="de-DE" dirty="0"/>
              <a:t> </a:t>
            </a:r>
            <a:r>
              <a:rPr lang="de-DE" dirty="0" err="1"/>
              <a:t>for</a:t>
            </a:r>
            <a:r>
              <a:rPr lang="de-DE" dirty="0"/>
              <a:t> </a:t>
            </a:r>
            <a:r>
              <a:rPr lang="de-DE" dirty="0" err="1"/>
              <a:t>food</a:t>
            </a:r>
            <a:r>
              <a:rPr lang="de-DE" dirty="0"/>
              <a:t> etc.</a:t>
            </a:r>
          </a:p>
          <a:p>
            <a:pPr marL="285750" lvl="1" indent="-285750"/>
            <a:r>
              <a:rPr lang="de-DE" dirty="0" err="1"/>
              <a:t>Getting</a:t>
            </a:r>
            <a:r>
              <a:rPr lang="de-DE" dirty="0"/>
              <a:t> </a:t>
            </a:r>
            <a:r>
              <a:rPr lang="de-DE" dirty="0" err="1"/>
              <a:t>dressed</a:t>
            </a:r>
            <a:endParaRPr lang="de-DE" dirty="0"/>
          </a:p>
          <a:p>
            <a:pPr marL="285750" lvl="1" indent="-285750"/>
            <a:r>
              <a:rPr lang="de-DE" dirty="0" err="1"/>
              <a:t>Taking</a:t>
            </a:r>
            <a:r>
              <a:rPr lang="de-DE" dirty="0"/>
              <a:t> a </a:t>
            </a:r>
            <a:r>
              <a:rPr lang="de-DE" dirty="0" err="1"/>
              <a:t>shower</a:t>
            </a:r>
            <a:r>
              <a:rPr lang="de-DE" dirty="0"/>
              <a:t> </a:t>
            </a:r>
            <a:r>
              <a:rPr lang="de-DE" dirty="0" err="1"/>
              <a:t>or</a:t>
            </a:r>
            <a:r>
              <a:rPr lang="de-DE" dirty="0"/>
              <a:t> a </a:t>
            </a:r>
            <a:r>
              <a:rPr lang="de-DE" dirty="0" err="1"/>
              <a:t>bath</a:t>
            </a:r>
            <a:endParaRPr lang="de-DE" dirty="0"/>
          </a:p>
          <a:p>
            <a:pPr marL="285750" lvl="1" indent="-285750"/>
            <a:r>
              <a:rPr lang="de-DE" dirty="0"/>
              <a:t>Dressing a </a:t>
            </a:r>
            <a:r>
              <a:rPr lang="de-DE" dirty="0" err="1"/>
              <a:t>wound</a:t>
            </a:r>
            <a:r>
              <a:rPr lang="de-DE" dirty="0"/>
              <a:t> and </a:t>
            </a:r>
            <a:r>
              <a:rPr lang="de-DE" dirty="0" err="1"/>
              <a:t>taking</a:t>
            </a:r>
            <a:r>
              <a:rPr lang="de-DE" dirty="0"/>
              <a:t> </a:t>
            </a:r>
            <a:r>
              <a:rPr lang="de-DE" dirty="0" err="1"/>
              <a:t>medicine</a:t>
            </a:r>
            <a:endParaRPr lang="de-DE" dirty="0"/>
          </a:p>
          <a:p>
            <a:pPr marL="285750" lvl="1" indent="-285750"/>
            <a:r>
              <a:rPr lang="de-DE" dirty="0"/>
              <a:t>Managing </a:t>
            </a:r>
            <a:r>
              <a:rPr lang="de-DE" dirty="0" err="1"/>
              <a:t>the</a:t>
            </a:r>
            <a:r>
              <a:rPr lang="de-DE" dirty="0"/>
              <a:t> </a:t>
            </a:r>
            <a:r>
              <a:rPr lang="de-DE" dirty="0" err="1"/>
              <a:t>finances</a:t>
            </a:r>
            <a:endParaRPr lang="de-DE" dirty="0"/>
          </a:p>
        </p:txBody>
      </p:sp>
      <p:sp>
        <p:nvSpPr>
          <p:cNvPr id="5" name="Titel 4"/>
          <p:cNvSpPr>
            <a:spLocks noGrp="1"/>
          </p:cNvSpPr>
          <p:nvPr>
            <p:ph type="title"/>
          </p:nvPr>
        </p:nvSpPr>
        <p:spPr/>
        <p:txBody>
          <a:bodyPr/>
          <a:lstStyle/>
          <a:p>
            <a:r>
              <a:rPr lang="de-DE" dirty="0"/>
              <a:t>The </a:t>
            </a:r>
            <a:r>
              <a:rPr lang="de-DE" dirty="0" err="1"/>
              <a:t>older</a:t>
            </a:r>
            <a:r>
              <a:rPr lang="de-DE" dirty="0"/>
              <a:t> </a:t>
            </a:r>
            <a:r>
              <a:rPr lang="de-DE" dirty="0" err="1"/>
              <a:t>we</a:t>
            </a:r>
            <a:r>
              <a:rPr lang="de-DE" dirty="0"/>
              <a:t> </a:t>
            </a:r>
            <a:r>
              <a:rPr lang="de-DE" dirty="0" err="1"/>
              <a:t>get</a:t>
            </a:r>
            <a:r>
              <a:rPr lang="de-DE" dirty="0"/>
              <a:t> …</a:t>
            </a:r>
          </a:p>
        </p:txBody>
      </p:sp>
      <p:sp>
        <p:nvSpPr>
          <p:cNvPr id="8" name="Zástupný obsah 7">
            <a:extLst>
              <a:ext uri="{FF2B5EF4-FFF2-40B4-BE49-F238E27FC236}">
                <a16:creationId xmlns:a16="http://schemas.microsoft.com/office/drawing/2014/main" id="{99182B55-A372-4514-9011-1E38CF8A793B}"/>
              </a:ext>
            </a:extLst>
          </p:cNvPr>
          <p:cNvSpPr txBox="1">
            <a:spLocks/>
          </p:cNvSpPr>
          <p:nvPr/>
        </p:nvSpPr>
        <p:spPr>
          <a:xfrm>
            <a:off x="4915614" y="5255537"/>
            <a:ext cx="3270955" cy="54524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accent1"/>
                </a:solidFill>
                <a:latin typeface="Arial" panose="020B0604020202020204" pitchFamily="34" charset="0"/>
                <a:cs typeface="Arial" panose="020B0604020202020204" pitchFamily="34" charset="0"/>
              </a:rPr>
              <a:t>Share of people in need of long-term care, Germany 2019, </a:t>
            </a:r>
            <a:r>
              <a:rPr lang="en-US" sz="1200" dirty="0" err="1">
                <a:solidFill>
                  <a:schemeClr val="accent1"/>
                </a:solidFill>
                <a:latin typeface="Arial" panose="020B0604020202020204" pitchFamily="34" charset="0"/>
                <a:cs typeface="Arial" panose="020B0604020202020204" pitchFamily="34" charset="0"/>
              </a:rPr>
              <a:t>Statistisches</a:t>
            </a:r>
            <a:r>
              <a:rPr lang="en-US" sz="1200" dirty="0">
                <a:solidFill>
                  <a:schemeClr val="accent1"/>
                </a:solidFill>
                <a:latin typeface="Arial" panose="020B0604020202020204" pitchFamily="34" charset="0"/>
                <a:cs typeface="Arial" panose="020B0604020202020204" pitchFamily="34" charset="0"/>
              </a:rPr>
              <a:t> </a:t>
            </a:r>
            <a:r>
              <a:rPr lang="en-US" sz="1200" dirty="0" err="1">
                <a:solidFill>
                  <a:schemeClr val="accent1"/>
                </a:solidFill>
                <a:latin typeface="Arial" panose="020B0604020202020204" pitchFamily="34" charset="0"/>
                <a:cs typeface="Arial" panose="020B0604020202020204" pitchFamily="34" charset="0"/>
              </a:rPr>
              <a:t>Bundesamt</a:t>
            </a:r>
            <a:r>
              <a:rPr lang="en-US" sz="1200" dirty="0">
                <a:solidFill>
                  <a:schemeClr val="accent1"/>
                </a:solidFill>
                <a:latin typeface="Arial" panose="020B0604020202020204" pitchFamily="34" charset="0"/>
                <a:cs typeface="Arial" panose="020B0604020202020204" pitchFamily="34" charset="0"/>
              </a:rPr>
              <a:t>.</a:t>
            </a:r>
            <a:endParaRPr lang="cs-CZ" sz="1200" dirty="0">
              <a:solidFill>
                <a:schemeClr val="accent1"/>
              </a:solidFill>
              <a:latin typeface="Arial" panose="020B0604020202020204" pitchFamily="34" charset="0"/>
              <a:cs typeface="Arial" panose="020B0604020202020204" pitchFamily="34" charset="0"/>
            </a:endParaRPr>
          </a:p>
        </p:txBody>
      </p:sp>
      <p:graphicFrame>
        <p:nvGraphicFramePr>
          <p:cNvPr id="9" name="Inhaltsplatzhalter 9">
            <a:extLst>
              <a:ext uri="{FF2B5EF4-FFF2-40B4-BE49-F238E27FC236}">
                <a16:creationId xmlns:a16="http://schemas.microsoft.com/office/drawing/2014/main" id="{652F4535-DAA0-4E71-A01F-F85F0E15A3F6}"/>
              </a:ext>
            </a:extLst>
          </p:cNvPr>
          <p:cNvGraphicFramePr>
            <a:graphicFrameLocks/>
          </p:cNvGraphicFramePr>
          <p:nvPr>
            <p:extLst>
              <p:ext uri="{D42A27DB-BD31-4B8C-83A1-F6EECF244321}">
                <p14:modId xmlns:p14="http://schemas.microsoft.com/office/powerpoint/2010/main" val="3555461032"/>
              </p:ext>
            </p:extLst>
          </p:nvPr>
        </p:nvGraphicFramePr>
        <p:xfrm>
          <a:off x="4915614" y="2683787"/>
          <a:ext cx="3733800" cy="2571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233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16</a:t>
            </a:fld>
            <a:endParaRPr lang="en-GB" dirty="0"/>
          </a:p>
        </p:txBody>
      </p:sp>
      <p:sp>
        <p:nvSpPr>
          <p:cNvPr id="3" name="Fußzeilenplatzhalter 2"/>
          <p:cNvSpPr>
            <a:spLocks noGrp="1"/>
          </p:cNvSpPr>
          <p:nvPr>
            <p:ph type="ftr" sz="quarter" idx="11"/>
          </p:nvPr>
        </p:nvSpPr>
        <p:spPr/>
        <p:txBody>
          <a:bodyPr/>
          <a:lstStyle/>
          <a:p>
            <a:r>
              <a:rPr lang="en-GB" dirty="0"/>
              <a:t>Older people</a:t>
            </a:r>
          </a:p>
        </p:txBody>
      </p:sp>
      <p:sp>
        <p:nvSpPr>
          <p:cNvPr id="4" name="Inhaltsplatzhalter 3"/>
          <p:cNvSpPr>
            <a:spLocks noGrp="1"/>
          </p:cNvSpPr>
          <p:nvPr>
            <p:ph idx="1"/>
          </p:nvPr>
        </p:nvSpPr>
        <p:spPr>
          <a:xfrm>
            <a:off x="0" y="1602463"/>
            <a:ext cx="8498541" cy="4574500"/>
          </a:xfrm>
        </p:spPr>
        <p:txBody>
          <a:bodyPr>
            <a:normAutofit/>
          </a:bodyPr>
          <a:lstStyle/>
          <a:p>
            <a:r>
              <a:rPr lang="de-DE" sz="2500" dirty="0"/>
              <a:t>Family </a:t>
            </a:r>
            <a:r>
              <a:rPr lang="de-DE" sz="2500" dirty="0" err="1"/>
              <a:t>carers</a:t>
            </a:r>
            <a:endParaRPr lang="de-DE" sz="2500" dirty="0"/>
          </a:p>
          <a:p>
            <a:pPr marL="342900" lvl="1" indent="-342900"/>
            <a:r>
              <a:rPr lang="de-DE" dirty="0"/>
              <a:t>In </a:t>
            </a:r>
            <a:r>
              <a:rPr lang="de-DE" dirty="0" err="1"/>
              <a:t>family-centered</a:t>
            </a:r>
            <a:r>
              <a:rPr lang="de-DE" dirty="0"/>
              <a:t> countries like Germany, </a:t>
            </a:r>
            <a:r>
              <a:rPr lang="de-DE" dirty="0" err="1"/>
              <a:t>up</a:t>
            </a:r>
            <a:r>
              <a:rPr lang="de-DE" dirty="0"/>
              <a:t> </a:t>
            </a:r>
            <a:r>
              <a:rPr lang="de-DE" dirty="0" err="1"/>
              <a:t>to</a:t>
            </a:r>
            <a:r>
              <a:rPr lang="de-DE" dirty="0"/>
              <a:t> </a:t>
            </a:r>
            <a:r>
              <a:rPr lang="de-DE" dirty="0" err="1"/>
              <a:t>three</a:t>
            </a:r>
            <a:r>
              <a:rPr lang="de-DE" dirty="0"/>
              <a:t> </a:t>
            </a:r>
            <a:r>
              <a:rPr lang="de-DE" dirty="0" err="1"/>
              <a:t>quarters</a:t>
            </a:r>
            <a:r>
              <a:rPr lang="de-DE" dirty="0"/>
              <a:t> </a:t>
            </a:r>
            <a:r>
              <a:rPr lang="de-DE" dirty="0" err="1"/>
              <a:t>of</a:t>
            </a:r>
            <a:r>
              <a:rPr lang="de-DE" dirty="0"/>
              <a:t> </a:t>
            </a:r>
            <a:r>
              <a:rPr lang="de-DE" dirty="0" err="1"/>
              <a:t>people</a:t>
            </a:r>
            <a:r>
              <a:rPr lang="de-DE" dirty="0"/>
              <a:t> in </a:t>
            </a:r>
            <a:r>
              <a:rPr lang="de-DE" dirty="0" err="1"/>
              <a:t>need</a:t>
            </a:r>
            <a:r>
              <a:rPr lang="de-DE" dirty="0"/>
              <a:t> </a:t>
            </a:r>
            <a:r>
              <a:rPr lang="de-DE" dirty="0" err="1"/>
              <a:t>of</a:t>
            </a:r>
            <a:r>
              <a:rPr lang="de-DE" dirty="0"/>
              <a:t> </a:t>
            </a:r>
            <a:r>
              <a:rPr lang="de-DE" dirty="0" err="1"/>
              <a:t>long</a:t>
            </a:r>
            <a:r>
              <a:rPr lang="de-DE" dirty="0"/>
              <a:t>-term care live in private </a:t>
            </a:r>
            <a:r>
              <a:rPr lang="de-DE" dirty="0" err="1"/>
              <a:t>households</a:t>
            </a:r>
            <a:endParaRPr lang="de-DE" dirty="0"/>
          </a:p>
          <a:p>
            <a:pPr marL="342900" lvl="1" indent="-342900"/>
            <a:r>
              <a:rPr lang="de-DE" dirty="0" err="1"/>
              <a:t>Mainly</a:t>
            </a:r>
            <a:r>
              <a:rPr lang="de-DE" dirty="0"/>
              <a:t> </a:t>
            </a:r>
            <a:r>
              <a:rPr lang="de-DE" dirty="0" err="1"/>
              <a:t>wives</a:t>
            </a:r>
            <a:r>
              <a:rPr lang="de-DE" dirty="0"/>
              <a:t> </a:t>
            </a:r>
            <a:r>
              <a:rPr lang="de-DE" dirty="0" err="1"/>
              <a:t>or</a:t>
            </a:r>
            <a:r>
              <a:rPr lang="de-DE" dirty="0"/>
              <a:t> </a:t>
            </a:r>
            <a:r>
              <a:rPr lang="de-DE" dirty="0" err="1"/>
              <a:t>daughters</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daughters</a:t>
            </a:r>
            <a:r>
              <a:rPr lang="de-DE" dirty="0"/>
              <a:t> in </a:t>
            </a:r>
            <a:r>
              <a:rPr lang="de-DE" dirty="0" err="1"/>
              <a:t>law</a:t>
            </a:r>
            <a:r>
              <a:rPr lang="de-DE" dirty="0"/>
              <a:t>), </a:t>
            </a:r>
            <a:r>
              <a:rPr lang="de-DE" dirty="0" err="1"/>
              <a:t>more</a:t>
            </a:r>
            <a:r>
              <a:rPr lang="de-DE" dirty="0"/>
              <a:t> and </a:t>
            </a:r>
            <a:r>
              <a:rPr lang="de-DE" dirty="0" err="1"/>
              <a:t>more</a:t>
            </a:r>
            <a:r>
              <a:rPr lang="de-DE" dirty="0"/>
              <a:t> </a:t>
            </a:r>
            <a:r>
              <a:rPr lang="de-DE" dirty="0" err="1"/>
              <a:t>husbands</a:t>
            </a:r>
            <a:r>
              <a:rPr lang="de-DE" dirty="0"/>
              <a:t> and </a:t>
            </a:r>
            <a:r>
              <a:rPr lang="de-DE" dirty="0" err="1"/>
              <a:t>sons</a:t>
            </a:r>
            <a:endParaRPr lang="de-DE" dirty="0"/>
          </a:p>
          <a:p>
            <a:pPr marL="342900" lvl="1" indent="-342900"/>
            <a:endParaRPr lang="de-DE" dirty="0"/>
          </a:p>
          <a:p>
            <a:r>
              <a:rPr lang="de-DE" sz="2500" dirty="0"/>
              <a:t>Migrant </a:t>
            </a:r>
            <a:r>
              <a:rPr lang="de-DE" sz="2500" dirty="0" err="1"/>
              <a:t>carers</a:t>
            </a:r>
            <a:endParaRPr lang="de-DE" sz="2500" dirty="0"/>
          </a:p>
          <a:p>
            <a:pPr marL="285750" lvl="1" indent="-285750"/>
            <a:r>
              <a:rPr lang="de-DE" dirty="0" err="1"/>
              <a:t>migrant</a:t>
            </a:r>
            <a:r>
              <a:rPr lang="de-DE" dirty="0"/>
              <a:t> </a:t>
            </a:r>
            <a:r>
              <a:rPr lang="de-DE" dirty="0" err="1"/>
              <a:t>carers</a:t>
            </a:r>
            <a:r>
              <a:rPr lang="de-DE" dirty="0"/>
              <a:t> </a:t>
            </a:r>
            <a:r>
              <a:rPr lang="de-DE" dirty="0" err="1"/>
              <a:t>often</a:t>
            </a:r>
            <a:r>
              <a:rPr lang="de-DE" dirty="0"/>
              <a:t> live in </a:t>
            </a:r>
            <a:r>
              <a:rPr lang="de-DE" dirty="0" err="1"/>
              <a:t>the</a:t>
            </a:r>
            <a:r>
              <a:rPr lang="de-DE" dirty="0"/>
              <a:t> </a:t>
            </a:r>
            <a:r>
              <a:rPr lang="de-DE" dirty="0" err="1"/>
              <a:t>household</a:t>
            </a:r>
            <a:r>
              <a:rPr lang="de-DE" dirty="0"/>
              <a:t> and </a:t>
            </a:r>
            <a:r>
              <a:rPr lang="de-DE" dirty="0" err="1"/>
              <a:t>provide</a:t>
            </a:r>
            <a:r>
              <a:rPr lang="de-DE" dirty="0"/>
              <a:t> care 24/7</a:t>
            </a:r>
          </a:p>
          <a:p>
            <a:pPr marL="285750" lvl="1" indent="-285750"/>
            <a:endParaRPr lang="de-DE" dirty="0"/>
          </a:p>
          <a:p>
            <a:r>
              <a:rPr lang="de-DE" sz="2500" dirty="0"/>
              <a:t>Ambulant </a:t>
            </a:r>
            <a:r>
              <a:rPr lang="de-DE" sz="2500" dirty="0" err="1"/>
              <a:t>services</a:t>
            </a:r>
            <a:endParaRPr lang="de-DE" sz="2500" dirty="0"/>
          </a:p>
          <a:p>
            <a:pPr marL="285750" lvl="1" indent="-285750"/>
            <a:r>
              <a:rPr lang="de-DE" dirty="0" err="1"/>
              <a:t>Provide</a:t>
            </a:r>
            <a:r>
              <a:rPr lang="de-DE" dirty="0"/>
              <a:t> </a:t>
            </a:r>
            <a:r>
              <a:rPr lang="de-DE" dirty="0" err="1"/>
              <a:t>long</a:t>
            </a:r>
            <a:r>
              <a:rPr lang="de-DE" dirty="0"/>
              <a:t>-term care in </a:t>
            </a:r>
            <a:r>
              <a:rPr lang="de-DE" dirty="0" err="1"/>
              <a:t>the</a:t>
            </a:r>
            <a:r>
              <a:rPr lang="de-DE" dirty="0"/>
              <a:t> private </a:t>
            </a:r>
            <a:r>
              <a:rPr lang="de-DE" dirty="0" err="1"/>
              <a:t>household</a:t>
            </a:r>
            <a:r>
              <a:rPr lang="de-DE" dirty="0"/>
              <a:t> </a:t>
            </a:r>
            <a:r>
              <a:rPr lang="de-DE" dirty="0" err="1"/>
              <a:t>of</a:t>
            </a:r>
            <a:r>
              <a:rPr lang="de-DE" dirty="0"/>
              <a:t> </a:t>
            </a:r>
            <a:r>
              <a:rPr lang="de-DE" dirty="0" err="1"/>
              <a:t>people</a:t>
            </a:r>
            <a:r>
              <a:rPr lang="de-DE" dirty="0"/>
              <a:t> in </a:t>
            </a:r>
            <a:r>
              <a:rPr lang="de-DE" dirty="0" err="1"/>
              <a:t>need</a:t>
            </a:r>
            <a:r>
              <a:rPr lang="de-DE" dirty="0"/>
              <a:t> </a:t>
            </a:r>
            <a:r>
              <a:rPr lang="de-DE" dirty="0" err="1"/>
              <a:t>of</a:t>
            </a:r>
            <a:r>
              <a:rPr lang="de-DE" dirty="0"/>
              <a:t> care</a:t>
            </a:r>
          </a:p>
          <a:p>
            <a:pPr marL="285750" lvl="1" indent="-285750"/>
            <a:endParaRPr lang="de-DE" dirty="0"/>
          </a:p>
          <a:p>
            <a:r>
              <a:rPr lang="de-DE" sz="2500" dirty="0"/>
              <a:t>Residential </a:t>
            </a:r>
            <a:r>
              <a:rPr lang="de-DE" sz="2500" dirty="0" err="1"/>
              <a:t>services</a:t>
            </a:r>
            <a:endParaRPr lang="de-DE" sz="2500" dirty="0"/>
          </a:p>
          <a:p>
            <a:pPr marL="285750" lvl="1" indent="-285750"/>
            <a:r>
              <a:rPr lang="de-DE" dirty="0"/>
              <a:t>Residential care </a:t>
            </a:r>
            <a:r>
              <a:rPr lang="de-DE" dirty="0" err="1"/>
              <a:t>homes</a:t>
            </a:r>
            <a:r>
              <a:rPr lang="de-DE" dirty="0"/>
              <a:t> </a:t>
            </a:r>
            <a:r>
              <a:rPr lang="de-DE" dirty="0" err="1"/>
              <a:t>provide</a:t>
            </a:r>
            <a:r>
              <a:rPr lang="de-DE" dirty="0"/>
              <a:t> care </a:t>
            </a:r>
            <a:r>
              <a:rPr lang="de-DE" dirty="0" err="1"/>
              <a:t>mostly</a:t>
            </a:r>
            <a:r>
              <a:rPr lang="de-DE" dirty="0"/>
              <a:t> in </a:t>
            </a:r>
            <a:r>
              <a:rPr lang="de-DE" dirty="0" err="1"/>
              <a:t>the</a:t>
            </a:r>
            <a:r>
              <a:rPr lang="de-DE" dirty="0"/>
              <a:t> final </a:t>
            </a:r>
            <a:r>
              <a:rPr lang="de-DE" dirty="0" err="1"/>
              <a:t>stage</a:t>
            </a:r>
            <a:r>
              <a:rPr lang="de-DE" dirty="0"/>
              <a:t> </a:t>
            </a:r>
            <a:r>
              <a:rPr lang="de-DE" dirty="0" err="1"/>
              <a:t>of</a:t>
            </a:r>
            <a:r>
              <a:rPr lang="de-DE" dirty="0"/>
              <a:t> </a:t>
            </a:r>
            <a:r>
              <a:rPr lang="de-DE" dirty="0" err="1"/>
              <a:t>life</a:t>
            </a:r>
            <a:endParaRPr lang="de-DE" dirty="0"/>
          </a:p>
        </p:txBody>
      </p:sp>
      <p:sp>
        <p:nvSpPr>
          <p:cNvPr id="5" name="Titel 4"/>
          <p:cNvSpPr>
            <a:spLocks noGrp="1"/>
          </p:cNvSpPr>
          <p:nvPr>
            <p:ph type="title"/>
          </p:nvPr>
        </p:nvSpPr>
        <p:spPr/>
        <p:txBody>
          <a:bodyPr/>
          <a:lstStyle/>
          <a:p>
            <a:r>
              <a:rPr lang="en-GB" dirty="0"/>
              <a:t>Care work</a:t>
            </a:r>
            <a:endParaRPr lang="de-DE" dirty="0"/>
          </a:p>
        </p:txBody>
      </p:sp>
    </p:spTree>
    <p:extLst>
      <p:ext uri="{BB962C8B-B14F-4D97-AF65-F5344CB8AC3E}">
        <p14:creationId xmlns:p14="http://schemas.microsoft.com/office/powerpoint/2010/main" val="2743690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Characteristics</a:t>
            </a:r>
            <a:endParaRPr lang="cs-CZ" dirty="0"/>
          </a:p>
          <a:p>
            <a:pPr lvl="1"/>
            <a:r>
              <a:rPr lang="en-GB" sz="2300" dirty="0"/>
              <a:t>Older individuals living alone</a:t>
            </a:r>
          </a:p>
        </p:txBody>
      </p:sp>
    </p:spTree>
    <p:extLst>
      <p:ext uri="{BB962C8B-B14F-4D97-AF65-F5344CB8AC3E}">
        <p14:creationId xmlns:p14="http://schemas.microsoft.com/office/powerpoint/2010/main" val="426560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18</a:t>
            </a:fld>
            <a:endParaRPr lang="en-GB" dirty="0"/>
          </a:p>
        </p:txBody>
      </p:sp>
      <p:sp>
        <p:nvSpPr>
          <p:cNvPr id="3" name="Fußzeilenplatzhalter 2"/>
          <p:cNvSpPr>
            <a:spLocks noGrp="1"/>
          </p:cNvSpPr>
          <p:nvPr>
            <p:ph type="ftr" sz="quarter" idx="11"/>
          </p:nvPr>
        </p:nvSpPr>
        <p:spPr/>
        <p:txBody>
          <a:bodyPr/>
          <a:lstStyle/>
          <a:p>
            <a:r>
              <a:rPr lang="en-GB" dirty="0"/>
              <a:t>Older people</a:t>
            </a:r>
          </a:p>
        </p:txBody>
      </p:sp>
      <p:sp>
        <p:nvSpPr>
          <p:cNvPr id="4" name="Inhaltsplatzhalter 3"/>
          <p:cNvSpPr>
            <a:spLocks noGrp="1"/>
          </p:cNvSpPr>
          <p:nvPr>
            <p:ph idx="1"/>
          </p:nvPr>
        </p:nvSpPr>
        <p:spPr>
          <a:xfrm>
            <a:off x="0" y="1602463"/>
            <a:ext cx="8455511" cy="4574500"/>
          </a:xfrm>
        </p:spPr>
        <p:txBody>
          <a:bodyPr>
            <a:normAutofit/>
          </a:bodyPr>
          <a:lstStyle/>
          <a:p>
            <a:r>
              <a:rPr lang="de-DE" dirty="0"/>
              <a:t>More </a:t>
            </a:r>
            <a:r>
              <a:rPr lang="de-DE" dirty="0" err="1"/>
              <a:t>and</a:t>
            </a:r>
            <a:r>
              <a:rPr lang="de-DE" dirty="0"/>
              <a:t> </a:t>
            </a:r>
            <a:r>
              <a:rPr lang="de-DE" dirty="0" err="1"/>
              <a:t>more</a:t>
            </a:r>
            <a:r>
              <a:rPr lang="de-DE" dirty="0"/>
              <a:t> </a:t>
            </a:r>
            <a:r>
              <a:rPr lang="de-DE" dirty="0" err="1"/>
              <a:t>older</a:t>
            </a:r>
            <a:r>
              <a:rPr lang="de-DE" dirty="0"/>
              <a:t> </a:t>
            </a:r>
            <a:r>
              <a:rPr lang="de-DE" dirty="0" err="1"/>
              <a:t>people</a:t>
            </a:r>
            <a:r>
              <a:rPr lang="de-DE" dirty="0"/>
              <a:t> live </a:t>
            </a:r>
            <a:r>
              <a:rPr lang="de-DE" dirty="0" err="1"/>
              <a:t>alone</a:t>
            </a:r>
            <a:endParaRPr lang="de-DE" dirty="0"/>
          </a:p>
          <a:p>
            <a:pPr marL="285750" lvl="1" indent="-285750"/>
            <a:r>
              <a:rPr lang="de-DE" dirty="0" err="1"/>
              <a:t>Older</a:t>
            </a:r>
            <a:r>
              <a:rPr lang="de-DE" dirty="0"/>
              <a:t> </a:t>
            </a:r>
            <a:r>
              <a:rPr lang="de-DE" dirty="0" err="1"/>
              <a:t>people</a:t>
            </a:r>
            <a:r>
              <a:rPr lang="de-DE" dirty="0"/>
              <a:t> </a:t>
            </a:r>
            <a:r>
              <a:rPr lang="de-DE" dirty="0" err="1"/>
              <a:t>living</a:t>
            </a:r>
            <a:r>
              <a:rPr lang="de-DE" dirty="0"/>
              <a:t> </a:t>
            </a:r>
            <a:r>
              <a:rPr lang="de-DE" dirty="0" err="1"/>
              <a:t>alone</a:t>
            </a:r>
            <a:r>
              <a:rPr lang="de-DE" dirty="0"/>
              <a:t> </a:t>
            </a:r>
            <a:r>
              <a:rPr lang="de-DE" dirty="0" err="1"/>
              <a:t>are</a:t>
            </a:r>
            <a:r>
              <a:rPr lang="de-DE" dirty="0"/>
              <a:t> </a:t>
            </a:r>
            <a:r>
              <a:rPr lang="de-DE" dirty="0" err="1"/>
              <a:t>more</a:t>
            </a:r>
            <a:r>
              <a:rPr lang="de-DE" dirty="0"/>
              <a:t> </a:t>
            </a:r>
            <a:r>
              <a:rPr lang="de-DE" dirty="0" err="1"/>
              <a:t>likely</a:t>
            </a:r>
            <a:r>
              <a:rPr lang="de-DE" dirty="0"/>
              <a:t> </a:t>
            </a:r>
            <a:r>
              <a:rPr lang="de-DE" dirty="0" err="1"/>
              <a:t>to</a:t>
            </a:r>
            <a:r>
              <a:rPr lang="de-DE" dirty="0"/>
              <a:t> </a:t>
            </a:r>
            <a:r>
              <a:rPr lang="de-DE" dirty="0" err="1"/>
              <a:t>be</a:t>
            </a:r>
            <a:r>
              <a:rPr lang="de-DE" dirty="0"/>
              <a:t> </a:t>
            </a:r>
            <a:r>
              <a:rPr lang="de-DE" dirty="0" err="1"/>
              <a:t>lonely</a:t>
            </a:r>
            <a:endParaRPr lang="de-DE" dirty="0"/>
          </a:p>
          <a:p>
            <a:pPr marL="285750" lvl="1" indent="-285750"/>
            <a:r>
              <a:rPr lang="de-DE" dirty="0" err="1"/>
              <a:t>Older</a:t>
            </a:r>
            <a:r>
              <a:rPr lang="de-DE" dirty="0"/>
              <a:t> </a:t>
            </a:r>
            <a:r>
              <a:rPr lang="de-DE" dirty="0" err="1"/>
              <a:t>people</a:t>
            </a:r>
            <a:r>
              <a:rPr lang="de-DE" dirty="0"/>
              <a:t> </a:t>
            </a:r>
            <a:r>
              <a:rPr lang="de-DE" dirty="0" err="1"/>
              <a:t>living</a:t>
            </a:r>
            <a:r>
              <a:rPr lang="de-DE" dirty="0"/>
              <a:t> </a:t>
            </a:r>
            <a:r>
              <a:rPr lang="de-DE" dirty="0" err="1"/>
              <a:t>alone</a:t>
            </a:r>
            <a:r>
              <a:rPr lang="de-DE" dirty="0"/>
              <a:t> </a:t>
            </a:r>
            <a:r>
              <a:rPr lang="de-DE" dirty="0" err="1"/>
              <a:t>are</a:t>
            </a:r>
            <a:r>
              <a:rPr lang="de-DE" dirty="0"/>
              <a:t> </a:t>
            </a:r>
            <a:r>
              <a:rPr lang="de-DE" dirty="0" err="1"/>
              <a:t>more</a:t>
            </a:r>
            <a:r>
              <a:rPr lang="de-DE" dirty="0"/>
              <a:t> </a:t>
            </a:r>
            <a:r>
              <a:rPr lang="de-DE" dirty="0" err="1"/>
              <a:t>likely</a:t>
            </a:r>
            <a:r>
              <a:rPr lang="de-DE" dirty="0"/>
              <a:t> </a:t>
            </a:r>
            <a:r>
              <a:rPr lang="de-DE" dirty="0" err="1"/>
              <a:t>to</a:t>
            </a:r>
            <a:r>
              <a:rPr lang="de-DE" dirty="0"/>
              <a:t> </a:t>
            </a:r>
            <a:r>
              <a:rPr lang="de-DE" dirty="0" err="1"/>
              <a:t>have</a:t>
            </a:r>
            <a:r>
              <a:rPr lang="de-DE" dirty="0"/>
              <a:t> </a:t>
            </a:r>
            <a:r>
              <a:rPr lang="de-DE" dirty="0" err="1"/>
              <a:t>health</a:t>
            </a:r>
            <a:r>
              <a:rPr lang="de-DE" dirty="0"/>
              <a:t> </a:t>
            </a:r>
            <a:r>
              <a:rPr lang="de-DE" dirty="0" err="1"/>
              <a:t>issues</a:t>
            </a:r>
            <a:r>
              <a:rPr lang="de-DE" dirty="0"/>
              <a:t> </a:t>
            </a:r>
            <a:r>
              <a:rPr lang="de-DE" dirty="0" err="1"/>
              <a:t>and</a:t>
            </a:r>
            <a:r>
              <a:rPr lang="de-DE" dirty="0"/>
              <a:t> </a:t>
            </a:r>
            <a:r>
              <a:rPr lang="de-DE" dirty="0" err="1"/>
              <a:t>to</a:t>
            </a:r>
            <a:r>
              <a:rPr lang="de-DE" dirty="0"/>
              <a:t> </a:t>
            </a:r>
            <a:r>
              <a:rPr lang="de-DE" dirty="0" err="1"/>
              <a:t>experience</a:t>
            </a:r>
            <a:r>
              <a:rPr lang="de-DE" dirty="0"/>
              <a:t> </a:t>
            </a:r>
            <a:r>
              <a:rPr lang="de-DE" dirty="0" err="1"/>
              <a:t>financial</a:t>
            </a:r>
            <a:r>
              <a:rPr lang="de-DE" dirty="0"/>
              <a:t> </a:t>
            </a:r>
            <a:r>
              <a:rPr lang="de-DE" dirty="0" err="1"/>
              <a:t>restrictions</a:t>
            </a:r>
            <a:endParaRPr lang="de-DE" dirty="0"/>
          </a:p>
          <a:p>
            <a:pPr lvl="1"/>
            <a:endParaRPr lang="de-DE" dirty="0"/>
          </a:p>
          <a:p>
            <a:r>
              <a:rPr lang="de-DE" dirty="0" err="1"/>
              <a:t>Older</a:t>
            </a:r>
            <a:r>
              <a:rPr lang="de-DE" dirty="0"/>
              <a:t> </a:t>
            </a:r>
            <a:r>
              <a:rPr lang="de-DE" dirty="0" err="1"/>
              <a:t>people</a:t>
            </a:r>
            <a:r>
              <a:rPr lang="de-DE" dirty="0"/>
              <a:t> </a:t>
            </a:r>
            <a:r>
              <a:rPr lang="de-DE" dirty="0" err="1"/>
              <a:t>might</a:t>
            </a:r>
            <a:r>
              <a:rPr lang="de-DE" dirty="0"/>
              <a:t> </a:t>
            </a:r>
            <a:r>
              <a:rPr lang="de-DE" dirty="0" err="1"/>
              <a:t>be</a:t>
            </a:r>
            <a:r>
              <a:rPr lang="de-DE" dirty="0"/>
              <a:t> </a:t>
            </a:r>
            <a:r>
              <a:rPr lang="de-DE" dirty="0" err="1"/>
              <a:t>interested</a:t>
            </a:r>
            <a:r>
              <a:rPr lang="de-DE" dirty="0"/>
              <a:t> </a:t>
            </a:r>
            <a:r>
              <a:rPr lang="de-DE" dirty="0" err="1"/>
              <a:t>to</a:t>
            </a:r>
            <a:r>
              <a:rPr lang="de-DE" dirty="0"/>
              <a:t> live </a:t>
            </a:r>
            <a:r>
              <a:rPr lang="de-DE" dirty="0" err="1"/>
              <a:t>together</a:t>
            </a:r>
            <a:r>
              <a:rPr lang="de-DE" dirty="0"/>
              <a:t> </a:t>
            </a:r>
            <a:r>
              <a:rPr lang="de-DE" dirty="0" err="1"/>
              <a:t>with</a:t>
            </a:r>
            <a:r>
              <a:rPr lang="de-DE" dirty="0"/>
              <a:t> </a:t>
            </a:r>
            <a:r>
              <a:rPr lang="de-DE" dirty="0" err="1"/>
              <a:t>others</a:t>
            </a:r>
            <a:r>
              <a:rPr lang="de-DE" dirty="0"/>
              <a:t> </a:t>
            </a:r>
          </a:p>
          <a:p>
            <a:pPr marL="285750" lvl="1" indent="-285750"/>
            <a:r>
              <a:rPr lang="de-DE" dirty="0" err="1"/>
              <a:t>Social</a:t>
            </a:r>
            <a:r>
              <a:rPr lang="de-DE" dirty="0"/>
              <a:t> </a:t>
            </a:r>
            <a:r>
              <a:rPr lang="de-DE" dirty="0" err="1"/>
              <a:t>farming</a:t>
            </a:r>
            <a:r>
              <a:rPr lang="de-DE" dirty="0"/>
              <a:t> </a:t>
            </a:r>
            <a:r>
              <a:rPr lang="de-DE" dirty="0" err="1"/>
              <a:t>might</a:t>
            </a:r>
            <a:r>
              <a:rPr lang="de-DE" dirty="0"/>
              <a:t> </a:t>
            </a:r>
            <a:r>
              <a:rPr lang="de-DE" dirty="0" err="1"/>
              <a:t>attract</a:t>
            </a:r>
            <a:r>
              <a:rPr lang="de-DE" dirty="0"/>
              <a:t> </a:t>
            </a:r>
            <a:r>
              <a:rPr lang="de-DE" dirty="0" err="1"/>
              <a:t>older</a:t>
            </a:r>
            <a:r>
              <a:rPr lang="de-DE" dirty="0"/>
              <a:t> </a:t>
            </a:r>
            <a:r>
              <a:rPr lang="de-DE" dirty="0" err="1"/>
              <a:t>people</a:t>
            </a:r>
            <a:r>
              <a:rPr lang="de-DE" dirty="0"/>
              <a:t> </a:t>
            </a:r>
            <a:r>
              <a:rPr lang="de-DE" dirty="0" err="1"/>
              <a:t>who</a:t>
            </a:r>
            <a:r>
              <a:rPr lang="de-DE" dirty="0"/>
              <a:t> </a:t>
            </a:r>
            <a:r>
              <a:rPr lang="de-DE" dirty="0" err="1"/>
              <a:t>are</a:t>
            </a:r>
            <a:r>
              <a:rPr lang="de-DE" dirty="0"/>
              <a:t> </a:t>
            </a:r>
            <a:r>
              <a:rPr lang="de-DE" dirty="0" err="1"/>
              <a:t>interested</a:t>
            </a:r>
            <a:r>
              <a:rPr lang="de-DE" dirty="0"/>
              <a:t> </a:t>
            </a:r>
            <a:r>
              <a:rPr lang="de-DE" dirty="0" err="1"/>
              <a:t>to</a:t>
            </a:r>
            <a:r>
              <a:rPr lang="de-DE" dirty="0"/>
              <a:t> live in a </a:t>
            </a:r>
            <a:r>
              <a:rPr lang="de-DE" dirty="0" err="1"/>
              <a:t>community</a:t>
            </a:r>
            <a:r>
              <a:rPr lang="de-DE" dirty="0"/>
              <a:t> </a:t>
            </a:r>
            <a:r>
              <a:rPr lang="de-DE" dirty="0" err="1"/>
              <a:t>rather</a:t>
            </a:r>
            <a:r>
              <a:rPr lang="de-DE" dirty="0"/>
              <a:t> </a:t>
            </a:r>
            <a:r>
              <a:rPr lang="de-DE" dirty="0" err="1"/>
              <a:t>than</a:t>
            </a:r>
            <a:r>
              <a:rPr lang="de-DE" dirty="0"/>
              <a:t> </a:t>
            </a:r>
            <a:r>
              <a:rPr lang="de-DE" dirty="0" err="1"/>
              <a:t>to</a:t>
            </a:r>
            <a:r>
              <a:rPr lang="de-DE" dirty="0"/>
              <a:t> live </a:t>
            </a:r>
            <a:r>
              <a:rPr lang="de-DE" dirty="0" err="1"/>
              <a:t>alone</a:t>
            </a:r>
            <a:endParaRPr lang="de-DE" dirty="0"/>
          </a:p>
          <a:p>
            <a:pPr marL="285750" lvl="1" indent="-285750"/>
            <a:r>
              <a:rPr lang="de-DE" dirty="0" err="1"/>
              <a:t>Older</a:t>
            </a:r>
            <a:r>
              <a:rPr lang="de-DE" dirty="0"/>
              <a:t> </a:t>
            </a:r>
            <a:r>
              <a:rPr lang="de-DE" dirty="0" err="1"/>
              <a:t>people</a:t>
            </a:r>
            <a:r>
              <a:rPr lang="de-DE" dirty="0"/>
              <a:t> </a:t>
            </a:r>
            <a:r>
              <a:rPr lang="de-DE" dirty="0" err="1"/>
              <a:t>might</a:t>
            </a:r>
            <a:r>
              <a:rPr lang="de-DE" dirty="0"/>
              <a:t> </a:t>
            </a:r>
            <a:r>
              <a:rPr lang="de-DE" dirty="0" err="1"/>
              <a:t>be</a:t>
            </a:r>
            <a:r>
              <a:rPr lang="de-DE" dirty="0"/>
              <a:t> </a:t>
            </a:r>
            <a:r>
              <a:rPr lang="de-DE" dirty="0" err="1"/>
              <a:t>willing</a:t>
            </a:r>
            <a:r>
              <a:rPr lang="de-DE" dirty="0"/>
              <a:t> </a:t>
            </a:r>
            <a:r>
              <a:rPr lang="de-DE" dirty="0" err="1"/>
              <a:t>to</a:t>
            </a:r>
            <a:r>
              <a:rPr lang="de-DE" dirty="0"/>
              <a:t> do </a:t>
            </a:r>
            <a:r>
              <a:rPr lang="de-DE" dirty="0" err="1"/>
              <a:t>volunteer</a:t>
            </a:r>
            <a:r>
              <a:rPr lang="de-DE" dirty="0"/>
              <a:t> </a:t>
            </a:r>
            <a:r>
              <a:rPr lang="de-DE" dirty="0" err="1"/>
              <a:t>work</a:t>
            </a:r>
            <a:r>
              <a:rPr lang="de-DE" dirty="0"/>
              <a:t> on </a:t>
            </a:r>
            <a:r>
              <a:rPr lang="de-DE" dirty="0" err="1"/>
              <a:t>the</a:t>
            </a:r>
            <a:r>
              <a:rPr lang="de-DE" dirty="0"/>
              <a:t> </a:t>
            </a:r>
            <a:r>
              <a:rPr lang="de-DE" dirty="0" err="1"/>
              <a:t>farm</a:t>
            </a:r>
            <a:endParaRPr lang="de-DE" dirty="0"/>
          </a:p>
          <a:p>
            <a:pPr lvl="1"/>
            <a:endParaRPr lang="de-DE" dirty="0"/>
          </a:p>
          <a:p>
            <a:pPr lvl="1"/>
            <a:endParaRPr lang="de-DE" dirty="0"/>
          </a:p>
        </p:txBody>
      </p:sp>
      <p:sp>
        <p:nvSpPr>
          <p:cNvPr id="5" name="Titel 4"/>
          <p:cNvSpPr>
            <a:spLocks noGrp="1"/>
          </p:cNvSpPr>
          <p:nvPr>
            <p:ph type="title"/>
          </p:nvPr>
        </p:nvSpPr>
        <p:spPr/>
        <p:txBody>
          <a:bodyPr/>
          <a:lstStyle/>
          <a:p>
            <a:r>
              <a:rPr lang="en-GB" dirty="0"/>
              <a:t>Loneliness</a:t>
            </a:r>
            <a:endParaRPr lang="de-DE" dirty="0"/>
          </a:p>
        </p:txBody>
      </p:sp>
    </p:spTree>
    <p:extLst>
      <p:ext uri="{BB962C8B-B14F-4D97-AF65-F5344CB8AC3E}">
        <p14:creationId xmlns:p14="http://schemas.microsoft.com/office/powerpoint/2010/main" val="157627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Benefits</a:t>
            </a:r>
            <a:endParaRPr lang="cs-CZ" dirty="0"/>
          </a:p>
          <a:p>
            <a:pPr lvl="1"/>
            <a:endParaRPr lang="en-GB" dirty="0"/>
          </a:p>
        </p:txBody>
      </p:sp>
    </p:spTree>
    <p:extLst>
      <p:ext uri="{BB962C8B-B14F-4D97-AF65-F5344CB8AC3E}">
        <p14:creationId xmlns:p14="http://schemas.microsoft.com/office/powerpoint/2010/main" val="76815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a:t>
            </a:fld>
            <a:endParaRPr lang="en-GB" dirty="0"/>
          </a:p>
        </p:txBody>
      </p:sp>
      <p:sp>
        <p:nvSpPr>
          <p:cNvPr id="3" name="Fußzeilenplatzhalter 2"/>
          <p:cNvSpPr>
            <a:spLocks noGrp="1"/>
          </p:cNvSpPr>
          <p:nvPr>
            <p:ph type="ftr" sz="quarter" idx="11"/>
          </p:nvPr>
        </p:nvSpPr>
        <p:spPr/>
        <p:txBody>
          <a:bodyPr/>
          <a:lstStyle/>
          <a:p>
            <a:r>
              <a:rPr lang="en-GB" dirty="0"/>
              <a:t>Older people</a:t>
            </a:r>
          </a:p>
        </p:txBody>
      </p:sp>
      <p:sp>
        <p:nvSpPr>
          <p:cNvPr id="4" name="Inhaltsplatzhalter 3"/>
          <p:cNvSpPr>
            <a:spLocks noGrp="1"/>
          </p:cNvSpPr>
          <p:nvPr>
            <p:ph idx="1"/>
          </p:nvPr>
        </p:nvSpPr>
        <p:spPr/>
        <p:txBody>
          <a:bodyPr/>
          <a:lstStyle/>
          <a:p>
            <a:r>
              <a:rPr lang="de-DE" dirty="0" err="1"/>
              <a:t>Introduction</a:t>
            </a:r>
            <a:endParaRPr lang="cs-CZ" dirty="0"/>
          </a:p>
          <a:p>
            <a:pPr lvl="1"/>
            <a:r>
              <a:rPr lang="de-DE" dirty="0" err="1"/>
              <a:t>What</a:t>
            </a:r>
            <a:r>
              <a:rPr lang="de-DE" dirty="0"/>
              <a:t> </a:t>
            </a:r>
            <a:r>
              <a:rPr lang="de-DE" dirty="0" err="1"/>
              <a:t>is</a:t>
            </a:r>
            <a:r>
              <a:rPr lang="de-DE" dirty="0"/>
              <a:t> </a:t>
            </a:r>
            <a:r>
              <a:rPr lang="de-DE" dirty="0" err="1"/>
              <a:t>old</a:t>
            </a:r>
            <a:r>
              <a:rPr lang="de-DE" dirty="0"/>
              <a:t> </a:t>
            </a:r>
            <a:r>
              <a:rPr lang="de-DE" dirty="0" err="1"/>
              <a:t>age</a:t>
            </a:r>
            <a:r>
              <a:rPr lang="de-DE" dirty="0"/>
              <a:t>? </a:t>
            </a:r>
            <a:endParaRPr lang="cs-CZ" dirty="0"/>
          </a:p>
          <a:p>
            <a:pPr lvl="1"/>
            <a:r>
              <a:rPr lang="de-DE" dirty="0"/>
              <a:t>System </a:t>
            </a:r>
            <a:r>
              <a:rPr lang="de-DE" dirty="0" err="1"/>
              <a:t>of</a:t>
            </a:r>
            <a:r>
              <a:rPr lang="de-DE" dirty="0"/>
              <a:t> </a:t>
            </a:r>
            <a:r>
              <a:rPr lang="de-DE" dirty="0" err="1"/>
              <a:t>long</a:t>
            </a:r>
            <a:r>
              <a:rPr lang="de-DE" dirty="0"/>
              <a:t>-term care: </a:t>
            </a:r>
            <a:r>
              <a:rPr lang="de-DE" dirty="0" err="1"/>
              <a:t>who</a:t>
            </a:r>
            <a:r>
              <a:rPr lang="de-DE" dirty="0"/>
              <a:t> </a:t>
            </a:r>
            <a:r>
              <a:rPr lang="de-DE" dirty="0" err="1"/>
              <a:t>is</a:t>
            </a:r>
            <a:r>
              <a:rPr lang="de-DE" dirty="0"/>
              <a:t> </a:t>
            </a:r>
            <a:r>
              <a:rPr lang="de-DE" dirty="0" err="1"/>
              <a:t>responsible</a:t>
            </a:r>
            <a:r>
              <a:rPr lang="de-DE" dirty="0"/>
              <a:t> </a:t>
            </a:r>
            <a:r>
              <a:rPr lang="de-DE" dirty="0" err="1"/>
              <a:t>to</a:t>
            </a:r>
            <a:r>
              <a:rPr lang="de-DE" dirty="0"/>
              <a:t> </a:t>
            </a:r>
            <a:r>
              <a:rPr lang="de-DE" dirty="0" err="1"/>
              <a:t>provide</a:t>
            </a:r>
            <a:r>
              <a:rPr lang="de-DE" dirty="0"/>
              <a:t> care?</a:t>
            </a:r>
            <a:endParaRPr lang="cs-CZ" dirty="0"/>
          </a:p>
          <a:p>
            <a:pPr lvl="1" indent="0">
              <a:buNone/>
            </a:pPr>
            <a:endParaRPr lang="cs-CZ" dirty="0"/>
          </a:p>
          <a:p>
            <a:r>
              <a:rPr lang="de-DE" dirty="0" err="1"/>
              <a:t>Characteristics</a:t>
            </a:r>
            <a:r>
              <a:rPr lang="de-DE" dirty="0"/>
              <a:t> </a:t>
            </a:r>
            <a:r>
              <a:rPr lang="de-DE" dirty="0" err="1"/>
              <a:t>of</a:t>
            </a:r>
            <a:r>
              <a:rPr lang="de-DE" dirty="0"/>
              <a:t> </a:t>
            </a:r>
            <a:r>
              <a:rPr lang="de-DE" dirty="0" err="1"/>
              <a:t>the</a:t>
            </a:r>
            <a:r>
              <a:rPr lang="de-DE" dirty="0"/>
              <a:t> Group: </a:t>
            </a:r>
            <a:r>
              <a:rPr lang="de-DE" dirty="0" err="1"/>
              <a:t>Older</a:t>
            </a:r>
            <a:r>
              <a:rPr lang="de-DE" dirty="0"/>
              <a:t> People</a:t>
            </a:r>
            <a:endParaRPr lang="cs-CZ" dirty="0"/>
          </a:p>
          <a:p>
            <a:pPr lvl="1"/>
            <a:r>
              <a:rPr lang="de-DE" dirty="0"/>
              <a:t>People </a:t>
            </a:r>
            <a:r>
              <a:rPr lang="de-DE" dirty="0" err="1"/>
              <a:t>living</a:t>
            </a:r>
            <a:r>
              <a:rPr lang="de-DE" dirty="0"/>
              <a:t> </a:t>
            </a:r>
            <a:r>
              <a:rPr lang="de-DE" dirty="0" err="1"/>
              <a:t>with</a:t>
            </a:r>
            <a:r>
              <a:rPr lang="de-DE" dirty="0"/>
              <a:t> </a:t>
            </a:r>
            <a:r>
              <a:rPr lang="de-DE" dirty="0" err="1"/>
              <a:t>dementia</a:t>
            </a:r>
            <a:r>
              <a:rPr lang="cs-CZ" dirty="0"/>
              <a:t>	</a:t>
            </a:r>
          </a:p>
          <a:p>
            <a:pPr lvl="1"/>
            <a:r>
              <a:rPr lang="de-DE" dirty="0"/>
              <a:t>People </a:t>
            </a:r>
            <a:r>
              <a:rPr lang="de-DE" dirty="0" err="1"/>
              <a:t>with</a:t>
            </a:r>
            <a:r>
              <a:rPr lang="de-DE" dirty="0"/>
              <a:t> a (potential) </a:t>
            </a:r>
            <a:r>
              <a:rPr lang="de-DE" dirty="0" err="1"/>
              <a:t>need</a:t>
            </a:r>
            <a:r>
              <a:rPr lang="de-DE" dirty="0"/>
              <a:t> </a:t>
            </a:r>
            <a:r>
              <a:rPr lang="de-DE" dirty="0" err="1"/>
              <a:t>for</a:t>
            </a:r>
            <a:r>
              <a:rPr lang="de-DE" dirty="0"/>
              <a:t> </a:t>
            </a:r>
            <a:r>
              <a:rPr lang="de-DE" dirty="0" err="1"/>
              <a:t>long</a:t>
            </a:r>
            <a:r>
              <a:rPr lang="de-DE" dirty="0"/>
              <a:t>-term care</a:t>
            </a:r>
          </a:p>
          <a:p>
            <a:pPr lvl="1"/>
            <a:r>
              <a:rPr lang="de-DE" dirty="0" err="1"/>
              <a:t>Older</a:t>
            </a:r>
            <a:r>
              <a:rPr lang="de-DE" dirty="0"/>
              <a:t> </a:t>
            </a:r>
            <a:r>
              <a:rPr lang="de-DE" dirty="0" err="1"/>
              <a:t>individuals</a:t>
            </a:r>
            <a:r>
              <a:rPr lang="de-DE" dirty="0"/>
              <a:t> </a:t>
            </a:r>
            <a:r>
              <a:rPr lang="de-DE" dirty="0" err="1"/>
              <a:t>who</a:t>
            </a:r>
            <a:r>
              <a:rPr lang="de-DE" dirty="0"/>
              <a:t> </a:t>
            </a:r>
            <a:r>
              <a:rPr lang="de-DE" dirty="0" err="1"/>
              <a:t>are</a:t>
            </a:r>
            <a:r>
              <a:rPr lang="de-DE" dirty="0"/>
              <a:t> </a:t>
            </a:r>
            <a:r>
              <a:rPr lang="de-DE" dirty="0" err="1"/>
              <a:t>living</a:t>
            </a:r>
            <a:r>
              <a:rPr lang="de-DE" dirty="0"/>
              <a:t> </a:t>
            </a:r>
            <a:r>
              <a:rPr lang="de-DE" dirty="0" err="1"/>
              <a:t>alone</a:t>
            </a:r>
            <a:r>
              <a:rPr lang="de-DE" dirty="0"/>
              <a:t> </a:t>
            </a:r>
            <a:endParaRPr lang="cs-CZ" dirty="0"/>
          </a:p>
          <a:p>
            <a:pPr lvl="1"/>
            <a:endParaRPr lang="cs-CZ" dirty="0"/>
          </a:p>
          <a:p>
            <a:pPr lvl="1" indent="0">
              <a:lnSpc>
                <a:spcPts val="2760"/>
              </a:lnSpc>
              <a:spcBef>
                <a:spcPts val="0"/>
              </a:spcBef>
              <a:buNone/>
            </a:pPr>
            <a:r>
              <a:rPr lang="de-DE" sz="2300" dirty="0" err="1">
                <a:solidFill>
                  <a:schemeClr val="accent2"/>
                </a:solidFill>
              </a:rPr>
              <a:t>Benefits</a:t>
            </a:r>
            <a:r>
              <a:rPr lang="de-DE" sz="2300" dirty="0">
                <a:solidFill>
                  <a:schemeClr val="accent2"/>
                </a:solidFill>
              </a:rPr>
              <a:t> </a:t>
            </a:r>
            <a:r>
              <a:rPr lang="de-DE" sz="2300" dirty="0" err="1">
                <a:solidFill>
                  <a:schemeClr val="accent2"/>
                </a:solidFill>
              </a:rPr>
              <a:t>of</a:t>
            </a:r>
            <a:r>
              <a:rPr lang="de-DE" sz="2300" dirty="0">
                <a:solidFill>
                  <a:schemeClr val="accent2"/>
                </a:solidFill>
              </a:rPr>
              <a:t> </a:t>
            </a:r>
            <a:r>
              <a:rPr lang="de-DE" sz="2300" dirty="0" err="1">
                <a:solidFill>
                  <a:schemeClr val="accent2"/>
                </a:solidFill>
              </a:rPr>
              <a:t>Social</a:t>
            </a:r>
            <a:r>
              <a:rPr lang="de-DE" sz="2300" dirty="0">
                <a:solidFill>
                  <a:schemeClr val="accent2"/>
                </a:solidFill>
              </a:rPr>
              <a:t> </a:t>
            </a:r>
            <a:r>
              <a:rPr lang="de-DE" sz="2300" dirty="0" err="1">
                <a:solidFill>
                  <a:schemeClr val="accent2"/>
                </a:solidFill>
              </a:rPr>
              <a:t>Farming</a:t>
            </a:r>
            <a:r>
              <a:rPr lang="de-DE" sz="2300" dirty="0">
                <a:solidFill>
                  <a:schemeClr val="accent2"/>
                </a:solidFill>
              </a:rPr>
              <a:t> </a:t>
            </a:r>
            <a:r>
              <a:rPr lang="de-DE" sz="2300" dirty="0" err="1">
                <a:solidFill>
                  <a:schemeClr val="accent2"/>
                </a:solidFill>
              </a:rPr>
              <a:t>for</a:t>
            </a:r>
            <a:r>
              <a:rPr lang="de-DE" sz="2300" dirty="0">
                <a:solidFill>
                  <a:schemeClr val="accent2"/>
                </a:solidFill>
              </a:rPr>
              <a:t> </a:t>
            </a:r>
            <a:r>
              <a:rPr lang="de-DE" sz="2300" dirty="0" err="1">
                <a:solidFill>
                  <a:schemeClr val="accent2"/>
                </a:solidFill>
              </a:rPr>
              <a:t>Older</a:t>
            </a:r>
            <a:r>
              <a:rPr lang="de-DE" sz="2300" dirty="0">
                <a:solidFill>
                  <a:schemeClr val="accent2"/>
                </a:solidFill>
              </a:rPr>
              <a:t> People</a:t>
            </a:r>
            <a:endParaRPr lang="cs-CZ" sz="2300" dirty="0">
              <a:solidFill>
                <a:schemeClr val="accent2"/>
              </a:solidFill>
            </a:endParaRPr>
          </a:p>
        </p:txBody>
      </p:sp>
      <p:sp>
        <p:nvSpPr>
          <p:cNvPr id="5" name="Titel 4"/>
          <p:cNvSpPr>
            <a:spLocks noGrp="1"/>
          </p:cNvSpPr>
          <p:nvPr>
            <p:ph type="title"/>
          </p:nvPr>
        </p:nvSpPr>
        <p:spPr/>
        <p:txBody>
          <a:bodyPr/>
          <a:lstStyle/>
          <a:p>
            <a:r>
              <a:rPr lang="en-GB" dirty="0"/>
              <a:t>Overview</a:t>
            </a:r>
            <a:endParaRPr lang="de-DE" dirty="0"/>
          </a:p>
        </p:txBody>
      </p:sp>
    </p:spTree>
    <p:extLst>
      <p:ext uri="{BB962C8B-B14F-4D97-AF65-F5344CB8AC3E}">
        <p14:creationId xmlns:p14="http://schemas.microsoft.com/office/powerpoint/2010/main" val="399828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20</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p:txBody>
          <a:bodyPr>
            <a:normAutofit/>
          </a:bodyPr>
          <a:lstStyle/>
          <a:p>
            <a:r>
              <a:rPr lang="de-DE" dirty="0" err="1"/>
              <a:t>Health</a:t>
            </a:r>
            <a:r>
              <a:rPr lang="de-DE" dirty="0"/>
              <a:t> </a:t>
            </a:r>
            <a:r>
              <a:rPr lang="de-DE" dirty="0" err="1"/>
              <a:t>benefits</a:t>
            </a:r>
            <a:endParaRPr lang="de-DE" dirty="0"/>
          </a:p>
          <a:p>
            <a:pPr marL="285750" lvl="1" indent="-285750"/>
            <a:r>
              <a:rPr lang="de-DE" dirty="0" err="1"/>
              <a:t>Disease</a:t>
            </a:r>
            <a:r>
              <a:rPr lang="de-DE" dirty="0"/>
              <a:t> </a:t>
            </a:r>
            <a:r>
              <a:rPr lang="de-DE" dirty="0" err="1"/>
              <a:t>prevention</a:t>
            </a:r>
            <a:r>
              <a:rPr lang="de-DE" dirty="0"/>
              <a:t> </a:t>
            </a:r>
            <a:r>
              <a:rPr lang="de-DE" dirty="0" err="1"/>
              <a:t>or</a:t>
            </a:r>
            <a:r>
              <a:rPr lang="de-DE" dirty="0"/>
              <a:t> </a:t>
            </a:r>
            <a:r>
              <a:rPr lang="de-DE" dirty="0" err="1"/>
              <a:t>slowdown</a:t>
            </a:r>
            <a:endParaRPr lang="de-DE" dirty="0"/>
          </a:p>
          <a:p>
            <a:pPr marL="285750" lvl="1" indent="-285750"/>
            <a:r>
              <a:rPr lang="de-DE" dirty="0" err="1"/>
              <a:t>Exercise</a:t>
            </a:r>
            <a:r>
              <a:rPr lang="de-DE" dirty="0"/>
              <a:t>, </a:t>
            </a:r>
            <a:r>
              <a:rPr lang="de-DE" dirty="0" err="1"/>
              <a:t>physical</a:t>
            </a:r>
            <a:r>
              <a:rPr lang="de-DE" dirty="0"/>
              <a:t> </a:t>
            </a:r>
            <a:r>
              <a:rPr lang="de-DE" dirty="0" err="1"/>
              <a:t>activity</a:t>
            </a:r>
            <a:r>
              <a:rPr lang="de-DE" dirty="0"/>
              <a:t> </a:t>
            </a:r>
            <a:r>
              <a:rPr lang="de-DE" dirty="0" err="1"/>
              <a:t>to</a:t>
            </a:r>
            <a:r>
              <a:rPr lang="de-DE" dirty="0"/>
              <a:t> </a:t>
            </a:r>
            <a:r>
              <a:rPr lang="de-DE" dirty="0" err="1"/>
              <a:t>improve</a:t>
            </a:r>
            <a:r>
              <a:rPr lang="de-DE" dirty="0"/>
              <a:t> </a:t>
            </a:r>
            <a:r>
              <a:rPr lang="de-DE" dirty="0" err="1"/>
              <a:t>health</a:t>
            </a:r>
            <a:endParaRPr lang="de-DE" dirty="0"/>
          </a:p>
          <a:p>
            <a:pPr marL="285750" lvl="1" indent="-285750"/>
            <a:r>
              <a:rPr lang="de-DE" dirty="0"/>
              <a:t>Stimulation </a:t>
            </a:r>
            <a:r>
              <a:rPr lang="de-DE" dirty="0" err="1"/>
              <a:t>of</a:t>
            </a:r>
            <a:r>
              <a:rPr lang="de-DE" dirty="0"/>
              <a:t> </a:t>
            </a:r>
            <a:r>
              <a:rPr lang="de-DE" dirty="0" err="1"/>
              <a:t>appetite</a:t>
            </a:r>
            <a:r>
              <a:rPr lang="de-DE" dirty="0"/>
              <a:t> </a:t>
            </a:r>
            <a:r>
              <a:rPr lang="de-DE" dirty="0" err="1"/>
              <a:t>and</a:t>
            </a:r>
            <a:r>
              <a:rPr lang="de-DE" dirty="0"/>
              <a:t> </a:t>
            </a:r>
            <a:r>
              <a:rPr lang="de-DE" dirty="0" err="1"/>
              <a:t>improvment</a:t>
            </a:r>
            <a:r>
              <a:rPr lang="de-DE" dirty="0"/>
              <a:t> </a:t>
            </a:r>
            <a:r>
              <a:rPr lang="de-DE" dirty="0" err="1"/>
              <a:t>of</a:t>
            </a:r>
            <a:r>
              <a:rPr lang="de-DE" dirty="0"/>
              <a:t> </a:t>
            </a:r>
            <a:r>
              <a:rPr lang="de-DE" dirty="0" err="1"/>
              <a:t>nutrition</a:t>
            </a:r>
            <a:endParaRPr lang="de-DE" dirty="0"/>
          </a:p>
          <a:p>
            <a:pPr marL="285750" lvl="1" indent="-285750"/>
            <a:r>
              <a:rPr lang="de-DE" dirty="0" err="1"/>
              <a:t>Improvement</a:t>
            </a:r>
            <a:r>
              <a:rPr lang="de-DE" dirty="0"/>
              <a:t> </a:t>
            </a:r>
            <a:r>
              <a:rPr lang="de-DE" dirty="0" err="1"/>
              <a:t>of</a:t>
            </a:r>
            <a:r>
              <a:rPr lang="de-DE" dirty="0"/>
              <a:t> </a:t>
            </a:r>
            <a:r>
              <a:rPr lang="de-DE" dirty="0" err="1"/>
              <a:t>quality</a:t>
            </a:r>
            <a:r>
              <a:rPr lang="de-DE" dirty="0"/>
              <a:t> </a:t>
            </a:r>
            <a:r>
              <a:rPr lang="de-DE" dirty="0" err="1"/>
              <a:t>of</a:t>
            </a:r>
            <a:r>
              <a:rPr lang="de-DE" dirty="0"/>
              <a:t> </a:t>
            </a:r>
            <a:r>
              <a:rPr lang="de-DE" dirty="0" err="1"/>
              <a:t>life</a:t>
            </a:r>
            <a:endParaRPr lang="de-DE" dirty="0"/>
          </a:p>
          <a:p>
            <a:pPr marL="285750" lvl="1" indent="-285750"/>
            <a:r>
              <a:rPr lang="de-DE" dirty="0" err="1"/>
              <a:t>Prevention</a:t>
            </a:r>
            <a:r>
              <a:rPr lang="de-DE" dirty="0"/>
              <a:t> </a:t>
            </a:r>
            <a:r>
              <a:rPr lang="de-DE" dirty="0" err="1"/>
              <a:t>of</a:t>
            </a:r>
            <a:r>
              <a:rPr lang="de-DE" dirty="0"/>
              <a:t> </a:t>
            </a:r>
            <a:r>
              <a:rPr lang="de-DE" dirty="0" err="1"/>
              <a:t>loneliness</a:t>
            </a:r>
            <a:endParaRPr lang="de-DE" dirty="0"/>
          </a:p>
          <a:p>
            <a:pPr lvl="1"/>
            <a:endParaRPr lang="de-DE" dirty="0"/>
          </a:p>
          <a:p>
            <a:pPr lvl="1" indent="0">
              <a:buNone/>
            </a:pPr>
            <a:r>
              <a:rPr lang="de-DE" sz="2300" dirty="0">
                <a:solidFill>
                  <a:schemeClr val="accent2"/>
                </a:solidFill>
              </a:rPr>
              <a:t>Emotional </a:t>
            </a:r>
            <a:r>
              <a:rPr lang="de-DE" sz="2300" dirty="0" err="1">
                <a:solidFill>
                  <a:schemeClr val="accent2"/>
                </a:solidFill>
              </a:rPr>
              <a:t>benefits</a:t>
            </a:r>
            <a:endParaRPr lang="de-DE" sz="2300" dirty="0">
              <a:solidFill>
                <a:schemeClr val="accent2"/>
              </a:solidFill>
            </a:endParaRPr>
          </a:p>
          <a:p>
            <a:pPr marL="285750" lvl="1" indent="-285750"/>
            <a:r>
              <a:rPr lang="de-DE" dirty="0"/>
              <a:t>Emotional </a:t>
            </a:r>
            <a:r>
              <a:rPr lang="de-DE" dirty="0" err="1"/>
              <a:t>benefit</a:t>
            </a:r>
            <a:r>
              <a:rPr lang="de-DE" dirty="0"/>
              <a:t> </a:t>
            </a:r>
            <a:r>
              <a:rPr lang="de-DE" dirty="0" err="1"/>
              <a:t>from</a:t>
            </a:r>
            <a:r>
              <a:rPr lang="de-DE" dirty="0"/>
              <a:t> </a:t>
            </a:r>
            <a:r>
              <a:rPr lang="de-DE" dirty="0" err="1"/>
              <a:t>caring</a:t>
            </a:r>
            <a:r>
              <a:rPr lang="de-DE" dirty="0"/>
              <a:t> </a:t>
            </a:r>
            <a:r>
              <a:rPr lang="de-DE" dirty="0" err="1"/>
              <a:t>for</a:t>
            </a:r>
            <a:r>
              <a:rPr lang="de-DE" dirty="0"/>
              <a:t> </a:t>
            </a:r>
            <a:r>
              <a:rPr lang="de-DE" dirty="0" err="1"/>
              <a:t>animals</a:t>
            </a:r>
            <a:r>
              <a:rPr lang="de-DE" dirty="0"/>
              <a:t> </a:t>
            </a:r>
            <a:r>
              <a:rPr lang="de-DE" dirty="0" err="1"/>
              <a:t>or</a:t>
            </a:r>
            <a:r>
              <a:rPr lang="de-DE" dirty="0"/>
              <a:t> </a:t>
            </a:r>
            <a:r>
              <a:rPr lang="de-DE" dirty="0" err="1"/>
              <a:t>enjoying</a:t>
            </a:r>
            <a:r>
              <a:rPr lang="de-DE" dirty="0"/>
              <a:t> </a:t>
            </a:r>
            <a:r>
              <a:rPr lang="de-DE" dirty="0" err="1"/>
              <a:t>the</a:t>
            </a:r>
            <a:r>
              <a:rPr lang="de-DE" dirty="0"/>
              <a:t> </a:t>
            </a:r>
            <a:r>
              <a:rPr lang="de-DE" dirty="0" err="1"/>
              <a:t>landscape</a:t>
            </a:r>
            <a:endParaRPr lang="de-DE" dirty="0"/>
          </a:p>
          <a:p>
            <a:pPr marL="285750" lvl="1" indent="-285750"/>
            <a:r>
              <a:rPr lang="de-DE" dirty="0"/>
              <a:t>Feeling </a:t>
            </a:r>
            <a:r>
              <a:rPr lang="de-DE" dirty="0" err="1"/>
              <a:t>to</a:t>
            </a:r>
            <a:r>
              <a:rPr lang="de-DE" dirty="0"/>
              <a:t> </a:t>
            </a:r>
            <a:r>
              <a:rPr lang="de-DE" dirty="0" err="1"/>
              <a:t>be</a:t>
            </a:r>
            <a:r>
              <a:rPr lang="de-DE" dirty="0"/>
              <a:t> </a:t>
            </a:r>
            <a:r>
              <a:rPr lang="de-DE" dirty="0" err="1"/>
              <a:t>needed</a:t>
            </a:r>
            <a:r>
              <a:rPr lang="de-DE" dirty="0"/>
              <a:t> </a:t>
            </a:r>
            <a:r>
              <a:rPr lang="de-DE" dirty="0" err="1"/>
              <a:t>and</a:t>
            </a:r>
            <a:r>
              <a:rPr lang="de-DE" dirty="0"/>
              <a:t> </a:t>
            </a:r>
            <a:r>
              <a:rPr lang="de-DE" dirty="0" err="1"/>
              <a:t>able</a:t>
            </a:r>
            <a:r>
              <a:rPr lang="de-DE" dirty="0"/>
              <a:t> </a:t>
            </a:r>
            <a:r>
              <a:rPr lang="de-DE" dirty="0" err="1"/>
              <a:t>to</a:t>
            </a:r>
            <a:r>
              <a:rPr lang="de-DE" dirty="0"/>
              <a:t> </a:t>
            </a:r>
            <a:r>
              <a:rPr lang="de-DE" dirty="0" err="1"/>
              <a:t>contribute</a:t>
            </a:r>
            <a:endParaRPr lang="de-DE" dirty="0"/>
          </a:p>
          <a:p>
            <a:pPr marL="285750" lvl="1" indent="-285750"/>
            <a:r>
              <a:rPr lang="de-DE" dirty="0"/>
              <a:t>Joy (positive </a:t>
            </a:r>
            <a:r>
              <a:rPr lang="de-DE" dirty="0" err="1"/>
              <a:t>affect</a:t>
            </a:r>
            <a:r>
              <a:rPr lang="de-DE" dirty="0"/>
              <a:t>)</a:t>
            </a:r>
          </a:p>
        </p:txBody>
      </p:sp>
      <p:sp>
        <p:nvSpPr>
          <p:cNvPr id="5" name="Titel 4"/>
          <p:cNvSpPr>
            <a:spLocks noGrp="1"/>
          </p:cNvSpPr>
          <p:nvPr>
            <p:ph type="title"/>
          </p:nvPr>
        </p:nvSpPr>
        <p:spPr/>
        <p:txBody>
          <a:bodyPr/>
          <a:lstStyle/>
          <a:p>
            <a:r>
              <a:rPr lang="de-DE" dirty="0" err="1"/>
              <a:t>Benefits</a:t>
            </a:r>
            <a:r>
              <a:rPr lang="de-DE" dirty="0"/>
              <a:t> </a:t>
            </a:r>
            <a:r>
              <a:rPr lang="de-DE" dirty="0" err="1"/>
              <a:t>for</a:t>
            </a:r>
            <a:r>
              <a:rPr lang="de-DE" dirty="0"/>
              <a:t> </a:t>
            </a:r>
            <a:r>
              <a:rPr lang="de-DE" dirty="0" err="1"/>
              <a:t>older</a:t>
            </a:r>
            <a:r>
              <a:rPr lang="de-DE" dirty="0"/>
              <a:t> </a:t>
            </a:r>
            <a:r>
              <a:rPr lang="de-DE" dirty="0" err="1"/>
              <a:t>people</a:t>
            </a:r>
            <a:endParaRPr lang="de-DE" dirty="0"/>
          </a:p>
        </p:txBody>
      </p:sp>
    </p:spTree>
    <p:extLst>
      <p:ext uri="{BB962C8B-B14F-4D97-AF65-F5344CB8AC3E}">
        <p14:creationId xmlns:p14="http://schemas.microsoft.com/office/powerpoint/2010/main" val="483543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21</a:t>
            </a:fld>
            <a:endParaRPr lang="en-GB" dirty="0"/>
          </a:p>
        </p:txBody>
      </p:sp>
      <p:sp>
        <p:nvSpPr>
          <p:cNvPr id="3" name="Fußzeilenplatzhalter 2"/>
          <p:cNvSpPr>
            <a:spLocks noGrp="1"/>
          </p:cNvSpPr>
          <p:nvPr>
            <p:ph type="ftr" sz="quarter" idx="11"/>
          </p:nvPr>
        </p:nvSpPr>
        <p:spPr/>
        <p:txBody>
          <a:bodyPr/>
          <a:lstStyle/>
          <a:p>
            <a:r>
              <a:rPr lang="en-GB" dirty="0"/>
              <a:t>Older people</a:t>
            </a:r>
          </a:p>
        </p:txBody>
      </p:sp>
      <p:sp>
        <p:nvSpPr>
          <p:cNvPr id="4" name="Inhaltsplatzhalter 3"/>
          <p:cNvSpPr>
            <a:spLocks noGrp="1"/>
          </p:cNvSpPr>
          <p:nvPr>
            <p:ph idx="1"/>
          </p:nvPr>
        </p:nvSpPr>
        <p:spPr/>
        <p:txBody>
          <a:bodyPr>
            <a:normAutofit/>
          </a:bodyPr>
          <a:lstStyle/>
          <a:p>
            <a:r>
              <a:rPr lang="de-DE" dirty="0" err="1"/>
              <a:t>Social</a:t>
            </a:r>
            <a:r>
              <a:rPr lang="de-DE" dirty="0"/>
              <a:t> </a:t>
            </a:r>
            <a:r>
              <a:rPr lang="de-DE" dirty="0" err="1"/>
              <a:t>benefits</a:t>
            </a:r>
            <a:endParaRPr lang="de-DE" dirty="0"/>
          </a:p>
          <a:p>
            <a:pPr marL="285750" lvl="1" indent="-285750"/>
            <a:r>
              <a:rPr lang="de-DE" dirty="0"/>
              <a:t>Personal </a:t>
            </a:r>
            <a:r>
              <a:rPr lang="de-DE" dirty="0" err="1"/>
              <a:t>attention</a:t>
            </a:r>
            <a:r>
              <a:rPr lang="de-DE" dirty="0"/>
              <a:t> </a:t>
            </a:r>
            <a:r>
              <a:rPr lang="de-DE" dirty="0" err="1"/>
              <a:t>and</a:t>
            </a:r>
            <a:r>
              <a:rPr lang="de-DE" dirty="0"/>
              <a:t> </a:t>
            </a:r>
            <a:r>
              <a:rPr lang="de-DE" dirty="0" err="1"/>
              <a:t>social</a:t>
            </a:r>
            <a:r>
              <a:rPr lang="de-DE" dirty="0"/>
              <a:t> </a:t>
            </a:r>
            <a:r>
              <a:rPr lang="de-DE" dirty="0" err="1"/>
              <a:t>contact</a:t>
            </a:r>
            <a:r>
              <a:rPr lang="de-DE" dirty="0"/>
              <a:t> </a:t>
            </a:r>
            <a:r>
              <a:rPr lang="de-DE" dirty="0" err="1"/>
              <a:t>with</a:t>
            </a:r>
            <a:r>
              <a:rPr lang="de-DE" dirty="0"/>
              <a:t> </a:t>
            </a:r>
            <a:r>
              <a:rPr lang="de-DE" dirty="0" err="1"/>
              <a:t>farmer</a:t>
            </a:r>
            <a:r>
              <a:rPr lang="de-DE" dirty="0"/>
              <a:t> </a:t>
            </a:r>
            <a:r>
              <a:rPr lang="de-DE" dirty="0" err="1"/>
              <a:t>family</a:t>
            </a:r>
            <a:endParaRPr lang="de-DE" dirty="0"/>
          </a:p>
          <a:p>
            <a:pPr marL="285750" lvl="1" indent="-285750"/>
            <a:r>
              <a:rPr lang="de-DE" dirty="0"/>
              <a:t>Provision </a:t>
            </a:r>
            <a:r>
              <a:rPr lang="de-DE" dirty="0" err="1"/>
              <a:t>of</a:t>
            </a:r>
            <a:r>
              <a:rPr lang="de-DE" dirty="0"/>
              <a:t> care like in „a </a:t>
            </a:r>
            <a:r>
              <a:rPr lang="de-DE" dirty="0" err="1"/>
              <a:t>family</a:t>
            </a:r>
            <a:r>
              <a:rPr lang="de-DE" dirty="0"/>
              <a:t>“, individual, </a:t>
            </a:r>
            <a:r>
              <a:rPr lang="de-DE" dirty="0" err="1"/>
              <a:t>small-scale</a:t>
            </a:r>
            <a:endParaRPr lang="de-DE" dirty="0"/>
          </a:p>
          <a:p>
            <a:pPr marL="285750" lvl="1" indent="-285750"/>
            <a:r>
              <a:rPr lang="de-DE" dirty="0" err="1"/>
              <a:t>Participation</a:t>
            </a:r>
            <a:r>
              <a:rPr lang="de-DE" dirty="0"/>
              <a:t> in </a:t>
            </a:r>
            <a:r>
              <a:rPr lang="de-DE" dirty="0" err="1"/>
              <a:t>daily</a:t>
            </a:r>
            <a:r>
              <a:rPr lang="de-DE" dirty="0"/>
              <a:t> </a:t>
            </a:r>
            <a:r>
              <a:rPr lang="de-DE" dirty="0" err="1"/>
              <a:t>routines</a:t>
            </a:r>
            <a:r>
              <a:rPr lang="de-DE" dirty="0"/>
              <a:t> such </a:t>
            </a:r>
            <a:r>
              <a:rPr lang="de-DE" dirty="0" err="1"/>
              <a:t>as</a:t>
            </a:r>
            <a:r>
              <a:rPr lang="de-DE" dirty="0"/>
              <a:t> </a:t>
            </a:r>
            <a:r>
              <a:rPr lang="de-DE" dirty="0" err="1"/>
              <a:t>joint</a:t>
            </a:r>
            <a:r>
              <a:rPr lang="de-DE" dirty="0"/>
              <a:t> lunch</a:t>
            </a:r>
          </a:p>
          <a:p>
            <a:pPr marL="285750" lvl="1" indent="-285750"/>
            <a:r>
              <a:rPr lang="de-DE" dirty="0" err="1"/>
              <a:t>Participation</a:t>
            </a:r>
            <a:r>
              <a:rPr lang="de-DE" dirty="0"/>
              <a:t> in </a:t>
            </a:r>
            <a:r>
              <a:rPr lang="de-DE" dirty="0" err="1"/>
              <a:t>activities</a:t>
            </a:r>
            <a:r>
              <a:rPr lang="de-DE" dirty="0"/>
              <a:t> </a:t>
            </a:r>
          </a:p>
          <a:p>
            <a:pPr marL="285750" lvl="1" indent="-285750"/>
            <a:r>
              <a:rPr lang="de-DE" dirty="0" err="1"/>
              <a:t>Contacts</a:t>
            </a:r>
            <a:r>
              <a:rPr lang="de-DE" dirty="0"/>
              <a:t> </a:t>
            </a:r>
            <a:r>
              <a:rPr lang="de-DE" dirty="0" err="1"/>
              <a:t>between</a:t>
            </a:r>
            <a:r>
              <a:rPr lang="de-DE" dirty="0"/>
              <a:t> different </a:t>
            </a:r>
            <a:r>
              <a:rPr lang="de-DE" dirty="0" err="1"/>
              <a:t>generations</a:t>
            </a:r>
            <a:endParaRPr lang="de-DE" dirty="0"/>
          </a:p>
          <a:p>
            <a:pPr lvl="1" indent="0">
              <a:buNone/>
            </a:pPr>
            <a:endParaRPr lang="de-DE" dirty="0"/>
          </a:p>
        </p:txBody>
      </p:sp>
      <p:sp>
        <p:nvSpPr>
          <p:cNvPr id="5" name="Titel 4"/>
          <p:cNvSpPr>
            <a:spLocks noGrp="1"/>
          </p:cNvSpPr>
          <p:nvPr>
            <p:ph type="title"/>
          </p:nvPr>
        </p:nvSpPr>
        <p:spPr/>
        <p:txBody>
          <a:bodyPr/>
          <a:lstStyle/>
          <a:p>
            <a:r>
              <a:rPr lang="de-DE" dirty="0" err="1"/>
              <a:t>Benefits</a:t>
            </a:r>
            <a:r>
              <a:rPr lang="de-DE" dirty="0"/>
              <a:t> </a:t>
            </a:r>
            <a:r>
              <a:rPr lang="de-DE" dirty="0" err="1"/>
              <a:t>for</a:t>
            </a:r>
            <a:r>
              <a:rPr lang="de-DE" dirty="0"/>
              <a:t> </a:t>
            </a:r>
            <a:r>
              <a:rPr lang="de-DE" dirty="0" err="1"/>
              <a:t>older</a:t>
            </a:r>
            <a:r>
              <a:rPr lang="de-DE" dirty="0"/>
              <a:t> </a:t>
            </a:r>
            <a:r>
              <a:rPr lang="de-DE" dirty="0" err="1"/>
              <a:t>people</a:t>
            </a:r>
            <a:endParaRPr lang="de-DE" dirty="0"/>
          </a:p>
        </p:txBody>
      </p:sp>
    </p:spTree>
    <p:extLst>
      <p:ext uri="{BB962C8B-B14F-4D97-AF65-F5344CB8AC3E}">
        <p14:creationId xmlns:p14="http://schemas.microsoft.com/office/powerpoint/2010/main" val="2706419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22</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p:txBody>
          <a:bodyPr>
            <a:normAutofit/>
          </a:bodyPr>
          <a:lstStyle/>
          <a:p>
            <a:r>
              <a:rPr lang="de-DE" dirty="0"/>
              <a:t>Group </a:t>
            </a:r>
            <a:r>
              <a:rPr lang="de-DE" dirty="0" err="1"/>
              <a:t>discussion</a:t>
            </a:r>
            <a:endParaRPr lang="de-DE" dirty="0"/>
          </a:p>
          <a:p>
            <a:endParaRPr lang="de-DE" dirty="0"/>
          </a:p>
          <a:p>
            <a:r>
              <a:rPr lang="de-DE" dirty="0" err="1"/>
              <a:t>Is</a:t>
            </a:r>
            <a:r>
              <a:rPr lang="de-DE" dirty="0"/>
              <a:t> </a:t>
            </a:r>
            <a:r>
              <a:rPr lang="de-DE" dirty="0" err="1"/>
              <a:t>it</a:t>
            </a:r>
            <a:r>
              <a:rPr lang="de-DE" dirty="0"/>
              <a:t> </a:t>
            </a:r>
            <a:r>
              <a:rPr lang="de-DE" dirty="0" err="1"/>
              <a:t>healthy</a:t>
            </a:r>
            <a:r>
              <a:rPr lang="de-DE" dirty="0"/>
              <a:t> </a:t>
            </a:r>
            <a:r>
              <a:rPr lang="de-DE" dirty="0" err="1"/>
              <a:t>to</a:t>
            </a:r>
            <a:r>
              <a:rPr lang="de-DE" dirty="0"/>
              <a:t> </a:t>
            </a:r>
            <a:r>
              <a:rPr lang="de-DE" dirty="0" err="1"/>
              <a:t>work</a:t>
            </a:r>
            <a:r>
              <a:rPr lang="de-DE" dirty="0"/>
              <a:t>/</a:t>
            </a:r>
            <a:r>
              <a:rPr lang="de-DE" dirty="0" err="1"/>
              <a:t>to</a:t>
            </a:r>
            <a:r>
              <a:rPr lang="de-DE" dirty="0"/>
              <a:t> live on a </a:t>
            </a:r>
            <a:r>
              <a:rPr lang="de-DE" dirty="0" err="1"/>
              <a:t>farm</a:t>
            </a:r>
            <a:r>
              <a:rPr lang="de-DE" dirty="0"/>
              <a:t>?</a:t>
            </a:r>
          </a:p>
          <a:p>
            <a:endParaRPr lang="de-DE" dirty="0"/>
          </a:p>
          <a:p>
            <a:r>
              <a:rPr lang="de-DE" dirty="0" err="1"/>
              <a:t>Conditions</a:t>
            </a:r>
            <a:r>
              <a:rPr lang="de-DE" dirty="0"/>
              <a:t>?</a:t>
            </a:r>
          </a:p>
          <a:p>
            <a:pPr lvl="1" indent="0">
              <a:buNone/>
            </a:pPr>
            <a:endParaRPr lang="de-DE" dirty="0"/>
          </a:p>
        </p:txBody>
      </p:sp>
      <p:sp>
        <p:nvSpPr>
          <p:cNvPr id="5" name="Titel 4"/>
          <p:cNvSpPr>
            <a:spLocks noGrp="1"/>
          </p:cNvSpPr>
          <p:nvPr>
            <p:ph type="title"/>
          </p:nvPr>
        </p:nvSpPr>
        <p:spPr/>
        <p:txBody>
          <a:bodyPr/>
          <a:lstStyle/>
          <a:p>
            <a:r>
              <a:rPr lang="de-DE" dirty="0" err="1"/>
              <a:t>Benefits</a:t>
            </a:r>
            <a:r>
              <a:rPr lang="de-DE" dirty="0"/>
              <a:t> </a:t>
            </a:r>
            <a:r>
              <a:rPr lang="de-DE" dirty="0" err="1"/>
              <a:t>for</a:t>
            </a:r>
            <a:r>
              <a:rPr lang="de-DE" dirty="0"/>
              <a:t> </a:t>
            </a:r>
            <a:r>
              <a:rPr lang="de-DE" dirty="0" err="1"/>
              <a:t>older</a:t>
            </a:r>
            <a:r>
              <a:rPr lang="de-DE" dirty="0"/>
              <a:t> </a:t>
            </a:r>
            <a:r>
              <a:rPr lang="de-DE" dirty="0" err="1"/>
              <a:t>people</a:t>
            </a:r>
            <a:endParaRPr lang="de-DE" dirty="0"/>
          </a:p>
        </p:txBody>
      </p:sp>
    </p:spTree>
    <p:extLst>
      <p:ext uri="{BB962C8B-B14F-4D97-AF65-F5344CB8AC3E}">
        <p14:creationId xmlns:p14="http://schemas.microsoft.com/office/powerpoint/2010/main" val="3443140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a:t>Services</a:t>
            </a:r>
            <a:endParaRPr lang="cs-CZ" dirty="0"/>
          </a:p>
          <a:p>
            <a:pPr lvl="1"/>
            <a:endParaRPr lang="en-GB" dirty="0"/>
          </a:p>
        </p:txBody>
      </p:sp>
    </p:spTree>
    <p:extLst>
      <p:ext uri="{BB962C8B-B14F-4D97-AF65-F5344CB8AC3E}">
        <p14:creationId xmlns:p14="http://schemas.microsoft.com/office/powerpoint/2010/main" val="286017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BCCAE-642B-43F9-AD82-43DEEC766511}"/>
              </a:ext>
            </a:extLst>
          </p:cNvPr>
          <p:cNvSpPr>
            <a:spLocks noGrp="1"/>
          </p:cNvSpPr>
          <p:nvPr>
            <p:ph type="title"/>
          </p:nvPr>
        </p:nvSpPr>
        <p:spPr/>
        <p:txBody>
          <a:bodyPr anchor="ctr">
            <a:normAutofit/>
          </a:bodyPr>
          <a:lstStyle/>
          <a:p>
            <a:r>
              <a:rPr lang="de-DE" dirty="0" err="1"/>
              <a:t>Various</a:t>
            </a:r>
            <a:r>
              <a:rPr lang="de-DE" dirty="0"/>
              <a:t> Services </a:t>
            </a:r>
            <a:r>
              <a:rPr lang="de-DE" dirty="0" err="1"/>
              <a:t>offered</a:t>
            </a:r>
            <a:endParaRPr lang="cs-CZ" dirty="0"/>
          </a:p>
        </p:txBody>
      </p:sp>
      <p:sp>
        <p:nvSpPr>
          <p:cNvPr id="3" name="Zástupný text 2">
            <a:extLst>
              <a:ext uri="{FF2B5EF4-FFF2-40B4-BE49-F238E27FC236}">
                <a16:creationId xmlns:a16="http://schemas.microsoft.com/office/drawing/2014/main" id="{359B8189-77CD-4638-B0A9-4DABA7D2F3FB}"/>
              </a:ext>
            </a:extLst>
          </p:cNvPr>
          <p:cNvSpPr>
            <a:spLocks noGrp="1"/>
          </p:cNvSpPr>
          <p:nvPr>
            <p:ph type="body" idx="1"/>
          </p:nvPr>
        </p:nvSpPr>
        <p:spPr/>
        <p:txBody>
          <a:bodyPr/>
          <a:lstStyle/>
          <a:p>
            <a:r>
              <a:rPr lang="en-US" dirty="0"/>
              <a:t>Variations by time invested and qualifications needed </a:t>
            </a:r>
            <a:endParaRPr lang="cs-CZ" dirty="0"/>
          </a:p>
        </p:txBody>
      </p:sp>
      <p:sp>
        <p:nvSpPr>
          <p:cNvPr id="4" name="Zástupný obsah 3">
            <a:extLst>
              <a:ext uri="{FF2B5EF4-FFF2-40B4-BE49-F238E27FC236}">
                <a16:creationId xmlns:a16="http://schemas.microsoft.com/office/drawing/2014/main" id="{97B96570-3A7E-4932-8568-C2AA8B21FD2B}"/>
              </a:ext>
            </a:extLst>
          </p:cNvPr>
          <p:cNvSpPr>
            <a:spLocks noGrp="1"/>
          </p:cNvSpPr>
          <p:nvPr>
            <p:ph sz="half" idx="2"/>
          </p:nvPr>
        </p:nvSpPr>
        <p:spPr/>
        <p:txBody>
          <a:bodyPr>
            <a:normAutofit/>
          </a:bodyPr>
          <a:lstStyle/>
          <a:p>
            <a:r>
              <a:rPr lang="de-DE" sz="1800" dirty="0"/>
              <a:t>Farmer </a:t>
            </a:r>
            <a:r>
              <a:rPr lang="de-DE" sz="1800" dirty="0" err="1"/>
              <a:t>families</a:t>
            </a:r>
            <a:r>
              <a:rPr lang="de-DE" sz="1800" dirty="0"/>
              <a:t> </a:t>
            </a:r>
            <a:r>
              <a:rPr lang="de-DE" sz="1800" dirty="0" err="1"/>
              <a:t>have</a:t>
            </a:r>
            <a:r>
              <a:rPr lang="de-DE" sz="1800" dirty="0"/>
              <a:t> a </a:t>
            </a:r>
            <a:r>
              <a:rPr lang="de-DE" sz="1800" dirty="0" err="1"/>
              <a:t>lot</a:t>
            </a:r>
            <a:r>
              <a:rPr lang="de-DE" sz="1800" dirty="0"/>
              <a:t> </a:t>
            </a:r>
            <a:r>
              <a:rPr lang="de-DE" sz="1800" dirty="0" err="1"/>
              <a:t>to</a:t>
            </a:r>
            <a:r>
              <a:rPr lang="de-DE" sz="1800" dirty="0"/>
              <a:t> </a:t>
            </a:r>
            <a:r>
              <a:rPr lang="de-DE" sz="1800" dirty="0" err="1"/>
              <a:t>offer</a:t>
            </a:r>
            <a:r>
              <a:rPr lang="de-DE" sz="1800" dirty="0"/>
              <a:t>:</a:t>
            </a:r>
            <a:endParaRPr lang="cs-CZ" sz="1800" dirty="0"/>
          </a:p>
          <a:p>
            <a:pPr lvl="1"/>
            <a:r>
              <a:rPr lang="de-DE" sz="1800" dirty="0"/>
              <a:t>Time</a:t>
            </a:r>
            <a:endParaRPr lang="cs-CZ" sz="1800" dirty="0"/>
          </a:p>
          <a:p>
            <a:pPr lvl="1"/>
            <a:r>
              <a:rPr lang="de-DE" sz="1800" dirty="0"/>
              <a:t>Animals </a:t>
            </a:r>
            <a:r>
              <a:rPr lang="de-DE" sz="1800" dirty="0" err="1"/>
              <a:t>and</a:t>
            </a:r>
            <a:r>
              <a:rPr lang="de-DE" sz="1800" dirty="0"/>
              <a:t> </a:t>
            </a:r>
            <a:r>
              <a:rPr lang="de-DE" sz="1800" dirty="0" err="1"/>
              <a:t>gardens</a:t>
            </a:r>
            <a:endParaRPr lang="cs-CZ" sz="1800" dirty="0"/>
          </a:p>
          <a:p>
            <a:pPr lvl="1"/>
            <a:r>
              <a:rPr lang="de-DE" sz="1800" dirty="0"/>
              <a:t>Space (such </a:t>
            </a:r>
            <a:r>
              <a:rPr lang="de-DE" sz="1800" dirty="0" err="1"/>
              <a:t>as</a:t>
            </a:r>
            <a:r>
              <a:rPr lang="de-DE" sz="1800" dirty="0"/>
              <a:t> </a:t>
            </a:r>
            <a:r>
              <a:rPr lang="de-DE" sz="1800" dirty="0" err="1"/>
              <a:t>rooms</a:t>
            </a:r>
            <a:r>
              <a:rPr lang="de-DE" sz="1800" dirty="0"/>
              <a:t> </a:t>
            </a:r>
            <a:r>
              <a:rPr lang="de-DE" sz="1800" dirty="0" err="1"/>
              <a:t>for</a:t>
            </a:r>
            <a:r>
              <a:rPr lang="de-DE" sz="1800" dirty="0"/>
              <a:t> </a:t>
            </a:r>
            <a:r>
              <a:rPr lang="de-DE" sz="1800" dirty="0" err="1"/>
              <a:t>rent</a:t>
            </a:r>
            <a:r>
              <a:rPr lang="de-DE" sz="1800" dirty="0"/>
              <a:t>)</a:t>
            </a:r>
            <a:endParaRPr lang="cs-CZ" sz="1800" dirty="0"/>
          </a:p>
          <a:p>
            <a:pPr marL="285750" indent="-285750">
              <a:buFont typeface="Arial" panose="020B0604020202020204" pitchFamily="34" charset="0"/>
              <a:buChar char="•"/>
            </a:pPr>
            <a:endParaRPr lang="en-GB" sz="1800" dirty="0"/>
          </a:p>
          <a:p>
            <a:r>
              <a:rPr lang="de-DE" sz="1800" dirty="0" err="1"/>
              <a:t>Staff</a:t>
            </a:r>
            <a:r>
              <a:rPr lang="de-DE" sz="1800" dirty="0"/>
              <a:t> </a:t>
            </a:r>
            <a:r>
              <a:rPr lang="de-DE" sz="1800" dirty="0" err="1"/>
              <a:t>has</a:t>
            </a:r>
            <a:r>
              <a:rPr lang="de-DE" sz="1800" dirty="0"/>
              <a:t> </a:t>
            </a:r>
            <a:r>
              <a:rPr lang="de-DE" sz="1800" dirty="0" err="1"/>
              <a:t>to</a:t>
            </a:r>
            <a:r>
              <a:rPr lang="de-DE" sz="1800" dirty="0"/>
              <a:t> </a:t>
            </a:r>
            <a:r>
              <a:rPr lang="de-DE" sz="1800" dirty="0" err="1"/>
              <a:t>be</a:t>
            </a:r>
            <a:r>
              <a:rPr lang="de-DE" sz="1800" dirty="0"/>
              <a:t> </a:t>
            </a:r>
            <a:r>
              <a:rPr lang="de-DE" sz="1800" dirty="0" err="1"/>
              <a:t>qualified</a:t>
            </a:r>
            <a:r>
              <a:rPr lang="de-DE" sz="1800" dirty="0"/>
              <a:t>:</a:t>
            </a:r>
            <a:endParaRPr lang="cs-CZ" sz="1800" dirty="0"/>
          </a:p>
          <a:p>
            <a:pPr lvl="1"/>
            <a:r>
              <a:rPr lang="de-DE" sz="1800" dirty="0" err="1"/>
              <a:t>for</a:t>
            </a:r>
            <a:r>
              <a:rPr lang="de-DE" sz="1800" dirty="0"/>
              <a:t> </a:t>
            </a:r>
            <a:r>
              <a:rPr lang="de-DE" sz="1800" dirty="0" err="1"/>
              <a:t>nursing</a:t>
            </a:r>
            <a:r>
              <a:rPr lang="de-DE" sz="1800" dirty="0"/>
              <a:t> care </a:t>
            </a:r>
          </a:p>
          <a:p>
            <a:pPr lvl="1"/>
            <a:r>
              <a:rPr lang="de-DE" sz="1800" dirty="0" err="1"/>
              <a:t>for</a:t>
            </a:r>
            <a:r>
              <a:rPr lang="de-DE" sz="1800" dirty="0"/>
              <a:t> </a:t>
            </a:r>
            <a:r>
              <a:rPr lang="de-DE" sz="1800" dirty="0" err="1"/>
              <a:t>housekeeping</a:t>
            </a:r>
            <a:endParaRPr lang="de-DE" sz="1800" dirty="0"/>
          </a:p>
          <a:p>
            <a:pPr lvl="1"/>
            <a:r>
              <a:rPr lang="de-DE" sz="1800" dirty="0" err="1"/>
              <a:t>health</a:t>
            </a:r>
            <a:r>
              <a:rPr lang="de-DE" sz="1800" dirty="0"/>
              <a:t> professionals</a:t>
            </a:r>
          </a:p>
          <a:p>
            <a:pPr lvl="1"/>
            <a:endParaRPr lang="cs-CZ" dirty="0"/>
          </a:p>
          <a:p>
            <a:endParaRPr lang="en-GB" dirty="0"/>
          </a:p>
        </p:txBody>
      </p:sp>
      <p:graphicFrame>
        <p:nvGraphicFramePr>
          <p:cNvPr id="9" name="Zástupný obsah 8">
            <a:extLst>
              <a:ext uri="{FF2B5EF4-FFF2-40B4-BE49-F238E27FC236}">
                <a16:creationId xmlns:a16="http://schemas.microsoft.com/office/drawing/2014/main" id="{2C25C3B2-0FD0-4763-B140-50BFB7A879D3}"/>
              </a:ext>
            </a:extLst>
          </p:cNvPr>
          <p:cNvGraphicFramePr>
            <a:graphicFrameLocks noGrp="1"/>
          </p:cNvGraphicFramePr>
          <p:nvPr>
            <p:ph sz="quarter" idx="4"/>
            <p:extLst>
              <p:ext uri="{D42A27DB-BD31-4B8C-83A1-F6EECF244321}">
                <p14:modId xmlns:p14="http://schemas.microsoft.com/office/powerpoint/2010/main" val="768051579"/>
              </p:ext>
            </p:extLst>
          </p:nvPr>
        </p:nvGraphicFramePr>
        <p:xfrm>
          <a:off x="4618573" y="1800575"/>
          <a:ext cx="4018362" cy="4214032"/>
        </p:xfrm>
        <a:graphic>
          <a:graphicData uri="http://schemas.openxmlformats.org/drawingml/2006/table">
            <a:tbl>
              <a:tblPr firstRow="1" bandRow="1">
                <a:tableStyleId>{5C22544A-7EE6-4342-B048-85BDC9FD1C3A}</a:tableStyleId>
              </a:tblPr>
              <a:tblGrid>
                <a:gridCol w="1334774">
                  <a:extLst>
                    <a:ext uri="{9D8B030D-6E8A-4147-A177-3AD203B41FA5}">
                      <a16:colId xmlns:a16="http://schemas.microsoft.com/office/drawing/2014/main" val="2051249019"/>
                    </a:ext>
                  </a:extLst>
                </a:gridCol>
                <a:gridCol w="2683588">
                  <a:extLst>
                    <a:ext uri="{9D8B030D-6E8A-4147-A177-3AD203B41FA5}">
                      <a16:colId xmlns:a16="http://schemas.microsoft.com/office/drawing/2014/main" val="119106494"/>
                    </a:ext>
                  </a:extLst>
                </a:gridCol>
              </a:tblGrid>
              <a:tr h="408813">
                <a:tc>
                  <a:txBody>
                    <a:bodyPr/>
                    <a:lstStyle/>
                    <a:p>
                      <a:pPr algn="l"/>
                      <a:r>
                        <a:rPr lang="de-DE" sz="1500" dirty="0">
                          <a:latin typeface="Arial" panose="020B0604020202020204" pitchFamily="34" charset="0"/>
                          <a:cs typeface="Arial" panose="020B0604020202020204" pitchFamily="34" charset="0"/>
                        </a:rPr>
                        <a:t>Service</a:t>
                      </a:r>
                      <a:endParaRPr lang="en-GB" sz="15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tc>
                  <a:txBody>
                    <a:bodyPr/>
                    <a:lstStyle/>
                    <a:p>
                      <a:r>
                        <a:rPr lang="de-DE" sz="1500" dirty="0">
                          <a:latin typeface="Arial" panose="020B0604020202020204" pitchFamily="34" charset="0"/>
                          <a:cs typeface="Arial" panose="020B0604020202020204" pitchFamily="34" charset="0"/>
                        </a:rPr>
                        <a:t>Description</a:t>
                      </a:r>
                      <a:endParaRPr lang="en-GB" sz="15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1119294"/>
                  </a:ext>
                </a:extLst>
              </a:tr>
              <a:tr h="604819">
                <a:tc>
                  <a:txBody>
                    <a:bodyPr/>
                    <a:lstStyle/>
                    <a:p>
                      <a:pPr algn="l"/>
                      <a:r>
                        <a:rPr lang="en-GB" sz="1600" b="0" i="0" u="none" strike="noStrike" kern="1200" baseline="0" dirty="0">
                          <a:solidFill>
                            <a:schemeClr val="dk1"/>
                          </a:solidFill>
                          <a:latin typeface="Arial" panose="020B0604020202020204" pitchFamily="34" charset="0"/>
                          <a:ea typeface="+mn-ea"/>
                          <a:cs typeface="Arial" panose="020B0604020202020204" pitchFamily="34" charset="0"/>
                        </a:rPr>
                        <a:t>Activities by the hour</a:t>
                      </a:r>
                      <a:endParaRPr lang="en-GB" sz="16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tc>
                  <a:txBody>
                    <a:bodyPr/>
                    <a:lstStyle/>
                    <a:p>
                      <a:pPr marL="285750" indent="-285750" algn="l">
                        <a:buFontTx/>
                        <a:buChar char="-"/>
                      </a:pPr>
                      <a:r>
                        <a:rPr lang="en-GB" sz="1600" dirty="0">
                          <a:latin typeface="Arial" panose="020B0604020202020204" pitchFamily="34" charset="0"/>
                          <a:cs typeface="Arial" panose="020B0604020202020204" pitchFamily="34" charset="0"/>
                        </a:rPr>
                        <a:t>Joint lunch</a:t>
                      </a:r>
                      <a:r>
                        <a:rPr lang="en-GB" sz="1600" baseline="0" dirty="0">
                          <a:latin typeface="Arial" panose="020B0604020202020204" pitchFamily="34" charset="0"/>
                          <a:cs typeface="Arial" panose="020B0604020202020204" pitchFamily="34" charset="0"/>
                        </a:rPr>
                        <a:t> or coffee</a:t>
                      </a:r>
                    </a:p>
                    <a:p>
                      <a:pPr marL="285750" indent="-285750" algn="l">
                        <a:buFontTx/>
                        <a:buChar char="-"/>
                      </a:pPr>
                      <a:r>
                        <a:rPr lang="en-GB" sz="1600" baseline="0" dirty="0">
                          <a:latin typeface="Arial" panose="020B0604020202020204" pitchFamily="34" charset="0"/>
                          <a:cs typeface="Arial" panose="020B0604020202020204" pitchFamily="34" charset="0"/>
                        </a:rPr>
                        <a:t>Walks and joint tours</a:t>
                      </a:r>
                    </a:p>
                    <a:p>
                      <a:pPr marL="285750" indent="-285750" algn="l">
                        <a:buFontTx/>
                        <a:buChar char="-"/>
                      </a:pPr>
                      <a:r>
                        <a:rPr lang="en-GB" sz="1600" baseline="0" dirty="0">
                          <a:latin typeface="Arial" panose="020B0604020202020204" pitchFamily="34" charset="0"/>
                          <a:cs typeface="Arial" panose="020B0604020202020204" pitchFamily="34" charset="0"/>
                        </a:rPr>
                        <a:t>Therapy</a:t>
                      </a:r>
                      <a:endParaRPr lang="en-GB" sz="16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668258731"/>
                  </a:ext>
                </a:extLst>
              </a:tr>
              <a:tr h="604819">
                <a:tc>
                  <a:txBody>
                    <a:bodyPr/>
                    <a:lstStyle/>
                    <a:p>
                      <a:pPr algn="l"/>
                      <a:r>
                        <a:rPr lang="de-DE" sz="1600" dirty="0">
                          <a:latin typeface="Arial" panose="020B0604020202020204" pitchFamily="34" charset="0"/>
                          <a:cs typeface="Arial" panose="020B0604020202020204" pitchFamily="34" charset="0"/>
                        </a:rPr>
                        <a:t>Day-care</a:t>
                      </a:r>
                      <a:r>
                        <a:rPr lang="de-DE" sz="1600" baseline="0" dirty="0">
                          <a:latin typeface="Arial" panose="020B0604020202020204" pitchFamily="34" charset="0"/>
                          <a:cs typeface="Arial" panose="020B0604020202020204" pitchFamily="34" charset="0"/>
                        </a:rPr>
                        <a:t> </a:t>
                      </a:r>
                      <a:r>
                        <a:rPr lang="de-DE" sz="1600" baseline="0" dirty="0" err="1">
                          <a:latin typeface="Arial" panose="020B0604020202020204" pitchFamily="34" charset="0"/>
                          <a:cs typeface="Arial" panose="020B0604020202020204" pitchFamily="34" charset="0"/>
                        </a:rPr>
                        <a:t>facilities</a:t>
                      </a:r>
                      <a:endParaRPr lang="en-GB" sz="16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Pickup service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Joint meals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Walks and joint tours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Naps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Therapy</a:t>
                      </a:r>
                      <a:endParaRPr lang="en-GB" sz="16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1546638"/>
                  </a:ext>
                </a:extLst>
              </a:tr>
              <a:tr h="604819">
                <a:tc>
                  <a:txBody>
                    <a:bodyPr/>
                    <a:lstStyle/>
                    <a:p>
                      <a:pPr algn="l"/>
                      <a:r>
                        <a:rPr lang="en-GB" sz="1600" dirty="0">
                          <a:latin typeface="Arial" panose="020B0604020202020204" pitchFamily="34" charset="0"/>
                          <a:cs typeface="Arial" panose="020B0604020202020204" pitchFamily="34" charset="0"/>
                        </a:rPr>
                        <a:t>Assisted-living communities</a:t>
                      </a:r>
                    </a:p>
                  </a:txBody>
                  <a:tcPr anchor="ctr">
                    <a:lnT w="9525" cap="flat" cmpd="sng" algn="ctr">
                      <a:solidFill>
                        <a:schemeClr val="bg1"/>
                      </a:solidFill>
                      <a:prstDash val="solid"/>
                      <a:round/>
                      <a:headEnd type="none" w="med" len="med"/>
                      <a:tailEnd type="none" w="med" len="med"/>
                    </a:lnT>
                    <a:solidFill>
                      <a:srgbClr val="E6E6E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Shared accommodation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Joint meals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Joint activities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Nursing-care service</a:t>
                      </a:r>
                      <a:endParaRPr lang="en-GB" sz="16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solidFill>
                      <a:srgbClr val="E6E6E6"/>
                    </a:solidFill>
                  </a:tcPr>
                </a:tc>
                <a:extLst>
                  <a:ext uri="{0D108BD9-81ED-4DB2-BD59-A6C34878D82A}">
                    <a16:rowId xmlns:a16="http://schemas.microsoft.com/office/drawing/2014/main" val="1091641479"/>
                  </a:ext>
                </a:extLst>
              </a:tr>
              <a:tr h="604819">
                <a:tc>
                  <a:txBody>
                    <a:bodyPr/>
                    <a:lstStyle/>
                    <a:p>
                      <a:pPr algn="l"/>
                      <a:r>
                        <a:rPr lang="en-GB" sz="1600" dirty="0">
                          <a:latin typeface="Arial" panose="020B0604020202020204" pitchFamily="34" charset="0"/>
                          <a:cs typeface="Arial" panose="020B0604020202020204" pitchFamily="34" charset="0"/>
                        </a:rPr>
                        <a:t>On-site living</a:t>
                      </a:r>
                    </a:p>
                  </a:txBody>
                  <a:tcPr anchor="ctr">
                    <a:solidFill>
                      <a:schemeClr val="bg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latin typeface="Arial" panose="020B0604020202020204" pitchFamily="34" charset="0"/>
                          <a:cs typeface="Arial" panose="020B0604020202020204" pitchFamily="34" charset="0"/>
                        </a:rPr>
                        <a:t>Private accommodation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latin typeface="Arial" panose="020B0604020202020204" pitchFamily="34" charset="0"/>
                          <a:cs typeface="Arial" panose="020B0604020202020204" pitchFamily="34" charset="0"/>
                        </a:rPr>
                        <a:t>Shared housekeeping</a:t>
                      </a:r>
                    </a:p>
                  </a:txBody>
                  <a:tcPr anchor="ctr">
                    <a:solidFill>
                      <a:schemeClr val="bg2"/>
                    </a:solidFill>
                  </a:tcPr>
                </a:tc>
                <a:extLst>
                  <a:ext uri="{0D108BD9-81ED-4DB2-BD59-A6C34878D82A}">
                    <a16:rowId xmlns:a16="http://schemas.microsoft.com/office/drawing/2014/main" val="2817621896"/>
                  </a:ext>
                </a:extLst>
              </a:tr>
            </a:tbl>
          </a:graphicData>
        </a:graphic>
      </p:graphicFrame>
      <p:sp>
        <p:nvSpPr>
          <p:cNvPr id="6" name="Zástupný symbol pro zápatí 5">
            <a:extLst>
              <a:ext uri="{FF2B5EF4-FFF2-40B4-BE49-F238E27FC236}">
                <a16:creationId xmlns:a16="http://schemas.microsoft.com/office/drawing/2014/main" id="{96B440DB-54FB-4D7E-81F5-49049DF13AF0}"/>
              </a:ext>
            </a:extLst>
          </p:cNvPr>
          <p:cNvSpPr>
            <a:spLocks noGrp="1"/>
          </p:cNvSpPr>
          <p:nvPr>
            <p:ph type="ftr" sz="quarter" idx="11"/>
          </p:nvPr>
        </p:nvSpPr>
        <p:spPr/>
        <p:txBody>
          <a:bodyPr/>
          <a:lstStyle/>
          <a:p>
            <a:r>
              <a:rPr lang="de-DE" dirty="0" err="1"/>
              <a:t>Older</a:t>
            </a:r>
            <a:r>
              <a:rPr lang="de-DE" dirty="0"/>
              <a:t> People</a:t>
            </a:r>
            <a:endParaRPr lang="en-GB" dirty="0"/>
          </a:p>
        </p:txBody>
      </p:sp>
      <p:sp>
        <p:nvSpPr>
          <p:cNvPr id="7" name="Zástupný symbol pro číslo snímku 6">
            <a:extLst>
              <a:ext uri="{FF2B5EF4-FFF2-40B4-BE49-F238E27FC236}">
                <a16:creationId xmlns:a16="http://schemas.microsoft.com/office/drawing/2014/main" id="{7BA9AC8C-63BD-41B0-B348-50352E1A0A82}"/>
              </a:ext>
            </a:extLst>
          </p:cNvPr>
          <p:cNvSpPr>
            <a:spLocks noGrp="1"/>
          </p:cNvSpPr>
          <p:nvPr>
            <p:ph type="sldNum" sz="quarter" idx="12"/>
          </p:nvPr>
        </p:nvSpPr>
        <p:spPr/>
        <p:txBody>
          <a:bodyPr/>
          <a:lstStyle/>
          <a:p>
            <a:fld id="{AC30E85F-03A9-4DC3-A879-6F4150C88507}" type="slidenum">
              <a:rPr lang="en-GB" smtClean="0"/>
              <a:t>24</a:t>
            </a:fld>
            <a:endParaRPr lang="en-GB"/>
          </a:p>
        </p:txBody>
      </p:sp>
      <p:sp>
        <p:nvSpPr>
          <p:cNvPr id="13" name="Content Placeholder 12">
            <a:extLst>
              <a:ext uri="{FF2B5EF4-FFF2-40B4-BE49-F238E27FC236}">
                <a16:creationId xmlns:a16="http://schemas.microsoft.com/office/drawing/2014/main" id="{D7AEBA7D-B5BF-578C-DA0D-88A89CD099F1}"/>
              </a:ext>
            </a:extLst>
          </p:cNvPr>
          <p:cNvSpPr>
            <a:spLocks noGrp="1"/>
          </p:cNvSpPr>
          <p:nvPr>
            <p:ph idx="18"/>
          </p:nvPr>
        </p:nvSpPr>
        <p:spPr>
          <a:xfrm>
            <a:off x="4618573" y="6056312"/>
            <a:ext cx="4018362" cy="333730"/>
          </a:xfrm>
        </p:spPr>
        <p:txBody>
          <a:bodyPr/>
          <a:lstStyle/>
          <a:p>
            <a:pPr algn="ctr"/>
            <a:r>
              <a:rPr lang="en-GB" sz="1400" dirty="0"/>
              <a:t>Services for older people and family carers </a:t>
            </a:r>
          </a:p>
          <a:p>
            <a:endParaRPr lang="en-GB" dirty="0"/>
          </a:p>
        </p:txBody>
      </p:sp>
    </p:spTree>
    <p:extLst>
      <p:ext uri="{BB962C8B-B14F-4D97-AF65-F5344CB8AC3E}">
        <p14:creationId xmlns:p14="http://schemas.microsoft.com/office/powerpoint/2010/main" val="323811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FE678-B9C6-4A79-9A8D-F5528474A15B}"/>
              </a:ext>
            </a:extLst>
          </p:cNvPr>
          <p:cNvSpPr>
            <a:spLocks noGrp="1"/>
          </p:cNvSpPr>
          <p:nvPr>
            <p:ph type="title"/>
          </p:nvPr>
        </p:nvSpPr>
        <p:spPr/>
        <p:txBody>
          <a:bodyPr anchor="ctr"/>
          <a:lstStyle/>
          <a:p>
            <a:r>
              <a:rPr lang="en-US" dirty="0"/>
              <a:t>Should farmer families offer social services?</a:t>
            </a:r>
            <a:endParaRPr lang="cs-CZ" dirty="0"/>
          </a:p>
        </p:txBody>
      </p:sp>
      <p:sp>
        <p:nvSpPr>
          <p:cNvPr id="3" name="Zástupný text 2">
            <a:extLst>
              <a:ext uri="{FF2B5EF4-FFF2-40B4-BE49-F238E27FC236}">
                <a16:creationId xmlns:a16="http://schemas.microsoft.com/office/drawing/2014/main" id="{481531D1-4878-42C3-B68B-5CBD5C962783}"/>
              </a:ext>
            </a:extLst>
          </p:cNvPr>
          <p:cNvSpPr>
            <a:spLocks noGrp="1"/>
          </p:cNvSpPr>
          <p:nvPr>
            <p:ph type="body" idx="1"/>
          </p:nvPr>
        </p:nvSpPr>
        <p:spPr/>
        <p:txBody>
          <a:bodyPr/>
          <a:lstStyle/>
          <a:p>
            <a:r>
              <a:rPr lang="en-US" sz="2300" dirty="0"/>
              <a:t>Opportunities</a:t>
            </a:r>
            <a:endParaRPr lang="cs-CZ" sz="2300" dirty="0"/>
          </a:p>
        </p:txBody>
      </p:sp>
      <p:sp>
        <p:nvSpPr>
          <p:cNvPr id="4" name="Zástupný obsah 3">
            <a:extLst>
              <a:ext uri="{FF2B5EF4-FFF2-40B4-BE49-F238E27FC236}">
                <a16:creationId xmlns:a16="http://schemas.microsoft.com/office/drawing/2014/main" id="{20A803CE-E8FD-4B32-A0D9-9BAA7C9CCB8C}"/>
              </a:ext>
            </a:extLst>
          </p:cNvPr>
          <p:cNvSpPr>
            <a:spLocks noGrp="1"/>
          </p:cNvSpPr>
          <p:nvPr>
            <p:ph sz="half" idx="2"/>
          </p:nvPr>
        </p:nvSpPr>
        <p:spPr/>
        <p:txBody>
          <a:bodyPr>
            <a:noAutofit/>
          </a:bodyPr>
          <a:lstStyle/>
          <a:p>
            <a:r>
              <a:rPr lang="de-DE" sz="1700" b="1" dirty="0"/>
              <a:t>Income</a:t>
            </a:r>
            <a:endParaRPr lang="cs-CZ" sz="1700" b="1" dirty="0"/>
          </a:p>
          <a:p>
            <a:pPr lvl="1"/>
            <a:r>
              <a:rPr lang="de-DE" dirty="0"/>
              <a:t>Additional </a:t>
            </a:r>
            <a:r>
              <a:rPr lang="de-DE" dirty="0" err="1"/>
              <a:t>income</a:t>
            </a:r>
            <a:r>
              <a:rPr lang="de-DE" dirty="0"/>
              <a:t> </a:t>
            </a:r>
            <a:r>
              <a:rPr lang="de-DE" dirty="0" err="1"/>
              <a:t>from</a:t>
            </a:r>
            <a:r>
              <a:rPr lang="de-DE" dirty="0"/>
              <a:t> </a:t>
            </a:r>
            <a:r>
              <a:rPr lang="de-DE" dirty="0" err="1"/>
              <a:t>various</a:t>
            </a:r>
            <a:r>
              <a:rPr lang="de-DE" dirty="0"/>
              <a:t> </a:t>
            </a:r>
            <a:r>
              <a:rPr lang="de-DE" dirty="0" err="1"/>
              <a:t>sources</a:t>
            </a:r>
            <a:endParaRPr lang="de-DE" dirty="0"/>
          </a:p>
          <a:p>
            <a:pPr lvl="2"/>
            <a:r>
              <a:rPr lang="de-DE" sz="1700" dirty="0" err="1"/>
              <a:t>Rents</a:t>
            </a:r>
            <a:r>
              <a:rPr lang="de-DE" sz="1700" dirty="0"/>
              <a:t> </a:t>
            </a:r>
            <a:r>
              <a:rPr lang="de-DE" sz="1700" dirty="0" err="1"/>
              <a:t>for</a:t>
            </a:r>
            <a:r>
              <a:rPr lang="de-DE" sz="1700" dirty="0"/>
              <a:t> </a:t>
            </a:r>
            <a:r>
              <a:rPr lang="de-DE" sz="1700" dirty="0" err="1"/>
              <a:t>flats</a:t>
            </a:r>
            <a:r>
              <a:rPr lang="de-DE" sz="1700" dirty="0"/>
              <a:t> (</a:t>
            </a:r>
            <a:r>
              <a:rPr lang="de-DE" sz="1700" dirty="0" err="1"/>
              <a:t>or</a:t>
            </a:r>
            <a:r>
              <a:rPr lang="de-DE" sz="1700" dirty="0"/>
              <a:t> </a:t>
            </a:r>
            <a:r>
              <a:rPr lang="de-DE" sz="1700" dirty="0" err="1"/>
              <a:t>selling</a:t>
            </a:r>
            <a:r>
              <a:rPr lang="de-DE" sz="1700" dirty="0"/>
              <a:t>)</a:t>
            </a:r>
          </a:p>
          <a:p>
            <a:pPr lvl="2"/>
            <a:r>
              <a:rPr lang="de-DE" sz="1700" dirty="0"/>
              <a:t>Payments </a:t>
            </a:r>
            <a:r>
              <a:rPr lang="de-DE" sz="1700" dirty="0" err="1"/>
              <a:t>for</a:t>
            </a:r>
            <a:r>
              <a:rPr lang="de-DE" sz="1700" dirty="0"/>
              <a:t> </a:t>
            </a:r>
            <a:r>
              <a:rPr lang="de-DE" sz="1700" dirty="0" err="1"/>
              <a:t>meals</a:t>
            </a:r>
            <a:r>
              <a:rPr lang="de-DE" sz="1700" dirty="0"/>
              <a:t> and </a:t>
            </a:r>
            <a:r>
              <a:rPr lang="de-DE" sz="1700" dirty="0" err="1"/>
              <a:t>activities</a:t>
            </a:r>
            <a:endParaRPr lang="de-DE" sz="1700" dirty="0"/>
          </a:p>
          <a:p>
            <a:pPr lvl="2"/>
            <a:r>
              <a:rPr lang="de-DE" sz="1700" dirty="0"/>
              <a:t>Funding </a:t>
            </a:r>
            <a:r>
              <a:rPr lang="de-DE" sz="1700" dirty="0" err="1"/>
              <a:t>might</a:t>
            </a:r>
            <a:r>
              <a:rPr lang="de-DE" sz="1700" dirty="0"/>
              <a:t> </a:t>
            </a:r>
            <a:r>
              <a:rPr lang="de-DE" sz="1700" dirty="0" err="1"/>
              <a:t>be</a:t>
            </a:r>
            <a:r>
              <a:rPr lang="de-DE" sz="1700" dirty="0"/>
              <a:t> </a:t>
            </a:r>
            <a:r>
              <a:rPr lang="de-DE" sz="1700" dirty="0" err="1"/>
              <a:t>available</a:t>
            </a:r>
            <a:r>
              <a:rPr lang="de-DE" sz="1700" dirty="0"/>
              <a:t> </a:t>
            </a:r>
            <a:r>
              <a:rPr lang="de-DE" sz="1700" dirty="0" err="1"/>
              <a:t>from</a:t>
            </a:r>
            <a:r>
              <a:rPr lang="de-DE" sz="1700" dirty="0"/>
              <a:t> </a:t>
            </a:r>
            <a:r>
              <a:rPr lang="de-DE" sz="1700" dirty="0" err="1"/>
              <a:t>health</a:t>
            </a:r>
            <a:r>
              <a:rPr lang="de-DE" sz="1700" dirty="0"/>
              <a:t> </a:t>
            </a:r>
            <a:r>
              <a:rPr lang="de-DE" sz="1700" dirty="0" err="1"/>
              <a:t>insurance</a:t>
            </a:r>
            <a:r>
              <a:rPr lang="de-DE" sz="1700" dirty="0"/>
              <a:t> </a:t>
            </a:r>
            <a:r>
              <a:rPr lang="de-DE" sz="1700" dirty="0" err="1"/>
              <a:t>or</a:t>
            </a:r>
            <a:r>
              <a:rPr lang="de-DE" sz="1700" dirty="0"/>
              <a:t> </a:t>
            </a:r>
            <a:r>
              <a:rPr lang="de-DE" sz="1700" dirty="0" err="1"/>
              <a:t>long</a:t>
            </a:r>
            <a:r>
              <a:rPr lang="de-DE" sz="1700" dirty="0"/>
              <a:t>-term care </a:t>
            </a:r>
            <a:r>
              <a:rPr lang="de-DE" sz="1700" dirty="0" err="1"/>
              <a:t>insurance</a:t>
            </a:r>
            <a:endParaRPr lang="cs-CZ" sz="1700" dirty="0"/>
          </a:p>
          <a:p>
            <a:r>
              <a:rPr lang="de-DE" sz="1700" b="1" dirty="0"/>
              <a:t>Quality </a:t>
            </a:r>
            <a:r>
              <a:rPr lang="de-DE" sz="1700" b="1" dirty="0" err="1"/>
              <a:t>of</a:t>
            </a:r>
            <a:r>
              <a:rPr lang="de-DE" sz="1700" b="1" dirty="0"/>
              <a:t> </a:t>
            </a:r>
            <a:r>
              <a:rPr lang="de-DE" sz="1700" b="1" dirty="0" err="1"/>
              <a:t>life</a:t>
            </a:r>
            <a:endParaRPr lang="cs-CZ" sz="1700" b="1" dirty="0"/>
          </a:p>
          <a:p>
            <a:pPr lvl="1"/>
            <a:r>
              <a:rPr lang="de-DE" dirty="0" err="1"/>
              <a:t>Social</a:t>
            </a:r>
            <a:r>
              <a:rPr lang="de-DE" dirty="0"/>
              <a:t> </a:t>
            </a:r>
            <a:r>
              <a:rPr lang="de-DE" dirty="0" err="1"/>
              <a:t>contacts</a:t>
            </a:r>
            <a:endParaRPr lang="de-DE" dirty="0"/>
          </a:p>
          <a:p>
            <a:pPr lvl="1"/>
            <a:r>
              <a:rPr lang="de-DE" dirty="0"/>
              <a:t>Networking </a:t>
            </a:r>
            <a:endParaRPr lang="cs-CZ" dirty="0"/>
          </a:p>
        </p:txBody>
      </p:sp>
      <p:sp>
        <p:nvSpPr>
          <p:cNvPr id="5" name="Zástupný text 4">
            <a:extLst>
              <a:ext uri="{FF2B5EF4-FFF2-40B4-BE49-F238E27FC236}">
                <a16:creationId xmlns:a16="http://schemas.microsoft.com/office/drawing/2014/main" id="{9786FFF2-8406-4255-B085-8420972B1013}"/>
              </a:ext>
            </a:extLst>
          </p:cNvPr>
          <p:cNvSpPr>
            <a:spLocks noGrp="1"/>
          </p:cNvSpPr>
          <p:nvPr>
            <p:ph type="body" sz="quarter" idx="3"/>
          </p:nvPr>
        </p:nvSpPr>
        <p:spPr/>
        <p:txBody>
          <a:bodyPr/>
          <a:lstStyle/>
          <a:p>
            <a:r>
              <a:rPr lang="en-US" sz="2300" dirty="0"/>
              <a:t>Threats</a:t>
            </a:r>
            <a:endParaRPr lang="cs-CZ" sz="2300" dirty="0"/>
          </a:p>
        </p:txBody>
      </p:sp>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de-DE" dirty="0" err="1"/>
              <a:t>Older</a:t>
            </a:r>
            <a:r>
              <a:rPr lang="de-DE" dirty="0"/>
              <a:t> </a:t>
            </a:r>
            <a:r>
              <a:rPr lang="de-DE" dirty="0" err="1"/>
              <a:t>people</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25</a:t>
            </a:fld>
            <a:endParaRPr lang="en-GB" dirty="0"/>
          </a:p>
        </p:txBody>
      </p:sp>
      <p:sp>
        <p:nvSpPr>
          <p:cNvPr id="6" name="Zástupný obsah 5">
            <a:extLst>
              <a:ext uri="{FF2B5EF4-FFF2-40B4-BE49-F238E27FC236}">
                <a16:creationId xmlns:a16="http://schemas.microsoft.com/office/drawing/2014/main" id="{F1939DF6-D716-4B94-A96A-B13A0934D303}"/>
              </a:ext>
            </a:extLst>
          </p:cNvPr>
          <p:cNvSpPr>
            <a:spLocks noGrp="1"/>
          </p:cNvSpPr>
          <p:nvPr>
            <p:ph sz="half" idx="13"/>
          </p:nvPr>
        </p:nvSpPr>
        <p:spPr>
          <a:xfrm>
            <a:off x="4679158" y="2505074"/>
            <a:ext cx="4217416" cy="3684588"/>
          </a:xfrm>
        </p:spPr>
        <p:txBody>
          <a:bodyPr>
            <a:noAutofit/>
          </a:bodyPr>
          <a:lstStyle/>
          <a:p>
            <a:r>
              <a:rPr lang="de-DE" sz="1700" b="1" dirty="0" err="1"/>
              <a:t>Costs</a:t>
            </a:r>
            <a:endParaRPr lang="cs-CZ" sz="1700" b="1" dirty="0"/>
          </a:p>
          <a:p>
            <a:pPr lvl="1"/>
            <a:r>
              <a:rPr lang="de-DE" dirty="0" err="1"/>
              <a:t>Refurbishment</a:t>
            </a:r>
            <a:r>
              <a:rPr lang="de-DE" dirty="0"/>
              <a:t>: </a:t>
            </a:r>
            <a:r>
              <a:rPr lang="de-DE" dirty="0" err="1"/>
              <a:t>barrier-free</a:t>
            </a:r>
            <a:r>
              <a:rPr lang="de-DE" dirty="0"/>
              <a:t> </a:t>
            </a:r>
            <a:r>
              <a:rPr lang="de-DE" dirty="0" err="1"/>
              <a:t>accommodation</a:t>
            </a:r>
            <a:r>
              <a:rPr lang="de-DE" dirty="0"/>
              <a:t> </a:t>
            </a:r>
            <a:r>
              <a:rPr lang="de-DE" dirty="0" err="1"/>
              <a:t>to</a:t>
            </a:r>
            <a:r>
              <a:rPr lang="de-DE" dirty="0"/>
              <a:t> </a:t>
            </a:r>
            <a:r>
              <a:rPr lang="de-DE" dirty="0" err="1"/>
              <a:t>prevent</a:t>
            </a:r>
            <a:r>
              <a:rPr lang="de-DE" dirty="0"/>
              <a:t> falls, </a:t>
            </a:r>
            <a:r>
              <a:rPr lang="de-DE" dirty="0" err="1"/>
              <a:t>toilets</a:t>
            </a:r>
            <a:endParaRPr lang="de-DE" dirty="0"/>
          </a:p>
          <a:p>
            <a:pPr lvl="1"/>
            <a:r>
              <a:rPr lang="de-DE" dirty="0"/>
              <a:t>Mobility </a:t>
            </a:r>
            <a:r>
              <a:rPr lang="de-DE" dirty="0" err="1"/>
              <a:t>services</a:t>
            </a:r>
            <a:r>
              <a:rPr lang="de-DE" dirty="0"/>
              <a:t> (e.g. </a:t>
            </a:r>
            <a:r>
              <a:rPr lang="de-DE" dirty="0" err="1"/>
              <a:t>to</a:t>
            </a:r>
            <a:r>
              <a:rPr lang="de-DE" dirty="0"/>
              <a:t> </a:t>
            </a:r>
            <a:r>
              <a:rPr lang="de-DE" dirty="0" err="1"/>
              <a:t>see</a:t>
            </a:r>
            <a:r>
              <a:rPr lang="de-DE" dirty="0"/>
              <a:t> </a:t>
            </a:r>
            <a:r>
              <a:rPr lang="de-DE" dirty="0" err="1"/>
              <a:t>general</a:t>
            </a:r>
            <a:r>
              <a:rPr lang="de-DE" dirty="0"/>
              <a:t> </a:t>
            </a:r>
            <a:r>
              <a:rPr lang="de-DE" dirty="0" err="1"/>
              <a:t>practitioner</a:t>
            </a:r>
            <a:r>
              <a:rPr lang="de-DE" dirty="0"/>
              <a:t>)</a:t>
            </a:r>
          </a:p>
          <a:p>
            <a:r>
              <a:rPr lang="de-DE" sz="1700" b="1" dirty="0"/>
              <a:t>Management </a:t>
            </a:r>
            <a:r>
              <a:rPr lang="de-DE" sz="1700" b="1" dirty="0" err="1"/>
              <a:t>tasks</a:t>
            </a:r>
            <a:endParaRPr lang="cs-CZ" sz="1700" b="1" dirty="0"/>
          </a:p>
          <a:p>
            <a:pPr lvl="1"/>
            <a:r>
              <a:rPr lang="de-DE" dirty="0" err="1"/>
              <a:t>Coordination</a:t>
            </a:r>
            <a:r>
              <a:rPr lang="de-DE" dirty="0"/>
              <a:t> </a:t>
            </a:r>
            <a:r>
              <a:rPr lang="de-DE" dirty="0" err="1"/>
              <a:t>is</a:t>
            </a:r>
            <a:r>
              <a:rPr lang="de-DE" dirty="0"/>
              <a:t> time-</a:t>
            </a:r>
            <a:r>
              <a:rPr lang="de-DE" dirty="0" err="1"/>
              <a:t>consuming</a:t>
            </a:r>
            <a:endParaRPr lang="cs-CZ" dirty="0"/>
          </a:p>
          <a:p>
            <a:r>
              <a:rPr lang="de-DE" sz="1700" b="1" dirty="0" err="1"/>
              <a:t>Burden</a:t>
            </a:r>
            <a:r>
              <a:rPr lang="de-DE" sz="1700" b="1" dirty="0"/>
              <a:t> </a:t>
            </a:r>
            <a:r>
              <a:rPr lang="de-DE" sz="1700" b="1" dirty="0" err="1"/>
              <a:t>of</a:t>
            </a:r>
            <a:r>
              <a:rPr lang="de-DE" sz="1700" b="1" dirty="0"/>
              <a:t> care</a:t>
            </a:r>
            <a:endParaRPr lang="cs-CZ" sz="1700" b="1" dirty="0"/>
          </a:p>
          <a:p>
            <a:pPr lvl="1"/>
            <a:r>
              <a:rPr lang="de-DE" dirty="0" err="1"/>
              <a:t>Physical</a:t>
            </a:r>
            <a:r>
              <a:rPr lang="de-DE" dirty="0"/>
              <a:t>, emotional </a:t>
            </a:r>
            <a:r>
              <a:rPr lang="de-DE" dirty="0" err="1"/>
              <a:t>and</a:t>
            </a:r>
            <a:r>
              <a:rPr lang="de-DE" dirty="0"/>
              <a:t> </a:t>
            </a:r>
            <a:r>
              <a:rPr lang="de-DE" dirty="0" err="1"/>
              <a:t>social</a:t>
            </a:r>
            <a:r>
              <a:rPr lang="de-DE" dirty="0"/>
              <a:t> </a:t>
            </a:r>
            <a:r>
              <a:rPr lang="de-DE" dirty="0" err="1"/>
              <a:t>challenges</a:t>
            </a:r>
            <a:endParaRPr lang="de-DE" dirty="0"/>
          </a:p>
          <a:p>
            <a:pPr lvl="1"/>
            <a:r>
              <a:rPr lang="de-DE" dirty="0"/>
              <a:t>Death </a:t>
            </a:r>
            <a:r>
              <a:rPr lang="de-DE" dirty="0" err="1"/>
              <a:t>and</a:t>
            </a:r>
            <a:r>
              <a:rPr lang="de-DE" dirty="0"/>
              <a:t> </a:t>
            </a:r>
            <a:r>
              <a:rPr lang="de-DE" dirty="0" err="1"/>
              <a:t>Dying</a:t>
            </a:r>
            <a:endParaRPr lang="cs-CZ" dirty="0"/>
          </a:p>
          <a:p>
            <a:pPr marL="0" indent="0">
              <a:buNone/>
            </a:pPr>
            <a:endParaRPr lang="en-GB" sz="1700" dirty="0"/>
          </a:p>
        </p:txBody>
      </p:sp>
    </p:spTree>
    <p:extLst>
      <p:ext uri="{BB962C8B-B14F-4D97-AF65-F5344CB8AC3E}">
        <p14:creationId xmlns:p14="http://schemas.microsoft.com/office/powerpoint/2010/main" val="395902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Behavioural</a:t>
            </a:r>
            <a:r>
              <a:rPr lang="de-DE" dirty="0"/>
              <a:t> References </a:t>
            </a:r>
            <a:r>
              <a:rPr lang="de-DE" dirty="0" err="1"/>
              <a:t>and</a:t>
            </a:r>
            <a:r>
              <a:rPr lang="de-DE" dirty="0"/>
              <a:t> </a:t>
            </a:r>
            <a:r>
              <a:rPr lang="de-DE" dirty="0" err="1"/>
              <a:t>challenges</a:t>
            </a:r>
            <a:endParaRPr lang="cs-CZ" dirty="0"/>
          </a:p>
          <a:p>
            <a:pPr lvl="1"/>
            <a:endParaRPr lang="en-GB" dirty="0"/>
          </a:p>
        </p:txBody>
      </p:sp>
    </p:spTree>
    <p:extLst>
      <p:ext uri="{BB962C8B-B14F-4D97-AF65-F5344CB8AC3E}">
        <p14:creationId xmlns:p14="http://schemas.microsoft.com/office/powerpoint/2010/main" val="252520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27</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a:xfrm>
            <a:off x="0" y="1602463"/>
            <a:ext cx="8584602" cy="4574500"/>
          </a:xfrm>
        </p:spPr>
        <p:txBody>
          <a:bodyPr>
            <a:normAutofit/>
          </a:bodyPr>
          <a:lstStyle/>
          <a:p>
            <a:endParaRPr lang="de-DE" dirty="0"/>
          </a:p>
          <a:p>
            <a:r>
              <a:rPr lang="de-DE" dirty="0" err="1"/>
              <a:t>Respect</a:t>
            </a:r>
            <a:r>
              <a:rPr lang="de-DE" dirty="0"/>
              <a:t> </a:t>
            </a:r>
            <a:r>
              <a:rPr lang="de-DE" dirty="0" err="1"/>
              <a:t>the</a:t>
            </a:r>
            <a:r>
              <a:rPr lang="de-DE" dirty="0"/>
              <a:t> </a:t>
            </a:r>
            <a:r>
              <a:rPr lang="de-DE" dirty="0" err="1"/>
              <a:t>autonomy</a:t>
            </a:r>
            <a:endParaRPr lang="de-DE" dirty="0"/>
          </a:p>
          <a:p>
            <a:pPr marL="285750" lvl="1" indent="-285750"/>
            <a:r>
              <a:rPr lang="de-DE" dirty="0"/>
              <a:t>People </a:t>
            </a:r>
            <a:r>
              <a:rPr lang="de-DE" dirty="0" err="1"/>
              <a:t>living</a:t>
            </a:r>
            <a:r>
              <a:rPr lang="de-DE" dirty="0"/>
              <a:t> </a:t>
            </a:r>
            <a:r>
              <a:rPr lang="de-DE" dirty="0" err="1"/>
              <a:t>with</a:t>
            </a:r>
            <a:r>
              <a:rPr lang="de-DE" dirty="0"/>
              <a:t> </a:t>
            </a:r>
            <a:r>
              <a:rPr lang="de-DE" dirty="0" err="1"/>
              <a:t>dementia</a:t>
            </a:r>
            <a:r>
              <a:rPr lang="de-DE" dirty="0"/>
              <a:t> </a:t>
            </a:r>
            <a:r>
              <a:rPr lang="de-DE" dirty="0" err="1"/>
              <a:t>are</a:t>
            </a:r>
            <a:r>
              <a:rPr lang="de-DE" dirty="0"/>
              <a:t> </a:t>
            </a:r>
            <a:r>
              <a:rPr lang="de-DE" dirty="0" err="1"/>
              <a:t>adults</a:t>
            </a:r>
            <a:r>
              <a:rPr lang="de-DE" dirty="0"/>
              <a:t> </a:t>
            </a:r>
            <a:r>
              <a:rPr lang="de-DE" dirty="0" err="1"/>
              <a:t>responsible</a:t>
            </a:r>
            <a:r>
              <a:rPr lang="de-DE" dirty="0"/>
              <a:t> </a:t>
            </a:r>
            <a:r>
              <a:rPr lang="de-DE" dirty="0" err="1"/>
              <a:t>for</a:t>
            </a:r>
            <a:r>
              <a:rPr lang="de-DE" dirty="0"/>
              <a:t> </a:t>
            </a:r>
            <a:r>
              <a:rPr lang="de-DE" dirty="0" err="1"/>
              <a:t>themselves</a:t>
            </a:r>
            <a:r>
              <a:rPr lang="de-DE" dirty="0"/>
              <a:t> </a:t>
            </a:r>
            <a:r>
              <a:rPr lang="de-DE" dirty="0" err="1"/>
              <a:t>and</a:t>
            </a:r>
            <a:r>
              <a:rPr lang="de-DE" dirty="0"/>
              <a:t> </a:t>
            </a:r>
            <a:r>
              <a:rPr lang="de-DE" dirty="0" err="1"/>
              <a:t>their</a:t>
            </a:r>
            <a:r>
              <a:rPr lang="de-DE" dirty="0"/>
              <a:t> </a:t>
            </a:r>
            <a:r>
              <a:rPr lang="de-DE" dirty="0" err="1"/>
              <a:t>behaviour</a:t>
            </a:r>
            <a:endParaRPr lang="de-DE" dirty="0"/>
          </a:p>
          <a:p>
            <a:pPr marL="285750" lvl="1" indent="-285750"/>
            <a:r>
              <a:rPr lang="de-DE" dirty="0" err="1"/>
              <a:t>What</a:t>
            </a:r>
            <a:r>
              <a:rPr lang="de-DE" dirty="0"/>
              <a:t> </a:t>
            </a:r>
            <a:r>
              <a:rPr lang="de-DE" dirty="0" err="1"/>
              <a:t>they</a:t>
            </a:r>
            <a:r>
              <a:rPr lang="de-DE" dirty="0"/>
              <a:t> </a:t>
            </a:r>
            <a:r>
              <a:rPr lang="de-DE" dirty="0" err="1"/>
              <a:t>can</a:t>
            </a:r>
            <a:r>
              <a:rPr lang="de-DE" dirty="0"/>
              <a:t> do </a:t>
            </a:r>
            <a:r>
              <a:rPr lang="de-DE" dirty="0" err="1"/>
              <a:t>autonomously</a:t>
            </a:r>
            <a:r>
              <a:rPr lang="de-DE" dirty="0"/>
              <a:t> </a:t>
            </a:r>
            <a:r>
              <a:rPr lang="de-DE" dirty="0" err="1"/>
              <a:t>should</a:t>
            </a:r>
            <a:r>
              <a:rPr lang="de-DE" dirty="0"/>
              <a:t> </a:t>
            </a:r>
            <a:r>
              <a:rPr lang="de-DE" dirty="0" err="1"/>
              <a:t>be</a:t>
            </a:r>
            <a:r>
              <a:rPr lang="de-DE" dirty="0"/>
              <a:t> </a:t>
            </a:r>
            <a:r>
              <a:rPr lang="de-DE" dirty="0" err="1"/>
              <a:t>done</a:t>
            </a:r>
            <a:r>
              <a:rPr lang="de-DE" dirty="0"/>
              <a:t> </a:t>
            </a:r>
            <a:r>
              <a:rPr lang="de-DE" dirty="0" err="1"/>
              <a:t>by</a:t>
            </a:r>
            <a:r>
              <a:rPr lang="de-DE" dirty="0"/>
              <a:t> </a:t>
            </a:r>
            <a:r>
              <a:rPr lang="de-DE" dirty="0" err="1"/>
              <a:t>themselves</a:t>
            </a:r>
            <a:r>
              <a:rPr lang="de-DE" dirty="0"/>
              <a:t> </a:t>
            </a:r>
            <a:r>
              <a:rPr lang="de-DE" dirty="0" err="1"/>
              <a:t>without</a:t>
            </a:r>
            <a:r>
              <a:rPr lang="de-DE" dirty="0"/>
              <a:t> </a:t>
            </a:r>
            <a:r>
              <a:rPr lang="de-DE" dirty="0" err="1"/>
              <a:t>help</a:t>
            </a:r>
            <a:r>
              <a:rPr lang="de-DE" dirty="0"/>
              <a:t> …</a:t>
            </a:r>
          </a:p>
          <a:p>
            <a:pPr marL="285750" lvl="1" indent="-285750"/>
            <a:r>
              <a:rPr lang="de-DE" dirty="0"/>
              <a:t>… </a:t>
            </a:r>
            <a:r>
              <a:rPr lang="de-DE" dirty="0" err="1"/>
              <a:t>even</a:t>
            </a:r>
            <a:r>
              <a:rPr lang="de-DE" dirty="0"/>
              <a:t> </a:t>
            </a:r>
            <a:r>
              <a:rPr lang="de-DE" dirty="0" err="1"/>
              <a:t>if</a:t>
            </a:r>
            <a:r>
              <a:rPr lang="de-DE" dirty="0"/>
              <a:t> </a:t>
            </a:r>
            <a:r>
              <a:rPr lang="de-DE" dirty="0" err="1"/>
              <a:t>it</a:t>
            </a:r>
            <a:r>
              <a:rPr lang="de-DE" dirty="0"/>
              <a:t> </a:t>
            </a:r>
            <a:r>
              <a:rPr lang="de-DE" dirty="0" err="1"/>
              <a:t>takes</a:t>
            </a:r>
            <a:r>
              <a:rPr lang="de-DE" dirty="0"/>
              <a:t> </a:t>
            </a:r>
            <a:r>
              <a:rPr lang="de-DE" dirty="0" err="1"/>
              <a:t>more</a:t>
            </a:r>
            <a:r>
              <a:rPr lang="de-DE" dirty="0"/>
              <a:t> time</a:t>
            </a:r>
          </a:p>
        </p:txBody>
      </p:sp>
      <p:sp>
        <p:nvSpPr>
          <p:cNvPr id="5" name="Titel 4"/>
          <p:cNvSpPr>
            <a:spLocks noGrp="1"/>
          </p:cNvSpPr>
          <p:nvPr>
            <p:ph type="title"/>
          </p:nvPr>
        </p:nvSpPr>
        <p:spPr/>
        <p:txBody>
          <a:bodyPr/>
          <a:lstStyle/>
          <a:p>
            <a:r>
              <a:rPr lang="en-GB" dirty="0"/>
              <a:t>Balancing autonomy and protection</a:t>
            </a:r>
            <a:endParaRPr lang="de-DE" dirty="0"/>
          </a:p>
        </p:txBody>
      </p:sp>
    </p:spTree>
    <p:extLst>
      <p:ext uri="{BB962C8B-B14F-4D97-AF65-F5344CB8AC3E}">
        <p14:creationId xmlns:p14="http://schemas.microsoft.com/office/powerpoint/2010/main" val="198856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28</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a:xfrm>
            <a:off x="0" y="1602463"/>
            <a:ext cx="8509299" cy="4574500"/>
          </a:xfrm>
        </p:spPr>
        <p:txBody>
          <a:bodyPr>
            <a:normAutofit/>
          </a:bodyPr>
          <a:lstStyle/>
          <a:p>
            <a:endParaRPr lang="de-DE" dirty="0"/>
          </a:p>
          <a:p>
            <a:r>
              <a:rPr lang="de-DE" dirty="0" err="1"/>
              <a:t>Provide</a:t>
            </a:r>
            <a:r>
              <a:rPr lang="de-DE" dirty="0"/>
              <a:t> </a:t>
            </a:r>
            <a:r>
              <a:rPr lang="de-DE" dirty="0" err="1"/>
              <a:t>protection</a:t>
            </a:r>
            <a:endParaRPr lang="cs-CZ" dirty="0"/>
          </a:p>
          <a:p>
            <a:pPr marL="285750" lvl="1" indent="-285750"/>
            <a:r>
              <a:rPr lang="de-DE" dirty="0" err="1"/>
              <a:t>Safety</a:t>
            </a:r>
            <a:r>
              <a:rPr lang="de-DE" dirty="0"/>
              <a:t> </a:t>
            </a:r>
            <a:r>
              <a:rPr lang="de-DE" dirty="0" err="1"/>
              <a:t>protection</a:t>
            </a:r>
            <a:r>
              <a:rPr lang="de-DE" dirty="0"/>
              <a:t> </a:t>
            </a:r>
            <a:r>
              <a:rPr lang="de-DE" dirty="0" err="1"/>
              <a:t>measures</a:t>
            </a:r>
            <a:r>
              <a:rPr lang="de-DE" dirty="0"/>
              <a:t> (such </a:t>
            </a:r>
            <a:r>
              <a:rPr lang="de-DE" dirty="0" err="1"/>
              <a:t>as</a:t>
            </a:r>
            <a:r>
              <a:rPr lang="de-DE" dirty="0"/>
              <a:t> </a:t>
            </a:r>
            <a:r>
              <a:rPr lang="de-DE" dirty="0" err="1"/>
              <a:t>door</a:t>
            </a:r>
            <a:r>
              <a:rPr lang="de-DE" dirty="0"/>
              <a:t> </a:t>
            </a:r>
            <a:r>
              <a:rPr lang="de-DE" dirty="0" err="1"/>
              <a:t>alarms</a:t>
            </a:r>
            <a:r>
              <a:rPr lang="de-DE" dirty="0"/>
              <a:t>) </a:t>
            </a:r>
            <a:r>
              <a:rPr lang="de-DE" dirty="0" err="1"/>
              <a:t>only</a:t>
            </a:r>
            <a:r>
              <a:rPr lang="de-DE" dirty="0"/>
              <a:t> in </a:t>
            </a:r>
            <a:r>
              <a:rPr lang="de-DE" dirty="0" err="1"/>
              <a:t>case</a:t>
            </a:r>
            <a:r>
              <a:rPr lang="de-DE" dirty="0"/>
              <a:t> </a:t>
            </a:r>
            <a:r>
              <a:rPr lang="de-DE" dirty="0" err="1"/>
              <a:t>of</a:t>
            </a:r>
            <a:r>
              <a:rPr lang="de-DE" dirty="0"/>
              <a:t> </a:t>
            </a:r>
            <a:r>
              <a:rPr lang="de-DE" dirty="0" err="1"/>
              <a:t>advanced</a:t>
            </a:r>
            <a:r>
              <a:rPr lang="de-DE" dirty="0"/>
              <a:t> </a:t>
            </a:r>
            <a:r>
              <a:rPr lang="de-DE" dirty="0" err="1"/>
              <a:t>dementia</a:t>
            </a:r>
            <a:r>
              <a:rPr lang="de-DE" dirty="0"/>
              <a:t>, </a:t>
            </a:r>
            <a:r>
              <a:rPr lang="de-DE" dirty="0" err="1"/>
              <a:t>to</a:t>
            </a:r>
            <a:r>
              <a:rPr lang="de-DE" dirty="0"/>
              <a:t> </a:t>
            </a:r>
            <a:r>
              <a:rPr lang="de-DE" dirty="0" err="1"/>
              <a:t>avoid</a:t>
            </a:r>
            <a:r>
              <a:rPr lang="de-DE" dirty="0"/>
              <a:t> </a:t>
            </a:r>
            <a:r>
              <a:rPr lang="de-DE" dirty="0" err="1"/>
              <a:t>accidents</a:t>
            </a:r>
            <a:r>
              <a:rPr lang="de-DE" dirty="0"/>
              <a:t>, </a:t>
            </a:r>
            <a:r>
              <a:rPr lang="de-DE" dirty="0" err="1"/>
              <a:t>as</a:t>
            </a:r>
            <a:r>
              <a:rPr lang="de-DE" dirty="0"/>
              <a:t> </a:t>
            </a:r>
            <a:r>
              <a:rPr lang="de-DE" dirty="0" err="1"/>
              <a:t>dementia</a:t>
            </a:r>
            <a:r>
              <a:rPr lang="de-DE" dirty="0"/>
              <a:t> </a:t>
            </a:r>
            <a:r>
              <a:rPr lang="de-DE" dirty="0" err="1"/>
              <a:t>brings</a:t>
            </a:r>
            <a:r>
              <a:rPr lang="de-DE" dirty="0"/>
              <a:t> a </a:t>
            </a:r>
            <a:r>
              <a:rPr lang="de-DE" dirty="0" err="1"/>
              <a:t>loss</a:t>
            </a:r>
            <a:r>
              <a:rPr lang="de-DE" dirty="0"/>
              <a:t> </a:t>
            </a:r>
            <a:r>
              <a:rPr lang="de-DE" dirty="0" err="1"/>
              <a:t>of</a:t>
            </a:r>
            <a:r>
              <a:rPr lang="de-DE" dirty="0"/>
              <a:t> </a:t>
            </a:r>
            <a:r>
              <a:rPr lang="de-DE" dirty="0" err="1"/>
              <a:t>orientation</a:t>
            </a:r>
            <a:r>
              <a:rPr lang="de-DE" dirty="0"/>
              <a:t> </a:t>
            </a:r>
            <a:r>
              <a:rPr lang="de-DE" dirty="0" err="1"/>
              <a:t>and</a:t>
            </a:r>
            <a:r>
              <a:rPr lang="de-DE" dirty="0"/>
              <a:t> a </a:t>
            </a:r>
            <a:r>
              <a:rPr lang="de-DE" dirty="0" err="1"/>
              <a:t>want</a:t>
            </a:r>
            <a:r>
              <a:rPr lang="de-DE" dirty="0"/>
              <a:t> </a:t>
            </a:r>
            <a:r>
              <a:rPr lang="de-DE" dirty="0" err="1"/>
              <a:t>to</a:t>
            </a:r>
            <a:r>
              <a:rPr lang="de-DE" dirty="0"/>
              <a:t> </a:t>
            </a:r>
            <a:r>
              <a:rPr lang="de-DE" dirty="0" err="1"/>
              <a:t>wander</a:t>
            </a:r>
            <a:endParaRPr lang="de-DE" dirty="0"/>
          </a:p>
          <a:p>
            <a:pPr marL="285750" lvl="1" indent="-285750"/>
            <a:r>
              <a:rPr lang="de-DE" dirty="0"/>
              <a:t>People </a:t>
            </a:r>
            <a:r>
              <a:rPr lang="de-DE" dirty="0" err="1"/>
              <a:t>with</a:t>
            </a:r>
            <a:r>
              <a:rPr lang="de-DE" dirty="0"/>
              <a:t> </a:t>
            </a:r>
            <a:r>
              <a:rPr lang="de-DE" dirty="0" err="1"/>
              <a:t>dementia</a:t>
            </a:r>
            <a:r>
              <a:rPr lang="de-DE" dirty="0"/>
              <a:t> </a:t>
            </a:r>
            <a:r>
              <a:rPr lang="de-DE" dirty="0" err="1"/>
              <a:t>are</a:t>
            </a:r>
            <a:r>
              <a:rPr lang="de-DE" dirty="0"/>
              <a:t> </a:t>
            </a:r>
            <a:r>
              <a:rPr lang="de-DE" dirty="0" err="1"/>
              <a:t>often</a:t>
            </a:r>
            <a:r>
              <a:rPr lang="de-DE" dirty="0"/>
              <a:t> </a:t>
            </a:r>
            <a:r>
              <a:rPr lang="de-DE" dirty="0" err="1"/>
              <a:t>frustrated</a:t>
            </a:r>
            <a:r>
              <a:rPr lang="de-DE" dirty="0"/>
              <a:t> </a:t>
            </a:r>
            <a:r>
              <a:rPr lang="de-DE" dirty="0" err="1"/>
              <a:t>and</a:t>
            </a:r>
            <a:r>
              <a:rPr lang="de-DE" dirty="0"/>
              <a:t> </a:t>
            </a:r>
            <a:r>
              <a:rPr lang="de-DE" dirty="0" err="1"/>
              <a:t>overstrained</a:t>
            </a:r>
            <a:r>
              <a:rPr lang="de-DE" dirty="0"/>
              <a:t>, </a:t>
            </a:r>
            <a:r>
              <a:rPr lang="de-DE" dirty="0" err="1"/>
              <a:t>allow</a:t>
            </a:r>
            <a:r>
              <a:rPr lang="de-DE" dirty="0"/>
              <a:t> time, </a:t>
            </a:r>
            <a:r>
              <a:rPr lang="de-DE" dirty="0" err="1"/>
              <a:t>create</a:t>
            </a:r>
            <a:r>
              <a:rPr lang="de-DE" dirty="0"/>
              <a:t> </a:t>
            </a:r>
            <a:r>
              <a:rPr lang="de-DE" dirty="0" err="1"/>
              <a:t>reliability</a:t>
            </a:r>
            <a:r>
              <a:rPr lang="de-DE" dirty="0"/>
              <a:t> </a:t>
            </a:r>
            <a:r>
              <a:rPr lang="de-DE" dirty="0" err="1"/>
              <a:t>and</a:t>
            </a:r>
            <a:r>
              <a:rPr lang="de-DE" dirty="0"/>
              <a:t> </a:t>
            </a:r>
            <a:r>
              <a:rPr lang="de-DE" dirty="0" err="1"/>
              <a:t>apply</a:t>
            </a:r>
            <a:r>
              <a:rPr lang="de-DE" dirty="0"/>
              <a:t> </a:t>
            </a:r>
            <a:r>
              <a:rPr lang="de-DE" dirty="0" err="1"/>
              <a:t>validation</a:t>
            </a:r>
            <a:endParaRPr lang="de-DE" dirty="0"/>
          </a:p>
          <a:p>
            <a:pPr marL="285750" lvl="1" indent="-285750"/>
            <a:r>
              <a:rPr lang="de-DE" dirty="0"/>
              <a:t>Take care </a:t>
            </a:r>
            <a:r>
              <a:rPr lang="de-DE" dirty="0" err="1"/>
              <a:t>for</a:t>
            </a:r>
            <a:r>
              <a:rPr lang="de-DE" dirty="0"/>
              <a:t> </a:t>
            </a:r>
            <a:r>
              <a:rPr lang="de-DE" dirty="0" err="1"/>
              <a:t>yourself</a:t>
            </a:r>
            <a:r>
              <a:rPr lang="de-DE" dirty="0"/>
              <a:t> </a:t>
            </a:r>
            <a:r>
              <a:rPr lang="de-DE" dirty="0" err="1"/>
              <a:t>as</a:t>
            </a:r>
            <a:r>
              <a:rPr lang="de-DE" dirty="0"/>
              <a:t> </a:t>
            </a:r>
            <a:r>
              <a:rPr lang="de-DE" dirty="0" err="1"/>
              <a:t>main</a:t>
            </a:r>
            <a:r>
              <a:rPr lang="de-DE" dirty="0"/>
              <a:t> </a:t>
            </a:r>
            <a:r>
              <a:rPr lang="de-DE" dirty="0" err="1"/>
              <a:t>carer</a:t>
            </a:r>
            <a:endParaRPr lang="cs-CZ" dirty="0"/>
          </a:p>
          <a:p>
            <a:pPr lvl="1"/>
            <a:endParaRPr lang="de-DE" dirty="0"/>
          </a:p>
        </p:txBody>
      </p:sp>
      <p:sp>
        <p:nvSpPr>
          <p:cNvPr id="5" name="Titel 4"/>
          <p:cNvSpPr>
            <a:spLocks noGrp="1"/>
          </p:cNvSpPr>
          <p:nvPr>
            <p:ph type="title"/>
          </p:nvPr>
        </p:nvSpPr>
        <p:spPr/>
        <p:txBody>
          <a:bodyPr/>
          <a:lstStyle/>
          <a:p>
            <a:r>
              <a:rPr lang="en-GB" dirty="0"/>
              <a:t>Balancing autonomy and protection</a:t>
            </a:r>
            <a:endParaRPr lang="de-DE" dirty="0"/>
          </a:p>
        </p:txBody>
      </p:sp>
    </p:spTree>
    <p:extLst>
      <p:ext uri="{BB962C8B-B14F-4D97-AF65-F5344CB8AC3E}">
        <p14:creationId xmlns:p14="http://schemas.microsoft.com/office/powerpoint/2010/main" val="296190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29</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p:txBody>
          <a:bodyPr>
            <a:normAutofit/>
          </a:bodyPr>
          <a:lstStyle/>
          <a:p>
            <a:endParaRPr lang="de-DE" dirty="0"/>
          </a:p>
          <a:p>
            <a:r>
              <a:rPr lang="de-DE" dirty="0"/>
              <a:t>Never</a:t>
            </a:r>
            <a:endParaRPr lang="cs-CZ" dirty="0"/>
          </a:p>
          <a:p>
            <a:pPr marL="285750" lvl="1" indent="-285750"/>
            <a:r>
              <a:rPr lang="de-DE" dirty="0"/>
              <a:t>… do </a:t>
            </a:r>
            <a:r>
              <a:rPr lang="de-DE" dirty="0" err="1"/>
              <a:t>punish</a:t>
            </a:r>
            <a:r>
              <a:rPr lang="de-DE" dirty="0"/>
              <a:t>, </a:t>
            </a:r>
            <a:r>
              <a:rPr lang="de-DE" dirty="0" err="1"/>
              <a:t>provoke</a:t>
            </a:r>
            <a:r>
              <a:rPr lang="de-DE" dirty="0"/>
              <a:t> </a:t>
            </a:r>
            <a:r>
              <a:rPr lang="de-DE" dirty="0" err="1"/>
              <a:t>or</a:t>
            </a:r>
            <a:r>
              <a:rPr lang="de-DE" dirty="0"/>
              <a:t> </a:t>
            </a:r>
            <a:r>
              <a:rPr lang="de-DE" dirty="0" err="1"/>
              <a:t>restrain</a:t>
            </a:r>
            <a:r>
              <a:rPr lang="de-DE" dirty="0"/>
              <a:t> </a:t>
            </a:r>
            <a:r>
              <a:rPr lang="de-DE" dirty="0" err="1"/>
              <a:t>persons</a:t>
            </a:r>
            <a:r>
              <a:rPr lang="de-DE" dirty="0"/>
              <a:t> </a:t>
            </a:r>
            <a:r>
              <a:rPr lang="de-DE" dirty="0" err="1"/>
              <a:t>living</a:t>
            </a:r>
            <a:r>
              <a:rPr lang="de-DE" dirty="0"/>
              <a:t> </a:t>
            </a:r>
            <a:r>
              <a:rPr lang="de-DE" dirty="0" err="1"/>
              <a:t>with</a:t>
            </a:r>
            <a:r>
              <a:rPr lang="de-DE" dirty="0"/>
              <a:t> </a:t>
            </a:r>
            <a:r>
              <a:rPr lang="de-DE" dirty="0" err="1"/>
              <a:t>dementia</a:t>
            </a:r>
            <a:endParaRPr lang="cs-CZ" dirty="0"/>
          </a:p>
        </p:txBody>
      </p:sp>
      <p:sp>
        <p:nvSpPr>
          <p:cNvPr id="5" name="Titel 4"/>
          <p:cNvSpPr>
            <a:spLocks noGrp="1"/>
          </p:cNvSpPr>
          <p:nvPr>
            <p:ph type="title"/>
          </p:nvPr>
        </p:nvSpPr>
        <p:spPr/>
        <p:txBody>
          <a:bodyPr/>
          <a:lstStyle/>
          <a:p>
            <a:r>
              <a:rPr lang="en-GB" dirty="0"/>
              <a:t>Balancing autonomy and protection</a:t>
            </a:r>
            <a:endParaRPr lang="de-DE" dirty="0"/>
          </a:p>
        </p:txBody>
      </p:sp>
    </p:spTree>
    <p:extLst>
      <p:ext uri="{BB962C8B-B14F-4D97-AF65-F5344CB8AC3E}">
        <p14:creationId xmlns:p14="http://schemas.microsoft.com/office/powerpoint/2010/main" val="25162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3</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p:txBody>
          <a:bodyPr>
            <a:normAutofit/>
          </a:bodyPr>
          <a:lstStyle/>
          <a:p>
            <a:r>
              <a:rPr lang="de-DE" dirty="0"/>
              <a:t>Services </a:t>
            </a:r>
            <a:r>
              <a:rPr lang="de-DE" dirty="0" err="1"/>
              <a:t>offered</a:t>
            </a:r>
            <a:r>
              <a:rPr lang="de-DE" dirty="0"/>
              <a:t> on </a:t>
            </a:r>
            <a:r>
              <a:rPr lang="de-DE" dirty="0" err="1"/>
              <a:t>the</a:t>
            </a:r>
            <a:r>
              <a:rPr lang="de-DE" dirty="0"/>
              <a:t> </a:t>
            </a:r>
            <a:r>
              <a:rPr lang="de-DE" dirty="0" err="1"/>
              <a:t>farm</a:t>
            </a:r>
            <a:endParaRPr lang="cs-CZ" dirty="0"/>
          </a:p>
          <a:p>
            <a:pPr lvl="1" indent="0">
              <a:buNone/>
            </a:pPr>
            <a:endParaRPr lang="cs-CZ" sz="2300" dirty="0"/>
          </a:p>
          <a:p>
            <a:r>
              <a:rPr lang="de-DE" dirty="0" err="1"/>
              <a:t>Behavioural</a:t>
            </a:r>
            <a:r>
              <a:rPr lang="de-DE" dirty="0"/>
              <a:t> References </a:t>
            </a:r>
            <a:r>
              <a:rPr lang="de-DE" dirty="0" err="1"/>
              <a:t>and</a:t>
            </a:r>
            <a:r>
              <a:rPr lang="de-DE" dirty="0"/>
              <a:t> </a:t>
            </a:r>
            <a:r>
              <a:rPr lang="de-DE" dirty="0" err="1"/>
              <a:t>Challenges</a:t>
            </a:r>
            <a:endParaRPr lang="cs-CZ" dirty="0"/>
          </a:p>
          <a:p>
            <a:pPr lvl="1" indent="0">
              <a:buNone/>
            </a:pPr>
            <a:endParaRPr lang="cs-CZ" sz="2300" dirty="0"/>
          </a:p>
          <a:p>
            <a:pPr lvl="1" indent="0">
              <a:lnSpc>
                <a:spcPts val="2760"/>
              </a:lnSpc>
              <a:spcBef>
                <a:spcPts val="0"/>
              </a:spcBef>
              <a:buNone/>
            </a:pPr>
            <a:r>
              <a:rPr lang="de-DE" sz="2300" dirty="0" err="1">
                <a:solidFill>
                  <a:schemeClr val="accent2"/>
                </a:solidFill>
              </a:rPr>
              <a:t>Discussion</a:t>
            </a:r>
            <a:endParaRPr lang="cs-CZ" sz="2300" dirty="0">
              <a:solidFill>
                <a:schemeClr val="accent2"/>
              </a:solidFill>
            </a:endParaRPr>
          </a:p>
        </p:txBody>
      </p:sp>
      <p:sp>
        <p:nvSpPr>
          <p:cNvPr id="5" name="Titel 4"/>
          <p:cNvSpPr>
            <a:spLocks noGrp="1"/>
          </p:cNvSpPr>
          <p:nvPr>
            <p:ph type="title"/>
          </p:nvPr>
        </p:nvSpPr>
        <p:spPr/>
        <p:txBody>
          <a:bodyPr/>
          <a:lstStyle/>
          <a:p>
            <a:r>
              <a:rPr lang="en-GB" dirty="0"/>
              <a:t>Overview</a:t>
            </a:r>
            <a:endParaRPr lang="de-DE" dirty="0"/>
          </a:p>
        </p:txBody>
      </p:sp>
    </p:spTree>
    <p:extLst>
      <p:ext uri="{BB962C8B-B14F-4D97-AF65-F5344CB8AC3E}">
        <p14:creationId xmlns:p14="http://schemas.microsoft.com/office/powerpoint/2010/main" val="586867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Discussion</a:t>
            </a:r>
            <a:endParaRPr lang="cs-CZ" dirty="0"/>
          </a:p>
          <a:p>
            <a:pPr lvl="1"/>
            <a:endParaRPr lang="en-GB" dirty="0"/>
          </a:p>
        </p:txBody>
      </p:sp>
    </p:spTree>
    <p:extLst>
      <p:ext uri="{BB962C8B-B14F-4D97-AF65-F5344CB8AC3E}">
        <p14:creationId xmlns:p14="http://schemas.microsoft.com/office/powerpoint/2010/main" val="1668914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Older People</a:t>
            </a:r>
            <a:endParaRPr lang="en-GB" dirty="0"/>
          </a:p>
        </p:txBody>
      </p:sp>
      <p:sp>
        <p:nvSpPr>
          <p:cNvPr id="3" name="Foliennummernplatzhalter 2"/>
          <p:cNvSpPr>
            <a:spLocks noGrp="1"/>
          </p:cNvSpPr>
          <p:nvPr>
            <p:ph type="sldNum" sz="quarter" idx="12"/>
          </p:nvPr>
        </p:nvSpPr>
        <p:spPr/>
        <p:txBody>
          <a:bodyPr/>
          <a:lstStyle/>
          <a:p>
            <a:fld id="{AC30E85F-03A9-4DC3-A879-6F4150C88507}" type="slidenum">
              <a:rPr lang="en-GB" smtClean="0"/>
              <a:t>31</a:t>
            </a:fld>
            <a:endParaRPr lang="en-GB"/>
          </a:p>
        </p:txBody>
      </p:sp>
      <p:sp>
        <p:nvSpPr>
          <p:cNvPr id="4" name="Titel 3"/>
          <p:cNvSpPr>
            <a:spLocks noGrp="1"/>
          </p:cNvSpPr>
          <p:nvPr>
            <p:ph type="title"/>
          </p:nvPr>
        </p:nvSpPr>
        <p:spPr/>
        <p:txBody>
          <a:bodyPr/>
          <a:lstStyle/>
          <a:p>
            <a:r>
              <a:rPr lang="en-US" dirty="0"/>
              <a:t>Conclusion</a:t>
            </a:r>
            <a:endParaRPr lang="de-DE" dirty="0"/>
          </a:p>
        </p:txBody>
      </p:sp>
      <p:sp>
        <p:nvSpPr>
          <p:cNvPr id="5" name="Textplatzhalter 4"/>
          <p:cNvSpPr>
            <a:spLocks noGrp="1"/>
          </p:cNvSpPr>
          <p:nvPr>
            <p:ph type="body" idx="1"/>
          </p:nvPr>
        </p:nvSpPr>
        <p:spPr/>
        <p:txBody>
          <a:bodyPr/>
          <a:lstStyle/>
          <a:p>
            <a:r>
              <a:rPr lang="de-DE" dirty="0"/>
              <a:t>Chance </a:t>
            </a:r>
            <a:r>
              <a:rPr lang="de-DE" dirty="0" err="1"/>
              <a:t>for</a:t>
            </a:r>
            <a:r>
              <a:rPr lang="de-DE" dirty="0"/>
              <a:t> </a:t>
            </a:r>
            <a:r>
              <a:rPr lang="de-DE" dirty="0" err="1"/>
              <a:t>older</a:t>
            </a:r>
            <a:r>
              <a:rPr lang="de-DE" dirty="0"/>
              <a:t> </a:t>
            </a:r>
            <a:r>
              <a:rPr lang="de-DE" dirty="0" err="1"/>
              <a:t>people</a:t>
            </a:r>
            <a:endParaRPr lang="cs-CZ" dirty="0"/>
          </a:p>
        </p:txBody>
      </p:sp>
      <p:sp>
        <p:nvSpPr>
          <p:cNvPr id="6" name="Inhaltsplatzhalter 5"/>
          <p:cNvSpPr>
            <a:spLocks noGrp="1"/>
          </p:cNvSpPr>
          <p:nvPr>
            <p:ph sz="half" idx="2"/>
          </p:nvPr>
        </p:nvSpPr>
        <p:spPr/>
        <p:txBody>
          <a:bodyPr/>
          <a:lstStyle/>
          <a:p>
            <a:pPr marL="342900" indent="-342900">
              <a:buFont typeface="Wingdings" panose="05000000000000000000" pitchFamily="2" charset="2"/>
              <a:buChar char="ü"/>
            </a:pPr>
            <a:r>
              <a:rPr lang="de-DE" sz="1700" dirty="0"/>
              <a:t>Living on a </a:t>
            </a:r>
            <a:r>
              <a:rPr lang="de-DE" sz="1700" dirty="0" err="1"/>
              <a:t>social</a:t>
            </a:r>
            <a:r>
              <a:rPr lang="de-DE" sz="1700" dirty="0"/>
              <a:t> </a:t>
            </a:r>
            <a:r>
              <a:rPr lang="de-DE" sz="1700" dirty="0" err="1"/>
              <a:t>farm</a:t>
            </a:r>
            <a:r>
              <a:rPr lang="de-DE" sz="1700" dirty="0"/>
              <a:t> </a:t>
            </a:r>
            <a:r>
              <a:rPr lang="de-DE" sz="1700" dirty="0" err="1"/>
              <a:t>and</a:t>
            </a:r>
            <a:r>
              <a:rPr lang="de-DE" sz="1700" dirty="0"/>
              <a:t> </a:t>
            </a:r>
            <a:r>
              <a:rPr lang="de-DE" sz="1700" dirty="0" err="1"/>
              <a:t>being</a:t>
            </a:r>
            <a:r>
              <a:rPr lang="de-DE" sz="1700" dirty="0"/>
              <a:t> </a:t>
            </a:r>
            <a:r>
              <a:rPr lang="de-DE" sz="1700" dirty="0" err="1"/>
              <a:t>cared</a:t>
            </a:r>
            <a:r>
              <a:rPr lang="de-DE" sz="1700" dirty="0"/>
              <a:t> </a:t>
            </a:r>
            <a:r>
              <a:rPr lang="de-DE" sz="1700" dirty="0" err="1"/>
              <a:t>for</a:t>
            </a:r>
            <a:r>
              <a:rPr lang="de-DE" sz="1700" dirty="0"/>
              <a:t> on a </a:t>
            </a:r>
            <a:r>
              <a:rPr lang="de-DE" sz="1700" dirty="0" err="1"/>
              <a:t>social</a:t>
            </a:r>
            <a:r>
              <a:rPr lang="de-DE" sz="1700" dirty="0"/>
              <a:t> </a:t>
            </a:r>
            <a:r>
              <a:rPr lang="de-DE" sz="1700" dirty="0" err="1"/>
              <a:t>farm</a:t>
            </a:r>
            <a:r>
              <a:rPr lang="de-DE" sz="1700" dirty="0"/>
              <a:t> </a:t>
            </a:r>
            <a:r>
              <a:rPr lang="de-DE" sz="1700" dirty="0" err="1"/>
              <a:t>is</a:t>
            </a:r>
            <a:r>
              <a:rPr lang="de-DE" sz="1700" dirty="0"/>
              <a:t> a </a:t>
            </a:r>
            <a:r>
              <a:rPr lang="de-DE" sz="1700" dirty="0" err="1"/>
              <a:t>chance</a:t>
            </a:r>
            <a:r>
              <a:rPr lang="de-DE" sz="1700" dirty="0"/>
              <a:t> </a:t>
            </a:r>
            <a:r>
              <a:rPr lang="de-DE" sz="1700" dirty="0" err="1"/>
              <a:t>for</a:t>
            </a:r>
            <a:r>
              <a:rPr lang="de-DE" sz="1700" dirty="0"/>
              <a:t> </a:t>
            </a:r>
            <a:r>
              <a:rPr lang="de-DE" sz="1700" dirty="0" err="1"/>
              <a:t>older</a:t>
            </a:r>
            <a:r>
              <a:rPr lang="de-DE" sz="1700" dirty="0"/>
              <a:t> </a:t>
            </a:r>
            <a:r>
              <a:rPr lang="de-DE" sz="1700" dirty="0" err="1"/>
              <a:t>people</a:t>
            </a:r>
            <a:r>
              <a:rPr lang="de-DE" sz="1700" dirty="0"/>
              <a:t> </a:t>
            </a:r>
            <a:r>
              <a:rPr lang="de-DE" sz="1700" dirty="0" err="1"/>
              <a:t>who</a:t>
            </a:r>
            <a:r>
              <a:rPr lang="de-DE" sz="1700" dirty="0"/>
              <a:t> </a:t>
            </a:r>
            <a:r>
              <a:rPr lang="de-DE" sz="1700" dirty="0" err="1"/>
              <a:t>are</a:t>
            </a:r>
            <a:r>
              <a:rPr lang="de-DE" sz="1700" dirty="0"/>
              <a:t> not </a:t>
            </a:r>
            <a:r>
              <a:rPr lang="de-DE" sz="1700" dirty="0" err="1"/>
              <a:t>able</a:t>
            </a:r>
            <a:r>
              <a:rPr lang="de-DE" sz="1700" dirty="0"/>
              <a:t> </a:t>
            </a:r>
            <a:r>
              <a:rPr lang="de-DE" sz="1700" dirty="0" err="1"/>
              <a:t>and</a:t>
            </a:r>
            <a:r>
              <a:rPr lang="de-DE" sz="1700" dirty="0"/>
              <a:t> not </a:t>
            </a:r>
            <a:r>
              <a:rPr lang="de-DE" sz="1700" dirty="0" err="1"/>
              <a:t>willing</a:t>
            </a:r>
            <a:r>
              <a:rPr lang="de-DE" sz="1700" dirty="0"/>
              <a:t> </a:t>
            </a:r>
            <a:r>
              <a:rPr lang="de-DE" sz="1700" dirty="0" err="1"/>
              <a:t>to</a:t>
            </a:r>
            <a:r>
              <a:rPr lang="de-DE" sz="1700" dirty="0"/>
              <a:t> live </a:t>
            </a:r>
            <a:r>
              <a:rPr lang="de-DE" sz="1700" dirty="0" err="1"/>
              <a:t>alone</a:t>
            </a:r>
            <a:endParaRPr lang="de-DE" sz="1700" dirty="0"/>
          </a:p>
          <a:p>
            <a:pPr marL="342900" indent="-342900">
              <a:buFont typeface="Wingdings" panose="05000000000000000000" pitchFamily="2" charset="2"/>
              <a:buChar char="ü"/>
            </a:pPr>
            <a:r>
              <a:rPr lang="de-DE" sz="1700" dirty="0" err="1"/>
              <a:t>It</a:t>
            </a:r>
            <a:r>
              <a:rPr lang="de-DE" sz="1700" dirty="0"/>
              <a:t> </a:t>
            </a:r>
            <a:r>
              <a:rPr lang="de-DE" sz="1700" dirty="0" err="1"/>
              <a:t>depends</a:t>
            </a:r>
            <a:r>
              <a:rPr lang="de-DE" sz="1700" dirty="0"/>
              <a:t> on </a:t>
            </a:r>
            <a:r>
              <a:rPr lang="de-DE" sz="1700" dirty="0" err="1"/>
              <a:t>one‘s</a:t>
            </a:r>
            <a:r>
              <a:rPr lang="de-DE" sz="1700" dirty="0"/>
              <a:t> </a:t>
            </a:r>
            <a:r>
              <a:rPr lang="de-DE" sz="1700" dirty="0" err="1"/>
              <a:t>needs</a:t>
            </a:r>
            <a:r>
              <a:rPr lang="de-DE" sz="1700" dirty="0"/>
              <a:t> </a:t>
            </a:r>
            <a:r>
              <a:rPr lang="de-DE" sz="1700" dirty="0" err="1"/>
              <a:t>and</a:t>
            </a:r>
            <a:r>
              <a:rPr lang="de-DE" sz="1700" dirty="0"/>
              <a:t> </a:t>
            </a:r>
            <a:r>
              <a:rPr lang="de-DE" sz="1700" dirty="0" err="1"/>
              <a:t>one‘s</a:t>
            </a:r>
            <a:r>
              <a:rPr lang="de-DE" sz="1700" dirty="0"/>
              <a:t> </a:t>
            </a:r>
            <a:r>
              <a:rPr lang="de-DE" sz="1700" dirty="0" err="1"/>
              <a:t>capabilities</a:t>
            </a:r>
            <a:r>
              <a:rPr lang="de-DE" sz="1700" dirty="0"/>
              <a:t> </a:t>
            </a:r>
            <a:r>
              <a:rPr lang="de-DE" sz="1700" dirty="0" err="1"/>
              <a:t>how</a:t>
            </a:r>
            <a:r>
              <a:rPr lang="de-DE" sz="1700" dirty="0"/>
              <a:t> </a:t>
            </a:r>
            <a:r>
              <a:rPr lang="de-DE" sz="1700" dirty="0" err="1"/>
              <a:t>everyday</a:t>
            </a:r>
            <a:r>
              <a:rPr lang="de-DE" sz="1700" dirty="0"/>
              <a:t> </a:t>
            </a:r>
            <a:r>
              <a:rPr lang="de-DE" sz="1700" dirty="0" err="1"/>
              <a:t>life</a:t>
            </a:r>
            <a:r>
              <a:rPr lang="de-DE" sz="1700" dirty="0"/>
              <a:t> in </a:t>
            </a:r>
            <a:r>
              <a:rPr lang="de-DE" sz="1700" dirty="0" err="1"/>
              <a:t>old</a:t>
            </a:r>
            <a:r>
              <a:rPr lang="de-DE" sz="1700" dirty="0"/>
              <a:t> </a:t>
            </a:r>
            <a:r>
              <a:rPr lang="de-DE" sz="1700" dirty="0" err="1"/>
              <a:t>age</a:t>
            </a:r>
            <a:r>
              <a:rPr lang="de-DE" sz="1700" dirty="0"/>
              <a:t> </a:t>
            </a:r>
            <a:r>
              <a:rPr lang="de-DE" sz="1700" dirty="0" err="1"/>
              <a:t>is</a:t>
            </a:r>
            <a:r>
              <a:rPr lang="de-DE" sz="1700" dirty="0"/>
              <a:t> </a:t>
            </a:r>
            <a:r>
              <a:rPr lang="de-DE" sz="1700" dirty="0" err="1"/>
              <a:t>arranged</a:t>
            </a:r>
            <a:r>
              <a:rPr lang="de-DE" sz="1700" dirty="0"/>
              <a:t> on a </a:t>
            </a:r>
            <a:r>
              <a:rPr lang="de-DE" sz="1700" dirty="0" err="1"/>
              <a:t>social</a:t>
            </a:r>
            <a:r>
              <a:rPr lang="de-DE" sz="1700" dirty="0"/>
              <a:t> </a:t>
            </a:r>
            <a:r>
              <a:rPr lang="de-DE" sz="1700" dirty="0" err="1"/>
              <a:t>farm</a:t>
            </a:r>
            <a:endParaRPr lang="de-DE" sz="1700" dirty="0"/>
          </a:p>
          <a:p>
            <a:pPr marL="342900" indent="-342900">
              <a:buFont typeface="Wingdings" panose="05000000000000000000" pitchFamily="2" charset="2"/>
              <a:buChar char="ü"/>
            </a:pPr>
            <a:endParaRPr lang="de-DE" dirty="0"/>
          </a:p>
          <a:p>
            <a:endParaRPr lang="de-DE" dirty="0"/>
          </a:p>
          <a:p>
            <a:endParaRPr lang="cs-CZ" dirty="0"/>
          </a:p>
        </p:txBody>
      </p:sp>
    </p:spTree>
    <p:extLst>
      <p:ext uri="{BB962C8B-B14F-4D97-AF65-F5344CB8AC3E}">
        <p14:creationId xmlns:p14="http://schemas.microsoft.com/office/powerpoint/2010/main" val="244199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Older People</a:t>
            </a:r>
            <a:endParaRPr lang="en-GB" dirty="0"/>
          </a:p>
        </p:txBody>
      </p:sp>
      <p:sp>
        <p:nvSpPr>
          <p:cNvPr id="3" name="Foliennummernplatzhalter 2"/>
          <p:cNvSpPr>
            <a:spLocks noGrp="1"/>
          </p:cNvSpPr>
          <p:nvPr>
            <p:ph type="sldNum" sz="quarter" idx="12"/>
          </p:nvPr>
        </p:nvSpPr>
        <p:spPr/>
        <p:txBody>
          <a:bodyPr/>
          <a:lstStyle/>
          <a:p>
            <a:fld id="{AC30E85F-03A9-4DC3-A879-6F4150C88507}" type="slidenum">
              <a:rPr lang="en-GB" smtClean="0"/>
              <a:t>32</a:t>
            </a:fld>
            <a:endParaRPr lang="en-GB"/>
          </a:p>
        </p:txBody>
      </p:sp>
      <p:sp>
        <p:nvSpPr>
          <p:cNvPr id="4" name="Titel 3"/>
          <p:cNvSpPr>
            <a:spLocks noGrp="1"/>
          </p:cNvSpPr>
          <p:nvPr>
            <p:ph type="title"/>
          </p:nvPr>
        </p:nvSpPr>
        <p:spPr/>
        <p:txBody>
          <a:bodyPr/>
          <a:lstStyle/>
          <a:p>
            <a:r>
              <a:rPr lang="en-US" dirty="0"/>
              <a:t>Conclusion</a:t>
            </a:r>
            <a:endParaRPr lang="de-DE" dirty="0"/>
          </a:p>
        </p:txBody>
      </p:sp>
      <p:sp>
        <p:nvSpPr>
          <p:cNvPr id="5" name="Textplatzhalter 4"/>
          <p:cNvSpPr>
            <a:spLocks noGrp="1"/>
          </p:cNvSpPr>
          <p:nvPr>
            <p:ph type="body" idx="1"/>
          </p:nvPr>
        </p:nvSpPr>
        <p:spPr/>
        <p:txBody>
          <a:bodyPr/>
          <a:lstStyle/>
          <a:p>
            <a:r>
              <a:rPr lang="de-DE" dirty="0"/>
              <a:t>Chance </a:t>
            </a:r>
            <a:r>
              <a:rPr lang="de-DE" dirty="0" err="1"/>
              <a:t>for</a:t>
            </a:r>
            <a:r>
              <a:rPr lang="de-DE" dirty="0"/>
              <a:t> </a:t>
            </a:r>
            <a:r>
              <a:rPr lang="de-DE" dirty="0" err="1"/>
              <a:t>farmer</a:t>
            </a:r>
            <a:r>
              <a:rPr lang="de-DE" dirty="0"/>
              <a:t> </a:t>
            </a:r>
            <a:r>
              <a:rPr lang="de-DE" dirty="0" err="1"/>
              <a:t>families</a:t>
            </a:r>
            <a:endParaRPr lang="cs-CZ" dirty="0"/>
          </a:p>
        </p:txBody>
      </p:sp>
      <p:sp>
        <p:nvSpPr>
          <p:cNvPr id="6" name="Inhaltsplatzhalter 5"/>
          <p:cNvSpPr>
            <a:spLocks noGrp="1"/>
          </p:cNvSpPr>
          <p:nvPr>
            <p:ph sz="half" idx="2"/>
          </p:nvPr>
        </p:nvSpPr>
        <p:spPr/>
        <p:txBody>
          <a:bodyPr/>
          <a:lstStyle/>
          <a:p>
            <a:pPr marL="342900" indent="-342900">
              <a:buFont typeface="Wingdings" panose="05000000000000000000" pitchFamily="2" charset="2"/>
              <a:buChar char="ü"/>
            </a:pPr>
            <a:r>
              <a:rPr lang="de-DE" sz="1700" dirty="0" err="1"/>
              <a:t>Improvement</a:t>
            </a:r>
            <a:r>
              <a:rPr lang="de-DE" sz="1700" dirty="0"/>
              <a:t> </a:t>
            </a:r>
            <a:r>
              <a:rPr lang="de-DE" sz="1700" dirty="0" err="1"/>
              <a:t>of</a:t>
            </a:r>
            <a:r>
              <a:rPr lang="de-DE" sz="1700" dirty="0"/>
              <a:t> </a:t>
            </a:r>
            <a:r>
              <a:rPr lang="de-DE" sz="1700" dirty="0" err="1"/>
              <a:t>quality</a:t>
            </a:r>
            <a:r>
              <a:rPr lang="de-DE" sz="1700" dirty="0"/>
              <a:t> </a:t>
            </a:r>
            <a:r>
              <a:rPr lang="de-DE" sz="1700" dirty="0" err="1"/>
              <a:t>of</a:t>
            </a:r>
            <a:r>
              <a:rPr lang="de-DE" sz="1700" dirty="0"/>
              <a:t> </a:t>
            </a:r>
            <a:r>
              <a:rPr lang="de-DE" sz="1700" dirty="0" err="1"/>
              <a:t>life</a:t>
            </a:r>
            <a:r>
              <a:rPr lang="de-DE" sz="1700" dirty="0"/>
              <a:t> </a:t>
            </a:r>
            <a:r>
              <a:rPr lang="de-DE" sz="1700" dirty="0" err="1"/>
              <a:t>is</a:t>
            </a:r>
            <a:r>
              <a:rPr lang="de-DE" sz="1700" dirty="0"/>
              <a:t> not limited </a:t>
            </a:r>
            <a:r>
              <a:rPr lang="de-DE" sz="1700" dirty="0" err="1"/>
              <a:t>to</a:t>
            </a:r>
            <a:r>
              <a:rPr lang="de-DE" sz="1700" dirty="0"/>
              <a:t> </a:t>
            </a:r>
            <a:r>
              <a:rPr lang="de-DE" sz="1700" dirty="0" err="1"/>
              <a:t>the</a:t>
            </a:r>
            <a:r>
              <a:rPr lang="de-DE" sz="1700" dirty="0"/>
              <a:t> </a:t>
            </a:r>
            <a:r>
              <a:rPr lang="de-DE" sz="1700" dirty="0" err="1"/>
              <a:t>older</a:t>
            </a:r>
            <a:r>
              <a:rPr lang="de-DE" sz="1700" dirty="0"/>
              <a:t> </a:t>
            </a:r>
            <a:r>
              <a:rPr lang="de-DE" sz="1700" dirty="0" err="1"/>
              <a:t>people</a:t>
            </a:r>
            <a:r>
              <a:rPr lang="de-DE" sz="1700" dirty="0"/>
              <a:t> </a:t>
            </a:r>
            <a:r>
              <a:rPr lang="de-DE" sz="1700" dirty="0" err="1"/>
              <a:t>involved</a:t>
            </a:r>
            <a:r>
              <a:rPr lang="de-DE" sz="1700" dirty="0"/>
              <a:t> </a:t>
            </a:r>
          </a:p>
          <a:p>
            <a:pPr marL="342900" indent="-342900">
              <a:buFont typeface="Wingdings" panose="05000000000000000000" pitchFamily="2" charset="2"/>
              <a:buChar char="ü"/>
            </a:pPr>
            <a:r>
              <a:rPr lang="de-DE" sz="1700" dirty="0"/>
              <a:t>The </a:t>
            </a:r>
            <a:r>
              <a:rPr lang="de-DE" sz="1700" dirty="0" err="1"/>
              <a:t>number</a:t>
            </a:r>
            <a:r>
              <a:rPr lang="de-DE" sz="1700" dirty="0"/>
              <a:t> </a:t>
            </a:r>
            <a:r>
              <a:rPr lang="de-DE" sz="1700" dirty="0" err="1"/>
              <a:t>of</a:t>
            </a:r>
            <a:r>
              <a:rPr lang="de-DE" sz="1700" dirty="0"/>
              <a:t> </a:t>
            </a:r>
            <a:r>
              <a:rPr lang="de-DE" sz="1700" dirty="0" err="1"/>
              <a:t>older</a:t>
            </a:r>
            <a:r>
              <a:rPr lang="de-DE" sz="1700" dirty="0"/>
              <a:t> </a:t>
            </a:r>
            <a:r>
              <a:rPr lang="de-DE" sz="1700" dirty="0" err="1"/>
              <a:t>people</a:t>
            </a:r>
            <a:r>
              <a:rPr lang="de-DE" sz="1700" dirty="0"/>
              <a:t> in </a:t>
            </a:r>
            <a:r>
              <a:rPr lang="de-DE" sz="1700" dirty="0" err="1"/>
              <a:t>search</a:t>
            </a:r>
            <a:r>
              <a:rPr lang="de-DE" sz="1700" dirty="0"/>
              <a:t> </a:t>
            </a:r>
            <a:r>
              <a:rPr lang="de-DE" sz="1700" dirty="0" err="1"/>
              <a:t>for</a:t>
            </a:r>
            <a:r>
              <a:rPr lang="de-DE" sz="1700" dirty="0"/>
              <a:t> a </a:t>
            </a:r>
            <a:r>
              <a:rPr lang="de-DE" sz="1700" dirty="0" err="1"/>
              <a:t>residential</a:t>
            </a:r>
            <a:r>
              <a:rPr lang="de-DE" sz="1700" dirty="0"/>
              <a:t> care </a:t>
            </a:r>
            <a:r>
              <a:rPr lang="de-DE" sz="1700" dirty="0" err="1"/>
              <a:t>facility</a:t>
            </a:r>
            <a:r>
              <a:rPr lang="de-DE" sz="1700" dirty="0"/>
              <a:t> </a:t>
            </a:r>
            <a:r>
              <a:rPr lang="de-DE" sz="1700" dirty="0" err="1"/>
              <a:t>is</a:t>
            </a:r>
            <a:r>
              <a:rPr lang="de-DE" sz="1700" dirty="0"/>
              <a:t> </a:t>
            </a:r>
            <a:r>
              <a:rPr lang="de-DE" sz="1700" dirty="0" err="1"/>
              <a:t>going</a:t>
            </a:r>
            <a:r>
              <a:rPr lang="de-DE" sz="1700" dirty="0"/>
              <a:t> </a:t>
            </a:r>
            <a:r>
              <a:rPr lang="de-DE" sz="1700" dirty="0" err="1"/>
              <a:t>to</a:t>
            </a:r>
            <a:r>
              <a:rPr lang="de-DE" sz="1700" dirty="0"/>
              <a:t> </a:t>
            </a:r>
            <a:r>
              <a:rPr lang="de-DE" sz="1700" dirty="0" err="1"/>
              <a:t>increase</a:t>
            </a:r>
            <a:r>
              <a:rPr lang="de-DE" sz="1700" dirty="0"/>
              <a:t> </a:t>
            </a:r>
            <a:r>
              <a:rPr lang="de-DE" sz="1700" dirty="0" err="1"/>
              <a:t>dramatically</a:t>
            </a:r>
            <a:r>
              <a:rPr lang="de-DE" sz="1700" dirty="0"/>
              <a:t> in </a:t>
            </a:r>
            <a:r>
              <a:rPr lang="de-DE" sz="1700" dirty="0" err="1"/>
              <a:t>the</a:t>
            </a:r>
            <a:r>
              <a:rPr lang="de-DE" sz="1700" dirty="0"/>
              <a:t> </a:t>
            </a:r>
            <a:r>
              <a:rPr lang="de-DE" sz="1700" dirty="0" err="1"/>
              <a:t>next</a:t>
            </a:r>
            <a:r>
              <a:rPr lang="de-DE" sz="1700" dirty="0"/>
              <a:t> </a:t>
            </a:r>
            <a:r>
              <a:rPr lang="de-DE" sz="1700" dirty="0" err="1"/>
              <a:t>decades</a:t>
            </a:r>
            <a:r>
              <a:rPr lang="de-DE" sz="1700" dirty="0"/>
              <a:t> due </a:t>
            </a:r>
            <a:r>
              <a:rPr lang="de-DE" sz="1700" dirty="0" err="1"/>
              <a:t>to</a:t>
            </a:r>
            <a:r>
              <a:rPr lang="de-DE" sz="1700" dirty="0"/>
              <a:t> </a:t>
            </a:r>
            <a:r>
              <a:rPr lang="de-DE" sz="1700" dirty="0" err="1"/>
              <a:t>demographic</a:t>
            </a:r>
            <a:r>
              <a:rPr lang="de-DE" sz="1700" dirty="0"/>
              <a:t> </a:t>
            </a:r>
            <a:r>
              <a:rPr lang="de-DE" sz="1700" dirty="0" err="1"/>
              <a:t>change</a:t>
            </a:r>
            <a:r>
              <a:rPr lang="de-DE" sz="1700" dirty="0"/>
              <a:t> </a:t>
            </a:r>
          </a:p>
          <a:p>
            <a:pPr marL="342900" indent="-342900">
              <a:buFont typeface="Wingdings" panose="05000000000000000000" pitchFamily="2" charset="2"/>
              <a:buChar char="ü"/>
            </a:pPr>
            <a:endParaRPr lang="de-DE" sz="1700" dirty="0"/>
          </a:p>
          <a:p>
            <a:pPr algn="ctr"/>
            <a:r>
              <a:rPr lang="de-DE" sz="1700" dirty="0" err="1"/>
              <a:t>old</a:t>
            </a:r>
            <a:r>
              <a:rPr lang="de-DE" sz="1700" dirty="0"/>
              <a:t> </a:t>
            </a:r>
            <a:r>
              <a:rPr lang="de-DE" sz="1700" dirty="0" err="1"/>
              <a:t>age</a:t>
            </a:r>
            <a:r>
              <a:rPr lang="de-DE" sz="1700" dirty="0"/>
              <a:t> </a:t>
            </a:r>
            <a:r>
              <a:rPr lang="de-DE" sz="1700" dirty="0" err="1"/>
              <a:t>is</a:t>
            </a:r>
            <a:r>
              <a:rPr lang="de-DE" sz="1700" dirty="0"/>
              <a:t> </a:t>
            </a:r>
            <a:r>
              <a:rPr lang="de-DE" sz="1700" dirty="0" err="1"/>
              <a:t>the</a:t>
            </a:r>
            <a:r>
              <a:rPr lang="de-DE" sz="1700" dirty="0"/>
              <a:t> </a:t>
            </a:r>
            <a:r>
              <a:rPr lang="de-DE" sz="1700" dirty="0" err="1"/>
              <a:t>future</a:t>
            </a:r>
            <a:endParaRPr lang="de-DE" sz="1700" dirty="0"/>
          </a:p>
          <a:p>
            <a:pPr marL="342900" indent="-342900">
              <a:buFont typeface="Wingdings" panose="05000000000000000000" pitchFamily="2" charset="2"/>
              <a:buChar char="ü"/>
            </a:pPr>
            <a:endParaRPr lang="de-DE" dirty="0"/>
          </a:p>
          <a:p>
            <a:pPr marL="342900" indent="-342900">
              <a:buFont typeface="Wingdings" panose="05000000000000000000" pitchFamily="2" charset="2"/>
              <a:buChar char="ü"/>
            </a:pPr>
            <a:endParaRPr lang="de-DE" dirty="0"/>
          </a:p>
          <a:p>
            <a:endParaRPr lang="de-DE" dirty="0"/>
          </a:p>
          <a:p>
            <a:endParaRPr lang="cs-CZ" dirty="0"/>
          </a:p>
        </p:txBody>
      </p:sp>
    </p:spTree>
    <p:extLst>
      <p:ext uri="{BB962C8B-B14F-4D97-AF65-F5344CB8AC3E}">
        <p14:creationId xmlns:p14="http://schemas.microsoft.com/office/powerpoint/2010/main" val="2731736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28452-4406-4BAF-9839-82ED7A42FE4C}"/>
              </a:ext>
            </a:extLst>
          </p:cNvPr>
          <p:cNvSpPr>
            <a:spLocks noGrp="1"/>
          </p:cNvSpPr>
          <p:nvPr>
            <p:ph type="title"/>
          </p:nvPr>
        </p:nvSpPr>
        <p:spPr>
          <a:xfrm>
            <a:off x="1588" y="2109788"/>
            <a:ext cx="8068355" cy="895350"/>
          </a:xfrm>
        </p:spPr>
        <p:txBody>
          <a:bodyPr>
            <a:normAutofit fontScale="90000"/>
          </a:bodyPr>
          <a:lstStyle/>
          <a:p>
            <a:r>
              <a:rPr lang="en-US" dirty="0"/>
              <a:t>thank you for your attention!</a:t>
            </a:r>
            <a:endParaRPr lang="cs-CZ" dirty="0"/>
          </a:p>
        </p:txBody>
      </p:sp>
      <p:sp>
        <p:nvSpPr>
          <p:cNvPr id="3" name="Zástupný obsah 2">
            <a:extLst>
              <a:ext uri="{FF2B5EF4-FFF2-40B4-BE49-F238E27FC236}">
                <a16:creationId xmlns:a16="http://schemas.microsoft.com/office/drawing/2014/main" id="{9135C490-0737-45C2-A58B-F2D6F4101114}"/>
              </a:ext>
            </a:extLst>
          </p:cNvPr>
          <p:cNvSpPr>
            <a:spLocks noGrp="1"/>
          </p:cNvSpPr>
          <p:nvPr>
            <p:ph sz="half" idx="2"/>
          </p:nvPr>
        </p:nvSpPr>
        <p:spPr>
          <a:xfrm>
            <a:off x="423" y="3626757"/>
            <a:ext cx="6535271" cy="1052639"/>
          </a:xfrm>
        </p:spPr>
        <p:txBody>
          <a:bodyPr>
            <a:normAutofit/>
          </a:bodyPr>
          <a:lstStyle/>
          <a:p>
            <a:pPr marL="0" lvl="0" indent="0" algn="l" rtl="0">
              <a:lnSpc>
                <a:spcPct val="120000"/>
              </a:lnSpc>
              <a:spcBef>
                <a:spcPts val="0"/>
              </a:spcBef>
              <a:spcAft>
                <a:spcPts val="0"/>
              </a:spcAft>
              <a:buClr>
                <a:schemeClr val="accent6"/>
              </a:buClr>
              <a:buSzPts val="1600"/>
              <a:buNone/>
            </a:pPr>
            <a:r>
              <a:rPr lang="en-US" sz="2000" dirty="0"/>
              <a:t>Name of Lecturer</a:t>
            </a:r>
          </a:p>
          <a:p>
            <a:pPr marL="0" lvl="1" indent="0" algn="l" rtl="0">
              <a:lnSpc>
                <a:spcPct val="120000"/>
              </a:lnSpc>
              <a:spcBef>
                <a:spcPts val="200"/>
              </a:spcBef>
              <a:spcAft>
                <a:spcPts val="0"/>
              </a:spcAft>
              <a:buSzPts val="1200"/>
              <a:buNone/>
            </a:pPr>
            <a:r>
              <a:rPr lang="en-US" sz="1600" dirty="0">
                <a:solidFill>
                  <a:schemeClr val="accent6"/>
                </a:solidFill>
              </a:rPr>
              <a:t>Institution of Lecturer</a:t>
            </a:r>
          </a:p>
        </p:txBody>
      </p:sp>
      <p:sp>
        <p:nvSpPr>
          <p:cNvPr id="15" name="Google Shape;263;p22">
            <a:extLst>
              <a:ext uri="{FF2B5EF4-FFF2-40B4-BE49-F238E27FC236}">
                <a16:creationId xmlns:a16="http://schemas.microsoft.com/office/drawing/2014/main" id="{5382E396-50B5-4DAE-A1C3-6EC9652ABE87}"/>
              </a:ext>
            </a:extLst>
          </p:cNvPr>
          <p:cNvSpPr txBox="1">
            <a:spLocks noGrp="1"/>
          </p:cNvSpPr>
          <p:nvPr/>
        </p:nvSpPr>
        <p:spPr>
          <a:xfrm>
            <a:off x="963492" y="5394677"/>
            <a:ext cx="2495550" cy="279301"/>
          </a:xfrm>
          <a:prstGeom prst="rect">
            <a:avLst/>
          </a:prstGeom>
          <a:noFill/>
          <a:ln>
            <a:noFill/>
          </a:ln>
        </p:spPr>
        <p:txBody>
          <a:bodyPr spcFirstLastPara="1" vert="horz" wrap="square" lIns="0" tIns="45700" rIns="0" bIns="46800" rtlCol="0" anchor="ctr" anchorCtr="0">
            <a:noAutofit/>
          </a:bodyPr>
          <a:lstStyle>
            <a:defPPr>
              <a:defRPr lang="en"/>
            </a:defPPr>
            <a:lvl1pPr marL="0" marR="0" lvl="0" algn="l" defTabSz="914400" rtl="0" eaLnBrk="1" latinLnBrk="0" hangingPunct="1">
              <a:lnSpc>
                <a:spcPct val="100000"/>
              </a:lnSpc>
              <a:spcBef>
                <a:spcPts val="0"/>
              </a:spcBef>
              <a:spcAft>
                <a:spcPts val="0"/>
              </a:spcAft>
              <a:buClr>
                <a:schemeClr val="lt1"/>
              </a:buClr>
              <a:buSzPts val="1600"/>
              <a:buFont typeface="Arial"/>
              <a:buNone/>
              <a:defRPr sz="1600" b="0" kern="1200">
                <a:solidFill>
                  <a:schemeClr val="lt1"/>
                </a:solidFill>
                <a:latin typeface="Arial" panose="020B0604020202020204" pitchFamily="34" charset="0"/>
                <a:ea typeface="+mn-ea"/>
                <a:cs typeface="Arial" panose="020B0604020202020204" pitchFamily="34" charset="0"/>
              </a:defRPr>
            </a:lvl1pPr>
            <a:lvl2pPr marL="457200" lvl="1" algn="l" defTabSz="914400" rtl="0" eaLnBrk="1" latinLnBrk="0" hangingPunct="1">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SzPts val="1400"/>
              <a:buNone/>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lt1"/>
              </a:buClr>
              <a:buSzPts val="1600"/>
              <a:buFont typeface="Arial"/>
              <a:buNone/>
            </a:pPr>
            <a:r>
              <a:rPr lang="cs-CZ" dirty="0"/>
              <a:t>+</a:t>
            </a:r>
            <a:r>
              <a:rPr lang="de-DE" dirty="0"/>
              <a:t> </a:t>
            </a:r>
            <a:r>
              <a:rPr lang="de-DE" dirty="0" err="1"/>
              <a:t>call</a:t>
            </a:r>
            <a:r>
              <a:rPr lang="de-DE" dirty="0"/>
              <a:t> </a:t>
            </a:r>
            <a:r>
              <a:rPr lang="de-DE" dirty="0" err="1"/>
              <a:t>number</a:t>
            </a:r>
            <a:endParaRPr baseline="30000" dirty="0"/>
          </a:p>
        </p:txBody>
      </p:sp>
      <p:sp>
        <p:nvSpPr>
          <p:cNvPr id="16" name="Google Shape;264;p22">
            <a:extLst>
              <a:ext uri="{FF2B5EF4-FFF2-40B4-BE49-F238E27FC236}">
                <a16:creationId xmlns:a16="http://schemas.microsoft.com/office/drawing/2014/main" id="{72E28226-1DD5-4786-B00F-6228970B3908}"/>
              </a:ext>
            </a:extLst>
          </p:cNvPr>
          <p:cNvSpPr txBox="1">
            <a:spLocks noGrp="1"/>
          </p:cNvSpPr>
          <p:nvPr/>
        </p:nvSpPr>
        <p:spPr>
          <a:xfrm>
            <a:off x="963492" y="5673978"/>
            <a:ext cx="2650457" cy="484019"/>
          </a:xfrm>
          <a:prstGeom prst="rect">
            <a:avLst/>
          </a:prstGeom>
          <a:noFill/>
          <a:ln>
            <a:noFill/>
          </a:ln>
        </p:spPr>
        <p:txBody>
          <a:bodyPr spcFirstLastPara="1" vert="horz" wrap="square" lIns="0" tIns="72000" rIns="91425" bIns="45700" rtlCol="0" anchor="t" anchorCtr="0">
            <a:normAutofit/>
          </a:bodyPr>
          <a:lstStyle>
            <a:lvl1pPr marL="457200" marR="0" lvl="0" indent="-228600" algn="l" defTabSz="914400" rtl="0" eaLnBrk="1" latinLnBrk="0" hangingPunct="1">
              <a:lnSpc>
                <a:spcPct val="100000"/>
              </a:lnSpc>
              <a:spcBef>
                <a:spcPts val="0"/>
              </a:spcBef>
              <a:spcAft>
                <a:spcPts val="0"/>
              </a:spcAft>
              <a:buClr>
                <a:schemeClr val="lt1"/>
              </a:buClr>
              <a:buSzPts val="1600"/>
              <a:buFont typeface="Arial"/>
              <a:buNone/>
              <a:defRPr sz="1600" b="0" kern="1200">
                <a:solidFill>
                  <a:schemeClr val="lt1"/>
                </a:solidFill>
                <a:latin typeface="Arial"/>
                <a:ea typeface="Arial"/>
                <a:cs typeface="Arial"/>
                <a:sym typeface="Arial"/>
              </a:defRPr>
            </a:lvl1pPr>
            <a:lvl2pPr marL="914400" lvl="1" indent="-228600" algn="l" defTabSz="914400" rtl="0" eaLnBrk="1" latinLnBrk="0" hangingPunct="1">
              <a:lnSpc>
                <a:spcPct val="120000"/>
              </a:lnSpc>
              <a:spcBef>
                <a:spcPts val="0"/>
              </a:spcBef>
              <a:spcAft>
                <a:spcPts val="0"/>
              </a:spcAft>
              <a:buClr>
                <a:schemeClr val="dk2"/>
              </a:buClr>
              <a:buSzPts val="1200"/>
              <a:buFont typeface="Arial"/>
              <a:buNone/>
              <a:defRPr sz="1200" kern="1200">
                <a:solidFill>
                  <a:schemeClr val="tx1"/>
                </a:solidFill>
                <a:latin typeface="Arial"/>
                <a:ea typeface="Arial"/>
                <a:cs typeface="Arial"/>
                <a:sym typeface="Arial"/>
              </a:defRPr>
            </a:lvl2pPr>
            <a:lvl3pPr marL="1371600" lvl="2" indent="-323850" algn="l" defTabSz="914400" rtl="0" eaLnBrk="1" latinLnBrk="0" hangingPunct="1">
              <a:lnSpc>
                <a:spcPct val="126666"/>
              </a:lnSpc>
              <a:spcBef>
                <a:spcPts val="500"/>
              </a:spcBef>
              <a:spcAft>
                <a:spcPts val="0"/>
              </a:spcAft>
              <a:buClr>
                <a:schemeClr val="dk2"/>
              </a:buClr>
              <a:buSzPts val="1500"/>
              <a:buFont typeface="Arial" panose="020B0604020202020204" pitchFamily="34" charset="0"/>
              <a:buChar char="•"/>
              <a:defRPr sz="15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chemeClr val="lt1"/>
              </a:buClr>
              <a:buSzPct val="100000"/>
              <a:buFont typeface="Arial"/>
              <a:buNone/>
            </a:pPr>
            <a:r>
              <a:rPr lang="de-DE" u="sng" dirty="0" err="1">
                <a:solidFill>
                  <a:schemeClr val="bg1"/>
                </a:solidFill>
                <a:hlinkClick r:id="rId2">
                  <a:extLst>
                    <a:ext uri="{A12FA001-AC4F-418D-AE19-62706E023703}">
                      <ahyp:hlinkClr xmlns:ahyp="http://schemas.microsoft.com/office/drawing/2018/hyperlinkcolor" val="tx"/>
                    </a:ext>
                  </a:extLst>
                </a:hlinkClick>
              </a:rPr>
              <a:t>name</a:t>
            </a:r>
            <a:r>
              <a:rPr lang="cs-CZ" u="sng" dirty="0">
                <a:solidFill>
                  <a:schemeClr val="bg1"/>
                </a:solidFill>
                <a:hlinkClick r:id="rId2">
                  <a:extLst>
                    <a:ext uri="{A12FA001-AC4F-418D-AE19-62706E023703}">
                      <ahyp:hlinkClr xmlns:ahyp="http://schemas.microsoft.com/office/drawing/2018/hyperlinkcolor" val="tx"/>
                    </a:ext>
                  </a:extLst>
                </a:hlinkClick>
              </a:rPr>
              <a:t>@</a:t>
            </a:r>
            <a:r>
              <a:rPr lang="de-DE" u="sng" dirty="0">
                <a:solidFill>
                  <a:schemeClr val="bg1"/>
                </a:solidFill>
              </a:rPr>
              <a:t>xyz.com</a:t>
            </a:r>
            <a:endParaRPr dirty="0">
              <a:solidFill>
                <a:schemeClr val="bg1"/>
              </a:solidFill>
            </a:endParaRPr>
          </a:p>
        </p:txBody>
      </p:sp>
    </p:spTree>
    <p:extLst>
      <p:ext uri="{BB962C8B-B14F-4D97-AF65-F5344CB8AC3E}">
        <p14:creationId xmlns:p14="http://schemas.microsoft.com/office/powerpoint/2010/main" val="3645319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a:extLst>
              <a:ext uri="{FF2B5EF4-FFF2-40B4-BE49-F238E27FC236}">
                <a16:creationId xmlns:a16="http://schemas.microsoft.com/office/drawing/2014/main" id="{FC51435B-4B2C-45AF-A6A9-B2A46705CA65}"/>
              </a:ext>
            </a:extLst>
          </p:cNvPr>
          <p:cNvSpPr>
            <a:spLocks noGrp="1"/>
          </p:cNvSpPr>
          <p:nvPr>
            <p:ph sz="half" idx="13"/>
          </p:nvPr>
        </p:nvSpPr>
        <p:spPr/>
        <p:txBody>
          <a:bodyPr/>
          <a:lstStyle/>
          <a:p>
            <a:r>
              <a:rPr lang="de-DE" dirty="0"/>
              <a:t>cvogel@hs-nb.de</a:t>
            </a:r>
            <a:endParaRPr lang="en-GB" dirty="0"/>
          </a:p>
        </p:txBody>
      </p:sp>
      <p:pic>
        <p:nvPicPr>
          <p:cNvPr id="18" name="Picture 2" descr="https://mirrors.creativecommons.org/presskit/buttons/88x31/png/by-nc.png">
            <a:extLst>
              <a:ext uri="{FF2B5EF4-FFF2-40B4-BE49-F238E27FC236}">
                <a16:creationId xmlns:a16="http://schemas.microsoft.com/office/drawing/2014/main" id="{27526FA9-B9AE-4CCF-805B-EDF553FD60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77" y="2529431"/>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19" name="Rechteck 18">
            <a:extLst>
              <a:ext uri="{FF2B5EF4-FFF2-40B4-BE49-F238E27FC236}">
                <a16:creationId xmlns:a16="http://schemas.microsoft.com/office/drawing/2014/main" id="{A66060E3-D5A7-4694-81E4-3135931BB226}"/>
              </a:ext>
            </a:extLst>
          </p:cNvPr>
          <p:cNvSpPr/>
          <p:nvPr/>
        </p:nvSpPr>
        <p:spPr>
          <a:xfrm>
            <a:off x="1781173" y="2444391"/>
            <a:ext cx="6588127" cy="646331"/>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a:t>
            </a:r>
            <a:br>
              <a:rPr lang="en-US" sz="1200" dirty="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 2023 </a:t>
            </a:r>
            <a:r>
              <a:rPr lang="en-US" sz="1200" dirty="0">
                <a:solidFill>
                  <a:schemeClr val="bg1"/>
                </a:solidFill>
                <a:latin typeface="Arial" panose="020B0604020202020204" pitchFamily="34" charset="0"/>
                <a:cs typeface="Arial" panose="020B0604020202020204" pitchFamily="34" charset="0"/>
              </a:rPr>
              <a:t>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93305351-3884-4748-8238-924778F6772F}"/>
              </a:ext>
            </a:extLst>
          </p:cNvPr>
          <p:cNvSpPr/>
          <p:nvPr/>
        </p:nvSpPr>
        <p:spPr>
          <a:xfrm>
            <a:off x="564757" y="3566116"/>
            <a:ext cx="6106499" cy="1569660"/>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Claudia Vogel</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de-DE" sz="1600" dirty="0">
                <a:solidFill>
                  <a:schemeClr val="bg1"/>
                </a:solidFill>
                <a:latin typeface="Arial" panose="020B0604020202020204" pitchFamily="34" charset="0"/>
                <a:cs typeface="Arial" panose="020B0604020202020204" pitchFamily="34" charset="0"/>
              </a:rPr>
              <a:t>Hochschule Neubrandenburg</a:t>
            </a:r>
          </a:p>
          <a:p>
            <a:r>
              <a:rPr lang="de-DE" sz="1600" dirty="0" err="1">
                <a:solidFill>
                  <a:schemeClr val="bg1"/>
                </a:solidFill>
                <a:latin typeface="Arial" panose="020B0604020202020204" pitchFamily="34" charset="0"/>
                <a:cs typeface="Arial" panose="020B0604020202020204" pitchFamily="34" charset="0"/>
              </a:rPr>
              <a:t>Brodaer</a:t>
            </a:r>
            <a:r>
              <a:rPr lang="de-DE" sz="1600" dirty="0">
                <a:solidFill>
                  <a:schemeClr val="bg1"/>
                </a:solidFill>
                <a:latin typeface="Arial" panose="020B0604020202020204" pitchFamily="34" charset="0"/>
                <a:cs typeface="Arial" panose="020B0604020202020204" pitchFamily="34" charset="0"/>
              </a:rPr>
              <a:t> Str. 2</a:t>
            </a:r>
          </a:p>
          <a:p>
            <a:r>
              <a:rPr lang="de-DE" sz="1600" dirty="0">
                <a:solidFill>
                  <a:schemeClr val="bg1"/>
                </a:solidFill>
                <a:latin typeface="Arial" panose="020B0604020202020204" pitchFamily="34" charset="0"/>
                <a:cs typeface="Arial" panose="020B0604020202020204" pitchFamily="34" charset="0"/>
              </a:rPr>
              <a:t>17033 Neubrandenburg</a:t>
            </a:r>
          </a:p>
        </p:txBody>
      </p:sp>
      <p:sp>
        <p:nvSpPr>
          <p:cNvPr id="21" name="Rechteck 20">
            <a:extLst>
              <a:ext uri="{FF2B5EF4-FFF2-40B4-BE49-F238E27FC236}">
                <a16:creationId xmlns:a16="http://schemas.microsoft.com/office/drawing/2014/main" id="{971DD473-8B50-4429-95E4-7529752B816A}"/>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761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Introduction</a:t>
            </a:r>
            <a:endParaRPr lang="cs-CZ" dirty="0"/>
          </a:p>
          <a:p>
            <a:pPr lvl="1"/>
            <a:r>
              <a:rPr lang="en-GB" sz="2300" dirty="0"/>
              <a:t>Older people</a:t>
            </a:r>
          </a:p>
        </p:txBody>
      </p:sp>
    </p:spTree>
    <p:extLst>
      <p:ext uri="{BB962C8B-B14F-4D97-AF65-F5344CB8AC3E}">
        <p14:creationId xmlns:p14="http://schemas.microsoft.com/office/powerpoint/2010/main" val="232174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5</a:t>
            </a:fld>
            <a:endParaRPr lang="en-GB" dirty="0"/>
          </a:p>
        </p:txBody>
      </p:sp>
      <p:sp>
        <p:nvSpPr>
          <p:cNvPr id="3" name="Fußzeilenplatzhalter 2"/>
          <p:cNvSpPr>
            <a:spLocks noGrp="1"/>
          </p:cNvSpPr>
          <p:nvPr>
            <p:ph type="ftr" sz="quarter" idx="11"/>
          </p:nvPr>
        </p:nvSpPr>
        <p:spPr/>
        <p:txBody>
          <a:bodyPr/>
          <a:lstStyle/>
          <a:p>
            <a:r>
              <a:rPr lang="en-GB" dirty="0"/>
              <a:t>Older people</a:t>
            </a:r>
          </a:p>
        </p:txBody>
      </p:sp>
      <p:sp>
        <p:nvSpPr>
          <p:cNvPr id="4" name="Inhaltsplatzhalter 3"/>
          <p:cNvSpPr>
            <a:spLocks noGrp="1"/>
          </p:cNvSpPr>
          <p:nvPr>
            <p:ph idx="1"/>
          </p:nvPr>
        </p:nvSpPr>
        <p:spPr/>
        <p:txBody>
          <a:bodyPr/>
          <a:lstStyle/>
          <a:p>
            <a:pPr lvl="1"/>
            <a:endParaRPr lang="cs-CZ" dirty="0"/>
          </a:p>
          <a:p>
            <a:pPr lvl="1" indent="0">
              <a:lnSpc>
                <a:spcPts val="2760"/>
              </a:lnSpc>
              <a:spcBef>
                <a:spcPts val="0"/>
              </a:spcBef>
              <a:buNone/>
            </a:pPr>
            <a:r>
              <a:rPr lang="de-DE" sz="2300" dirty="0" err="1">
                <a:solidFill>
                  <a:schemeClr val="accent2"/>
                </a:solidFill>
              </a:rPr>
              <a:t>What</a:t>
            </a:r>
            <a:r>
              <a:rPr lang="de-DE" sz="2300" dirty="0">
                <a:solidFill>
                  <a:schemeClr val="accent2"/>
                </a:solidFill>
              </a:rPr>
              <a:t> </a:t>
            </a:r>
            <a:r>
              <a:rPr lang="de-DE" sz="2300" dirty="0" err="1">
                <a:solidFill>
                  <a:schemeClr val="accent2"/>
                </a:solidFill>
              </a:rPr>
              <a:t>would</a:t>
            </a:r>
            <a:r>
              <a:rPr lang="de-DE" sz="2300" dirty="0">
                <a:solidFill>
                  <a:schemeClr val="accent2"/>
                </a:solidFill>
              </a:rPr>
              <a:t> </a:t>
            </a:r>
            <a:r>
              <a:rPr lang="de-DE" sz="2300" dirty="0" err="1">
                <a:solidFill>
                  <a:schemeClr val="accent2"/>
                </a:solidFill>
              </a:rPr>
              <a:t>you</a:t>
            </a:r>
            <a:r>
              <a:rPr lang="de-DE" sz="2300" dirty="0">
                <a:solidFill>
                  <a:schemeClr val="accent2"/>
                </a:solidFill>
              </a:rPr>
              <a:t> </a:t>
            </a:r>
            <a:r>
              <a:rPr lang="de-DE" sz="2300" dirty="0" err="1">
                <a:solidFill>
                  <a:schemeClr val="accent2"/>
                </a:solidFill>
              </a:rPr>
              <a:t>say</a:t>
            </a:r>
            <a:r>
              <a:rPr lang="de-DE" sz="2300" dirty="0">
                <a:solidFill>
                  <a:schemeClr val="accent2"/>
                </a:solidFill>
              </a:rPr>
              <a:t>? </a:t>
            </a:r>
            <a:endParaRPr lang="cs-CZ" sz="2300" dirty="0">
              <a:solidFill>
                <a:schemeClr val="accent2"/>
              </a:solidFill>
            </a:endParaRPr>
          </a:p>
        </p:txBody>
      </p:sp>
      <p:sp>
        <p:nvSpPr>
          <p:cNvPr id="5" name="Titel 4"/>
          <p:cNvSpPr>
            <a:spLocks noGrp="1"/>
          </p:cNvSpPr>
          <p:nvPr>
            <p:ph type="title"/>
          </p:nvPr>
        </p:nvSpPr>
        <p:spPr/>
        <p:txBody>
          <a:bodyPr/>
          <a:lstStyle/>
          <a:p>
            <a:r>
              <a:rPr lang="de-DE" dirty="0" err="1"/>
              <a:t>When</a:t>
            </a:r>
            <a:r>
              <a:rPr lang="de-DE" dirty="0"/>
              <a:t> </a:t>
            </a:r>
            <a:r>
              <a:rPr lang="de-DE" dirty="0" err="1"/>
              <a:t>are</a:t>
            </a:r>
            <a:r>
              <a:rPr lang="de-DE" dirty="0"/>
              <a:t> </a:t>
            </a:r>
            <a:r>
              <a:rPr lang="de-DE" dirty="0" err="1"/>
              <a:t>we</a:t>
            </a:r>
            <a:r>
              <a:rPr lang="de-DE" dirty="0"/>
              <a:t> </a:t>
            </a:r>
            <a:r>
              <a:rPr lang="de-DE" dirty="0" err="1"/>
              <a:t>old</a:t>
            </a:r>
            <a:r>
              <a:rPr lang="de-DE" dirty="0"/>
              <a:t>?</a:t>
            </a:r>
          </a:p>
        </p:txBody>
      </p:sp>
    </p:spTree>
    <p:extLst>
      <p:ext uri="{BB962C8B-B14F-4D97-AF65-F5344CB8AC3E}">
        <p14:creationId xmlns:p14="http://schemas.microsoft.com/office/powerpoint/2010/main" val="15807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6</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a:xfrm>
            <a:off x="0" y="1602463"/>
            <a:ext cx="8466268" cy="4574500"/>
          </a:xfrm>
        </p:spPr>
        <p:txBody>
          <a:bodyPr>
            <a:normAutofit/>
          </a:bodyPr>
          <a:lstStyle/>
          <a:p>
            <a:pPr lvl="1"/>
            <a:endParaRPr lang="cs-CZ" sz="1800" dirty="0"/>
          </a:p>
          <a:p>
            <a:pPr lvl="1" indent="0">
              <a:lnSpc>
                <a:spcPts val="2760"/>
              </a:lnSpc>
              <a:spcBef>
                <a:spcPts val="0"/>
              </a:spcBef>
              <a:buNone/>
            </a:pPr>
            <a:r>
              <a:rPr lang="de-DE" sz="2300" dirty="0" err="1">
                <a:solidFill>
                  <a:schemeClr val="accent2"/>
                </a:solidFill>
              </a:rPr>
              <a:t>Concept</a:t>
            </a:r>
            <a:r>
              <a:rPr lang="de-DE" sz="2300" dirty="0">
                <a:solidFill>
                  <a:schemeClr val="accent2"/>
                </a:solidFill>
              </a:rPr>
              <a:t> </a:t>
            </a:r>
            <a:r>
              <a:rPr lang="de-DE" sz="2300" dirty="0" err="1">
                <a:solidFill>
                  <a:schemeClr val="accent2"/>
                </a:solidFill>
              </a:rPr>
              <a:t>of</a:t>
            </a:r>
            <a:r>
              <a:rPr lang="de-DE" sz="2300" dirty="0">
                <a:solidFill>
                  <a:schemeClr val="accent2"/>
                </a:solidFill>
              </a:rPr>
              <a:t> </a:t>
            </a:r>
            <a:r>
              <a:rPr lang="de-DE" sz="2300" dirty="0" err="1">
                <a:solidFill>
                  <a:schemeClr val="accent2"/>
                </a:solidFill>
              </a:rPr>
              <a:t>Retirement</a:t>
            </a:r>
            <a:endParaRPr lang="de-DE" sz="2300" dirty="0">
              <a:solidFill>
                <a:schemeClr val="accent2"/>
              </a:solidFill>
            </a:endParaRPr>
          </a:p>
          <a:p>
            <a:pPr marL="285750" lvl="1" indent="-285750"/>
            <a:r>
              <a:rPr lang="de-DE" dirty="0"/>
              <a:t>Old </a:t>
            </a:r>
            <a:r>
              <a:rPr lang="de-DE" dirty="0" err="1"/>
              <a:t>age</a:t>
            </a:r>
            <a:r>
              <a:rPr lang="de-DE" dirty="0"/>
              <a:t> </a:t>
            </a:r>
            <a:r>
              <a:rPr lang="de-DE" dirty="0" err="1"/>
              <a:t>is</a:t>
            </a:r>
            <a:r>
              <a:rPr lang="de-DE" dirty="0"/>
              <a:t> </a:t>
            </a:r>
            <a:r>
              <a:rPr lang="de-DE" dirty="0" err="1"/>
              <a:t>characterized</a:t>
            </a:r>
            <a:r>
              <a:rPr lang="de-DE" dirty="0"/>
              <a:t> </a:t>
            </a:r>
            <a:r>
              <a:rPr lang="de-DE" dirty="0" err="1"/>
              <a:t>by</a:t>
            </a:r>
            <a:r>
              <a:rPr lang="de-DE" dirty="0"/>
              <a:t> </a:t>
            </a:r>
            <a:r>
              <a:rPr lang="de-DE" dirty="0" err="1"/>
              <a:t>the</a:t>
            </a:r>
            <a:r>
              <a:rPr lang="de-DE" dirty="0"/>
              <a:t> </a:t>
            </a:r>
            <a:r>
              <a:rPr lang="de-DE" dirty="0" err="1"/>
              <a:t>fact</a:t>
            </a:r>
            <a:r>
              <a:rPr lang="de-DE" dirty="0"/>
              <a:t> </a:t>
            </a:r>
            <a:r>
              <a:rPr lang="de-DE" dirty="0" err="1"/>
              <a:t>that</a:t>
            </a:r>
            <a:r>
              <a:rPr lang="de-DE" dirty="0"/>
              <a:t> </a:t>
            </a:r>
            <a:r>
              <a:rPr lang="de-DE" dirty="0" err="1"/>
              <a:t>there</a:t>
            </a:r>
            <a:r>
              <a:rPr lang="de-DE" dirty="0"/>
              <a:t> </a:t>
            </a:r>
            <a:r>
              <a:rPr lang="de-DE" dirty="0" err="1"/>
              <a:t>is</a:t>
            </a:r>
            <a:r>
              <a:rPr lang="de-DE" dirty="0"/>
              <a:t> </a:t>
            </a:r>
            <a:r>
              <a:rPr lang="de-DE" dirty="0" err="1"/>
              <a:t>no</a:t>
            </a:r>
            <a:r>
              <a:rPr lang="de-DE" dirty="0"/>
              <a:t> </a:t>
            </a:r>
            <a:r>
              <a:rPr lang="de-DE" dirty="0" err="1"/>
              <a:t>need</a:t>
            </a:r>
            <a:r>
              <a:rPr lang="de-DE" dirty="0"/>
              <a:t> </a:t>
            </a:r>
            <a:r>
              <a:rPr lang="de-DE" dirty="0" err="1"/>
              <a:t>to</a:t>
            </a:r>
            <a:r>
              <a:rPr lang="de-DE" dirty="0"/>
              <a:t> do </a:t>
            </a:r>
            <a:r>
              <a:rPr lang="de-DE" dirty="0" err="1"/>
              <a:t>paid</a:t>
            </a:r>
            <a:r>
              <a:rPr lang="de-DE" dirty="0"/>
              <a:t> </a:t>
            </a:r>
            <a:r>
              <a:rPr lang="de-DE" dirty="0" err="1"/>
              <a:t>work</a:t>
            </a:r>
            <a:endParaRPr lang="de-DE" dirty="0"/>
          </a:p>
          <a:p>
            <a:pPr marL="285750" lvl="1" indent="-285750"/>
            <a:r>
              <a:rPr lang="de-DE" dirty="0"/>
              <a:t>In </a:t>
            </a:r>
            <a:r>
              <a:rPr lang="de-DE" dirty="0" err="1"/>
              <a:t>societies</a:t>
            </a:r>
            <a:r>
              <a:rPr lang="de-DE" dirty="0"/>
              <a:t> </a:t>
            </a:r>
            <a:r>
              <a:rPr lang="de-DE" dirty="0" err="1"/>
              <a:t>with</a:t>
            </a:r>
            <a:r>
              <a:rPr lang="de-DE" dirty="0"/>
              <a:t> a </a:t>
            </a:r>
            <a:r>
              <a:rPr lang="de-DE" dirty="0" err="1"/>
              <a:t>pension</a:t>
            </a:r>
            <a:r>
              <a:rPr lang="de-DE" dirty="0"/>
              <a:t> </a:t>
            </a:r>
            <a:r>
              <a:rPr lang="de-DE" dirty="0" err="1"/>
              <a:t>insurance</a:t>
            </a:r>
            <a:r>
              <a:rPr lang="de-DE" dirty="0"/>
              <a:t>, </a:t>
            </a:r>
            <a:r>
              <a:rPr lang="de-DE" dirty="0" err="1"/>
              <a:t>people</a:t>
            </a:r>
            <a:r>
              <a:rPr lang="de-DE" dirty="0"/>
              <a:t> </a:t>
            </a:r>
            <a:r>
              <a:rPr lang="de-DE" dirty="0" err="1"/>
              <a:t>reach</a:t>
            </a:r>
            <a:r>
              <a:rPr lang="de-DE" dirty="0"/>
              <a:t> </a:t>
            </a:r>
            <a:r>
              <a:rPr lang="de-DE" dirty="0" err="1"/>
              <a:t>old</a:t>
            </a:r>
            <a:r>
              <a:rPr lang="de-DE" dirty="0"/>
              <a:t> </a:t>
            </a:r>
            <a:r>
              <a:rPr lang="de-DE" dirty="0" err="1"/>
              <a:t>age</a:t>
            </a:r>
            <a:r>
              <a:rPr lang="de-DE" dirty="0"/>
              <a:t> </a:t>
            </a:r>
            <a:r>
              <a:rPr lang="de-DE" dirty="0" err="1"/>
              <a:t>when</a:t>
            </a:r>
            <a:r>
              <a:rPr lang="de-DE" dirty="0"/>
              <a:t> </a:t>
            </a:r>
            <a:br>
              <a:rPr lang="de-DE" dirty="0"/>
            </a:br>
            <a:r>
              <a:rPr lang="de-DE" dirty="0" err="1"/>
              <a:t>they</a:t>
            </a:r>
            <a:r>
              <a:rPr lang="de-DE" dirty="0"/>
              <a:t> </a:t>
            </a:r>
            <a:r>
              <a:rPr lang="de-DE" dirty="0" err="1"/>
              <a:t>enter</a:t>
            </a:r>
            <a:r>
              <a:rPr lang="de-DE" dirty="0"/>
              <a:t> </a:t>
            </a:r>
            <a:r>
              <a:rPr lang="de-DE" dirty="0" err="1"/>
              <a:t>retirement</a:t>
            </a:r>
            <a:endParaRPr lang="de-DE" dirty="0"/>
          </a:p>
          <a:p>
            <a:pPr marL="285750" lvl="1" indent="-285750"/>
            <a:r>
              <a:rPr lang="de-DE" dirty="0"/>
              <a:t>Old </a:t>
            </a:r>
            <a:r>
              <a:rPr lang="de-DE" dirty="0" err="1"/>
              <a:t>age</a:t>
            </a:r>
            <a:r>
              <a:rPr lang="de-DE" dirty="0"/>
              <a:t> </a:t>
            </a:r>
            <a:r>
              <a:rPr lang="de-DE" dirty="0" err="1"/>
              <a:t>is</a:t>
            </a:r>
            <a:r>
              <a:rPr lang="de-DE" dirty="0"/>
              <a:t> not </a:t>
            </a:r>
            <a:r>
              <a:rPr lang="de-DE" dirty="0" err="1"/>
              <a:t>attributed</a:t>
            </a:r>
            <a:r>
              <a:rPr lang="de-DE" dirty="0"/>
              <a:t> </a:t>
            </a:r>
            <a:r>
              <a:rPr lang="de-DE" dirty="0" err="1"/>
              <a:t>to</a:t>
            </a:r>
            <a:r>
              <a:rPr lang="de-DE" dirty="0"/>
              <a:t> a </a:t>
            </a:r>
            <a:r>
              <a:rPr lang="de-DE" dirty="0" err="1"/>
              <a:t>chronological</a:t>
            </a:r>
            <a:r>
              <a:rPr lang="de-DE" dirty="0"/>
              <a:t> </a:t>
            </a:r>
            <a:r>
              <a:rPr lang="de-DE" dirty="0" err="1"/>
              <a:t>age</a:t>
            </a:r>
            <a:r>
              <a:rPr lang="de-DE" dirty="0"/>
              <a:t> (such </a:t>
            </a:r>
            <a:r>
              <a:rPr lang="de-DE" dirty="0" err="1"/>
              <a:t>as</a:t>
            </a:r>
            <a:r>
              <a:rPr lang="de-DE" dirty="0"/>
              <a:t> 18 </a:t>
            </a:r>
            <a:r>
              <a:rPr lang="de-DE" dirty="0" err="1"/>
              <a:t>years</a:t>
            </a:r>
            <a:r>
              <a:rPr lang="de-DE" dirty="0"/>
              <a:t> </a:t>
            </a:r>
            <a:r>
              <a:rPr lang="de-DE" dirty="0" err="1"/>
              <a:t>to</a:t>
            </a:r>
            <a:r>
              <a:rPr lang="de-DE" dirty="0"/>
              <a:t> </a:t>
            </a:r>
            <a:r>
              <a:rPr lang="de-DE" dirty="0" err="1"/>
              <a:t>become</a:t>
            </a:r>
            <a:r>
              <a:rPr lang="de-DE" dirty="0"/>
              <a:t> adult) but </a:t>
            </a:r>
            <a:r>
              <a:rPr lang="de-DE" dirty="0" err="1"/>
              <a:t>to</a:t>
            </a:r>
            <a:r>
              <a:rPr lang="de-DE" dirty="0"/>
              <a:t> a </a:t>
            </a:r>
            <a:r>
              <a:rPr lang="de-DE" dirty="0" err="1"/>
              <a:t>social</a:t>
            </a:r>
            <a:r>
              <a:rPr lang="de-DE" dirty="0"/>
              <a:t> </a:t>
            </a:r>
            <a:r>
              <a:rPr lang="de-DE" dirty="0" err="1"/>
              <a:t>age</a:t>
            </a:r>
            <a:endParaRPr lang="de-DE" dirty="0"/>
          </a:p>
          <a:p>
            <a:pPr lvl="1" indent="0">
              <a:buNone/>
            </a:pPr>
            <a:endParaRPr lang="de-DE" sz="1800" dirty="0"/>
          </a:p>
          <a:p>
            <a:pPr lvl="1" indent="0">
              <a:lnSpc>
                <a:spcPts val="2760"/>
              </a:lnSpc>
              <a:spcBef>
                <a:spcPts val="0"/>
              </a:spcBef>
              <a:buNone/>
            </a:pPr>
            <a:r>
              <a:rPr lang="de-DE" sz="2300" dirty="0">
                <a:solidFill>
                  <a:schemeClr val="accent2"/>
                </a:solidFill>
              </a:rPr>
              <a:t>„Third“ </a:t>
            </a:r>
            <a:r>
              <a:rPr lang="de-DE" sz="2300" dirty="0" err="1">
                <a:solidFill>
                  <a:schemeClr val="accent2"/>
                </a:solidFill>
              </a:rPr>
              <a:t>and</a:t>
            </a:r>
            <a:r>
              <a:rPr lang="de-DE" sz="2300" dirty="0">
                <a:solidFill>
                  <a:schemeClr val="accent2"/>
                </a:solidFill>
              </a:rPr>
              <a:t> „</a:t>
            </a:r>
            <a:r>
              <a:rPr lang="de-DE" sz="2300" dirty="0" err="1">
                <a:solidFill>
                  <a:schemeClr val="accent2"/>
                </a:solidFill>
              </a:rPr>
              <a:t>Forth</a:t>
            </a:r>
            <a:r>
              <a:rPr lang="de-DE" sz="2300" dirty="0">
                <a:solidFill>
                  <a:schemeClr val="accent2"/>
                </a:solidFill>
              </a:rPr>
              <a:t>“ </a:t>
            </a:r>
            <a:r>
              <a:rPr lang="de-DE" sz="2300" dirty="0" err="1">
                <a:solidFill>
                  <a:schemeClr val="accent2"/>
                </a:solidFill>
              </a:rPr>
              <a:t>age</a:t>
            </a:r>
            <a:endParaRPr lang="de-DE" sz="2300" dirty="0">
              <a:solidFill>
                <a:schemeClr val="accent2"/>
              </a:solidFill>
            </a:endParaRPr>
          </a:p>
          <a:p>
            <a:pPr marL="285750" lvl="1" indent="-285750"/>
            <a:r>
              <a:rPr lang="de-DE" dirty="0"/>
              <a:t>Old </a:t>
            </a:r>
            <a:r>
              <a:rPr lang="de-DE" dirty="0" err="1"/>
              <a:t>age</a:t>
            </a:r>
            <a:r>
              <a:rPr lang="de-DE" dirty="0"/>
              <a:t> </a:t>
            </a:r>
            <a:r>
              <a:rPr lang="de-DE" dirty="0" err="1"/>
              <a:t>is</a:t>
            </a:r>
            <a:r>
              <a:rPr lang="de-DE" dirty="0"/>
              <a:t> </a:t>
            </a:r>
            <a:r>
              <a:rPr lang="de-DE" dirty="0" err="1"/>
              <a:t>often</a:t>
            </a:r>
            <a:r>
              <a:rPr lang="de-DE" dirty="0"/>
              <a:t> </a:t>
            </a:r>
            <a:r>
              <a:rPr lang="de-DE" dirty="0" err="1"/>
              <a:t>devided</a:t>
            </a:r>
            <a:r>
              <a:rPr lang="de-DE" dirty="0"/>
              <a:t> in a </a:t>
            </a:r>
            <a:r>
              <a:rPr lang="de-DE" dirty="0" err="1"/>
              <a:t>young</a:t>
            </a:r>
            <a:r>
              <a:rPr lang="de-DE" dirty="0"/>
              <a:t> </a:t>
            </a:r>
            <a:r>
              <a:rPr lang="de-DE" dirty="0" err="1"/>
              <a:t>age</a:t>
            </a:r>
            <a:r>
              <a:rPr lang="de-DE" dirty="0"/>
              <a:t> </a:t>
            </a:r>
            <a:r>
              <a:rPr lang="de-DE" dirty="0" err="1"/>
              <a:t>and</a:t>
            </a:r>
            <a:r>
              <a:rPr lang="de-DE" dirty="0"/>
              <a:t> an </a:t>
            </a:r>
            <a:r>
              <a:rPr lang="de-DE" dirty="0" err="1"/>
              <a:t>old</a:t>
            </a:r>
            <a:r>
              <a:rPr lang="de-DE" dirty="0"/>
              <a:t> </a:t>
            </a:r>
            <a:r>
              <a:rPr lang="de-DE" dirty="0" err="1"/>
              <a:t>age</a:t>
            </a:r>
            <a:r>
              <a:rPr lang="de-DE" dirty="0"/>
              <a:t>, </a:t>
            </a:r>
            <a:r>
              <a:rPr lang="de-DE" dirty="0" err="1"/>
              <a:t>while</a:t>
            </a:r>
            <a:r>
              <a:rPr lang="de-DE" dirty="0"/>
              <a:t> </a:t>
            </a:r>
            <a:br>
              <a:rPr lang="de-DE" dirty="0"/>
            </a:br>
            <a:r>
              <a:rPr lang="de-DE" dirty="0" err="1"/>
              <a:t>the</a:t>
            </a:r>
            <a:r>
              <a:rPr lang="de-DE" dirty="0"/>
              <a:t> </a:t>
            </a:r>
            <a:r>
              <a:rPr lang="de-DE" dirty="0" err="1"/>
              <a:t>young</a:t>
            </a:r>
            <a:r>
              <a:rPr lang="de-DE" dirty="0"/>
              <a:t> </a:t>
            </a:r>
            <a:r>
              <a:rPr lang="de-DE" dirty="0" err="1"/>
              <a:t>age</a:t>
            </a:r>
            <a:r>
              <a:rPr lang="de-DE" dirty="0"/>
              <a:t> </a:t>
            </a:r>
            <a:r>
              <a:rPr lang="de-DE" dirty="0" err="1"/>
              <a:t>is</a:t>
            </a:r>
            <a:r>
              <a:rPr lang="de-DE" dirty="0"/>
              <a:t> </a:t>
            </a:r>
            <a:r>
              <a:rPr lang="de-DE" dirty="0" err="1"/>
              <a:t>characterised</a:t>
            </a:r>
            <a:r>
              <a:rPr lang="de-DE" dirty="0"/>
              <a:t> </a:t>
            </a:r>
            <a:r>
              <a:rPr lang="de-DE" dirty="0" err="1"/>
              <a:t>by</a:t>
            </a:r>
            <a:r>
              <a:rPr lang="de-DE" dirty="0"/>
              <a:t> </a:t>
            </a:r>
            <a:r>
              <a:rPr lang="de-DE" dirty="0" err="1"/>
              <a:t>activity</a:t>
            </a:r>
            <a:r>
              <a:rPr lang="de-DE" dirty="0"/>
              <a:t>, </a:t>
            </a:r>
            <a:r>
              <a:rPr lang="de-DE" dirty="0" err="1"/>
              <a:t>the</a:t>
            </a:r>
            <a:r>
              <a:rPr lang="de-DE" dirty="0"/>
              <a:t> </a:t>
            </a:r>
            <a:r>
              <a:rPr lang="de-DE" dirty="0" err="1"/>
              <a:t>old</a:t>
            </a:r>
            <a:r>
              <a:rPr lang="de-DE" dirty="0"/>
              <a:t> </a:t>
            </a:r>
            <a:r>
              <a:rPr lang="de-DE" dirty="0" err="1"/>
              <a:t>age</a:t>
            </a:r>
            <a:r>
              <a:rPr lang="de-DE" dirty="0"/>
              <a:t> </a:t>
            </a:r>
            <a:r>
              <a:rPr lang="de-DE" dirty="0" err="1"/>
              <a:t>is</a:t>
            </a:r>
            <a:r>
              <a:rPr lang="de-DE" dirty="0"/>
              <a:t> </a:t>
            </a:r>
            <a:r>
              <a:rPr lang="de-DE" dirty="0" err="1"/>
              <a:t>characterised</a:t>
            </a:r>
            <a:r>
              <a:rPr lang="de-DE" dirty="0"/>
              <a:t> </a:t>
            </a:r>
            <a:r>
              <a:rPr lang="de-DE" dirty="0" err="1"/>
              <a:t>by</a:t>
            </a:r>
            <a:r>
              <a:rPr lang="de-DE" dirty="0"/>
              <a:t> </a:t>
            </a:r>
            <a:r>
              <a:rPr lang="de-DE" dirty="0" err="1"/>
              <a:t>frailty</a:t>
            </a:r>
            <a:endParaRPr lang="de-DE" dirty="0"/>
          </a:p>
          <a:p>
            <a:pPr lvl="1"/>
            <a:endParaRPr lang="de-DE" sz="1800" dirty="0"/>
          </a:p>
          <a:p>
            <a:pPr lvl="1"/>
            <a:endParaRPr lang="de-DE" sz="1800" dirty="0"/>
          </a:p>
        </p:txBody>
      </p:sp>
      <p:sp>
        <p:nvSpPr>
          <p:cNvPr id="5" name="Titel 4"/>
          <p:cNvSpPr>
            <a:spLocks noGrp="1"/>
          </p:cNvSpPr>
          <p:nvPr>
            <p:ph type="title"/>
          </p:nvPr>
        </p:nvSpPr>
        <p:spPr/>
        <p:txBody>
          <a:bodyPr/>
          <a:lstStyle/>
          <a:p>
            <a:r>
              <a:rPr lang="de-DE" dirty="0" err="1"/>
              <a:t>When</a:t>
            </a:r>
            <a:r>
              <a:rPr lang="de-DE" dirty="0"/>
              <a:t> </a:t>
            </a:r>
            <a:r>
              <a:rPr lang="de-DE" dirty="0" err="1"/>
              <a:t>are</a:t>
            </a:r>
            <a:r>
              <a:rPr lang="de-DE" dirty="0"/>
              <a:t> </a:t>
            </a:r>
            <a:r>
              <a:rPr lang="de-DE" dirty="0" err="1"/>
              <a:t>we</a:t>
            </a:r>
            <a:r>
              <a:rPr lang="de-DE" dirty="0"/>
              <a:t> </a:t>
            </a:r>
            <a:r>
              <a:rPr lang="de-DE" dirty="0" err="1"/>
              <a:t>old</a:t>
            </a:r>
            <a:r>
              <a:rPr lang="de-DE" dirty="0"/>
              <a:t>?</a:t>
            </a:r>
          </a:p>
        </p:txBody>
      </p:sp>
    </p:spTree>
    <p:extLst>
      <p:ext uri="{BB962C8B-B14F-4D97-AF65-F5344CB8AC3E}">
        <p14:creationId xmlns:p14="http://schemas.microsoft.com/office/powerpoint/2010/main" val="314936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7</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a:xfrm>
            <a:off x="0" y="1602463"/>
            <a:ext cx="8455511" cy="4574500"/>
          </a:xfrm>
        </p:spPr>
        <p:txBody>
          <a:bodyPr>
            <a:normAutofit/>
          </a:bodyPr>
          <a:lstStyle/>
          <a:p>
            <a:pPr lvl="1"/>
            <a:endParaRPr lang="cs-CZ" sz="1800" dirty="0"/>
          </a:p>
          <a:p>
            <a:pPr lvl="1" indent="0">
              <a:lnSpc>
                <a:spcPts val="2760"/>
              </a:lnSpc>
              <a:spcBef>
                <a:spcPts val="0"/>
              </a:spcBef>
              <a:buNone/>
            </a:pPr>
            <a:r>
              <a:rPr lang="de-DE" sz="2300" dirty="0" err="1">
                <a:solidFill>
                  <a:schemeClr val="accent2"/>
                </a:solidFill>
              </a:rPr>
              <a:t>Concept</a:t>
            </a:r>
            <a:r>
              <a:rPr lang="de-DE" sz="2300" dirty="0">
                <a:solidFill>
                  <a:schemeClr val="accent2"/>
                </a:solidFill>
              </a:rPr>
              <a:t> </a:t>
            </a:r>
            <a:r>
              <a:rPr lang="de-DE" sz="2300" dirty="0" err="1">
                <a:solidFill>
                  <a:schemeClr val="accent2"/>
                </a:solidFill>
              </a:rPr>
              <a:t>of</a:t>
            </a:r>
            <a:r>
              <a:rPr lang="de-DE" sz="2300" dirty="0">
                <a:solidFill>
                  <a:schemeClr val="accent2"/>
                </a:solidFill>
              </a:rPr>
              <a:t> Generations </a:t>
            </a:r>
            <a:r>
              <a:rPr lang="de-DE" sz="2300" dirty="0" err="1">
                <a:solidFill>
                  <a:schemeClr val="accent2"/>
                </a:solidFill>
              </a:rPr>
              <a:t>within</a:t>
            </a:r>
            <a:r>
              <a:rPr lang="de-DE" sz="2300" dirty="0">
                <a:solidFill>
                  <a:schemeClr val="accent2"/>
                </a:solidFill>
              </a:rPr>
              <a:t> </a:t>
            </a:r>
            <a:r>
              <a:rPr lang="de-DE" sz="2300" dirty="0" err="1">
                <a:solidFill>
                  <a:schemeClr val="accent2"/>
                </a:solidFill>
              </a:rPr>
              <a:t>Families</a:t>
            </a:r>
            <a:endParaRPr lang="de-DE" sz="2300" dirty="0">
              <a:solidFill>
                <a:schemeClr val="accent2"/>
              </a:solidFill>
            </a:endParaRPr>
          </a:p>
          <a:p>
            <a:pPr marL="285750" lvl="1" indent="-285750"/>
            <a:r>
              <a:rPr lang="de-DE" dirty="0" err="1"/>
              <a:t>When</a:t>
            </a:r>
            <a:r>
              <a:rPr lang="de-DE" dirty="0"/>
              <a:t> </a:t>
            </a:r>
            <a:r>
              <a:rPr lang="de-DE" dirty="0" err="1"/>
              <a:t>we</a:t>
            </a:r>
            <a:r>
              <a:rPr lang="de-DE" dirty="0"/>
              <a:t> </a:t>
            </a:r>
            <a:r>
              <a:rPr lang="de-DE" dirty="0" err="1"/>
              <a:t>are</a:t>
            </a:r>
            <a:r>
              <a:rPr lang="de-DE" dirty="0"/>
              <a:t> </a:t>
            </a:r>
            <a:r>
              <a:rPr lang="de-DE" dirty="0" err="1"/>
              <a:t>born</a:t>
            </a:r>
            <a:r>
              <a:rPr lang="de-DE" dirty="0"/>
              <a:t>, </a:t>
            </a:r>
            <a:r>
              <a:rPr lang="de-DE" dirty="0" err="1"/>
              <a:t>we</a:t>
            </a:r>
            <a:r>
              <a:rPr lang="de-DE" dirty="0"/>
              <a:t> </a:t>
            </a:r>
            <a:r>
              <a:rPr lang="de-DE" dirty="0" err="1"/>
              <a:t>are</a:t>
            </a:r>
            <a:r>
              <a:rPr lang="de-DE" dirty="0"/>
              <a:t> </a:t>
            </a:r>
            <a:r>
              <a:rPr lang="de-DE" dirty="0" err="1"/>
              <a:t>the</a:t>
            </a:r>
            <a:r>
              <a:rPr lang="de-DE" dirty="0"/>
              <a:t> </a:t>
            </a:r>
            <a:r>
              <a:rPr lang="de-DE" dirty="0" err="1"/>
              <a:t>generation</a:t>
            </a:r>
            <a:r>
              <a:rPr lang="de-DE" dirty="0"/>
              <a:t> </a:t>
            </a:r>
            <a:r>
              <a:rPr lang="de-DE" dirty="0" err="1"/>
              <a:t>of</a:t>
            </a:r>
            <a:r>
              <a:rPr lang="de-DE" dirty="0"/>
              <a:t> </a:t>
            </a:r>
            <a:r>
              <a:rPr lang="de-DE" dirty="0" err="1"/>
              <a:t>children</a:t>
            </a:r>
            <a:r>
              <a:rPr lang="de-DE" dirty="0"/>
              <a:t> (</a:t>
            </a:r>
            <a:r>
              <a:rPr lang="de-DE" dirty="0" err="1"/>
              <a:t>the</a:t>
            </a:r>
            <a:r>
              <a:rPr lang="de-DE" dirty="0"/>
              <a:t> </a:t>
            </a:r>
            <a:r>
              <a:rPr lang="de-DE" dirty="0" err="1"/>
              <a:t>young</a:t>
            </a:r>
            <a:r>
              <a:rPr lang="de-DE" dirty="0"/>
              <a:t> </a:t>
            </a:r>
            <a:r>
              <a:rPr lang="de-DE" dirty="0" err="1"/>
              <a:t>generation</a:t>
            </a:r>
            <a:r>
              <a:rPr lang="de-DE" dirty="0"/>
              <a:t>)</a:t>
            </a:r>
          </a:p>
          <a:p>
            <a:pPr marL="285750" lvl="1" indent="-285750"/>
            <a:r>
              <a:rPr lang="de-DE" dirty="0"/>
              <a:t>As </a:t>
            </a:r>
            <a:r>
              <a:rPr lang="de-DE" dirty="0" err="1"/>
              <a:t>soon</a:t>
            </a:r>
            <a:r>
              <a:rPr lang="de-DE" dirty="0"/>
              <a:t> </a:t>
            </a:r>
            <a:r>
              <a:rPr lang="de-DE" dirty="0" err="1"/>
              <a:t>as</a:t>
            </a:r>
            <a:r>
              <a:rPr lang="de-DE" dirty="0"/>
              <a:t> </a:t>
            </a:r>
            <a:r>
              <a:rPr lang="de-DE" dirty="0" err="1"/>
              <a:t>we</a:t>
            </a:r>
            <a:r>
              <a:rPr lang="de-DE" dirty="0"/>
              <a:t> </a:t>
            </a:r>
            <a:r>
              <a:rPr lang="de-DE" dirty="0" err="1"/>
              <a:t>have</a:t>
            </a:r>
            <a:r>
              <a:rPr lang="de-DE" dirty="0"/>
              <a:t> </a:t>
            </a:r>
            <a:r>
              <a:rPr lang="de-DE" dirty="0" err="1"/>
              <a:t>children</a:t>
            </a:r>
            <a:r>
              <a:rPr lang="de-DE" dirty="0"/>
              <a:t>, </a:t>
            </a:r>
            <a:r>
              <a:rPr lang="de-DE" dirty="0" err="1"/>
              <a:t>we</a:t>
            </a:r>
            <a:r>
              <a:rPr lang="de-DE" dirty="0"/>
              <a:t> </a:t>
            </a:r>
            <a:r>
              <a:rPr lang="de-DE" dirty="0" err="1"/>
              <a:t>are</a:t>
            </a:r>
            <a:r>
              <a:rPr lang="de-DE" dirty="0"/>
              <a:t> </a:t>
            </a:r>
            <a:r>
              <a:rPr lang="de-DE" dirty="0" err="1"/>
              <a:t>the</a:t>
            </a:r>
            <a:r>
              <a:rPr lang="de-DE" dirty="0"/>
              <a:t> </a:t>
            </a:r>
            <a:r>
              <a:rPr lang="de-DE" dirty="0" err="1"/>
              <a:t>generation</a:t>
            </a:r>
            <a:r>
              <a:rPr lang="de-DE" dirty="0"/>
              <a:t> </a:t>
            </a:r>
            <a:r>
              <a:rPr lang="de-DE" dirty="0" err="1"/>
              <a:t>of</a:t>
            </a:r>
            <a:r>
              <a:rPr lang="de-DE" dirty="0"/>
              <a:t> </a:t>
            </a:r>
            <a:r>
              <a:rPr lang="de-DE" dirty="0" err="1"/>
              <a:t>parents</a:t>
            </a:r>
            <a:r>
              <a:rPr lang="de-DE" dirty="0"/>
              <a:t> (</a:t>
            </a:r>
            <a:r>
              <a:rPr lang="de-DE" dirty="0" err="1"/>
              <a:t>the</a:t>
            </a:r>
            <a:r>
              <a:rPr lang="de-DE" dirty="0"/>
              <a:t> </a:t>
            </a:r>
            <a:r>
              <a:rPr lang="de-DE" dirty="0" err="1"/>
              <a:t>old</a:t>
            </a:r>
            <a:r>
              <a:rPr lang="de-DE" dirty="0"/>
              <a:t> </a:t>
            </a:r>
            <a:r>
              <a:rPr lang="de-DE" dirty="0" err="1"/>
              <a:t>generation</a:t>
            </a:r>
            <a:r>
              <a:rPr lang="de-DE" dirty="0"/>
              <a:t>) </a:t>
            </a:r>
            <a:br>
              <a:rPr lang="de-DE" sz="1800" dirty="0"/>
            </a:br>
            <a:endParaRPr lang="de-DE" sz="1800" dirty="0"/>
          </a:p>
          <a:p>
            <a:pPr lvl="1" indent="0">
              <a:buNone/>
            </a:pPr>
            <a:r>
              <a:rPr lang="de-DE" sz="2300" dirty="0">
                <a:solidFill>
                  <a:schemeClr val="accent2"/>
                </a:solidFill>
              </a:rPr>
              <a:t>Attribute </a:t>
            </a:r>
            <a:r>
              <a:rPr lang="de-DE" sz="2300" dirty="0" err="1">
                <a:solidFill>
                  <a:schemeClr val="accent2"/>
                </a:solidFill>
              </a:rPr>
              <a:t>of</a:t>
            </a:r>
            <a:r>
              <a:rPr lang="de-DE" sz="2300" dirty="0">
                <a:solidFill>
                  <a:schemeClr val="accent2"/>
                </a:solidFill>
              </a:rPr>
              <a:t> Age</a:t>
            </a:r>
          </a:p>
          <a:p>
            <a:pPr marL="285750" lvl="1" indent="-285750"/>
            <a:r>
              <a:rPr lang="de-DE" dirty="0"/>
              <a:t>The </a:t>
            </a:r>
            <a:r>
              <a:rPr lang="de-DE" dirty="0" err="1"/>
              <a:t>most</a:t>
            </a:r>
            <a:r>
              <a:rPr lang="de-DE" dirty="0"/>
              <a:t> </a:t>
            </a:r>
            <a:r>
              <a:rPr lang="de-DE" dirty="0" err="1"/>
              <a:t>important</a:t>
            </a:r>
            <a:r>
              <a:rPr lang="de-DE" dirty="0"/>
              <a:t> </a:t>
            </a:r>
            <a:r>
              <a:rPr lang="de-DE" dirty="0" err="1"/>
              <a:t>attribtue</a:t>
            </a:r>
            <a:r>
              <a:rPr lang="de-DE" dirty="0"/>
              <a:t> </a:t>
            </a:r>
            <a:r>
              <a:rPr lang="de-DE" dirty="0" err="1"/>
              <a:t>of</a:t>
            </a:r>
            <a:r>
              <a:rPr lang="de-DE" dirty="0"/>
              <a:t> </a:t>
            </a:r>
            <a:r>
              <a:rPr lang="de-DE" dirty="0" err="1"/>
              <a:t>age</a:t>
            </a:r>
            <a:r>
              <a:rPr lang="de-DE" dirty="0"/>
              <a:t> </a:t>
            </a:r>
            <a:r>
              <a:rPr lang="de-DE" dirty="0" err="1"/>
              <a:t>is</a:t>
            </a:r>
            <a:r>
              <a:rPr lang="de-DE" dirty="0"/>
              <a:t> </a:t>
            </a:r>
            <a:r>
              <a:rPr lang="de-DE" dirty="0" err="1"/>
              <a:t>it‘s</a:t>
            </a:r>
            <a:r>
              <a:rPr lang="de-DE" dirty="0"/>
              <a:t> </a:t>
            </a:r>
            <a:r>
              <a:rPr lang="de-DE" dirty="0" err="1"/>
              <a:t>changing</a:t>
            </a:r>
            <a:r>
              <a:rPr lang="de-DE" dirty="0"/>
              <a:t> </a:t>
            </a:r>
            <a:r>
              <a:rPr lang="de-DE" dirty="0" err="1"/>
              <a:t>charakter</a:t>
            </a:r>
            <a:r>
              <a:rPr lang="de-DE" dirty="0"/>
              <a:t>: </a:t>
            </a:r>
            <a:r>
              <a:rPr lang="de-DE" dirty="0" err="1"/>
              <a:t>we</a:t>
            </a:r>
            <a:r>
              <a:rPr lang="de-DE" dirty="0"/>
              <a:t> all </a:t>
            </a:r>
            <a:r>
              <a:rPr lang="de-DE" dirty="0" err="1"/>
              <a:t>start</a:t>
            </a:r>
            <a:r>
              <a:rPr lang="de-DE" dirty="0"/>
              <a:t> </a:t>
            </a:r>
            <a:r>
              <a:rPr lang="de-DE" dirty="0" err="1"/>
              <a:t>young</a:t>
            </a:r>
            <a:r>
              <a:rPr lang="de-DE" dirty="0"/>
              <a:t> </a:t>
            </a:r>
            <a:r>
              <a:rPr lang="de-DE" dirty="0" err="1"/>
              <a:t>and</a:t>
            </a:r>
            <a:r>
              <a:rPr lang="de-DE" dirty="0"/>
              <a:t> </a:t>
            </a:r>
            <a:r>
              <a:rPr lang="de-DE" dirty="0" err="1"/>
              <a:t>grow</a:t>
            </a:r>
            <a:r>
              <a:rPr lang="de-DE" dirty="0"/>
              <a:t> </a:t>
            </a:r>
            <a:r>
              <a:rPr lang="de-DE" dirty="0" err="1"/>
              <a:t>old</a:t>
            </a:r>
            <a:r>
              <a:rPr lang="de-DE" dirty="0"/>
              <a:t> – </a:t>
            </a:r>
            <a:r>
              <a:rPr lang="de-DE" dirty="0" err="1"/>
              <a:t>process</a:t>
            </a:r>
            <a:r>
              <a:rPr lang="de-DE" dirty="0"/>
              <a:t> </a:t>
            </a:r>
            <a:r>
              <a:rPr lang="de-DE" dirty="0" err="1"/>
              <a:t>of</a:t>
            </a:r>
            <a:r>
              <a:rPr lang="de-DE" dirty="0"/>
              <a:t> </a:t>
            </a:r>
            <a:r>
              <a:rPr lang="de-DE" dirty="0" err="1"/>
              <a:t>ageing</a:t>
            </a:r>
            <a:r>
              <a:rPr lang="de-DE" dirty="0"/>
              <a:t> </a:t>
            </a:r>
          </a:p>
          <a:p>
            <a:pPr lvl="1"/>
            <a:endParaRPr lang="de-DE" sz="1800" dirty="0"/>
          </a:p>
          <a:p>
            <a:pPr lvl="1" indent="0">
              <a:buNone/>
            </a:pPr>
            <a:endParaRPr lang="de-DE" sz="1800" dirty="0"/>
          </a:p>
          <a:p>
            <a:pPr lvl="1"/>
            <a:endParaRPr lang="de-DE" sz="1800" dirty="0"/>
          </a:p>
        </p:txBody>
      </p:sp>
      <p:sp>
        <p:nvSpPr>
          <p:cNvPr id="5" name="Titel 4"/>
          <p:cNvSpPr>
            <a:spLocks noGrp="1"/>
          </p:cNvSpPr>
          <p:nvPr>
            <p:ph type="title"/>
          </p:nvPr>
        </p:nvSpPr>
        <p:spPr/>
        <p:txBody>
          <a:bodyPr/>
          <a:lstStyle/>
          <a:p>
            <a:r>
              <a:rPr lang="de-DE" dirty="0" err="1"/>
              <a:t>When</a:t>
            </a:r>
            <a:r>
              <a:rPr lang="de-DE" dirty="0"/>
              <a:t> </a:t>
            </a:r>
            <a:r>
              <a:rPr lang="de-DE" dirty="0" err="1"/>
              <a:t>are</a:t>
            </a:r>
            <a:r>
              <a:rPr lang="de-DE" dirty="0"/>
              <a:t> </a:t>
            </a:r>
            <a:r>
              <a:rPr lang="de-DE" dirty="0" err="1"/>
              <a:t>we</a:t>
            </a:r>
            <a:r>
              <a:rPr lang="de-DE" dirty="0"/>
              <a:t> </a:t>
            </a:r>
            <a:r>
              <a:rPr lang="de-DE" dirty="0" err="1"/>
              <a:t>old</a:t>
            </a:r>
            <a:r>
              <a:rPr lang="de-DE" dirty="0"/>
              <a:t>?</a:t>
            </a:r>
          </a:p>
        </p:txBody>
      </p:sp>
    </p:spTree>
    <p:extLst>
      <p:ext uri="{BB962C8B-B14F-4D97-AF65-F5344CB8AC3E}">
        <p14:creationId xmlns:p14="http://schemas.microsoft.com/office/powerpoint/2010/main" val="189056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8</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a:xfrm>
            <a:off x="0" y="1602463"/>
            <a:ext cx="8498541" cy="4574500"/>
          </a:xfrm>
        </p:spPr>
        <p:txBody>
          <a:bodyPr>
            <a:normAutofit/>
          </a:bodyPr>
          <a:lstStyle/>
          <a:p>
            <a:pPr lvl="1"/>
            <a:endParaRPr lang="cs-CZ" sz="1800" dirty="0"/>
          </a:p>
          <a:p>
            <a:pPr lvl="1" indent="0">
              <a:lnSpc>
                <a:spcPts val="2760"/>
              </a:lnSpc>
              <a:spcBef>
                <a:spcPts val="0"/>
              </a:spcBef>
              <a:buNone/>
            </a:pPr>
            <a:r>
              <a:rPr lang="de-DE" sz="2300" dirty="0" err="1">
                <a:solidFill>
                  <a:schemeClr val="accent2"/>
                </a:solidFill>
              </a:rPr>
              <a:t>Concept</a:t>
            </a:r>
            <a:r>
              <a:rPr lang="de-DE" sz="2300" dirty="0">
                <a:solidFill>
                  <a:schemeClr val="accent2"/>
                </a:solidFill>
              </a:rPr>
              <a:t> </a:t>
            </a:r>
            <a:r>
              <a:rPr lang="de-DE" sz="2300" dirty="0" err="1">
                <a:solidFill>
                  <a:schemeClr val="accent2"/>
                </a:solidFill>
              </a:rPr>
              <a:t>of</a:t>
            </a:r>
            <a:r>
              <a:rPr lang="de-DE" sz="2300" dirty="0">
                <a:solidFill>
                  <a:schemeClr val="accent2"/>
                </a:solidFill>
              </a:rPr>
              <a:t> Generations </a:t>
            </a:r>
            <a:r>
              <a:rPr lang="de-DE" sz="2300" dirty="0" err="1">
                <a:solidFill>
                  <a:schemeClr val="accent2"/>
                </a:solidFill>
              </a:rPr>
              <a:t>within</a:t>
            </a:r>
            <a:r>
              <a:rPr lang="de-DE" sz="2300" dirty="0">
                <a:solidFill>
                  <a:schemeClr val="accent2"/>
                </a:solidFill>
              </a:rPr>
              <a:t> </a:t>
            </a:r>
            <a:r>
              <a:rPr lang="de-DE" sz="2300" dirty="0" err="1">
                <a:solidFill>
                  <a:schemeClr val="accent2"/>
                </a:solidFill>
              </a:rPr>
              <a:t>Families</a:t>
            </a:r>
            <a:endParaRPr lang="de-DE" sz="2300" dirty="0">
              <a:solidFill>
                <a:schemeClr val="accent2"/>
              </a:solidFill>
            </a:endParaRPr>
          </a:p>
          <a:p>
            <a:pPr marL="285750" lvl="1" indent="-285750"/>
            <a:r>
              <a:rPr lang="de-DE" dirty="0" err="1"/>
              <a:t>When</a:t>
            </a:r>
            <a:r>
              <a:rPr lang="de-DE" dirty="0"/>
              <a:t> </a:t>
            </a:r>
            <a:r>
              <a:rPr lang="de-DE" dirty="0" err="1"/>
              <a:t>we</a:t>
            </a:r>
            <a:r>
              <a:rPr lang="de-DE" dirty="0"/>
              <a:t> </a:t>
            </a:r>
            <a:r>
              <a:rPr lang="de-DE" dirty="0" err="1"/>
              <a:t>are</a:t>
            </a:r>
            <a:r>
              <a:rPr lang="de-DE" dirty="0"/>
              <a:t> </a:t>
            </a:r>
            <a:r>
              <a:rPr lang="de-DE" dirty="0" err="1"/>
              <a:t>born</a:t>
            </a:r>
            <a:r>
              <a:rPr lang="de-DE" dirty="0"/>
              <a:t>, </a:t>
            </a:r>
            <a:r>
              <a:rPr lang="de-DE" dirty="0" err="1"/>
              <a:t>we</a:t>
            </a:r>
            <a:r>
              <a:rPr lang="de-DE" dirty="0"/>
              <a:t> </a:t>
            </a:r>
            <a:r>
              <a:rPr lang="de-DE" dirty="0" err="1"/>
              <a:t>are</a:t>
            </a:r>
            <a:r>
              <a:rPr lang="de-DE" dirty="0"/>
              <a:t> </a:t>
            </a:r>
            <a:r>
              <a:rPr lang="de-DE" dirty="0" err="1"/>
              <a:t>the</a:t>
            </a:r>
            <a:r>
              <a:rPr lang="de-DE" dirty="0"/>
              <a:t> </a:t>
            </a:r>
            <a:r>
              <a:rPr lang="de-DE" dirty="0" err="1"/>
              <a:t>generation</a:t>
            </a:r>
            <a:r>
              <a:rPr lang="de-DE" dirty="0"/>
              <a:t> </a:t>
            </a:r>
            <a:r>
              <a:rPr lang="de-DE" dirty="0" err="1"/>
              <a:t>of</a:t>
            </a:r>
            <a:r>
              <a:rPr lang="de-DE" dirty="0"/>
              <a:t> </a:t>
            </a:r>
            <a:r>
              <a:rPr lang="de-DE" dirty="0" err="1"/>
              <a:t>children</a:t>
            </a:r>
            <a:r>
              <a:rPr lang="de-DE" dirty="0"/>
              <a:t> (</a:t>
            </a:r>
            <a:r>
              <a:rPr lang="de-DE" dirty="0" err="1"/>
              <a:t>the</a:t>
            </a:r>
            <a:r>
              <a:rPr lang="de-DE" dirty="0"/>
              <a:t> </a:t>
            </a:r>
            <a:r>
              <a:rPr lang="de-DE" dirty="0" err="1"/>
              <a:t>young</a:t>
            </a:r>
            <a:r>
              <a:rPr lang="de-DE" dirty="0"/>
              <a:t> </a:t>
            </a:r>
            <a:r>
              <a:rPr lang="de-DE" dirty="0" err="1"/>
              <a:t>generation</a:t>
            </a:r>
            <a:r>
              <a:rPr lang="de-DE" dirty="0"/>
              <a:t>)</a:t>
            </a:r>
          </a:p>
          <a:p>
            <a:pPr marL="285750" lvl="1" indent="-285750"/>
            <a:r>
              <a:rPr lang="de-DE" dirty="0"/>
              <a:t>As </a:t>
            </a:r>
            <a:r>
              <a:rPr lang="de-DE" dirty="0" err="1"/>
              <a:t>soon</a:t>
            </a:r>
            <a:r>
              <a:rPr lang="de-DE" dirty="0"/>
              <a:t> </a:t>
            </a:r>
            <a:r>
              <a:rPr lang="de-DE" dirty="0" err="1"/>
              <a:t>as</a:t>
            </a:r>
            <a:r>
              <a:rPr lang="de-DE" dirty="0"/>
              <a:t> </a:t>
            </a:r>
            <a:r>
              <a:rPr lang="de-DE" dirty="0" err="1"/>
              <a:t>we</a:t>
            </a:r>
            <a:r>
              <a:rPr lang="de-DE" dirty="0"/>
              <a:t> </a:t>
            </a:r>
            <a:r>
              <a:rPr lang="de-DE" dirty="0" err="1"/>
              <a:t>have</a:t>
            </a:r>
            <a:r>
              <a:rPr lang="de-DE" dirty="0"/>
              <a:t> </a:t>
            </a:r>
            <a:r>
              <a:rPr lang="de-DE" dirty="0" err="1"/>
              <a:t>children</a:t>
            </a:r>
            <a:r>
              <a:rPr lang="de-DE" dirty="0"/>
              <a:t>, </a:t>
            </a:r>
            <a:r>
              <a:rPr lang="de-DE" dirty="0" err="1"/>
              <a:t>we</a:t>
            </a:r>
            <a:r>
              <a:rPr lang="de-DE" dirty="0"/>
              <a:t> </a:t>
            </a:r>
            <a:r>
              <a:rPr lang="de-DE" dirty="0" err="1"/>
              <a:t>are</a:t>
            </a:r>
            <a:r>
              <a:rPr lang="de-DE" dirty="0"/>
              <a:t> </a:t>
            </a:r>
            <a:r>
              <a:rPr lang="de-DE" dirty="0" err="1"/>
              <a:t>the</a:t>
            </a:r>
            <a:r>
              <a:rPr lang="de-DE" dirty="0"/>
              <a:t> </a:t>
            </a:r>
            <a:r>
              <a:rPr lang="de-DE" dirty="0" err="1"/>
              <a:t>generation</a:t>
            </a:r>
            <a:r>
              <a:rPr lang="de-DE" dirty="0"/>
              <a:t> </a:t>
            </a:r>
            <a:r>
              <a:rPr lang="de-DE" dirty="0" err="1"/>
              <a:t>of</a:t>
            </a:r>
            <a:r>
              <a:rPr lang="de-DE" dirty="0"/>
              <a:t> </a:t>
            </a:r>
            <a:r>
              <a:rPr lang="de-DE" dirty="0" err="1"/>
              <a:t>parents</a:t>
            </a:r>
            <a:r>
              <a:rPr lang="de-DE" dirty="0"/>
              <a:t> (</a:t>
            </a:r>
            <a:r>
              <a:rPr lang="de-DE" dirty="0" err="1"/>
              <a:t>the</a:t>
            </a:r>
            <a:r>
              <a:rPr lang="de-DE" dirty="0"/>
              <a:t> </a:t>
            </a:r>
            <a:r>
              <a:rPr lang="de-DE" dirty="0" err="1"/>
              <a:t>old</a:t>
            </a:r>
            <a:r>
              <a:rPr lang="de-DE" dirty="0"/>
              <a:t> </a:t>
            </a:r>
            <a:r>
              <a:rPr lang="de-DE" dirty="0" err="1"/>
              <a:t>generation</a:t>
            </a:r>
            <a:r>
              <a:rPr lang="de-DE" dirty="0"/>
              <a:t>) </a:t>
            </a:r>
            <a:br>
              <a:rPr lang="de-DE" sz="1800" dirty="0"/>
            </a:br>
            <a:endParaRPr lang="de-DE" sz="1800" dirty="0"/>
          </a:p>
          <a:p>
            <a:pPr lvl="1" indent="0">
              <a:buNone/>
            </a:pPr>
            <a:r>
              <a:rPr lang="de-DE" sz="2300" dirty="0">
                <a:solidFill>
                  <a:schemeClr val="accent2"/>
                </a:solidFill>
              </a:rPr>
              <a:t>Attribute </a:t>
            </a:r>
            <a:r>
              <a:rPr lang="de-DE" sz="2300" dirty="0" err="1">
                <a:solidFill>
                  <a:schemeClr val="accent2"/>
                </a:solidFill>
              </a:rPr>
              <a:t>of</a:t>
            </a:r>
            <a:r>
              <a:rPr lang="de-DE" sz="2300" dirty="0">
                <a:solidFill>
                  <a:schemeClr val="accent2"/>
                </a:solidFill>
              </a:rPr>
              <a:t> Age</a:t>
            </a:r>
          </a:p>
          <a:p>
            <a:pPr marL="285750" lvl="1" indent="-285750"/>
            <a:r>
              <a:rPr lang="de-DE" dirty="0"/>
              <a:t>The </a:t>
            </a:r>
            <a:r>
              <a:rPr lang="de-DE" dirty="0" err="1"/>
              <a:t>most</a:t>
            </a:r>
            <a:r>
              <a:rPr lang="de-DE" dirty="0"/>
              <a:t> </a:t>
            </a:r>
            <a:r>
              <a:rPr lang="de-DE" dirty="0" err="1"/>
              <a:t>important</a:t>
            </a:r>
            <a:r>
              <a:rPr lang="de-DE" dirty="0"/>
              <a:t> </a:t>
            </a:r>
            <a:r>
              <a:rPr lang="de-DE" dirty="0" err="1"/>
              <a:t>attribtue</a:t>
            </a:r>
            <a:r>
              <a:rPr lang="de-DE" dirty="0"/>
              <a:t> </a:t>
            </a:r>
            <a:r>
              <a:rPr lang="de-DE" dirty="0" err="1"/>
              <a:t>of</a:t>
            </a:r>
            <a:r>
              <a:rPr lang="de-DE" dirty="0"/>
              <a:t> </a:t>
            </a:r>
            <a:r>
              <a:rPr lang="de-DE" dirty="0" err="1"/>
              <a:t>age</a:t>
            </a:r>
            <a:r>
              <a:rPr lang="de-DE" dirty="0"/>
              <a:t> </a:t>
            </a:r>
            <a:r>
              <a:rPr lang="de-DE" dirty="0" err="1"/>
              <a:t>is</a:t>
            </a:r>
            <a:r>
              <a:rPr lang="de-DE" dirty="0"/>
              <a:t> </a:t>
            </a:r>
            <a:r>
              <a:rPr lang="de-DE" dirty="0" err="1"/>
              <a:t>it‘s</a:t>
            </a:r>
            <a:r>
              <a:rPr lang="de-DE" dirty="0"/>
              <a:t> </a:t>
            </a:r>
            <a:r>
              <a:rPr lang="de-DE" dirty="0" err="1"/>
              <a:t>changing</a:t>
            </a:r>
            <a:r>
              <a:rPr lang="de-DE" dirty="0"/>
              <a:t> </a:t>
            </a:r>
            <a:r>
              <a:rPr lang="de-DE" dirty="0" err="1"/>
              <a:t>charakter</a:t>
            </a:r>
            <a:r>
              <a:rPr lang="de-DE" dirty="0"/>
              <a:t>: </a:t>
            </a:r>
            <a:r>
              <a:rPr lang="de-DE" dirty="0" err="1"/>
              <a:t>we</a:t>
            </a:r>
            <a:r>
              <a:rPr lang="de-DE" dirty="0"/>
              <a:t> all </a:t>
            </a:r>
            <a:r>
              <a:rPr lang="de-DE" dirty="0" err="1"/>
              <a:t>start</a:t>
            </a:r>
            <a:r>
              <a:rPr lang="de-DE" dirty="0"/>
              <a:t> </a:t>
            </a:r>
            <a:r>
              <a:rPr lang="de-DE" dirty="0" err="1"/>
              <a:t>young</a:t>
            </a:r>
            <a:r>
              <a:rPr lang="de-DE" dirty="0"/>
              <a:t> </a:t>
            </a:r>
            <a:r>
              <a:rPr lang="de-DE" dirty="0" err="1"/>
              <a:t>and</a:t>
            </a:r>
            <a:r>
              <a:rPr lang="de-DE" dirty="0"/>
              <a:t> </a:t>
            </a:r>
            <a:r>
              <a:rPr lang="de-DE" dirty="0" err="1"/>
              <a:t>grow</a:t>
            </a:r>
            <a:r>
              <a:rPr lang="de-DE" dirty="0"/>
              <a:t> </a:t>
            </a:r>
            <a:r>
              <a:rPr lang="de-DE" dirty="0" err="1"/>
              <a:t>old</a:t>
            </a:r>
            <a:r>
              <a:rPr lang="de-DE" dirty="0"/>
              <a:t> – </a:t>
            </a:r>
            <a:r>
              <a:rPr lang="de-DE" dirty="0" err="1"/>
              <a:t>process</a:t>
            </a:r>
            <a:r>
              <a:rPr lang="de-DE" dirty="0"/>
              <a:t> </a:t>
            </a:r>
            <a:r>
              <a:rPr lang="de-DE" dirty="0" err="1"/>
              <a:t>of</a:t>
            </a:r>
            <a:r>
              <a:rPr lang="de-DE" dirty="0"/>
              <a:t> </a:t>
            </a:r>
            <a:r>
              <a:rPr lang="de-DE" dirty="0" err="1"/>
              <a:t>ageing</a:t>
            </a:r>
            <a:r>
              <a:rPr lang="de-DE" dirty="0"/>
              <a:t> </a:t>
            </a:r>
          </a:p>
          <a:p>
            <a:pPr lvl="1"/>
            <a:endParaRPr lang="de-DE" sz="1800" dirty="0"/>
          </a:p>
          <a:p>
            <a:pPr lvl="1" indent="0">
              <a:buNone/>
            </a:pPr>
            <a:endParaRPr lang="de-DE" sz="1800" dirty="0">
              <a:solidFill>
                <a:schemeClr val="accent2"/>
              </a:solidFill>
            </a:endParaRPr>
          </a:p>
          <a:p>
            <a:pPr lvl="1" indent="0">
              <a:buNone/>
            </a:pPr>
            <a:r>
              <a:rPr lang="de-DE" sz="1800" dirty="0" err="1">
                <a:solidFill>
                  <a:schemeClr val="accent2"/>
                </a:solidFill>
              </a:rPr>
              <a:t>If</a:t>
            </a:r>
            <a:r>
              <a:rPr lang="de-DE" sz="1800" dirty="0">
                <a:solidFill>
                  <a:schemeClr val="accent2"/>
                </a:solidFill>
              </a:rPr>
              <a:t> </a:t>
            </a:r>
            <a:r>
              <a:rPr lang="de-DE" sz="1800" dirty="0" err="1">
                <a:solidFill>
                  <a:schemeClr val="accent2"/>
                </a:solidFill>
              </a:rPr>
              <a:t>we</a:t>
            </a:r>
            <a:r>
              <a:rPr lang="de-DE" sz="1800" dirty="0">
                <a:solidFill>
                  <a:schemeClr val="accent2"/>
                </a:solidFill>
              </a:rPr>
              <a:t> </a:t>
            </a:r>
            <a:r>
              <a:rPr lang="de-DE" sz="1800" dirty="0" err="1">
                <a:solidFill>
                  <a:schemeClr val="accent2"/>
                </a:solidFill>
              </a:rPr>
              <a:t>are</a:t>
            </a:r>
            <a:r>
              <a:rPr lang="de-DE" sz="1800" dirty="0">
                <a:solidFill>
                  <a:schemeClr val="accent2"/>
                </a:solidFill>
              </a:rPr>
              <a:t> </a:t>
            </a:r>
            <a:r>
              <a:rPr lang="de-DE" sz="1800" dirty="0" err="1">
                <a:solidFill>
                  <a:schemeClr val="accent2"/>
                </a:solidFill>
              </a:rPr>
              <a:t>frail</a:t>
            </a:r>
            <a:r>
              <a:rPr lang="de-DE" sz="1800" dirty="0">
                <a:solidFill>
                  <a:schemeClr val="accent2"/>
                </a:solidFill>
              </a:rPr>
              <a:t> </a:t>
            </a:r>
            <a:r>
              <a:rPr lang="de-DE" sz="1800" dirty="0" err="1">
                <a:solidFill>
                  <a:schemeClr val="accent2"/>
                </a:solidFill>
              </a:rPr>
              <a:t>and</a:t>
            </a:r>
            <a:r>
              <a:rPr lang="de-DE" sz="1800" dirty="0">
                <a:solidFill>
                  <a:schemeClr val="accent2"/>
                </a:solidFill>
              </a:rPr>
              <a:t> in </a:t>
            </a:r>
            <a:r>
              <a:rPr lang="de-DE" sz="1800" dirty="0" err="1">
                <a:solidFill>
                  <a:schemeClr val="accent2"/>
                </a:solidFill>
              </a:rPr>
              <a:t>need</a:t>
            </a:r>
            <a:r>
              <a:rPr lang="de-DE" sz="1800" dirty="0">
                <a:solidFill>
                  <a:schemeClr val="accent2"/>
                </a:solidFill>
              </a:rPr>
              <a:t> </a:t>
            </a:r>
            <a:r>
              <a:rPr lang="de-DE" sz="1800" dirty="0" err="1">
                <a:solidFill>
                  <a:schemeClr val="accent2"/>
                </a:solidFill>
              </a:rPr>
              <a:t>of</a:t>
            </a:r>
            <a:r>
              <a:rPr lang="de-DE" sz="1800" dirty="0">
                <a:solidFill>
                  <a:schemeClr val="accent2"/>
                </a:solidFill>
              </a:rPr>
              <a:t> </a:t>
            </a:r>
            <a:r>
              <a:rPr lang="de-DE" sz="1800" dirty="0" err="1">
                <a:solidFill>
                  <a:schemeClr val="accent2"/>
                </a:solidFill>
              </a:rPr>
              <a:t>long</a:t>
            </a:r>
            <a:r>
              <a:rPr lang="de-DE" sz="1800" dirty="0">
                <a:solidFill>
                  <a:schemeClr val="accent2"/>
                </a:solidFill>
              </a:rPr>
              <a:t>-term care, </a:t>
            </a:r>
            <a:r>
              <a:rPr lang="de-DE" sz="1800" dirty="0" err="1">
                <a:solidFill>
                  <a:schemeClr val="accent2"/>
                </a:solidFill>
              </a:rPr>
              <a:t>who</a:t>
            </a:r>
            <a:r>
              <a:rPr lang="de-DE" sz="1800" dirty="0">
                <a:solidFill>
                  <a:schemeClr val="accent2"/>
                </a:solidFill>
              </a:rPr>
              <a:t> </a:t>
            </a:r>
            <a:r>
              <a:rPr lang="de-DE" sz="1800" dirty="0" err="1">
                <a:solidFill>
                  <a:schemeClr val="accent2"/>
                </a:solidFill>
              </a:rPr>
              <a:t>is</a:t>
            </a:r>
            <a:r>
              <a:rPr lang="de-DE" sz="1800" dirty="0">
                <a:solidFill>
                  <a:schemeClr val="accent2"/>
                </a:solidFill>
              </a:rPr>
              <a:t> </a:t>
            </a:r>
            <a:r>
              <a:rPr lang="de-DE" sz="1800" dirty="0" err="1">
                <a:solidFill>
                  <a:schemeClr val="accent2"/>
                </a:solidFill>
              </a:rPr>
              <a:t>responsible</a:t>
            </a:r>
            <a:r>
              <a:rPr lang="de-DE" sz="1800" dirty="0">
                <a:solidFill>
                  <a:schemeClr val="accent2"/>
                </a:solidFill>
              </a:rPr>
              <a:t> </a:t>
            </a:r>
            <a:r>
              <a:rPr lang="de-DE" sz="1800" dirty="0" err="1">
                <a:solidFill>
                  <a:schemeClr val="accent2"/>
                </a:solidFill>
              </a:rPr>
              <a:t>to</a:t>
            </a:r>
            <a:r>
              <a:rPr lang="de-DE" sz="1800" dirty="0">
                <a:solidFill>
                  <a:schemeClr val="accent2"/>
                </a:solidFill>
              </a:rPr>
              <a:t> </a:t>
            </a:r>
            <a:r>
              <a:rPr lang="de-DE" sz="1800" dirty="0" err="1">
                <a:solidFill>
                  <a:schemeClr val="accent2"/>
                </a:solidFill>
              </a:rPr>
              <a:t>provide</a:t>
            </a:r>
            <a:r>
              <a:rPr lang="de-DE" sz="1800" dirty="0">
                <a:solidFill>
                  <a:schemeClr val="accent2"/>
                </a:solidFill>
              </a:rPr>
              <a:t> </a:t>
            </a:r>
            <a:r>
              <a:rPr lang="de-DE" sz="1800" dirty="0" err="1">
                <a:solidFill>
                  <a:schemeClr val="accent2"/>
                </a:solidFill>
              </a:rPr>
              <a:t>it</a:t>
            </a:r>
            <a:r>
              <a:rPr lang="de-DE" sz="1800" dirty="0">
                <a:solidFill>
                  <a:schemeClr val="accent2"/>
                </a:solidFill>
              </a:rPr>
              <a:t>?</a:t>
            </a:r>
            <a:endParaRPr lang="de-DE" sz="1800" dirty="0"/>
          </a:p>
          <a:p>
            <a:pPr lvl="1"/>
            <a:endParaRPr lang="de-DE" sz="1800" dirty="0"/>
          </a:p>
        </p:txBody>
      </p:sp>
      <p:sp>
        <p:nvSpPr>
          <p:cNvPr id="5" name="Titel 4"/>
          <p:cNvSpPr>
            <a:spLocks noGrp="1"/>
          </p:cNvSpPr>
          <p:nvPr>
            <p:ph type="title"/>
          </p:nvPr>
        </p:nvSpPr>
        <p:spPr/>
        <p:txBody>
          <a:bodyPr/>
          <a:lstStyle/>
          <a:p>
            <a:r>
              <a:rPr lang="de-DE" dirty="0" err="1"/>
              <a:t>When</a:t>
            </a:r>
            <a:r>
              <a:rPr lang="de-DE" dirty="0"/>
              <a:t> </a:t>
            </a:r>
            <a:r>
              <a:rPr lang="de-DE" dirty="0" err="1"/>
              <a:t>are</a:t>
            </a:r>
            <a:r>
              <a:rPr lang="de-DE" dirty="0"/>
              <a:t> </a:t>
            </a:r>
            <a:r>
              <a:rPr lang="de-DE" dirty="0" err="1"/>
              <a:t>we</a:t>
            </a:r>
            <a:r>
              <a:rPr lang="de-DE" dirty="0"/>
              <a:t> </a:t>
            </a:r>
            <a:r>
              <a:rPr lang="de-DE" dirty="0" err="1"/>
              <a:t>old</a:t>
            </a:r>
            <a:r>
              <a:rPr lang="de-DE" dirty="0"/>
              <a:t>?</a:t>
            </a:r>
          </a:p>
        </p:txBody>
      </p:sp>
    </p:spTree>
    <p:extLst>
      <p:ext uri="{BB962C8B-B14F-4D97-AF65-F5344CB8AC3E}">
        <p14:creationId xmlns:p14="http://schemas.microsoft.com/office/powerpoint/2010/main" val="178645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9</a:t>
            </a:fld>
            <a:endParaRPr lang="en-GB" dirty="0"/>
          </a:p>
        </p:txBody>
      </p:sp>
      <p:sp>
        <p:nvSpPr>
          <p:cNvPr id="3" name="Fußzeilenplatzhalter 2"/>
          <p:cNvSpPr>
            <a:spLocks noGrp="1"/>
          </p:cNvSpPr>
          <p:nvPr>
            <p:ph type="ftr" sz="quarter" idx="11"/>
          </p:nvPr>
        </p:nvSpPr>
        <p:spPr/>
        <p:txBody>
          <a:bodyPr/>
          <a:lstStyle/>
          <a:p>
            <a:r>
              <a:rPr lang="en-GB"/>
              <a:t>Older people</a:t>
            </a:r>
            <a:endParaRPr lang="en-GB" dirty="0"/>
          </a:p>
        </p:txBody>
      </p:sp>
      <p:sp>
        <p:nvSpPr>
          <p:cNvPr id="4" name="Inhaltsplatzhalter 3"/>
          <p:cNvSpPr>
            <a:spLocks noGrp="1"/>
          </p:cNvSpPr>
          <p:nvPr>
            <p:ph idx="1"/>
          </p:nvPr>
        </p:nvSpPr>
        <p:spPr/>
        <p:txBody>
          <a:bodyPr>
            <a:normAutofit/>
          </a:bodyPr>
          <a:lstStyle/>
          <a:p>
            <a:r>
              <a:rPr lang="de-DE" dirty="0"/>
              <a:t>The </a:t>
            </a:r>
            <a:r>
              <a:rPr lang="de-DE" dirty="0" err="1"/>
              <a:t>family</a:t>
            </a:r>
            <a:endParaRPr lang="cs-CZ" dirty="0"/>
          </a:p>
          <a:p>
            <a:pPr marL="285750" lvl="1" indent="-285750"/>
            <a:r>
              <a:rPr lang="de-DE" dirty="0" err="1"/>
              <a:t>Majority</a:t>
            </a:r>
            <a:r>
              <a:rPr lang="de-DE" dirty="0"/>
              <a:t> </a:t>
            </a:r>
            <a:r>
              <a:rPr lang="de-DE" dirty="0" err="1"/>
              <a:t>of</a:t>
            </a:r>
            <a:r>
              <a:rPr lang="de-DE" dirty="0"/>
              <a:t> </a:t>
            </a:r>
            <a:r>
              <a:rPr lang="de-DE" dirty="0" err="1"/>
              <a:t>older</a:t>
            </a:r>
            <a:r>
              <a:rPr lang="de-DE" dirty="0"/>
              <a:t> </a:t>
            </a:r>
            <a:r>
              <a:rPr lang="de-DE" dirty="0" err="1"/>
              <a:t>persons</a:t>
            </a:r>
            <a:r>
              <a:rPr lang="de-DE" dirty="0"/>
              <a:t> </a:t>
            </a:r>
            <a:r>
              <a:rPr lang="de-DE" dirty="0" err="1"/>
              <a:t>are</a:t>
            </a:r>
            <a:r>
              <a:rPr lang="de-DE" dirty="0"/>
              <a:t> </a:t>
            </a:r>
            <a:r>
              <a:rPr lang="de-DE" dirty="0" err="1"/>
              <a:t>provide</a:t>
            </a:r>
            <a:r>
              <a:rPr lang="de-DE" dirty="0"/>
              <a:t> </a:t>
            </a:r>
            <a:r>
              <a:rPr lang="de-DE" dirty="0" err="1"/>
              <a:t>with</a:t>
            </a:r>
            <a:r>
              <a:rPr lang="de-DE" dirty="0"/>
              <a:t> </a:t>
            </a:r>
            <a:r>
              <a:rPr lang="de-DE" dirty="0" err="1"/>
              <a:t>long</a:t>
            </a:r>
            <a:r>
              <a:rPr lang="de-DE" dirty="0"/>
              <a:t>-term care </a:t>
            </a:r>
            <a:r>
              <a:rPr lang="de-DE" dirty="0" err="1"/>
              <a:t>within</a:t>
            </a:r>
            <a:r>
              <a:rPr lang="de-DE" dirty="0"/>
              <a:t> </a:t>
            </a:r>
            <a:r>
              <a:rPr lang="de-DE" dirty="0" err="1"/>
              <a:t>the</a:t>
            </a:r>
            <a:r>
              <a:rPr lang="de-DE" dirty="0"/>
              <a:t> </a:t>
            </a:r>
            <a:r>
              <a:rPr lang="de-DE" dirty="0" err="1"/>
              <a:t>family</a:t>
            </a:r>
            <a:r>
              <a:rPr lang="de-DE" dirty="0"/>
              <a:t> </a:t>
            </a:r>
          </a:p>
          <a:p>
            <a:pPr marL="285750" lvl="1" indent="-285750"/>
            <a:r>
              <a:rPr lang="de-DE" dirty="0" err="1"/>
              <a:t>However</a:t>
            </a:r>
            <a:r>
              <a:rPr lang="de-DE" dirty="0"/>
              <a:t>, </a:t>
            </a:r>
            <a:r>
              <a:rPr lang="de-DE" dirty="0" err="1"/>
              <a:t>sometimes</a:t>
            </a:r>
            <a:r>
              <a:rPr lang="de-DE" dirty="0"/>
              <a:t> </a:t>
            </a:r>
            <a:r>
              <a:rPr lang="de-DE" dirty="0" err="1"/>
              <a:t>no</a:t>
            </a:r>
            <a:r>
              <a:rPr lang="de-DE" dirty="0"/>
              <a:t> </a:t>
            </a:r>
            <a:r>
              <a:rPr lang="de-DE" dirty="0" err="1"/>
              <a:t>family</a:t>
            </a:r>
            <a:r>
              <a:rPr lang="de-DE" dirty="0"/>
              <a:t> </a:t>
            </a:r>
            <a:r>
              <a:rPr lang="de-DE" dirty="0" err="1"/>
              <a:t>carers</a:t>
            </a:r>
            <a:r>
              <a:rPr lang="de-DE" dirty="0"/>
              <a:t> </a:t>
            </a:r>
            <a:r>
              <a:rPr lang="de-DE" dirty="0" err="1"/>
              <a:t>are</a:t>
            </a:r>
            <a:r>
              <a:rPr lang="de-DE" dirty="0"/>
              <a:t> </a:t>
            </a:r>
            <a:r>
              <a:rPr lang="de-DE" dirty="0" err="1"/>
              <a:t>availabe</a:t>
            </a:r>
            <a:r>
              <a:rPr lang="de-DE" dirty="0"/>
              <a:t> (</a:t>
            </a:r>
            <a:r>
              <a:rPr lang="de-DE" dirty="0" err="1"/>
              <a:t>if</a:t>
            </a:r>
            <a:r>
              <a:rPr lang="de-DE" dirty="0"/>
              <a:t> </a:t>
            </a:r>
            <a:r>
              <a:rPr lang="de-DE" dirty="0" err="1"/>
              <a:t>older</a:t>
            </a:r>
            <a:r>
              <a:rPr lang="de-DE" dirty="0"/>
              <a:t> </a:t>
            </a:r>
            <a:r>
              <a:rPr lang="de-DE" dirty="0" err="1"/>
              <a:t>persons</a:t>
            </a:r>
            <a:r>
              <a:rPr lang="de-DE" dirty="0"/>
              <a:t> </a:t>
            </a:r>
            <a:r>
              <a:rPr lang="de-DE" dirty="0" err="1"/>
              <a:t>are</a:t>
            </a:r>
            <a:r>
              <a:rPr lang="de-DE" dirty="0"/>
              <a:t> </a:t>
            </a:r>
            <a:r>
              <a:rPr lang="de-DE" dirty="0" err="1"/>
              <a:t>childless</a:t>
            </a:r>
            <a:r>
              <a:rPr lang="de-DE" dirty="0"/>
              <a:t> </a:t>
            </a:r>
            <a:r>
              <a:rPr lang="de-DE" dirty="0" err="1"/>
              <a:t>or</a:t>
            </a:r>
            <a:r>
              <a:rPr lang="de-DE" dirty="0"/>
              <a:t> </a:t>
            </a:r>
            <a:r>
              <a:rPr lang="de-DE" dirty="0" err="1"/>
              <a:t>children</a:t>
            </a:r>
            <a:r>
              <a:rPr lang="de-DE" dirty="0"/>
              <a:t> live </a:t>
            </a:r>
            <a:r>
              <a:rPr lang="de-DE" dirty="0" err="1"/>
              <a:t>far</a:t>
            </a:r>
            <a:r>
              <a:rPr lang="de-DE" dirty="0"/>
              <a:t> </a:t>
            </a:r>
            <a:r>
              <a:rPr lang="de-DE" dirty="0" err="1"/>
              <a:t>away</a:t>
            </a:r>
            <a:r>
              <a:rPr lang="de-DE" dirty="0"/>
              <a:t>, </a:t>
            </a:r>
            <a:r>
              <a:rPr lang="de-DE" dirty="0" err="1"/>
              <a:t>or</a:t>
            </a:r>
            <a:r>
              <a:rPr lang="de-DE" dirty="0"/>
              <a:t> </a:t>
            </a:r>
            <a:r>
              <a:rPr lang="de-DE" dirty="0" err="1"/>
              <a:t>family</a:t>
            </a:r>
            <a:r>
              <a:rPr lang="de-DE" dirty="0"/>
              <a:t> </a:t>
            </a:r>
            <a:r>
              <a:rPr lang="de-DE" dirty="0" err="1"/>
              <a:t>members</a:t>
            </a:r>
            <a:r>
              <a:rPr lang="de-DE" dirty="0"/>
              <a:t> </a:t>
            </a:r>
            <a:r>
              <a:rPr lang="de-DE" dirty="0" err="1"/>
              <a:t>are</a:t>
            </a:r>
            <a:r>
              <a:rPr lang="de-DE" dirty="0"/>
              <a:t> not </a:t>
            </a:r>
            <a:r>
              <a:rPr lang="de-DE" dirty="0" err="1"/>
              <a:t>able</a:t>
            </a:r>
            <a:r>
              <a:rPr lang="de-DE" dirty="0"/>
              <a:t> </a:t>
            </a:r>
            <a:r>
              <a:rPr lang="de-DE" dirty="0" err="1"/>
              <a:t>to</a:t>
            </a:r>
            <a:r>
              <a:rPr lang="de-DE" dirty="0"/>
              <a:t> </a:t>
            </a:r>
            <a:r>
              <a:rPr lang="de-DE" dirty="0" err="1"/>
              <a:t>provide</a:t>
            </a:r>
            <a:r>
              <a:rPr lang="de-DE" dirty="0"/>
              <a:t> care, </a:t>
            </a:r>
            <a:r>
              <a:rPr lang="de-DE" dirty="0" err="1"/>
              <a:t>because</a:t>
            </a:r>
            <a:r>
              <a:rPr lang="de-DE" dirty="0"/>
              <a:t> </a:t>
            </a:r>
            <a:r>
              <a:rPr lang="de-DE" dirty="0" err="1"/>
              <a:t>they</a:t>
            </a:r>
            <a:r>
              <a:rPr lang="de-DE" dirty="0"/>
              <a:t> </a:t>
            </a:r>
            <a:r>
              <a:rPr lang="de-DE" dirty="0" err="1"/>
              <a:t>are</a:t>
            </a:r>
            <a:r>
              <a:rPr lang="de-DE" dirty="0"/>
              <a:t> </a:t>
            </a:r>
            <a:r>
              <a:rPr lang="de-DE" dirty="0" err="1"/>
              <a:t>working</a:t>
            </a:r>
            <a:r>
              <a:rPr lang="de-DE" dirty="0"/>
              <a:t> </a:t>
            </a:r>
            <a:r>
              <a:rPr lang="de-DE" dirty="0" err="1"/>
              <a:t>full</a:t>
            </a:r>
            <a:r>
              <a:rPr lang="de-DE" dirty="0"/>
              <a:t>-time </a:t>
            </a:r>
            <a:r>
              <a:rPr lang="de-DE" dirty="0" err="1"/>
              <a:t>or</a:t>
            </a:r>
            <a:r>
              <a:rPr lang="de-DE" dirty="0"/>
              <a:t> </a:t>
            </a:r>
            <a:r>
              <a:rPr lang="de-DE" dirty="0" err="1"/>
              <a:t>they</a:t>
            </a:r>
            <a:r>
              <a:rPr lang="de-DE" dirty="0"/>
              <a:t> </a:t>
            </a:r>
            <a:r>
              <a:rPr lang="de-DE" dirty="0" err="1"/>
              <a:t>have</a:t>
            </a:r>
            <a:r>
              <a:rPr lang="de-DE" dirty="0"/>
              <a:t> </a:t>
            </a:r>
            <a:r>
              <a:rPr lang="de-DE" dirty="0" err="1"/>
              <a:t>health</a:t>
            </a:r>
            <a:r>
              <a:rPr lang="de-DE" dirty="0"/>
              <a:t> </a:t>
            </a:r>
            <a:r>
              <a:rPr lang="de-DE" dirty="0" err="1"/>
              <a:t>problems</a:t>
            </a:r>
            <a:r>
              <a:rPr lang="de-DE" dirty="0"/>
              <a:t> </a:t>
            </a:r>
            <a:r>
              <a:rPr lang="de-DE" dirty="0" err="1"/>
              <a:t>themselves</a:t>
            </a:r>
            <a:r>
              <a:rPr lang="de-DE" dirty="0"/>
              <a:t>)  </a:t>
            </a:r>
            <a:endParaRPr lang="cs-CZ" dirty="0"/>
          </a:p>
          <a:p>
            <a:endParaRPr lang="de-DE" dirty="0"/>
          </a:p>
          <a:p>
            <a:r>
              <a:rPr lang="de-DE" dirty="0"/>
              <a:t>The </a:t>
            </a:r>
            <a:r>
              <a:rPr lang="de-DE" dirty="0" err="1"/>
              <a:t>welfare</a:t>
            </a:r>
            <a:r>
              <a:rPr lang="de-DE" dirty="0"/>
              <a:t> </a:t>
            </a:r>
            <a:r>
              <a:rPr lang="de-DE" dirty="0" err="1"/>
              <a:t>state</a:t>
            </a:r>
            <a:endParaRPr lang="cs-CZ" dirty="0"/>
          </a:p>
          <a:p>
            <a:pPr marL="285750" lvl="1" indent="-285750"/>
            <a:r>
              <a:rPr lang="de-DE" dirty="0"/>
              <a:t>Public </a:t>
            </a:r>
            <a:r>
              <a:rPr lang="de-DE" dirty="0" err="1"/>
              <a:t>arrangements</a:t>
            </a:r>
            <a:r>
              <a:rPr lang="de-DE" dirty="0"/>
              <a:t> </a:t>
            </a:r>
            <a:r>
              <a:rPr lang="de-DE" dirty="0" err="1"/>
              <a:t>for</a:t>
            </a:r>
            <a:r>
              <a:rPr lang="de-DE" dirty="0"/>
              <a:t> </a:t>
            </a:r>
            <a:r>
              <a:rPr lang="de-DE" dirty="0" err="1"/>
              <a:t>long</a:t>
            </a:r>
            <a:r>
              <a:rPr lang="de-DE" dirty="0"/>
              <a:t>-term care </a:t>
            </a:r>
            <a:r>
              <a:rPr lang="de-DE" dirty="0" err="1"/>
              <a:t>are</a:t>
            </a:r>
            <a:r>
              <a:rPr lang="de-DE" dirty="0"/>
              <a:t> </a:t>
            </a:r>
            <a:r>
              <a:rPr lang="de-DE" dirty="0" err="1"/>
              <a:t>available</a:t>
            </a:r>
            <a:r>
              <a:rPr lang="de-DE" dirty="0"/>
              <a:t> in </a:t>
            </a:r>
            <a:r>
              <a:rPr lang="de-DE" dirty="0" err="1"/>
              <a:t>many</a:t>
            </a:r>
            <a:r>
              <a:rPr lang="de-DE" dirty="0"/>
              <a:t> countries</a:t>
            </a:r>
          </a:p>
          <a:p>
            <a:pPr marL="285750" lvl="1" indent="-285750"/>
            <a:r>
              <a:rPr lang="de-DE" dirty="0" err="1"/>
              <a:t>Welfare</a:t>
            </a:r>
            <a:r>
              <a:rPr lang="de-DE" dirty="0"/>
              <a:t> Mix </a:t>
            </a:r>
            <a:r>
              <a:rPr lang="de-DE" dirty="0" err="1"/>
              <a:t>of</a:t>
            </a:r>
            <a:r>
              <a:rPr lang="de-DE" dirty="0"/>
              <a:t> private </a:t>
            </a:r>
            <a:r>
              <a:rPr lang="de-DE" dirty="0" err="1"/>
              <a:t>provision</a:t>
            </a:r>
            <a:r>
              <a:rPr lang="de-DE" dirty="0"/>
              <a:t>, ambulant </a:t>
            </a:r>
            <a:r>
              <a:rPr lang="de-DE" dirty="0" err="1"/>
              <a:t>services</a:t>
            </a:r>
            <a:r>
              <a:rPr lang="de-DE" dirty="0"/>
              <a:t> </a:t>
            </a:r>
            <a:r>
              <a:rPr lang="de-DE" dirty="0" err="1"/>
              <a:t>and</a:t>
            </a:r>
            <a:r>
              <a:rPr lang="de-DE" dirty="0"/>
              <a:t> </a:t>
            </a:r>
            <a:r>
              <a:rPr lang="de-DE" dirty="0" err="1"/>
              <a:t>residential</a:t>
            </a:r>
            <a:r>
              <a:rPr lang="de-DE" dirty="0"/>
              <a:t> care </a:t>
            </a:r>
            <a:r>
              <a:rPr lang="de-DE" dirty="0" err="1"/>
              <a:t>facilities</a:t>
            </a:r>
            <a:r>
              <a:rPr lang="de-DE" dirty="0"/>
              <a:t> </a:t>
            </a:r>
          </a:p>
          <a:p>
            <a:endParaRPr lang="de-DE" dirty="0"/>
          </a:p>
          <a:p>
            <a:pPr lvl="1" indent="0">
              <a:buNone/>
            </a:pPr>
            <a:endParaRPr lang="cs-CZ" dirty="0"/>
          </a:p>
        </p:txBody>
      </p:sp>
      <p:sp>
        <p:nvSpPr>
          <p:cNvPr id="5" name="Titel 4"/>
          <p:cNvSpPr>
            <a:spLocks noGrp="1"/>
          </p:cNvSpPr>
          <p:nvPr>
            <p:ph type="title"/>
          </p:nvPr>
        </p:nvSpPr>
        <p:spPr/>
        <p:txBody>
          <a:bodyPr/>
          <a:lstStyle/>
          <a:p>
            <a:r>
              <a:rPr lang="de-DE" dirty="0"/>
              <a:t>System </a:t>
            </a:r>
            <a:r>
              <a:rPr lang="de-DE" dirty="0" err="1"/>
              <a:t>of</a:t>
            </a:r>
            <a:r>
              <a:rPr lang="de-DE" dirty="0"/>
              <a:t> </a:t>
            </a:r>
            <a:r>
              <a:rPr lang="de-DE" dirty="0" err="1"/>
              <a:t>long</a:t>
            </a:r>
            <a:r>
              <a:rPr lang="de-DE" dirty="0"/>
              <a:t>-Term Care</a:t>
            </a:r>
          </a:p>
        </p:txBody>
      </p:sp>
    </p:spTree>
    <p:extLst>
      <p:ext uri="{BB962C8B-B14F-4D97-AF65-F5344CB8AC3E}">
        <p14:creationId xmlns:p14="http://schemas.microsoft.com/office/powerpoint/2010/main" val="514843372"/>
      </p:ext>
    </p:extLst>
  </p:cSld>
  <p:clrMapOvr>
    <a:masterClrMapping/>
  </p:clrMapOvr>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39ED67-B1EF-4AA6-8A13-4B02BCF30A37}" vid="{56B3D632-66FB-46E6-91BF-B08A7FD7419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Powerpoint_sofarteam_4_3</Template>
  <TotalTime>0</TotalTime>
  <Words>1568</Words>
  <Application>Microsoft Office PowerPoint</Application>
  <PresentationFormat>Bildschirmpräsentation (4:3)</PresentationFormat>
  <Paragraphs>292</Paragraphs>
  <Slides>34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Calibri</vt:lpstr>
      <vt:lpstr>Calibri Light</vt:lpstr>
      <vt:lpstr>Wingdings</vt:lpstr>
      <vt:lpstr>Motiv Office</vt:lpstr>
      <vt:lpstr>Older People </vt:lpstr>
      <vt:lpstr>Overview</vt:lpstr>
      <vt:lpstr>Overview</vt:lpstr>
      <vt:lpstr>PowerPoint-Präsentation</vt:lpstr>
      <vt:lpstr>When are we old?</vt:lpstr>
      <vt:lpstr>When are we old?</vt:lpstr>
      <vt:lpstr>When are we old?</vt:lpstr>
      <vt:lpstr>When are we old?</vt:lpstr>
      <vt:lpstr>System of long-Term Care</vt:lpstr>
      <vt:lpstr>System of long-Term Care</vt:lpstr>
      <vt:lpstr>PowerPoint-Präsentation</vt:lpstr>
      <vt:lpstr>Dementia</vt:lpstr>
      <vt:lpstr>Dementia</vt:lpstr>
      <vt:lpstr>PowerPoint-Präsentation</vt:lpstr>
      <vt:lpstr>The older we get …</vt:lpstr>
      <vt:lpstr>Care work</vt:lpstr>
      <vt:lpstr>PowerPoint-Präsentation</vt:lpstr>
      <vt:lpstr>Loneliness</vt:lpstr>
      <vt:lpstr>PowerPoint-Präsentation</vt:lpstr>
      <vt:lpstr>Benefits for older people</vt:lpstr>
      <vt:lpstr>Benefits for older people</vt:lpstr>
      <vt:lpstr>Benefits for older people</vt:lpstr>
      <vt:lpstr>PowerPoint-Präsentation</vt:lpstr>
      <vt:lpstr>Various Services offered</vt:lpstr>
      <vt:lpstr>Should farmer families offer social services?</vt:lpstr>
      <vt:lpstr>PowerPoint-Präsentation</vt:lpstr>
      <vt:lpstr>Balancing autonomy and protection</vt:lpstr>
      <vt:lpstr>Balancing autonomy and protection</vt:lpstr>
      <vt:lpstr>Balancing autonomy and protection</vt:lpstr>
      <vt:lpstr>PowerPoint-Präsentation</vt:lpstr>
      <vt:lpstr>Conclusion</vt:lpstr>
      <vt:lpstr>Conclusion</vt:lpstr>
      <vt:lpstr>thank you for your attention!</vt:lpstr>
      <vt:lpstr>PowerPoint-Präsentation</vt:lpstr>
    </vt:vector>
  </TitlesOfParts>
  <Company>Hochschule Neubrandenburg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Powerpoint presentation, maximum eight lines, aligned from top left</dc:title>
  <dc:creator>Essich, Lisa</dc:creator>
  <cp:lastModifiedBy>Michael Harth</cp:lastModifiedBy>
  <cp:revision>163</cp:revision>
  <cp:lastPrinted>2019-04-08T12:55:43Z</cp:lastPrinted>
  <dcterms:created xsi:type="dcterms:W3CDTF">2022-09-14T10:05:51Z</dcterms:created>
  <dcterms:modified xsi:type="dcterms:W3CDTF">2023-07-07T13:29:37Z</dcterms:modified>
</cp:coreProperties>
</file>