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67" r:id="rId2"/>
    <p:sldId id="257" r:id="rId3"/>
    <p:sldId id="295" r:id="rId4"/>
    <p:sldId id="258" r:id="rId5"/>
    <p:sldId id="268" r:id="rId6"/>
    <p:sldId id="296" r:id="rId7"/>
    <p:sldId id="297" r:id="rId8"/>
    <p:sldId id="298" r:id="rId9"/>
    <p:sldId id="299" r:id="rId10"/>
    <p:sldId id="300" r:id="rId11"/>
    <p:sldId id="270" r:id="rId12"/>
    <p:sldId id="271" r:id="rId13"/>
    <p:sldId id="301" r:id="rId14"/>
    <p:sldId id="302" r:id="rId15"/>
    <p:sldId id="272" r:id="rId16"/>
    <p:sldId id="273" r:id="rId17"/>
    <p:sldId id="303" r:id="rId18"/>
    <p:sldId id="274" r:id="rId19"/>
    <p:sldId id="304" r:id="rId20"/>
    <p:sldId id="275" r:id="rId21"/>
    <p:sldId id="305" r:id="rId22"/>
    <p:sldId id="306" r:id="rId23"/>
    <p:sldId id="278" r:id="rId24"/>
    <p:sldId id="276" r:id="rId25"/>
    <p:sldId id="307" r:id="rId26"/>
    <p:sldId id="281" r:id="rId27"/>
    <p:sldId id="308" r:id="rId28"/>
    <p:sldId id="309" r:id="rId29"/>
    <p:sldId id="310" r:id="rId30"/>
    <p:sldId id="285" r:id="rId31"/>
    <p:sldId id="286" r:id="rId32"/>
    <p:sldId id="311" r:id="rId33"/>
    <p:sldId id="266" r:id="rId34"/>
    <p:sldId id="31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55623" autoAdjust="0"/>
  </p:normalViewPr>
  <p:slideViewPr>
    <p:cSldViewPr snapToGrid="0" showGuides="1">
      <p:cViewPr varScale="1">
        <p:scale>
          <a:sx n="60" d="100"/>
          <a:sy n="60" d="100"/>
        </p:scale>
        <p:origin x="102" y="150"/>
      </p:cViewPr>
      <p:guideLst>
        <p:guide orient="horz" pos="2160"/>
        <p:guide pos="3840"/>
      </p:guideLst>
    </p:cSldViewPr>
  </p:slideViewPr>
  <p:notesTextViewPr>
    <p:cViewPr>
      <p:scale>
        <a:sx n="75" d="100"/>
        <a:sy n="75" d="100"/>
      </p:scale>
      <p:origin x="0" y="0"/>
    </p:cViewPr>
  </p:notesTextViewPr>
  <p:notesViewPr>
    <p:cSldViewPr snapToGrid="0" showGuides="1">
      <p:cViewPr varScale="1">
        <p:scale>
          <a:sx n="83" d="100"/>
          <a:sy n="83" d="100"/>
        </p:scale>
        <p:origin x="363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Tabelle1!$G$14</c:f>
              <c:strCache>
                <c:ptCount val="1"/>
                <c:pt idx="0">
                  <c:v>Male</c:v>
                </c:pt>
              </c:strCache>
            </c:strRef>
          </c:tx>
          <c:spPr>
            <a:solidFill>
              <a:schemeClr val="accent1"/>
            </a:solidFill>
            <a:ln>
              <a:noFill/>
            </a:ln>
            <a:effectLst/>
          </c:spPr>
          <c:invertIfNegative val="0"/>
          <c:cat>
            <c:strRef>
              <c:f>Tabelle1!$F$15:$F$18</c:f>
              <c:strCache>
                <c:ptCount val="4"/>
                <c:pt idx="0">
                  <c:v>under 75 years</c:v>
                </c:pt>
                <c:pt idx="1">
                  <c:v>75 to under 85 years</c:v>
                </c:pt>
                <c:pt idx="2">
                  <c:v>85 to under 90 years</c:v>
                </c:pt>
                <c:pt idx="3">
                  <c:v>90 years and older</c:v>
                </c:pt>
              </c:strCache>
            </c:strRef>
          </c:cat>
          <c:val>
            <c:numRef>
              <c:f>Tabelle1!$G$15:$G$18</c:f>
              <c:numCache>
                <c:formatCode>0</c:formatCode>
                <c:ptCount val="4"/>
                <c:pt idx="0">
                  <c:v>1.8</c:v>
                </c:pt>
                <c:pt idx="1">
                  <c:v>16.399999999999999</c:v>
                </c:pt>
                <c:pt idx="2">
                  <c:v>39.6</c:v>
                </c:pt>
                <c:pt idx="3">
                  <c:v>63.9</c:v>
                </c:pt>
              </c:numCache>
            </c:numRef>
          </c:val>
          <c:extLst>
            <c:ext xmlns:c16="http://schemas.microsoft.com/office/drawing/2014/chart" uri="{C3380CC4-5D6E-409C-BE32-E72D297353CC}">
              <c16:uniqueId val="{00000000-B371-446D-A252-A503EF9A763A}"/>
            </c:ext>
          </c:extLst>
        </c:ser>
        <c:ser>
          <c:idx val="1"/>
          <c:order val="1"/>
          <c:tx>
            <c:strRef>
              <c:f>Tabelle1!$H$14</c:f>
              <c:strCache>
                <c:ptCount val="1"/>
                <c:pt idx="0">
                  <c:v>Female</c:v>
                </c:pt>
              </c:strCache>
            </c:strRef>
          </c:tx>
          <c:spPr>
            <a:solidFill>
              <a:schemeClr val="accent2"/>
            </a:solidFill>
            <a:ln>
              <a:noFill/>
            </a:ln>
            <a:effectLst/>
          </c:spPr>
          <c:invertIfNegative val="0"/>
          <c:cat>
            <c:strRef>
              <c:f>Tabelle1!$F$15:$F$18</c:f>
              <c:strCache>
                <c:ptCount val="4"/>
                <c:pt idx="0">
                  <c:v>under 75 years</c:v>
                </c:pt>
                <c:pt idx="1">
                  <c:v>75 to under 85 years</c:v>
                </c:pt>
                <c:pt idx="2">
                  <c:v>85 to under 90 years</c:v>
                </c:pt>
                <c:pt idx="3">
                  <c:v>90 years and older</c:v>
                </c:pt>
              </c:strCache>
            </c:strRef>
          </c:cat>
          <c:val>
            <c:numRef>
              <c:f>Tabelle1!$H$15:$H$18</c:f>
              <c:numCache>
                <c:formatCode>0</c:formatCode>
                <c:ptCount val="4"/>
                <c:pt idx="0">
                  <c:v>1.8</c:v>
                </c:pt>
                <c:pt idx="1">
                  <c:v>22</c:v>
                </c:pt>
                <c:pt idx="2">
                  <c:v>55.1</c:v>
                </c:pt>
                <c:pt idx="3">
                  <c:v>80.900000000000006</c:v>
                </c:pt>
              </c:numCache>
            </c:numRef>
          </c:val>
          <c:extLst>
            <c:ext xmlns:c16="http://schemas.microsoft.com/office/drawing/2014/chart" uri="{C3380CC4-5D6E-409C-BE32-E72D297353CC}">
              <c16:uniqueId val="{00000001-B371-446D-A252-A503EF9A763A}"/>
            </c:ext>
          </c:extLst>
        </c:ser>
        <c:dLbls>
          <c:showLegendKey val="0"/>
          <c:showVal val="0"/>
          <c:showCatName val="0"/>
          <c:showSerName val="0"/>
          <c:showPercent val="0"/>
          <c:showBubbleSize val="0"/>
        </c:dLbls>
        <c:gapWidth val="219"/>
        <c:overlap val="-27"/>
        <c:axId val="504941840"/>
        <c:axId val="496654672"/>
      </c:barChart>
      <c:catAx>
        <c:axId val="504941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96654672"/>
        <c:crosses val="autoZero"/>
        <c:auto val="1"/>
        <c:lblAlgn val="ctr"/>
        <c:lblOffset val="100"/>
        <c:noMultiLvlLbl val="0"/>
      </c:catAx>
      <c:valAx>
        <c:axId val="4966546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504941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5F07FF2E-5A09-4D8C-96ED-DFF3E38DC2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a:extLst>
              <a:ext uri="{FF2B5EF4-FFF2-40B4-BE49-F238E27FC236}">
                <a16:creationId xmlns:a16="http://schemas.microsoft.com/office/drawing/2014/main" id="{D21C0422-03DB-4C82-8A77-B8C4A8B7E5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09F950-8FF8-47EF-A10C-AE5A1C4B9448}" type="datetimeFigureOut">
              <a:rPr lang="en-GB" smtClean="0"/>
              <a:t>07/07/2023</a:t>
            </a:fld>
            <a:endParaRPr lang="en-GB"/>
          </a:p>
        </p:txBody>
      </p:sp>
      <p:sp>
        <p:nvSpPr>
          <p:cNvPr id="4" name="Zástupný symbol pro zápatí 3">
            <a:extLst>
              <a:ext uri="{FF2B5EF4-FFF2-40B4-BE49-F238E27FC236}">
                <a16:creationId xmlns:a16="http://schemas.microsoft.com/office/drawing/2014/main" id="{22538B0F-5BFF-472E-A772-8EFD85AACF4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Zástupný symbol pro číslo snímku 4">
            <a:extLst>
              <a:ext uri="{FF2B5EF4-FFF2-40B4-BE49-F238E27FC236}">
                <a16:creationId xmlns:a16="http://schemas.microsoft.com/office/drawing/2014/main" id="{996576CC-2BF3-46C7-A1F3-FDD4E4876B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B2DA8C7-273E-4D2C-860A-24CA4659E124}" type="slidenum">
              <a:rPr lang="en-GB" smtClean="0"/>
              <a:t>‹Nr.›</a:t>
            </a:fld>
            <a:endParaRPr lang="en-GB"/>
          </a:p>
        </p:txBody>
      </p:sp>
    </p:spTree>
    <p:extLst>
      <p:ext uri="{BB962C8B-B14F-4D97-AF65-F5344CB8AC3E}">
        <p14:creationId xmlns:p14="http://schemas.microsoft.com/office/powerpoint/2010/main" val="300414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82C661-38CA-4B97-BA44-C18F617B1D36}" type="datetimeFigureOut">
              <a:rPr lang="en-GB" smtClean="0"/>
              <a:t>07/07/2023</a:t>
            </a:fld>
            <a:endParaRPr lang="en-GB"/>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GB"/>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00C0-D88A-427B-95B4-8A9679D6D829}" type="slidenum">
              <a:rPr lang="en-GB" smtClean="0"/>
              <a:t>‹Nr.›</a:t>
            </a:fld>
            <a:endParaRPr lang="en-GB"/>
          </a:p>
        </p:txBody>
      </p:sp>
    </p:spTree>
    <p:extLst>
      <p:ext uri="{BB962C8B-B14F-4D97-AF65-F5344CB8AC3E}">
        <p14:creationId xmlns:p14="http://schemas.microsoft.com/office/powerpoint/2010/main" val="2324702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a:t>
            </a:fld>
            <a:endParaRPr lang="en-GB"/>
          </a:p>
        </p:txBody>
      </p:sp>
    </p:spTree>
    <p:extLst>
      <p:ext uri="{BB962C8B-B14F-4D97-AF65-F5344CB8AC3E}">
        <p14:creationId xmlns:p14="http://schemas.microsoft.com/office/powerpoint/2010/main" val="1527250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12</a:t>
            </a:fld>
            <a:endParaRPr lang="en-GB"/>
          </a:p>
        </p:txBody>
      </p:sp>
    </p:spTree>
    <p:extLst>
      <p:ext uri="{BB962C8B-B14F-4D97-AF65-F5344CB8AC3E}">
        <p14:creationId xmlns:p14="http://schemas.microsoft.com/office/powerpoint/2010/main" val="2759552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13</a:t>
            </a:fld>
            <a:endParaRPr lang="en-GB"/>
          </a:p>
        </p:txBody>
      </p:sp>
    </p:spTree>
    <p:extLst>
      <p:ext uri="{BB962C8B-B14F-4D97-AF65-F5344CB8AC3E}">
        <p14:creationId xmlns:p14="http://schemas.microsoft.com/office/powerpoint/2010/main" val="1698427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14</a:t>
            </a:fld>
            <a:endParaRPr lang="en-GB"/>
          </a:p>
        </p:txBody>
      </p:sp>
    </p:spTree>
    <p:extLst>
      <p:ext uri="{BB962C8B-B14F-4D97-AF65-F5344CB8AC3E}">
        <p14:creationId xmlns:p14="http://schemas.microsoft.com/office/powerpoint/2010/main" val="111654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16</a:t>
            </a:fld>
            <a:endParaRPr lang="en-GB"/>
          </a:p>
        </p:txBody>
      </p:sp>
    </p:spTree>
    <p:extLst>
      <p:ext uri="{BB962C8B-B14F-4D97-AF65-F5344CB8AC3E}">
        <p14:creationId xmlns:p14="http://schemas.microsoft.com/office/powerpoint/2010/main" val="36664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17</a:t>
            </a:fld>
            <a:endParaRPr lang="en-GB"/>
          </a:p>
        </p:txBody>
      </p:sp>
    </p:spTree>
    <p:extLst>
      <p:ext uri="{BB962C8B-B14F-4D97-AF65-F5344CB8AC3E}">
        <p14:creationId xmlns:p14="http://schemas.microsoft.com/office/powerpoint/2010/main" val="2360557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18</a:t>
            </a:fld>
            <a:endParaRPr lang="en-GB"/>
          </a:p>
        </p:txBody>
      </p:sp>
    </p:spTree>
    <p:extLst>
      <p:ext uri="{BB962C8B-B14F-4D97-AF65-F5344CB8AC3E}">
        <p14:creationId xmlns:p14="http://schemas.microsoft.com/office/powerpoint/2010/main" val="1224993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19</a:t>
            </a:fld>
            <a:endParaRPr lang="en-GB"/>
          </a:p>
        </p:txBody>
      </p:sp>
    </p:spTree>
    <p:extLst>
      <p:ext uri="{BB962C8B-B14F-4D97-AF65-F5344CB8AC3E}">
        <p14:creationId xmlns:p14="http://schemas.microsoft.com/office/powerpoint/2010/main" val="352978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20</a:t>
            </a:fld>
            <a:endParaRPr lang="en-GB"/>
          </a:p>
        </p:txBody>
      </p:sp>
    </p:spTree>
    <p:extLst>
      <p:ext uri="{BB962C8B-B14F-4D97-AF65-F5344CB8AC3E}">
        <p14:creationId xmlns:p14="http://schemas.microsoft.com/office/powerpoint/2010/main" val="3122012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21</a:t>
            </a:fld>
            <a:endParaRPr lang="en-GB"/>
          </a:p>
        </p:txBody>
      </p:sp>
    </p:spTree>
    <p:extLst>
      <p:ext uri="{BB962C8B-B14F-4D97-AF65-F5344CB8AC3E}">
        <p14:creationId xmlns:p14="http://schemas.microsoft.com/office/powerpoint/2010/main" val="3124770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22</a:t>
            </a:fld>
            <a:endParaRPr lang="en-GB"/>
          </a:p>
        </p:txBody>
      </p:sp>
    </p:spTree>
    <p:extLst>
      <p:ext uri="{BB962C8B-B14F-4D97-AF65-F5344CB8AC3E}">
        <p14:creationId xmlns:p14="http://schemas.microsoft.com/office/powerpoint/2010/main" val="277195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4</a:t>
            </a:fld>
            <a:endParaRPr lang="en-GB"/>
          </a:p>
        </p:txBody>
      </p:sp>
    </p:spTree>
    <p:extLst>
      <p:ext uri="{BB962C8B-B14F-4D97-AF65-F5344CB8AC3E}">
        <p14:creationId xmlns:p14="http://schemas.microsoft.com/office/powerpoint/2010/main" val="187320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23</a:t>
            </a:fld>
            <a:endParaRPr lang="en-GB"/>
          </a:p>
        </p:txBody>
      </p:sp>
    </p:spTree>
    <p:extLst>
      <p:ext uri="{BB962C8B-B14F-4D97-AF65-F5344CB8AC3E}">
        <p14:creationId xmlns:p14="http://schemas.microsoft.com/office/powerpoint/2010/main" val="2372074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24</a:t>
            </a:fld>
            <a:endParaRPr lang="en-GB"/>
          </a:p>
        </p:txBody>
      </p:sp>
    </p:spTree>
    <p:extLst>
      <p:ext uri="{BB962C8B-B14F-4D97-AF65-F5344CB8AC3E}">
        <p14:creationId xmlns:p14="http://schemas.microsoft.com/office/powerpoint/2010/main" val="511157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25</a:t>
            </a:fld>
            <a:endParaRPr lang="en-GB"/>
          </a:p>
        </p:txBody>
      </p:sp>
    </p:spTree>
    <p:extLst>
      <p:ext uri="{BB962C8B-B14F-4D97-AF65-F5344CB8AC3E}">
        <p14:creationId xmlns:p14="http://schemas.microsoft.com/office/powerpoint/2010/main" val="3815152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26</a:t>
            </a:fld>
            <a:endParaRPr lang="en-GB"/>
          </a:p>
        </p:txBody>
      </p:sp>
    </p:spTree>
    <p:extLst>
      <p:ext uri="{BB962C8B-B14F-4D97-AF65-F5344CB8AC3E}">
        <p14:creationId xmlns:p14="http://schemas.microsoft.com/office/powerpoint/2010/main" val="283670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27</a:t>
            </a:fld>
            <a:endParaRPr lang="en-GB"/>
          </a:p>
        </p:txBody>
      </p:sp>
    </p:spTree>
    <p:extLst>
      <p:ext uri="{BB962C8B-B14F-4D97-AF65-F5344CB8AC3E}">
        <p14:creationId xmlns:p14="http://schemas.microsoft.com/office/powerpoint/2010/main" val="16072368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28</a:t>
            </a:fld>
            <a:endParaRPr lang="en-GB"/>
          </a:p>
        </p:txBody>
      </p:sp>
    </p:spTree>
    <p:extLst>
      <p:ext uri="{BB962C8B-B14F-4D97-AF65-F5344CB8AC3E}">
        <p14:creationId xmlns:p14="http://schemas.microsoft.com/office/powerpoint/2010/main" val="1381587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29</a:t>
            </a:fld>
            <a:endParaRPr lang="en-GB"/>
          </a:p>
        </p:txBody>
      </p:sp>
    </p:spTree>
    <p:extLst>
      <p:ext uri="{BB962C8B-B14F-4D97-AF65-F5344CB8AC3E}">
        <p14:creationId xmlns:p14="http://schemas.microsoft.com/office/powerpoint/2010/main" val="3955737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30</a:t>
            </a:fld>
            <a:endParaRPr lang="en-GB"/>
          </a:p>
        </p:txBody>
      </p:sp>
    </p:spTree>
    <p:extLst>
      <p:ext uri="{BB962C8B-B14F-4D97-AF65-F5344CB8AC3E}">
        <p14:creationId xmlns:p14="http://schemas.microsoft.com/office/powerpoint/2010/main" val="3781713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31</a:t>
            </a:fld>
            <a:endParaRPr lang="en-GB"/>
          </a:p>
        </p:txBody>
      </p:sp>
    </p:spTree>
    <p:extLst>
      <p:ext uri="{BB962C8B-B14F-4D97-AF65-F5344CB8AC3E}">
        <p14:creationId xmlns:p14="http://schemas.microsoft.com/office/powerpoint/2010/main" val="1780688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32</a:t>
            </a:fld>
            <a:endParaRPr lang="en-GB"/>
          </a:p>
        </p:txBody>
      </p:sp>
    </p:spTree>
    <p:extLst>
      <p:ext uri="{BB962C8B-B14F-4D97-AF65-F5344CB8AC3E}">
        <p14:creationId xmlns:p14="http://schemas.microsoft.com/office/powerpoint/2010/main" val="1733524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5</a:t>
            </a:fld>
            <a:endParaRPr lang="en-GB"/>
          </a:p>
        </p:txBody>
      </p:sp>
    </p:spTree>
    <p:extLst>
      <p:ext uri="{BB962C8B-B14F-4D97-AF65-F5344CB8AC3E}">
        <p14:creationId xmlns:p14="http://schemas.microsoft.com/office/powerpoint/2010/main" val="6951767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33</a:t>
            </a:fld>
            <a:endParaRPr lang="en-GB"/>
          </a:p>
        </p:txBody>
      </p:sp>
    </p:spTree>
    <p:extLst>
      <p:ext uri="{BB962C8B-B14F-4D97-AF65-F5344CB8AC3E}">
        <p14:creationId xmlns:p14="http://schemas.microsoft.com/office/powerpoint/2010/main" val="3945047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34</a:t>
            </a:fld>
            <a:endParaRPr lang="en-GB"/>
          </a:p>
        </p:txBody>
      </p:sp>
    </p:spTree>
    <p:extLst>
      <p:ext uri="{BB962C8B-B14F-4D97-AF65-F5344CB8AC3E}">
        <p14:creationId xmlns:p14="http://schemas.microsoft.com/office/powerpoint/2010/main" val="3448313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6</a:t>
            </a:fld>
            <a:endParaRPr lang="en-GB"/>
          </a:p>
        </p:txBody>
      </p:sp>
    </p:spTree>
    <p:extLst>
      <p:ext uri="{BB962C8B-B14F-4D97-AF65-F5344CB8AC3E}">
        <p14:creationId xmlns:p14="http://schemas.microsoft.com/office/powerpoint/2010/main" val="2012678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7</a:t>
            </a:fld>
            <a:endParaRPr lang="en-GB"/>
          </a:p>
        </p:txBody>
      </p:sp>
    </p:spTree>
    <p:extLst>
      <p:ext uri="{BB962C8B-B14F-4D97-AF65-F5344CB8AC3E}">
        <p14:creationId xmlns:p14="http://schemas.microsoft.com/office/powerpoint/2010/main" val="35250115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8</a:t>
            </a:fld>
            <a:endParaRPr lang="en-GB"/>
          </a:p>
        </p:txBody>
      </p:sp>
    </p:spTree>
    <p:extLst>
      <p:ext uri="{BB962C8B-B14F-4D97-AF65-F5344CB8AC3E}">
        <p14:creationId xmlns:p14="http://schemas.microsoft.com/office/powerpoint/2010/main" val="588203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9</a:t>
            </a:fld>
            <a:endParaRPr lang="en-GB"/>
          </a:p>
        </p:txBody>
      </p:sp>
    </p:spTree>
    <p:extLst>
      <p:ext uri="{BB962C8B-B14F-4D97-AF65-F5344CB8AC3E}">
        <p14:creationId xmlns:p14="http://schemas.microsoft.com/office/powerpoint/2010/main" val="1280291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10</a:t>
            </a:fld>
            <a:endParaRPr lang="en-GB"/>
          </a:p>
        </p:txBody>
      </p:sp>
    </p:spTree>
    <p:extLst>
      <p:ext uri="{BB962C8B-B14F-4D97-AF65-F5344CB8AC3E}">
        <p14:creationId xmlns:p14="http://schemas.microsoft.com/office/powerpoint/2010/main" val="118219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20000C0-D88A-427B-95B4-8A9679D6D829}" type="slidenum">
              <a:rPr lang="en-GB" smtClean="0"/>
              <a:t>11</a:t>
            </a:fld>
            <a:endParaRPr lang="en-GB"/>
          </a:p>
        </p:txBody>
      </p:sp>
    </p:spTree>
    <p:extLst>
      <p:ext uri="{BB962C8B-B14F-4D97-AF65-F5344CB8AC3E}">
        <p14:creationId xmlns:p14="http://schemas.microsoft.com/office/powerpoint/2010/main" val="5051359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pic>
        <p:nvPicPr>
          <p:cNvPr id="18" name="Grafický objekt 17">
            <a:extLst>
              <a:ext uri="{FF2B5EF4-FFF2-40B4-BE49-F238E27FC236}">
                <a16:creationId xmlns:a16="http://schemas.microsoft.com/office/drawing/2014/main" id="{2D9062BB-D0DE-49BA-B901-1B3F43D25F2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11" name="Zástupný symbol pro text 2">
            <a:extLst>
              <a:ext uri="{FF2B5EF4-FFF2-40B4-BE49-F238E27FC236}">
                <a16:creationId xmlns:a16="http://schemas.microsoft.com/office/drawing/2014/main" id="{04670152-C586-428C-B537-432D470546B6}"/>
              </a:ext>
            </a:extLst>
          </p:cNvPr>
          <p:cNvSpPr>
            <a:spLocks noGrp="1"/>
          </p:cNvSpPr>
          <p:nvPr>
            <p:ph type="body" sz="quarter" idx="14" hasCustomPrompt="1"/>
          </p:nvPr>
        </p:nvSpPr>
        <p:spPr>
          <a:xfrm>
            <a:off x="7527866" y="4003489"/>
            <a:ext cx="313184"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5" name="Zástupný symbol pro text 2">
            <a:extLst>
              <a:ext uri="{FF2B5EF4-FFF2-40B4-BE49-F238E27FC236}">
                <a16:creationId xmlns:a16="http://schemas.microsoft.com/office/drawing/2014/main" id="{6D541F0F-B5CE-47C6-B7DC-5839E321DEC8}"/>
              </a:ext>
            </a:extLst>
          </p:cNvPr>
          <p:cNvSpPr>
            <a:spLocks noGrp="1"/>
          </p:cNvSpPr>
          <p:nvPr>
            <p:ph type="body" sz="quarter" idx="16" hasCustomPrompt="1"/>
          </p:nvPr>
        </p:nvSpPr>
        <p:spPr>
          <a:xfrm>
            <a:off x="7871146" y="4003488"/>
            <a:ext cx="313183"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a:t>
            </a:r>
          </a:p>
        </p:txBody>
      </p:sp>
      <p:sp>
        <p:nvSpPr>
          <p:cNvPr id="16" name="Zástupný symbol pro text 2">
            <a:extLst>
              <a:ext uri="{FF2B5EF4-FFF2-40B4-BE49-F238E27FC236}">
                <a16:creationId xmlns:a16="http://schemas.microsoft.com/office/drawing/2014/main" id="{A32C3597-F65C-4CDA-9C5D-CD8150A25691}"/>
              </a:ext>
            </a:extLst>
          </p:cNvPr>
          <p:cNvSpPr>
            <a:spLocks noGrp="1"/>
          </p:cNvSpPr>
          <p:nvPr>
            <p:ph type="body" sz="quarter" idx="17" hasCustomPrompt="1"/>
          </p:nvPr>
        </p:nvSpPr>
        <p:spPr>
          <a:xfrm>
            <a:off x="8230211" y="4003490"/>
            <a:ext cx="534334" cy="260793"/>
          </a:xfrm>
        </p:spPr>
        <p:txBody>
          <a:bodyPr lIns="0" tIns="0" rIns="0" bIns="0" anchor="b" anchorCtr="0">
            <a:noAutofit/>
          </a:bodyPr>
          <a:lstStyle>
            <a:lvl1pPr marL="0" indent="0" algn="ctr">
              <a:lnSpc>
                <a:spcPts val="1920"/>
              </a:lnSpc>
              <a:buNone/>
              <a:defRPr sz="1600">
                <a:solidFill>
                  <a:schemeClr val="bg1"/>
                </a:solidFill>
                <a:latin typeface="Arial" panose="020B0604020202020204" pitchFamily="34" charset="0"/>
                <a:cs typeface="Arial" panose="020B0604020202020204" pitchFamily="34" charset="0"/>
              </a:defRPr>
            </a:lvl1pPr>
          </a:lstStyle>
          <a:p>
            <a:r>
              <a:rPr lang="cs-CZ" dirty="0"/>
              <a:t>2022</a:t>
            </a:r>
          </a:p>
        </p:txBody>
      </p:sp>
      <p:sp>
        <p:nvSpPr>
          <p:cNvPr id="14" name="Zástupný obsah 2">
            <a:extLst>
              <a:ext uri="{FF2B5EF4-FFF2-40B4-BE49-F238E27FC236}">
                <a16:creationId xmlns:a16="http://schemas.microsoft.com/office/drawing/2014/main" id="{B06A4DAD-501F-431C-A501-B58413D23248}"/>
              </a:ext>
            </a:extLst>
          </p:cNvPr>
          <p:cNvSpPr>
            <a:spLocks noGrp="1"/>
          </p:cNvSpPr>
          <p:nvPr>
            <p:ph idx="1" hasCustomPrompt="1"/>
          </p:nvPr>
        </p:nvSpPr>
        <p:spPr>
          <a:xfrm>
            <a:off x="7527866" y="2794475"/>
            <a:ext cx="4664134" cy="698512"/>
          </a:xfrm>
        </p:spPr>
        <p:txBody>
          <a:bodyPr lIns="72000" tIns="0" rIns="180000" bIns="0">
            <a:noAutofit/>
          </a:bodyPr>
          <a:lstStyle>
            <a:lvl1pPr marL="0" indent="0">
              <a:lnSpc>
                <a:spcPts val="1920"/>
              </a:lnSpc>
              <a:spcBef>
                <a:spcPts val="0"/>
              </a:spcBef>
              <a:spcAft>
                <a:spcPts val="200"/>
              </a:spcAft>
              <a:buNone/>
              <a:defRPr lang="cs-CZ" sz="1600" kern="1200" spc="30" baseline="0" dirty="0">
                <a:solidFill>
                  <a:schemeClr val="accent6"/>
                </a:solidFill>
                <a:latin typeface="Arial" panose="020B0604020202020204" pitchFamily="34" charset="0"/>
                <a:ea typeface="+mn-ea"/>
                <a:cs typeface="Arial" panose="020B0604020202020204" pitchFamily="34" charset="0"/>
              </a:defRPr>
            </a:lvl1pPr>
            <a:lvl2pPr marL="0" marR="0" indent="0" algn="l" defTabSz="914400" rtl="0" eaLnBrk="1" fontAlgn="auto" latinLnBrk="0" hangingPunct="1">
              <a:lnSpc>
                <a:spcPts val="1600"/>
              </a:lnSpc>
              <a:spcBef>
                <a:spcPts val="0"/>
              </a:spcBef>
              <a:spcAft>
                <a:spcPts val="0"/>
              </a:spcAft>
              <a:buClr>
                <a:schemeClr val="accent2"/>
              </a:buClr>
              <a:buSzTx/>
              <a:buFont typeface="Arial" panose="020B0604020202020204" pitchFamily="34" charset="0"/>
              <a:buNone/>
              <a:tabLst/>
              <a:defRPr lang="cs-CZ" sz="1200" kern="1200" dirty="0">
                <a:solidFill>
                  <a:schemeClr val="bg1"/>
                </a:solidFill>
                <a:latin typeface="Arial" panose="020B0604020202020204" pitchFamily="34" charset="0"/>
                <a:ea typeface="+mn-ea"/>
                <a:cs typeface="Arial" panose="020B0604020202020204" pitchFamily="34" charset="0"/>
              </a:defRPr>
            </a:lvl2pPr>
          </a:lstStyle>
          <a:p>
            <a:r>
              <a:rPr lang="de" dirty="0"/>
              <a:t>Michael Harth</a:t>
            </a:r>
          </a:p>
          <a:p>
            <a:pPr lvl="1"/>
            <a:r>
              <a:rPr lang="de-DE" dirty="0" err="1"/>
              <a:t>contact</a:t>
            </a:r>
            <a:r>
              <a:rPr lang="de-DE" dirty="0"/>
              <a:t>: harth@hs-nb.de</a:t>
            </a:r>
            <a:endParaRPr lang="en-GB" dirty="0"/>
          </a:p>
        </p:txBody>
      </p:sp>
      <p:cxnSp>
        <p:nvCxnSpPr>
          <p:cNvPr id="8" name="Přímá spojnice 7">
            <a:extLst>
              <a:ext uri="{FF2B5EF4-FFF2-40B4-BE49-F238E27FC236}">
                <a16:creationId xmlns:a16="http://schemas.microsoft.com/office/drawing/2014/main" id="{66FA774B-88AC-4F8A-95E1-F04EC654DBF6}"/>
              </a:ext>
            </a:extLst>
          </p:cNvPr>
          <p:cNvCxnSpPr/>
          <p:nvPr userDrawn="1"/>
        </p:nvCxnSpPr>
        <p:spPr>
          <a:xfrm>
            <a:off x="7871146" y="4003487"/>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cxnSp>
        <p:nvCxnSpPr>
          <p:cNvPr id="17" name="Přímá spojnice 16">
            <a:extLst>
              <a:ext uri="{FF2B5EF4-FFF2-40B4-BE49-F238E27FC236}">
                <a16:creationId xmlns:a16="http://schemas.microsoft.com/office/drawing/2014/main" id="{B3CFFC30-0420-44B1-8858-7C5A2765B9DF}"/>
              </a:ext>
            </a:extLst>
          </p:cNvPr>
          <p:cNvCxnSpPr/>
          <p:nvPr userDrawn="1"/>
        </p:nvCxnSpPr>
        <p:spPr>
          <a:xfrm>
            <a:off x="8184330" y="4003487"/>
            <a:ext cx="0" cy="260793"/>
          </a:xfrm>
          <a:prstGeom prst="line">
            <a:avLst/>
          </a:prstGeom>
          <a:ln w="12700"/>
        </p:spPr>
        <p:style>
          <a:lnRef idx="1">
            <a:schemeClr val="accent6"/>
          </a:lnRef>
          <a:fillRef idx="0">
            <a:schemeClr val="accent6"/>
          </a:fillRef>
          <a:effectRef idx="0">
            <a:schemeClr val="accent6"/>
          </a:effectRef>
          <a:fontRef idx="minor">
            <a:schemeClr val="tx1"/>
          </a:fontRef>
        </p:style>
      </p:cxnSp>
      <p:sp>
        <p:nvSpPr>
          <p:cNvPr id="10" name="Nadpis 1">
            <a:extLst>
              <a:ext uri="{FF2B5EF4-FFF2-40B4-BE49-F238E27FC236}">
                <a16:creationId xmlns:a16="http://schemas.microsoft.com/office/drawing/2014/main" id="{E91D72A2-98B2-456A-89A8-EC0E008D611D}"/>
              </a:ext>
            </a:extLst>
          </p:cNvPr>
          <p:cNvSpPr>
            <a:spLocks noGrp="1"/>
          </p:cNvSpPr>
          <p:nvPr>
            <p:ph type="ctrTitle" hasCustomPrompt="1"/>
          </p:nvPr>
        </p:nvSpPr>
        <p:spPr>
          <a:xfrm>
            <a:off x="485422" y="1514474"/>
            <a:ext cx="6305903" cy="2219145"/>
          </a:xfrm>
        </p:spPr>
        <p:txBody>
          <a:bodyPr>
            <a:normAutofit/>
          </a:bodyPr>
          <a:lstStyle>
            <a:lvl1pPr algn="l">
              <a:defRPr sz="3800">
                <a:latin typeface="Arial" panose="020B0604020202020204" pitchFamily="34" charset="0"/>
                <a:cs typeface="Arial" panose="020B0604020202020204" pitchFamily="34" charset="0"/>
              </a:defRPr>
            </a:lvl1pPr>
          </a:lstStyle>
          <a:p>
            <a:pPr>
              <a:lnSpc>
                <a:spcPct val="100000"/>
              </a:lnSpc>
              <a:spcBef>
                <a:spcPts val="600"/>
              </a:spcBef>
            </a:pPr>
            <a:r>
              <a:rPr lang="en-US" dirty="0">
                <a:solidFill>
                  <a:srgbClr val="FFFFFF"/>
                </a:solidFill>
              </a:rPr>
              <a:t>STATUS OF THE TEXTBOOK (IO2)</a:t>
            </a:r>
            <a:endParaRPr lang="cs-CZ" dirty="0"/>
          </a:p>
        </p:txBody>
      </p:sp>
      <p:sp>
        <p:nvSpPr>
          <p:cNvPr id="12" name="Zástupný text 2">
            <a:extLst>
              <a:ext uri="{FF2B5EF4-FFF2-40B4-BE49-F238E27FC236}">
                <a16:creationId xmlns:a16="http://schemas.microsoft.com/office/drawing/2014/main" id="{9DD72AB9-50DD-41ED-A9D0-12DD580D5954}"/>
              </a:ext>
            </a:extLst>
          </p:cNvPr>
          <p:cNvSpPr>
            <a:spLocks noGrp="1"/>
          </p:cNvSpPr>
          <p:nvPr>
            <p:ph type="body" sz="quarter" idx="18"/>
          </p:nvPr>
        </p:nvSpPr>
        <p:spPr>
          <a:xfrm>
            <a:off x="7527866" y="4003489"/>
            <a:ext cx="313184" cy="260793"/>
          </a:xfrm>
        </p:spPr>
        <p:txBody>
          <a:bodyPr/>
          <a:lstStyle/>
          <a:p>
            <a:r>
              <a:rPr lang="en-GB" dirty="0"/>
              <a:t>27</a:t>
            </a:r>
          </a:p>
        </p:txBody>
      </p:sp>
      <p:sp>
        <p:nvSpPr>
          <p:cNvPr id="13" name="Zástupný text 3">
            <a:extLst>
              <a:ext uri="{FF2B5EF4-FFF2-40B4-BE49-F238E27FC236}">
                <a16:creationId xmlns:a16="http://schemas.microsoft.com/office/drawing/2014/main" id="{252693EB-940A-426F-9980-93360A86CA64}"/>
              </a:ext>
            </a:extLst>
          </p:cNvPr>
          <p:cNvSpPr>
            <a:spLocks noGrp="1"/>
          </p:cNvSpPr>
          <p:nvPr>
            <p:ph type="body" sz="quarter" idx="19"/>
          </p:nvPr>
        </p:nvSpPr>
        <p:spPr>
          <a:xfrm>
            <a:off x="7871146" y="4003488"/>
            <a:ext cx="313183" cy="260793"/>
          </a:xfrm>
        </p:spPr>
        <p:txBody>
          <a:bodyPr/>
          <a:lstStyle/>
          <a:p>
            <a:r>
              <a:rPr lang="en-GB" dirty="0"/>
              <a:t>03</a:t>
            </a:r>
          </a:p>
        </p:txBody>
      </p:sp>
      <p:sp>
        <p:nvSpPr>
          <p:cNvPr id="19" name="Zástupný text 4">
            <a:extLst>
              <a:ext uri="{FF2B5EF4-FFF2-40B4-BE49-F238E27FC236}">
                <a16:creationId xmlns:a16="http://schemas.microsoft.com/office/drawing/2014/main" id="{8FB2A37E-6152-4A10-A2B0-D2C7D7173A32}"/>
              </a:ext>
            </a:extLst>
          </p:cNvPr>
          <p:cNvSpPr>
            <a:spLocks noGrp="1"/>
          </p:cNvSpPr>
          <p:nvPr>
            <p:ph type="body" sz="quarter" idx="20"/>
          </p:nvPr>
        </p:nvSpPr>
        <p:spPr>
          <a:xfrm>
            <a:off x="8184329" y="4003488"/>
            <a:ext cx="534334" cy="260793"/>
          </a:xfrm>
        </p:spPr>
        <p:txBody>
          <a:bodyPr/>
          <a:lstStyle/>
          <a:p>
            <a:r>
              <a:rPr lang="en" dirty="0"/>
              <a:t>2023</a:t>
            </a:r>
            <a:endParaRPr lang="en-GB" dirty="0"/>
          </a:p>
        </p:txBody>
      </p:sp>
    </p:spTree>
    <p:extLst>
      <p:ext uri="{BB962C8B-B14F-4D97-AF65-F5344CB8AC3E}">
        <p14:creationId xmlns:p14="http://schemas.microsoft.com/office/powerpoint/2010/main" val="385058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ěkujeme">
    <p:spTree>
      <p:nvGrpSpPr>
        <p:cNvPr id="1" name=""/>
        <p:cNvGrpSpPr/>
        <p:nvPr/>
      </p:nvGrpSpPr>
      <p:grpSpPr>
        <a:xfrm>
          <a:off x="0" y="0"/>
          <a:ext cx="0" cy="0"/>
          <a:chOff x="0" y="0"/>
          <a:chExt cx="0" cy="0"/>
        </a:xfrm>
      </p:grpSpPr>
      <p:pic>
        <p:nvPicPr>
          <p:cNvPr id="8" name="Grafický objekt 7">
            <a:extLst>
              <a:ext uri="{FF2B5EF4-FFF2-40B4-BE49-F238E27FC236}">
                <a16:creationId xmlns:a16="http://schemas.microsoft.com/office/drawing/2014/main" id="{9154C7A6-1035-4E50-9F3A-AB608FB80EF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1682" y="1998617"/>
            <a:ext cx="8712574" cy="1052639"/>
          </a:xfrm>
        </p:spPr>
        <p:txBody>
          <a:bodyPr lIns="684000"/>
          <a:lstStyle>
            <a:lvl1pPr>
              <a:defRPr sz="3300" cap="all" spc="100" baseline="0">
                <a:solidFill>
                  <a:schemeClr val="bg1"/>
                </a:solidFill>
                <a:latin typeface="Arial" panose="020B0604020202020204" pitchFamily="34" charset="0"/>
                <a:cs typeface="Arial" panose="020B0604020202020204" pitchFamily="34" charset="0"/>
              </a:defRPr>
            </a:lvl1pPr>
          </a:lstStyle>
          <a:p>
            <a:r>
              <a:rPr lang="cs-CZ" dirty="0"/>
              <a:t>THANK YOU FOR YOUR ATTENTION</a:t>
            </a:r>
            <a:endParaRPr lang="en-GB" dirty="0"/>
          </a:p>
        </p:txBody>
      </p:sp>
      <p:sp>
        <p:nvSpPr>
          <p:cNvPr id="12" name="Zástupný obsah 3">
            <a:extLst>
              <a:ext uri="{FF2B5EF4-FFF2-40B4-BE49-F238E27FC236}">
                <a16:creationId xmlns:a16="http://schemas.microsoft.com/office/drawing/2014/main" id="{F90F6FC8-EB83-457D-B733-07515518D282}"/>
              </a:ext>
            </a:extLst>
          </p:cNvPr>
          <p:cNvSpPr>
            <a:spLocks noGrp="1"/>
          </p:cNvSpPr>
          <p:nvPr>
            <p:ph sz="half" idx="2" hasCustomPrompt="1"/>
          </p:nvPr>
        </p:nvSpPr>
        <p:spPr>
          <a:xfrm>
            <a:off x="562" y="3626757"/>
            <a:ext cx="8713694" cy="1052639"/>
          </a:xfrm>
        </p:spPr>
        <p:txBody>
          <a:bodyPr lIns="648000" tIns="72000"/>
          <a:lstStyle>
            <a:lvl1pPr marL="0" indent="0">
              <a:lnSpc>
                <a:spcPts val="1920"/>
              </a:lnSpc>
              <a:spcBef>
                <a:spcPts val="0"/>
              </a:spcBef>
              <a:buNone/>
              <a:defRPr sz="1600">
                <a:solidFill>
                  <a:schemeClr val="accent6"/>
                </a:solidFill>
                <a:latin typeface="Arial" panose="020B0604020202020204" pitchFamily="34" charset="0"/>
                <a:cs typeface="Arial" panose="020B0604020202020204" pitchFamily="34" charset="0"/>
              </a:defRPr>
            </a:lvl1pPr>
            <a:lvl2pPr marL="0" indent="0">
              <a:lnSpc>
                <a:spcPts val="1440"/>
              </a:lnSpc>
              <a:spcBef>
                <a:spcPts val="200"/>
              </a:spcBef>
              <a:buClr>
                <a:schemeClr val="tx2"/>
              </a:buClr>
              <a:buFontTx/>
              <a:buNone/>
              <a:defRPr sz="1200">
                <a:solidFill>
                  <a:schemeClr val="bg1"/>
                </a:solidFill>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marL="0" lvl="0" indent="0" algn="l" rtl="0">
              <a:lnSpc>
                <a:spcPct val="120000"/>
              </a:lnSpc>
              <a:spcBef>
                <a:spcPts val="0"/>
              </a:spcBef>
              <a:spcAft>
                <a:spcPts val="0"/>
              </a:spcAft>
              <a:buClr>
                <a:schemeClr val="accent6"/>
              </a:buClr>
              <a:buSzPts val="1600"/>
              <a:buNone/>
            </a:pPr>
            <a:r>
              <a:rPr lang="en-US" sz="2000" dirty="0"/>
              <a:t>Name of Lecturer</a:t>
            </a:r>
          </a:p>
          <a:p>
            <a:pPr marL="0" lvl="1" indent="0" algn="l" rtl="0">
              <a:lnSpc>
                <a:spcPct val="120000"/>
              </a:lnSpc>
              <a:spcBef>
                <a:spcPts val="200"/>
              </a:spcBef>
              <a:spcAft>
                <a:spcPts val="0"/>
              </a:spcAft>
              <a:buSzPts val="1200"/>
              <a:buNone/>
            </a:pPr>
            <a:r>
              <a:rPr lang="en-US" sz="1600" dirty="0">
                <a:solidFill>
                  <a:schemeClr val="accent6"/>
                </a:solidFill>
              </a:rPr>
              <a:t>Institution of Lecturer</a:t>
            </a:r>
          </a:p>
        </p:txBody>
      </p:sp>
      <p:sp>
        <p:nvSpPr>
          <p:cNvPr id="7" name="Zástupný symbol pro zápatí 4">
            <a:extLst>
              <a:ext uri="{FF2B5EF4-FFF2-40B4-BE49-F238E27FC236}">
                <a16:creationId xmlns:a16="http://schemas.microsoft.com/office/drawing/2014/main" id="{BE4E356F-5034-442E-B93C-F60F420A4B28}"/>
              </a:ext>
            </a:extLst>
          </p:cNvPr>
          <p:cNvSpPr>
            <a:spLocks noGrp="1"/>
          </p:cNvSpPr>
          <p:nvPr>
            <p:ph type="ftr" sz="quarter" idx="11"/>
          </p:nvPr>
        </p:nvSpPr>
        <p:spPr>
          <a:xfrm>
            <a:off x="940750" y="5396847"/>
            <a:ext cx="2495550" cy="279301"/>
          </a:xfrm>
        </p:spPr>
        <p:txBody>
          <a:bodyPr lIns="0" bIns="46800" anchor="ctr" anchorCtr="0"/>
          <a:lstStyle>
            <a:lvl1pPr marL="0" marR="0" indent="0" algn="l" defTabSz="914400" rtl="0" eaLnBrk="1" fontAlgn="auto" latinLnBrk="0" hangingPunct="1">
              <a:lnSpc>
                <a:spcPct val="100000"/>
              </a:lnSpc>
              <a:spcBef>
                <a:spcPts val="0"/>
              </a:spcBef>
              <a:spcAft>
                <a:spcPts val="0"/>
              </a:spcAft>
              <a:buClrTx/>
              <a:buSzTx/>
              <a:buFontTx/>
              <a:buNone/>
              <a:tabLst/>
              <a:defRPr sz="1600" b="0">
                <a:solidFill>
                  <a:schemeClr val="bg1"/>
                </a:solidFill>
              </a:defRPr>
            </a:lvl1pPr>
          </a:lstStyle>
          <a:p>
            <a:pPr>
              <a:defRPr/>
            </a:pPr>
            <a:r>
              <a:rPr lang="cs-CZ" dirty="0"/>
              <a:t>+111 123 456 789</a:t>
            </a:r>
            <a:endParaRPr lang="en-GB" baseline="30000" dirty="0"/>
          </a:p>
        </p:txBody>
      </p:sp>
      <p:sp>
        <p:nvSpPr>
          <p:cNvPr id="11" name="Zástupný symbol pro zápatí 4">
            <a:extLst>
              <a:ext uri="{FF2B5EF4-FFF2-40B4-BE49-F238E27FC236}">
                <a16:creationId xmlns:a16="http://schemas.microsoft.com/office/drawing/2014/main" id="{77E28A7D-CAD0-4479-A90D-F79AACD542E8}"/>
              </a:ext>
            </a:extLst>
          </p:cNvPr>
          <p:cNvSpPr txBox="1">
            <a:spLocks/>
          </p:cNvSpPr>
          <p:nvPr userDrawn="1"/>
        </p:nvSpPr>
        <p:spPr>
          <a:xfrm>
            <a:off x="940750" y="6075822"/>
            <a:ext cx="2495549" cy="400802"/>
          </a:xfrm>
          <a:prstGeom prst="rect">
            <a:avLst/>
          </a:prstGeom>
        </p:spPr>
        <p:txBody>
          <a:bodyPr vert="horz" lIns="0" tIns="45720" rIns="0" bIns="46800" rtlCol="0" anchor="ctr" anchorCtr="0"/>
          <a:lstStyle>
            <a:defPPr>
              <a:defRPr lang="en-US"/>
            </a:defPPr>
            <a:lvl1pPr marL="0" marR="0" indent="0" algn="l" defTabSz="914400" rtl="0" eaLnBrk="1" fontAlgn="auto" latinLnBrk="0" hangingPunct="1">
              <a:lnSpc>
                <a:spcPct val="100000"/>
              </a:lnSpc>
              <a:spcBef>
                <a:spcPts val="0"/>
              </a:spcBef>
              <a:spcAft>
                <a:spcPts val="0"/>
              </a:spcAft>
              <a:buClrTx/>
              <a:buSzTx/>
              <a:buFontTx/>
              <a:buNone/>
              <a:tabLst/>
              <a:defRPr sz="1600" b="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cs-CZ" dirty="0">
                <a:solidFill>
                  <a:schemeClr val="bg1"/>
                </a:solidFill>
              </a:rPr>
              <a:t>www.sofaredu.eu</a:t>
            </a:r>
            <a:endParaRPr lang="en-GB" baseline="30000" dirty="0">
              <a:solidFill>
                <a:schemeClr val="bg1"/>
              </a:solidFill>
            </a:endParaRPr>
          </a:p>
        </p:txBody>
      </p:sp>
      <p:sp>
        <p:nvSpPr>
          <p:cNvPr id="14" name="Zástupný obsah 3">
            <a:extLst>
              <a:ext uri="{FF2B5EF4-FFF2-40B4-BE49-F238E27FC236}">
                <a16:creationId xmlns:a16="http://schemas.microsoft.com/office/drawing/2014/main" id="{369BAC2E-75B1-46B3-BAEB-6B87FE668C5E}"/>
              </a:ext>
            </a:extLst>
          </p:cNvPr>
          <p:cNvSpPr>
            <a:spLocks noGrp="1"/>
          </p:cNvSpPr>
          <p:nvPr>
            <p:ph sz="half" idx="13" hasCustomPrompt="1"/>
          </p:nvPr>
        </p:nvSpPr>
        <p:spPr>
          <a:xfrm>
            <a:off x="942975" y="5676149"/>
            <a:ext cx="2495549" cy="400802"/>
          </a:xfrm>
        </p:spPr>
        <p:txBody>
          <a:bodyPr lIns="0" tIns="72000">
            <a:normAutofit/>
          </a:bodyPr>
          <a:lstStyle>
            <a:lvl1pPr marL="0" marR="0" indent="0" algn="l" defTabSz="914400" rtl="0" eaLnBrk="1" fontAlgn="auto" latinLnBrk="0" hangingPunct="1">
              <a:lnSpc>
                <a:spcPct val="100000"/>
              </a:lnSpc>
              <a:spcBef>
                <a:spcPts val="0"/>
              </a:spcBef>
              <a:spcAft>
                <a:spcPts val="0"/>
              </a:spcAft>
              <a:buClrTx/>
              <a:buSzTx/>
              <a:buFontTx/>
              <a:buNone/>
              <a:tabLst/>
              <a:defRPr lang="cs-CZ" sz="1600" b="0" kern="1200" dirty="0">
                <a:solidFill>
                  <a:schemeClr val="bg1"/>
                </a:solidFill>
                <a:latin typeface="Arial" panose="020B0604020202020204" pitchFamily="34" charset="0"/>
                <a:ea typeface="+mn-ea"/>
                <a:cs typeface="Arial" panose="020B0604020202020204" pitchFamily="34" charset="0"/>
              </a:defRPr>
            </a:lvl1pPr>
            <a:lvl2pPr marL="0" indent="0">
              <a:lnSpc>
                <a:spcPts val="1440"/>
              </a:lnSpc>
              <a:spcBef>
                <a:spcPts val="0"/>
              </a:spcBef>
              <a:buClr>
                <a:schemeClr val="tx2"/>
              </a:buClr>
              <a:buFontTx/>
              <a:buNone/>
              <a:defRPr sz="1200">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jméno</a:t>
            </a:r>
            <a:r>
              <a:rPr lang="cs-CZ" sz="1600" dirty="0">
                <a:latin typeface="Arial" panose="020B0604020202020204" pitchFamily="34" charset="0"/>
                <a:cs typeface="Arial" panose="020B0604020202020204" pitchFamily="34" charset="0"/>
              </a:rPr>
              <a:t>@mail.com</a:t>
            </a:r>
            <a:endParaRPr lang="cs-CZ" dirty="0"/>
          </a:p>
        </p:txBody>
      </p:sp>
    </p:spTree>
    <p:extLst>
      <p:ext uri="{BB962C8B-B14F-4D97-AF65-F5344CB8AC3E}">
        <p14:creationId xmlns:p14="http://schemas.microsoft.com/office/powerpoint/2010/main" val="40344727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bsah">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9525" y="6300056"/>
            <a:ext cx="41148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638300"/>
            <a:ext cx="10353675" cy="4538663"/>
          </a:xfrm>
        </p:spPr>
        <p:txBody>
          <a:bodyPr lIns="648000" tIns="0" rIns="0" bIns="0"/>
          <a:lstStyle>
            <a:lvl1pPr marL="0" indent="0">
              <a:lnSpc>
                <a:spcPts val="2760"/>
              </a:lnSpc>
              <a:spcBef>
                <a:spcPts val="0"/>
              </a:spcBef>
              <a:buNone/>
              <a:defRPr lang="cs-CZ" sz="2300" kern="1200" dirty="0">
                <a:solidFill>
                  <a:schemeClr val="accent2"/>
                </a:solidFill>
                <a:latin typeface="Arial" panose="020B0604020202020204" pitchFamily="34" charset="0"/>
                <a:ea typeface="+mn-ea"/>
                <a:cs typeface="Arial" panose="020B0604020202020204" pitchFamily="34" charset="0"/>
              </a:defRPr>
            </a:lvl1pPr>
            <a:lvl2pPr marL="0" marR="0" indent="-180000" algn="l" defTabSz="914400" rtl="0" eaLnBrk="1" fontAlgn="auto" latinLnBrk="0" hangingPunct="1">
              <a:lnSpc>
                <a:spcPts val="1900"/>
              </a:lnSpc>
              <a:spcBef>
                <a:spcPts val="600"/>
              </a:spcBef>
              <a:spcAft>
                <a:spcPts val="0"/>
              </a:spcAft>
              <a:buClr>
                <a:schemeClr val="accent2"/>
              </a:buClr>
              <a:buSzTx/>
              <a:buFont typeface="Arial" panose="020B0604020202020204" pitchFamily="34" charset="0"/>
              <a:buChar char="•"/>
              <a:tabLst/>
              <a:defRPr lang="cs-CZ" sz="1700" kern="1200" dirty="0">
                <a:solidFill>
                  <a:schemeClr val="tx2"/>
                </a:solidFill>
                <a:latin typeface="Arial" panose="020B0604020202020204" pitchFamily="34" charset="0"/>
                <a:ea typeface="+mn-ea"/>
                <a:cs typeface="Arial" panose="020B0604020202020204" pitchFamily="34" charset="0"/>
              </a:defRPr>
            </a:lvl2pPr>
          </a:lstStyle>
          <a:p>
            <a:pPr lvl="0"/>
            <a:r>
              <a:rPr lang="cs-CZ" dirty="0"/>
              <a:t>Kapitola 1 								                    </a:t>
            </a:r>
          </a:p>
          <a:p>
            <a:pPr lvl="1"/>
            <a:r>
              <a:rPr lang="cs-CZ" dirty="0"/>
              <a:t>Quis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2</a:t>
            </a:r>
          </a:p>
          <a:p>
            <a:pPr lvl="1"/>
            <a:r>
              <a:rPr lang="cs-CZ" dirty="0"/>
              <a:t>Quis et </a:t>
            </a:r>
            <a:r>
              <a:rPr lang="cs-CZ" dirty="0" err="1"/>
              <a:t>venim</a:t>
            </a:r>
            <a:r>
              <a:rPr lang="cs-CZ" dirty="0"/>
              <a:t>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3</a:t>
            </a:r>
          </a:p>
          <a:p>
            <a:pPr lvl="1"/>
            <a:endParaRPr lang="cs-CZ" dirty="0"/>
          </a:p>
          <a:p>
            <a:pPr lvl="1"/>
            <a:endParaRPr lang="cs-CZ" dirty="0"/>
          </a:p>
          <a:p>
            <a:pPr lvl="0"/>
            <a:r>
              <a:rPr lang="cs-CZ" dirty="0"/>
              <a:t>Kapitola 2</a:t>
            </a:r>
          </a:p>
          <a:p>
            <a:pPr lvl="1"/>
            <a:r>
              <a:rPr lang="cs-CZ" dirty="0" err="1"/>
              <a:t>Quis</a:t>
            </a:r>
            <a:r>
              <a:rPr lang="cs-CZ" dirty="0"/>
              <a:t> et </a:t>
            </a:r>
            <a:r>
              <a:rPr lang="cs-CZ" dirty="0" err="1"/>
              <a:t>venim</a:t>
            </a:r>
            <a:r>
              <a:rPr lang="cs-CZ" dirty="0"/>
              <a:t> </a:t>
            </a:r>
            <a:r>
              <a:rPr lang="cs-CZ" dirty="0" err="1"/>
              <a:t>numquam</a:t>
            </a:r>
            <a:r>
              <a:rPr lang="cs-CZ" dirty="0"/>
              <a:t>				               		                                    6</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9525" y="681037"/>
            <a:ext cx="10506075" cy="804863"/>
          </a:xfrm>
        </p:spPr>
        <p:txBody>
          <a:bodyPr lIns="648000">
            <a:noAutofit/>
          </a:bodyPr>
          <a:lstStyle>
            <a:lvl1pPr>
              <a:lnSpc>
                <a:spcPts val="3400"/>
              </a:lnSpc>
              <a:defRPr sz="3300" cap="all" baseline="0">
                <a:solidFill>
                  <a:schemeClr val="accent1"/>
                </a:solidFill>
                <a:latin typeface="Arial" panose="020B0604020202020204" pitchFamily="34" charset="0"/>
                <a:cs typeface="Arial" panose="020B0604020202020204" pitchFamily="34" charset="0"/>
              </a:defRPr>
            </a:lvl1pPr>
          </a:lstStyle>
          <a:p>
            <a:r>
              <a:rPr lang="cs-CZ" dirty="0"/>
              <a:t>obsah</a:t>
            </a:r>
            <a:endParaRPr lang="en-GB" dirty="0"/>
          </a:p>
        </p:txBody>
      </p:sp>
    </p:spTree>
    <p:extLst>
      <p:ext uri="{BB962C8B-B14F-4D97-AF65-F5344CB8AC3E}">
        <p14:creationId xmlns:p14="http://schemas.microsoft.com/office/powerpoint/2010/main" val="3037189509"/>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ázev a podtitul kapitoly">
    <p:spTree>
      <p:nvGrpSpPr>
        <p:cNvPr id="1" name=""/>
        <p:cNvGrpSpPr/>
        <p:nvPr/>
      </p:nvGrpSpPr>
      <p:grpSpPr>
        <a:xfrm>
          <a:off x="0" y="0"/>
          <a:ext cx="0" cy="0"/>
          <a:chOff x="0" y="0"/>
          <a:chExt cx="0" cy="0"/>
        </a:xfrm>
      </p:grpSpPr>
      <p:pic>
        <p:nvPicPr>
          <p:cNvPr id="6" name="Grafický objekt 5">
            <a:extLst>
              <a:ext uri="{FF2B5EF4-FFF2-40B4-BE49-F238E27FC236}">
                <a16:creationId xmlns:a16="http://schemas.microsoft.com/office/drawing/2014/main" id="{4FA081AB-FA45-450F-8EF8-0A659E288D3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 y="-1"/>
            <a:ext cx="12191999" cy="6857999"/>
          </a:xfrm>
          <a:prstGeom prst="rect">
            <a:avLst/>
          </a:prstGeom>
        </p:spPr>
      </p:pic>
      <p:sp>
        <p:nvSpPr>
          <p:cNvPr id="5" name="Zástupný obsah 3">
            <a:extLst>
              <a:ext uri="{FF2B5EF4-FFF2-40B4-BE49-F238E27FC236}">
                <a16:creationId xmlns:a16="http://schemas.microsoft.com/office/drawing/2014/main" id="{BAC84FFF-E2DC-4583-9616-9A8CA883E47B}"/>
              </a:ext>
            </a:extLst>
          </p:cNvPr>
          <p:cNvSpPr>
            <a:spLocks noGrp="1"/>
          </p:cNvSpPr>
          <p:nvPr>
            <p:ph sz="half" idx="2" hasCustomPrompt="1"/>
          </p:nvPr>
        </p:nvSpPr>
        <p:spPr>
          <a:xfrm>
            <a:off x="1" y="809625"/>
            <a:ext cx="7715249" cy="3467100"/>
          </a:xfrm>
        </p:spPr>
        <p:txBody>
          <a:bodyPr lIns="648000" tIns="72000">
            <a:noAutofit/>
          </a:bodyPr>
          <a:lstStyle>
            <a:lvl1pPr marL="0" indent="0">
              <a:lnSpc>
                <a:spcPts val="3400"/>
              </a:lnSpc>
              <a:spcBef>
                <a:spcPts val="0"/>
              </a:spcBef>
              <a:buNone/>
              <a:defRPr sz="3300" cap="all" baseline="0">
                <a:solidFill>
                  <a:schemeClr val="accent1"/>
                </a:solidFill>
                <a:latin typeface="Arial" panose="020B0604020202020204" pitchFamily="34" charset="0"/>
                <a:cs typeface="Arial" panose="020B0604020202020204" pitchFamily="34" charset="0"/>
              </a:defRPr>
            </a:lvl1pPr>
            <a:lvl2pPr marL="0" indent="0">
              <a:lnSpc>
                <a:spcPts val="3400"/>
              </a:lnSpc>
              <a:spcBef>
                <a:spcPts val="3400"/>
              </a:spcBef>
              <a:buClr>
                <a:schemeClr val="tx2"/>
              </a:buClr>
              <a:buFontTx/>
              <a:buNone/>
              <a:defRPr sz="3300">
                <a:solidFill>
                  <a:schemeClr val="accent2"/>
                </a:solidFill>
                <a:latin typeface="Arial" panose="020B0604020202020204" pitchFamily="34" charset="0"/>
                <a:cs typeface="Arial" panose="020B0604020202020204" pitchFamily="34" charset="0"/>
              </a:defRPr>
            </a:lvl2pPr>
            <a:lvl3pPr marL="360000" indent="-180000">
              <a:lnSpc>
                <a:spcPts val="1900"/>
              </a:lnSpc>
              <a:buClr>
                <a:schemeClr val="tx2"/>
              </a:buClr>
              <a:defRPr sz="1500">
                <a:latin typeface="Arial" panose="020B0604020202020204" pitchFamily="34" charset="0"/>
                <a:cs typeface="Arial" panose="020B0604020202020204" pitchFamily="34" charset="0"/>
              </a:defRPr>
            </a:lvl3pPr>
          </a:lstStyle>
          <a:p>
            <a:pPr lvl="0"/>
            <a:r>
              <a:rPr lang="cs-CZ" dirty="0"/>
              <a:t>Název kapitoly </a:t>
            </a:r>
            <a:r>
              <a:rPr lang="cs-CZ" dirty="0" err="1"/>
              <a:t>faci</a:t>
            </a:r>
            <a:br>
              <a:rPr lang="cs-CZ" dirty="0"/>
            </a:br>
            <a:r>
              <a:rPr lang="cs-CZ" dirty="0" err="1"/>
              <a:t>cuptatiaes</a:t>
            </a:r>
            <a:r>
              <a:rPr lang="cs-CZ" dirty="0"/>
              <a:t> sum </a:t>
            </a:r>
            <a:r>
              <a:rPr lang="cs-CZ" dirty="0" err="1"/>
              <a:t>velignam</a:t>
            </a:r>
            <a:r>
              <a:rPr lang="cs-CZ" dirty="0"/>
              <a:t> , </a:t>
            </a:r>
            <a:r>
              <a:rPr lang="cs-CZ" dirty="0" err="1"/>
              <a:t>quam</a:t>
            </a:r>
            <a:r>
              <a:rPr lang="cs-CZ" dirty="0"/>
              <a:t>, </a:t>
            </a:r>
            <a:r>
              <a:rPr lang="cs-CZ" dirty="0" err="1"/>
              <a:t>occuturem</a:t>
            </a:r>
            <a:r>
              <a:rPr lang="cs-CZ" dirty="0"/>
              <a:t>. Ed qui cese </a:t>
            </a:r>
            <a:r>
              <a:rPr lang="cs-CZ" dirty="0" err="1"/>
              <a:t>voluptaspero</a:t>
            </a:r>
            <a:r>
              <a:rPr lang="cs-CZ" dirty="0"/>
              <a:t> </a:t>
            </a:r>
            <a:r>
              <a:rPr lang="cs-CZ" dirty="0" err="1"/>
              <a:t>ovitaquaspiet</a:t>
            </a:r>
            <a:r>
              <a:rPr lang="cs-CZ" dirty="0"/>
              <a:t> </a:t>
            </a:r>
            <a:r>
              <a:rPr lang="cs-CZ" dirty="0" err="1"/>
              <a:t>derumetur</a:t>
            </a:r>
            <a:endParaRPr lang="cs-CZ" dirty="0"/>
          </a:p>
          <a:p>
            <a:pPr lvl="1"/>
            <a:r>
              <a:rPr lang="cs-CZ" dirty="0"/>
              <a:t>Podtitul kapitoly </a:t>
            </a:r>
            <a:r>
              <a:rPr lang="cs-CZ" dirty="0" err="1"/>
              <a:t>faci</a:t>
            </a:r>
            <a:r>
              <a:rPr lang="cs-CZ" dirty="0"/>
              <a:t> </a:t>
            </a:r>
            <a:r>
              <a:rPr lang="cs-CZ" dirty="0" err="1"/>
              <a:t>cuptatiaes</a:t>
            </a:r>
            <a:r>
              <a:rPr lang="cs-CZ" dirty="0"/>
              <a:t> sum</a:t>
            </a:r>
            <a:br>
              <a:rPr lang="cs-CZ" dirty="0"/>
            </a:br>
            <a:r>
              <a:rPr lang="cs-CZ" dirty="0"/>
              <a:t>Ovitaquaspiet </a:t>
            </a:r>
            <a:r>
              <a:rPr lang="cs-CZ" dirty="0" err="1"/>
              <a:t>derumetur</a:t>
            </a:r>
            <a:endParaRPr lang="cs-CZ" dirty="0"/>
          </a:p>
        </p:txBody>
      </p:sp>
    </p:spTree>
    <p:extLst>
      <p:ext uri="{BB962C8B-B14F-4D97-AF65-F5344CB8AC3E}">
        <p14:creationId xmlns:p14="http://schemas.microsoft.com/office/powerpoint/2010/main" val="1083409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text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959798" cy="1022351"/>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a:t>
            </a:r>
            <a:br>
              <a:rPr lang="cs-CZ" dirty="0"/>
            </a:br>
            <a:r>
              <a:rPr lang="cs-CZ" dirty="0"/>
              <a:t>doleva, bez dělení slov</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801081"/>
            <a:ext cx="5368925" cy="703994"/>
          </a:xfrm>
        </p:spPr>
        <p:txBody>
          <a:bodyPr lIns="0" anchor="t" anchorCtr="0">
            <a:noAutofit/>
          </a:bodyPr>
          <a:lstStyle>
            <a:lvl1pPr marL="0" indent="0">
              <a:lnSpc>
                <a:spcPts val="2500"/>
              </a:lnSpc>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1000"/>
              </a:spcBef>
              <a:buClr>
                <a:schemeClr val="accent1"/>
              </a:buClr>
              <a:defRPr sz="1500">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5" name="Zástupný text 4">
            <a:extLst>
              <a:ext uri="{FF2B5EF4-FFF2-40B4-BE49-F238E27FC236}">
                <a16:creationId xmlns:a16="http://schemas.microsoft.com/office/drawing/2014/main" id="{1BCEAD2E-F707-43D2-8D8F-E58D870FC888}"/>
              </a:ext>
            </a:extLst>
          </p:cNvPr>
          <p:cNvSpPr>
            <a:spLocks noGrp="1"/>
          </p:cNvSpPr>
          <p:nvPr>
            <p:ph type="body" sz="quarter" idx="3" hasCustomPrompt="1"/>
          </p:nvPr>
        </p:nvSpPr>
        <p:spPr>
          <a:xfrm>
            <a:off x="6238873" y="1801079"/>
            <a:ext cx="5368925" cy="703995"/>
          </a:xfrm>
        </p:spPr>
        <p:txBody>
          <a:bodyPr lIns="90000" anchor="t" anchorCtr="0">
            <a:noAutofit/>
          </a:bodyPr>
          <a:lstStyle>
            <a:lvl1pPr marL="0" indent="0">
              <a:buNone/>
              <a:defRPr lang="cs-CZ" sz="2200" b="1" kern="1200" dirty="0">
                <a:solidFill>
                  <a:schemeClr val="accent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dirty="0"/>
          </a:p>
        </p:txBody>
      </p:sp>
      <p:sp>
        <p:nvSpPr>
          <p:cNvPr id="12" name="Zástupný obsah 3">
            <a:extLst>
              <a:ext uri="{FF2B5EF4-FFF2-40B4-BE49-F238E27FC236}">
                <a16:creationId xmlns:a16="http://schemas.microsoft.com/office/drawing/2014/main" id="{4592D0E3-54C9-4D4A-A57D-3C81EFF49AB3}"/>
              </a:ext>
            </a:extLst>
          </p:cNvPr>
          <p:cNvSpPr>
            <a:spLocks noGrp="1"/>
          </p:cNvSpPr>
          <p:nvPr>
            <p:ph sz="half" idx="13" hasCustomPrompt="1"/>
          </p:nvPr>
        </p:nvSpPr>
        <p:spPr>
          <a:xfrm>
            <a:off x="6238874" y="2505074"/>
            <a:ext cx="5368923" cy="3684588"/>
          </a:xfrm>
        </p:spPr>
        <p:txBody>
          <a:bodyPr lIns="90000" tIns="72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1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1000"/>
              </a:spcBef>
              <a:buClr>
                <a:schemeClr val="accent1"/>
              </a:buClr>
              <a:defRPr sz="1500">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Tree>
    <p:extLst>
      <p:ext uri="{BB962C8B-B14F-4D97-AF65-F5344CB8AC3E}">
        <p14:creationId xmlns:p14="http://schemas.microsoft.com/office/powerpoint/2010/main" val="229254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graf">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726738"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zarovnán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781175"/>
            <a:ext cx="5368925" cy="72390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74" y="1781175"/>
            <a:ext cx="5248276" cy="2571750"/>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900" indent="-342900">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900" indent="-342900">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400" rtl="0" eaLnBrk="1" latinLnBrk="0" hangingPunct="1">
              <a:lnSpc>
                <a:spcPts val="2400"/>
              </a:lnSpc>
              <a:spcBef>
                <a:spcPts val="500"/>
              </a:spcBef>
              <a:buFont typeface="Arial" panose="020B0604020202020204" pitchFamily="34" charset="0"/>
              <a:buNone/>
            </a:pPr>
            <a:r>
              <a:rPr lang="de-DE"/>
              <a:t>Mastertextformat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315074" y="4412316"/>
            <a:ext cx="5248276" cy="885600"/>
          </a:xfrm>
        </p:spPr>
        <p:txBody>
          <a:bodyPr lIns="90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br>
              <a:rPr lang="cs-CZ" dirty="0"/>
            </a:br>
            <a:r>
              <a:rPr lang="cs-CZ" dirty="0"/>
              <a:t>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Tree>
    <p:extLst>
      <p:ext uri="{BB962C8B-B14F-4D97-AF65-F5344CB8AC3E}">
        <p14:creationId xmlns:p14="http://schemas.microsoft.com/office/powerpoint/2010/main" val="27143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tabulka/obráz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FA0B27-6ED7-46DC-928E-66AD9466D867}"/>
              </a:ext>
            </a:extLst>
          </p:cNvPr>
          <p:cNvSpPr>
            <a:spLocks noGrp="1"/>
          </p:cNvSpPr>
          <p:nvPr>
            <p:ph type="title" hasCustomPrompt="1"/>
          </p:nvPr>
        </p:nvSpPr>
        <p:spPr>
          <a:xfrm>
            <a:off x="648000" y="668337"/>
            <a:ext cx="10726738" cy="646113"/>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Jednořádkový nadpis zarovnán doleva</a:t>
            </a:r>
            <a:endParaRPr lang="en-GB" dirty="0"/>
          </a:p>
        </p:txBody>
      </p:sp>
      <p:sp>
        <p:nvSpPr>
          <p:cNvPr id="3" name="Zástupný text 2">
            <a:extLst>
              <a:ext uri="{FF2B5EF4-FFF2-40B4-BE49-F238E27FC236}">
                <a16:creationId xmlns:a16="http://schemas.microsoft.com/office/drawing/2014/main" id="{45B17FB6-4048-47C1-924A-87EC6070A8C5}"/>
              </a:ext>
            </a:extLst>
          </p:cNvPr>
          <p:cNvSpPr>
            <a:spLocks noGrp="1"/>
          </p:cNvSpPr>
          <p:nvPr>
            <p:ph type="body" idx="1" hasCustomPrompt="1"/>
          </p:nvPr>
        </p:nvSpPr>
        <p:spPr>
          <a:xfrm>
            <a:off x="648000" y="1762125"/>
            <a:ext cx="5368925" cy="742950"/>
          </a:xfrm>
        </p:spPr>
        <p:txBody>
          <a:bodyPr lIns="0" anchor="t" anchorCtr="0">
            <a:no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 </a:t>
            </a:r>
          </a:p>
        </p:txBody>
      </p:sp>
      <p:sp>
        <p:nvSpPr>
          <p:cNvPr id="4" name="Zástupný obsah 3">
            <a:extLst>
              <a:ext uri="{FF2B5EF4-FFF2-40B4-BE49-F238E27FC236}">
                <a16:creationId xmlns:a16="http://schemas.microsoft.com/office/drawing/2014/main" id="{CE842DC3-9484-4CEE-913A-81B2CD9E1E3B}"/>
              </a:ext>
            </a:extLst>
          </p:cNvPr>
          <p:cNvSpPr>
            <a:spLocks noGrp="1"/>
          </p:cNvSpPr>
          <p:nvPr>
            <p:ph sz="half" idx="2" hasCustomPrompt="1"/>
          </p:nvPr>
        </p:nvSpPr>
        <p:spPr>
          <a:xfrm>
            <a:off x="648000" y="2505075"/>
            <a:ext cx="5368925" cy="3684588"/>
          </a:xfrm>
        </p:spPr>
        <p:txBody>
          <a:bodyPr lIns="0" tIns="1800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8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spcBef>
                <a:spcPts val="800"/>
              </a:spcBef>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a:t>Facercipid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colecusandit</a:t>
            </a:r>
            <a:endParaRPr lang="cs-CZ" dirty="0"/>
          </a:p>
          <a:p>
            <a:pPr lvl="2"/>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a:t>
            </a:r>
            <a:br>
              <a:rPr lang="cs-CZ" dirty="0"/>
            </a:br>
            <a:r>
              <a:rPr lang="cs-CZ" dirty="0"/>
              <a:t>et </a:t>
            </a:r>
            <a:r>
              <a:rPr lang="cs-CZ" dirty="0" err="1"/>
              <a:t>colecusandit</a:t>
            </a:r>
            <a:endParaRPr lang="cs-CZ" dirty="0"/>
          </a:p>
        </p:txBody>
      </p:sp>
      <p:sp>
        <p:nvSpPr>
          <p:cNvPr id="6" name="Zástupný obsah 5">
            <a:extLst>
              <a:ext uri="{FF2B5EF4-FFF2-40B4-BE49-F238E27FC236}">
                <a16:creationId xmlns:a16="http://schemas.microsoft.com/office/drawing/2014/main" id="{6FD2BC6B-98A3-4DEB-BB65-3D03E527422D}"/>
              </a:ext>
            </a:extLst>
          </p:cNvPr>
          <p:cNvSpPr>
            <a:spLocks noGrp="1"/>
          </p:cNvSpPr>
          <p:nvPr>
            <p:ph sz="quarter" idx="4"/>
          </p:nvPr>
        </p:nvSpPr>
        <p:spPr>
          <a:xfrm>
            <a:off x="6315074" y="1762125"/>
            <a:ext cx="5248276" cy="3438525"/>
          </a:xfrm>
        </p:spPr>
        <p:txBody>
          <a:bodyPr lIns="0" tIns="0" rIns="0" bIns="0"/>
          <a:lstStyle>
            <a:lvl1pPr marL="0" indent="0">
              <a:buNone/>
              <a:defRPr lang="cs-CZ" sz="2000" kern="1200" dirty="0" smtClean="0">
                <a:solidFill>
                  <a:schemeClr val="accent1"/>
                </a:solidFill>
                <a:latin typeface="Arial" panose="020B0604020202020204" pitchFamily="34" charset="0"/>
                <a:ea typeface="+mn-ea"/>
                <a:cs typeface="Arial" panose="020B0604020202020204" pitchFamily="34" charset="0"/>
              </a:defRPr>
            </a:lvl1pPr>
            <a:lvl2pPr marL="162900" indent="-342900">
              <a:defRPr lang="cs-CZ" sz="1700" kern="1200" dirty="0" smtClean="0">
                <a:solidFill>
                  <a:schemeClr val="tx1"/>
                </a:solidFill>
                <a:latin typeface="Arial" panose="020B0604020202020204" pitchFamily="34" charset="0"/>
                <a:ea typeface="+mn-ea"/>
                <a:cs typeface="Arial" panose="020B0604020202020204" pitchFamily="34" charset="0"/>
              </a:defRPr>
            </a:lvl2pPr>
            <a:lvl3pPr marL="522900" indent="-342900">
              <a:defRPr lang="cs-CZ" sz="1500" kern="1200" dirty="0" smtClean="0">
                <a:solidFill>
                  <a:schemeClr val="tx1"/>
                </a:solidFill>
                <a:latin typeface="Arial" panose="020B0604020202020204" pitchFamily="34" charset="0"/>
                <a:ea typeface="+mn-ea"/>
                <a:cs typeface="Arial" panose="020B0604020202020204" pitchFamily="34" charset="0"/>
              </a:defRPr>
            </a:lvl3pPr>
          </a:lstStyle>
          <a:p>
            <a:pPr marL="0" lvl="0" indent="0" algn="l" defTabSz="914400" rtl="0" eaLnBrk="1" latinLnBrk="0" hangingPunct="1">
              <a:lnSpc>
                <a:spcPts val="2400"/>
              </a:lnSpc>
              <a:spcBef>
                <a:spcPts val="500"/>
              </a:spcBef>
              <a:buFont typeface="Arial" panose="020B0604020202020204" pitchFamily="34" charset="0"/>
              <a:buNone/>
            </a:pPr>
            <a:r>
              <a:rPr lang="de-DE"/>
              <a:t>Mastertextformat bearbeiten</a:t>
            </a:r>
          </a:p>
        </p:txBody>
      </p:sp>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295724" y="5400675"/>
            <a:ext cx="5248276" cy="788988"/>
          </a:xfrm>
        </p:spPr>
        <p:txBody>
          <a:bodyPr lIns="36000" tIns="46800" rIns="0" bIns="0">
            <a:no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a:t>
            </a:r>
            <a:br>
              <a:rPr lang="cs-CZ" dirty="0"/>
            </a:br>
            <a:r>
              <a:rPr lang="cs-CZ" dirty="0"/>
              <a:t>zarovnána doleva. Maximálně 3 řádky. </a:t>
            </a:r>
            <a:r>
              <a:rPr lang="cs-CZ" dirty="0" err="1"/>
              <a:t>Eque</a:t>
            </a:r>
            <a:r>
              <a:rPr lang="cs-CZ" dirty="0"/>
              <a:t> </a:t>
            </a:r>
            <a:r>
              <a:rPr lang="cs-CZ" dirty="0" err="1"/>
              <a:t>quunt</a:t>
            </a:r>
            <a:r>
              <a:rPr lang="cs-CZ" dirty="0"/>
              <a:t>.</a:t>
            </a:r>
            <a:br>
              <a:rPr lang="cs-CZ" dirty="0"/>
            </a:br>
            <a:r>
              <a:rPr lang="cs-CZ" dirty="0"/>
              <a:t>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Tree>
    <p:extLst>
      <p:ext uri="{BB962C8B-B14F-4D97-AF65-F5344CB8AC3E}">
        <p14:creationId xmlns:p14="http://schemas.microsoft.com/office/powerpoint/2010/main" val="101788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lká tabulka">
    <p:spTree>
      <p:nvGrpSpPr>
        <p:cNvPr id="1" name=""/>
        <p:cNvGrpSpPr/>
        <p:nvPr/>
      </p:nvGrpSpPr>
      <p:grpSpPr>
        <a:xfrm>
          <a:off x="0" y="0"/>
          <a:ext cx="0" cy="0"/>
          <a:chOff x="0" y="0"/>
          <a:chExt cx="0" cy="0"/>
        </a:xfrm>
      </p:grpSpPr>
      <p:sp>
        <p:nvSpPr>
          <p:cNvPr id="8" name="Zástupný symbol pro zápatí 7">
            <a:extLst>
              <a:ext uri="{FF2B5EF4-FFF2-40B4-BE49-F238E27FC236}">
                <a16:creationId xmlns:a16="http://schemas.microsoft.com/office/drawing/2014/main" id="{39338068-75F5-4F42-BF5E-AA894F269EAC}"/>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9" name="Zástupný symbol pro číslo snímku 8">
            <a:extLst>
              <a:ext uri="{FF2B5EF4-FFF2-40B4-BE49-F238E27FC236}">
                <a16:creationId xmlns:a16="http://schemas.microsoft.com/office/drawing/2014/main" id="{59463016-F6C9-4C00-BAD3-F9F0792062BE}"/>
              </a:ext>
            </a:extLst>
          </p:cNvPr>
          <p:cNvSpPr>
            <a:spLocks noGrp="1"/>
          </p:cNvSpPr>
          <p:nvPr>
            <p:ph type="sldNum" sz="quarter" idx="12"/>
          </p:nvPr>
        </p:nvSpPr>
        <p:spPr/>
        <p:txBody>
          <a:bodyPr/>
          <a:lstStyle>
            <a:lvl1pPr>
              <a:defRPr>
                <a:solidFill>
                  <a:schemeClr val="accent1"/>
                </a:solidFill>
              </a:defRPr>
            </a:lvl1pPr>
          </a:lstStyle>
          <a:p>
            <a:fld id="{AC30E85F-03A9-4DC3-A879-6F4150C88507}" type="slidenum">
              <a:rPr lang="en-GB" smtClean="0"/>
              <a:pPr/>
              <a:t>‹Nr.›</a:t>
            </a:fld>
            <a:endParaRPr lang="en-GB" dirty="0"/>
          </a:p>
        </p:txBody>
      </p:sp>
      <p:sp>
        <p:nvSpPr>
          <p:cNvPr id="11" name="Zástupný obsah 2">
            <a:extLst>
              <a:ext uri="{FF2B5EF4-FFF2-40B4-BE49-F238E27FC236}">
                <a16:creationId xmlns:a16="http://schemas.microsoft.com/office/drawing/2014/main" id="{E2E1B9AD-2DE2-42E0-BF51-A12EAFBDC25E}"/>
              </a:ext>
            </a:extLst>
          </p:cNvPr>
          <p:cNvSpPr>
            <a:spLocks noGrp="1"/>
          </p:cNvSpPr>
          <p:nvPr>
            <p:ph idx="18" hasCustomPrompt="1"/>
          </p:nvPr>
        </p:nvSpPr>
        <p:spPr>
          <a:xfrm>
            <a:off x="648000" y="5438775"/>
            <a:ext cx="10934701" cy="304194"/>
          </a:xfrm>
        </p:spPr>
        <p:txBody>
          <a:bodyPr lIns="0" tIns="46800" rIns="0" bIns="0">
            <a:normAutofit/>
          </a:bodyPr>
          <a:lstStyle>
            <a:lvl1pPr marL="0" indent="0">
              <a:lnSpc>
                <a:spcPts val="1900"/>
              </a:lnSpc>
              <a:spcBef>
                <a:spcPts val="0"/>
              </a:spcBef>
              <a:buNone/>
              <a:defRPr sz="1500">
                <a:solidFill>
                  <a:schemeClr val="accent1"/>
                </a:solidFill>
                <a:latin typeface="Arial" panose="020B0604020202020204" pitchFamily="34" charset="0"/>
                <a:cs typeface="Arial" panose="020B0604020202020204" pitchFamily="34" charset="0"/>
              </a:defRPr>
            </a:lvl1pPr>
            <a:lvl2pPr marL="0" indent="0">
              <a:lnSpc>
                <a:spcPts val="1440"/>
              </a:lnSpc>
              <a:spcBef>
                <a:spcPts val="0"/>
              </a:spcBef>
              <a:buClr>
                <a:schemeClr val="tx2"/>
              </a:buClr>
              <a:buFont typeface="Arial" panose="020B0604020202020204" pitchFamily="34" charset="0"/>
              <a:buNone/>
              <a:defRPr sz="1200">
                <a:solidFill>
                  <a:schemeClr val="accent1"/>
                </a:solidFill>
                <a:latin typeface="Arial" panose="020B0604020202020204" pitchFamily="34" charset="0"/>
                <a:cs typeface="Arial" panose="020B0604020202020204" pitchFamily="34" charset="0"/>
              </a:defRPr>
            </a:lvl2pPr>
          </a:lstStyle>
          <a:p>
            <a:pPr lvl="0"/>
            <a:r>
              <a:rPr lang="cs-CZ" dirty="0"/>
              <a:t>Popiska, měla by být krátká, bez dělení slov, zarovnána doleva. </a:t>
            </a:r>
            <a:r>
              <a:rPr lang="cs-CZ" dirty="0" err="1"/>
              <a:t>Eque</a:t>
            </a:r>
            <a:r>
              <a:rPr lang="cs-CZ" dirty="0"/>
              <a:t> </a:t>
            </a:r>
            <a:r>
              <a:rPr lang="cs-CZ" dirty="0" err="1"/>
              <a:t>quunt</a:t>
            </a:r>
            <a:r>
              <a:rPr lang="cs-CZ" dirty="0"/>
              <a:t>. Ne et </a:t>
            </a:r>
            <a:r>
              <a:rPr lang="cs-CZ" dirty="0" err="1"/>
              <a:t>illenih</a:t>
            </a:r>
            <a:r>
              <a:rPr lang="cs-CZ" dirty="0"/>
              <a:t> </a:t>
            </a:r>
            <a:r>
              <a:rPr lang="cs-CZ" dirty="0" err="1"/>
              <a:t>ictiam</a:t>
            </a:r>
            <a:r>
              <a:rPr lang="cs-CZ" dirty="0"/>
              <a:t> </a:t>
            </a:r>
            <a:r>
              <a:rPr lang="cs-CZ" dirty="0" err="1"/>
              <a:t>rem</a:t>
            </a:r>
            <a:r>
              <a:rPr lang="cs-CZ" dirty="0"/>
              <a:t>. Et plita </a:t>
            </a:r>
            <a:r>
              <a:rPr lang="cs-CZ" dirty="0" err="1"/>
              <a:t>sus</a:t>
            </a:r>
            <a:endParaRPr lang="cs-CZ" dirty="0"/>
          </a:p>
        </p:txBody>
      </p:sp>
      <p:sp>
        <p:nvSpPr>
          <p:cNvPr id="10" name="Zástupný obsah 11">
            <a:extLst>
              <a:ext uri="{FF2B5EF4-FFF2-40B4-BE49-F238E27FC236}">
                <a16:creationId xmlns:a16="http://schemas.microsoft.com/office/drawing/2014/main" id="{CA356CCC-F898-4B43-8EA0-2C9FD3059818}"/>
              </a:ext>
            </a:extLst>
          </p:cNvPr>
          <p:cNvSpPr>
            <a:spLocks noGrp="1"/>
          </p:cNvSpPr>
          <p:nvPr>
            <p:ph sz="quarter" idx="4"/>
          </p:nvPr>
        </p:nvSpPr>
        <p:spPr>
          <a:xfrm>
            <a:off x="648000" y="1876425"/>
            <a:ext cx="10934701" cy="3418337"/>
          </a:xfrm>
        </p:spPr>
        <p:txBody>
          <a:bodyPr/>
          <a:lstStyle>
            <a:lvl1pPr marL="0" indent="0">
              <a:buNone/>
              <a:defRPr/>
            </a:lvl1pPr>
          </a:lstStyle>
          <a:p>
            <a:pPr lvl="0"/>
            <a:r>
              <a:rPr lang="de-DE"/>
              <a:t>Mastertextformat bearbeiten</a:t>
            </a:r>
          </a:p>
        </p:txBody>
      </p:sp>
      <p:sp>
        <p:nvSpPr>
          <p:cNvPr id="7" name="Nadpis 1">
            <a:extLst>
              <a:ext uri="{FF2B5EF4-FFF2-40B4-BE49-F238E27FC236}">
                <a16:creationId xmlns:a16="http://schemas.microsoft.com/office/drawing/2014/main" id="{F483E421-82E4-4242-9E91-178B4AC74DAA}"/>
              </a:ext>
            </a:extLst>
          </p:cNvPr>
          <p:cNvSpPr>
            <a:spLocks noGrp="1"/>
          </p:cNvSpPr>
          <p:nvPr>
            <p:ph type="title" hasCustomPrompt="1"/>
          </p:nvPr>
        </p:nvSpPr>
        <p:spPr>
          <a:xfrm>
            <a:off x="648000" y="668337"/>
            <a:ext cx="10726738" cy="836079"/>
          </a:xfrm>
        </p:spPr>
        <p:txBody>
          <a:bodyPr lIns="0" tIns="46800" anchor="t" anchorCtr="0">
            <a:no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bez dělení slov</a:t>
            </a:r>
            <a:endParaRPr lang="en-GB" dirty="0"/>
          </a:p>
        </p:txBody>
      </p:sp>
    </p:spTree>
    <p:extLst>
      <p:ext uri="{BB962C8B-B14F-4D97-AF65-F5344CB8AC3E}">
        <p14:creationId xmlns:p14="http://schemas.microsoft.com/office/powerpoint/2010/main" val="2220957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ázev+text ve4 úrovních">
    <p:spTree>
      <p:nvGrpSpPr>
        <p:cNvPr id="1" name=""/>
        <p:cNvGrpSpPr/>
        <p:nvPr/>
      </p:nvGrpSpPr>
      <p:grpSpPr>
        <a:xfrm>
          <a:off x="0" y="0"/>
          <a:ext cx="0" cy="0"/>
          <a:chOff x="0" y="0"/>
          <a:chExt cx="0" cy="0"/>
        </a:xfrm>
      </p:grpSpPr>
      <p:sp>
        <p:nvSpPr>
          <p:cNvPr id="4" name="Zástupný symbol pro zápatí 3">
            <a:extLst>
              <a:ext uri="{FF2B5EF4-FFF2-40B4-BE49-F238E27FC236}">
                <a16:creationId xmlns:a16="http://schemas.microsoft.com/office/drawing/2014/main" id="{073BB03D-30D0-4F9D-8CA1-257BD977963F}"/>
              </a:ext>
            </a:extLst>
          </p:cNvPr>
          <p:cNvSpPr>
            <a:spLocks noGrp="1"/>
          </p:cNvSpPr>
          <p:nvPr>
            <p:ph type="ftr" sz="quarter" idx="11"/>
          </p:nvPr>
        </p:nvSpPr>
        <p:spPr>
          <a:xfrm>
            <a:off x="0" y="6300056"/>
            <a:ext cx="4114800" cy="545244"/>
          </a:xfrm>
        </p:spPr>
        <p:txBody>
          <a:bodyPr/>
          <a:lstStyle/>
          <a:p>
            <a:r>
              <a:rPr lang="cs-CZ" dirty="0"/>
              <a:t>Název kapitoly</a:t>
            </a:r>
            <a:endParaRPr lang="en-GB" dirty="0"/>
          </a:p>
        </p:txBody>
      </p:sp>
      <p:sp>
        <p:nvSpPr>
          <p:cNvPr id="5" name="Zástupný symbol pro číslo snímku 4">
            <a:extLst>
              <a:ext uri="{FF2B5EF4-FFF2-40B4-BE49-F238E27FC236}">
                <a16:creationId xmlns:a16="http://schemas.microsoft.com/office/drawing/2014/main" id="{7425CB23-83F8-4E92-BCE7-5943D3DA4CB4}"/>
              </a:ext>
            </a:extLst>
          </p:cNvPr>
          <p:cNvSpPr>
            <a:spLocks noGrp="1"/>
          </p:cNvSpPr>
          <p:nvPr>
            <p:ph type="sldNum" sz="quarter" idx="12"/>
          </p:nvPr>
        </p:nvSpPr>
        <p:spPr/>
        <p:txBody>
          <a:bodyPr/>
          <a:lstStyle/>
          <a:p>
            <a:fld id="{AC30E85F-03A9-4DC3-A879-6F4150C88507}" type="slidenum">
              <a:rPr lang="en-GB" smtClean="0"/>
              <a:t>‹Nr.›</a:t>
            </a:fld>
            <a:endParaRPr lang="en-GB"/>
          </a:p>
        </p:txBody>
      </p:sp>
      <p:sp>
        <p:nvSpPr>
          <p:cNvPr id="8" name="Nadpis 1">
            <a:extLst>
              <a:ext uri="{FF2B5EF4-FFF2-40B4-BE49-F238E27FC236}">
                <a16:creationId xmlns:a16="http://schemas.microsoft.com/office/drawing/2014/main" id="{8F8AA3EE-05A3-45B3-B7EA-9A4E5EDC389D}"/>
              </a:ext>
            </a:extLst>
          </p:cNvPr>
          <p:cNvSpPr>
            <a:spLocks noGrp="1"/>
          </p:cNvSpPr>
          <p:nvPr>
            <p:ph type="title" hasCustomPrompt="1"/>
          </p:nvPr>
        </p:nvSpPr>
        <p:spPr>
          <a:xfrm>
            <a:off x="648000" y="668337"/>
            <a:ext cx="9877985" cy="1022351"/>
          </a:xfrm>
        </p:spPr>
        <p:txBody>
          <a:bodyPr lIns="0" tIns="46800" anchor="t" anchorCtr="0">
            <a:normAutofit/>
          </a:bodyPr>
          <a:lstStyle>
            <a:lvl1pPr>
              <a:lnSpc>
                <a:spcPts val="3400"/>
              </a:lnSpc>
              <a:defRPr sz="3100" cap="all" baseline="0">
                <a:solidFill>
                  <a:schemeClr val="accent1"/>
                </a:solidFill>
                <a:latin typeface="Arial" panose="020B0604020202020204" pitchFamily="34" charset="0"/>
                <a:cs typeface="Arial" panose="020B0604020202020204" pitchFamily="34" charset="0"/>
              </a:defRPr>
            </a:lvl1pPr>
          </a:lstStyle>
          <a:p>
            <a:r>
              <a:rPr lang="cs-CZ" dirty="0"/>
              <a:t>Název maximálně na dva řádky, zarovnání doleva, bez dělení slov </a:t>
            </a:r>
            <a:endParaRPr lang="en-GB" dirty="0"/>
          </a:p>
        </p:txBody>
      </p:sp>
      <p:sp>
        <p:nvSpPr>
          <p:cNvPr id="9" name="Zástupný text 2">
            <a:extLst>
              <a:ext uri="{FF2B5EF4-FFF2-40B4-BE49-F238E27FC236}">
                <a16:creationId xmlns:a16="http://schemas.microsoft.com/office/drawing/2014/main" id="{E6A0F913-BDE8-4413-9F6C-9B23331613E7}"/>
              </a:ext>
            </a:extLst>
          </p:cNvPr>
          <p:cNvSpPr>
            <a:spLocks noGrp="1"/>
          </p:cNvSpPr>
          <p:nvPr>
            <p:ph type="body" idx="1" hasCustomPrompt="1"/>
          </p:nvPr>
        </p:nvSpPr>
        <p:spPr>
          <a:xfrm>
            <a:off x="648000" y="1801081"/>
            <a:ext cx="9877985" cy="427769"/>
          </a:xfrm>
        </p:spPr>
        <p:txBody>
          <a:bodyPr lIns="0" anchor="t" anchorCtr="0">
            <a:normAutofit/>
          </a:bodyPr>
          <a:lstStyle>
            <a:lvl1pPr marL="0" indent="0">
              <a:lnSpc>
                <a:spcPts val="2500"/>
              </a:lnSpc>
              <a:spcBef>
                <a:spcPts val="0"/>
              </a:spcBef>
              <a:buNone/>
              <a:defRPr sz="2200" b="1">
                <a:solidFill>
                  <a:schemeClr val="accent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dirty="0"/>
              <a:t>Text ve čtyřech úrovních, s odrážkami a nadpisem</a:t>
            </a:r>
            <a:br>
              <a:rPr lang="cs-CZ" dirty="0"/>
            </a:br>
            <a:endParaRPr lang="cs-CZ" dirty="0"/>
          </a:p>
        </p:txBody>
      </p:sp>
      <p:sp>
        <p:nvSpPr>
          <p:cNvPr id="10" name="Zástupný obsah 3">
            <a:extLst>
              <a:ext uri="{FF2B5EF4-FFF2-40B4-BE49-F238E27FC236}">
                <a16:creationId xmlns:a16="http://schemas.microsoft.com/office/drawing/2014/main" id="{F485995A-C222-438A-B0FE-6D92DF9C6DFF}"/>
              </a:ext>
            </a:extLst>
          </p:cNvPr>
          <p:cNvSpPr>
            <a:spLocks noGrp="1"/>
          </p:cNvSpPr>
          <p:nvPr>
            <p:ph sz="half" idx="2" hasCustomPrompt="1"/>
          </p:nvPr>
        </p:nvSpPr>
        <p:spPr>
          <a:xfrm>
            <a:off x="648000" y="2228850"/>
            <a:ext cx="9877985" cy="3960813"/>
          </a:xfrm>
        </p:spPr>
        <p:txBody>
          <a:bodyPr lIns="0" tIns="36000"/>
          <a:lstStyle>
            <a:lvl1pPr marL="0" indent="0">
              <a:lnSpc>
                <a:spcPts val="2400"/>
              </a:lnSpc>
              <a:spcBef>
                <a:spcPts val="500"/>
              </a:spcBef>
              <a:buNone/>
              <a:defRPr sz="2000">
                <a:solidFill>
                  <a:schemeClr val="tx2"/>
                </a:solidFill>
                <a:latin typeface="Arial" panose="020B0604020202020204" pitchFamily="34" charset="0"/>
                <a:cs typeface="Arial" panose="020B0604020202020204" pitchFamily="34" charset="0"/>
              </a:defRPr>
            </a:lvl1pPr>
            <a:lvl2pPr marL="180000" indent="-180000">
              <a:lnSpc>
                <a:spcPts val="2400"/>
              </a:lnSpc>
              <a:spcBef>
                <a:spcPts val="700"/>
              </a:spcBef>
              <a:buClr>
                <a:schemeClr val="accent1"/>
              </a:buClr>
              <a:defRPr sz="1700">
                <a:solidFill>
                  <a:schemeClr val="tx2"/>
                </a:solidFill>
                <a:latin typeface="Arial" panose="020B0604020202020204" pitchFamily="34" charset="0"/>
                <a:cs typeface="Arial" panose="020B0604020202020204" pitchFamily="34" charset="0"/>
              </a:defRPr>
            </a:lvl2pPr>
            <a:lvl3pPr marL="360000" indent="-108000">
              <a:lnSpc>
                <a:spcPts val="1900"/>
              </a:lnSpc>
              <a:buClr>
                <a:schemeClr val="accent1"/>
              </a:buClr>
              <a:defRPr sz="1500">
                <a:solidFill>
                  <a:schemeClr val="tx2"/>
                </a:solidFill>
                <a:latin typeface="Arial" panose="020B0604020202020204" pitchFamily="34" charset="0"/>
                <a:cs typeface="Arial" panose="020B0604020202020204" pitchFamily="34" charset="0"/>
              </a:defRPr>
            </a:lvl3pPr>
          </a:lstStyle>
          <a:p>
            <a:pPr lvl="0"/>
            <a:r>
              <a:rPr lang="cs-CZ" dirty="0" err="1"/>
              <a:t>Facercipid</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nonestiatur</a:t>
            </a:r>
            <a:r>
              <a:rPr lang="cs-CZ" dirty="0"/>
              <a:t> </a:t>
            </a:r>
            <a:r>
              <a:rPr lang="cs-CZ" dirty="0" err="1"/>
              <a:t>acercipid</a:t>
            </a:r>
            <a:r>
              <a:rPr lang="cs-CZ" dirty="0"/>
              <a:t> maxim. </a:t>
            </a:r>
          </a:p>
          <a:p>
            <a:pPr lvl="1"/>
            <a:r>
              <a:rPr lang="cs-CZ" dirty="0"/>
              <a:t>Quis et venimin </a:t>
            </a:r>
            <a:r>
              <a:rPr lang="cs-CZ" dirty="0" err="1"/>
              <a:t>numquam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 </a:t>
            </a:r>
          </a:p>
          <a:p>
            <a:pPr lvl="2"/>
            <a:r>
              <a:rPr lang="cs-CZ" dirty="0"/>
              <a:t>Venimin </a:t>
            </a:r>
            <a:r>
              <a:rPr lang="cs-CZ" dirty="0" err="1"/>
              <a:t>munquam</a:t>
            </a:r>
            <a:r>
              <a:rPr lang="cs-CZ" dirty="0"/>
              <a:t> </a:t>
            </a:r>
            <a:r>
              <a:rPr lang="cs-CZ" dirty="0" err="1"/>
              <a:t>rera</a:t>
            </a:r>
            <a:r>
              <a:rPr lang="cs-CZ" dirty="0"/>
              <a:t> </a:t>
            </a:r>
            <a:r>
              <a:rPr lang="cs-CZ" dirty="0" err="1"/>
              <a:t>cus</a:t>
            </a:r>
            <a:r>
              <a:rPr lang="cs-CZ" dirty="0"/>
              <a:t> </a:t>
            </a:r>
            <a:r>
              <a:rPr lang="cs-CZ" dirty="0" err="1"/>
              <a:t>eliam</a:t>
            </a:r>
            <a:r>
              <a:rPr lang="cs-CZ" dirty="0"/>
              <a:t> et </a:t>
            </a:r>
            <a:r>
              <a:rPr lang="cs-CZ" dirty="0" err="1"/>
              <a:t>et</a:t>
            </a:r>
            <a:r>
              <a:rPr lang="cs-CZ" dirty="0"/>
              <a:t> </a:t>
            </a:r>
            <a:r>
              <a:rPr lang="cs-CZ" dirty="0" err="1"/>
              <a:t>volecusandit</a:t>
            </a:r>
            <a:r>
              <a:rPr lang="cs-CZ" dirty="0"/>
              <a:t>.</a:t>
            </a:r>
          </a:p>
        </p:txBody>
      </p:sp>
    </p:spTree>
    <p:extLst>
      <p:ext uri="{BB962C8B-B14F-4D97-AF65-F5344CB8AC3E}">
        <p14:creationId xmlns:p14="http://schemas.microsoft.com/office/powerpoint/2010/main" val="75058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Závěr">
    <p:spTree>
      <p:nvGrpSpPr>
        <p:cNvPr id="1" name=""/>
        <p:cNvGrpSpPr/>
        <p:nvPr/>
      </p:nvGrpSpPr>
      <p:grpSpPr>
        <a:xfrm>
          <a:off x="0" y="0"/>
          <a:ext cx="0" cy="0"/>
          <a:chOff x="0" y="0"/>
          <a:chExt cx="0" cy="0"/>
        </a:xfrm>
      </p:grpSpPr>
      <p:sp>
        <p:nvSpPr>
          <p:cNvPr id="6" name="Zástupný symbol pro číslo snímku 5">
            <a:extLst>
              <a:ext uri="{FF2B5EF4-FFF2-40B4-BE49-F238E27FC236}">
                <a16:creationId xmlns:a16="http://schemas.microsoft.com/office/drawing/2014/main" id="{4353E62B-0529-488E-8E97-A92D3D0F3B29}"/>
              </a:ext>
            </a:extLst>
          </p:cNvPr>
          <p:cNvSpPr>
            <a:spLocks noGrp="1"/>
          </p:cNvSpPr>
          <p:nvPr>
            <p:ph type="sldNum" sz="quarter" idx="12"/>
          </p:nvPr>
        </p:nvSpPr>
        <p:spPr/>
        <p:txBody>
          <a:bodyPr bIns="144000"/>
          <a:lstStyle>
            <a:lvl1pPr>
              <a:defRPr sz="110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
        <p:nvSpPr>
          <p:cNvPr id="5" name="Zástupný symbol pro zápatí 4">
            <a:extLst>
              <a:ext uri="{FF2B5EF4-FFF2-40B4-BE49-F238E27FC236}">
                <a16:creationId xmlns:a16="http://schemas.microsoft.com/office/drawing/2014/main" id="{39341119-8629-4206-ABA6-3FAD83B872B4}"/>
              </a:ext>
            </a:extLst>
          </p:cNvPr>
          <p:cNvSpPr>
            <a:spLocks noGrp="1"/>
          </p:cNvSpPr>
          <p:nvPr>
            <p:ph type="ftr" sz="quarter" idx="11"/>
          </p:nvPr>
        </p:nvSpPr>
        <p:spPr>
          <a:xfrm>
            <a:off x="9525" y="6300056"/>
            <a:ext cx="4114800" cy="545244"/>
          </a:xfrm>
        </p:spPr>
        <p:txBody>
          <a:bodyPr bIns="144000"/>
          <a:lstStyle>
            <a:lvl1pPr>
              <a:defRPr sz="1100"/>
            </a:lvl1pPr>
          </a:lstStyle>
          <a:p>
            <a:r>
              <a:rPr lang="cs-CZ" dirty="0"/>
              <a:t>Název kapitoly</a:t>
            </a:r>
            <a:endParaRPr lang="en-GB" dirty="0"/>
          </a:p>
        </p:txBody>
      </p:sp>
      <p:sp>
        <p:nvSpPr>
          <p:cNvPr id="3" name="Zástupný obsah 2">
            <a:extLst>
              <a:ext uri="{FF2B5EF4-FFF2-40B4-BE49-F238E27FC236}">
                <a16:creationId xmlns:a16="http://schemas.microsoft.com/office/drawing/2014/main" id="{A1F488C2-8778-47E7-B90B-90C218F51B4A}"/>
              </a:ext>
            </a:extLst>
          </p:cNvPr>
          <p:cNvSpPr>
            <a:spLocks noGrp="1"/>
          </p:cNvSpPr>
          <p:nvPr>
            <p:ph idx="1" hasCustomPrompt="1"/>
          </p:nvPr>
        </p:nvSpPr>
        <p:spPr>
          <a:xfrm>
            <a:off x="-1" y="1390650"/>
            <a:ext cx="10515601" cy="4786314"/>
          </a:xfrm>
        </p:spPr>
        <p:txBody>
          <a:bodyPr lIns="648000" tIns="0" rIns="0" bIns="0"/>
          <a:lstStyle>
            <a:lvl1pPr marL="0" indent="0">
              <a:lnSpc>
                <a:spcPts val="2400"/>
              </a:lnSpc>
              <a:spcBef>
                <a:spcPts val="0"/>
              </a:spcBef>
              <a:buNone/>
              <a:defRPr sz="2000">
                <a:solidFill>
                  <a:schemeClr val="tx2"/>
                </a:solidFill>
                <a:latin typeface="Arial" panose="020B0604020202020204" pitchFamily="34" charset="0"/>
                <a:cs typeface="Arial" panose="020B0604020202020204" pitchFamily="34" charset="0"/>
              </a:defRPr>
            </a:lvl1pPr>
            <a:lvl2pPr marL="0" indent="-180000">
              <a:lnSpc>
                <a:spcPts val="1900"/>
              </a:lnSpc>
              <a:buClr>
                <a:schemeClr val="tx2"/>
              </a:buClr>
              <a:buFont typeface="Arial" panose="020B0604020202020204" pitchFamily="34" charset="0"/>
              <a:buChar char="•"/>
              <a:defRPr sz="1700">
                <a:solidFill>
                  <a:schemeClr val="accent1"/>
                </a:solidFill>
                <a:latin typeface="Arial" panose="020B0604020202020204" pitchFamily="34" charset="0"/>
                <a:cs typeface="Arial" panose="020B0604020202020204" pitchFamily="34" charset="0"/>
              </a:defRPr>
            </a:lvl2pPr>
          </a:lstStyle>
          <a:p>
            <a:pPr lvl="0"/>
            <a:r>
              <a:rPr lang="cs-CZ" dirty="0"/>
              <a:t>Text závěru zarovnán doleva, bez dělení slov.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Maxim </a:t>
            </a:r>
            <a:r>
              <a:rPr lang="cs-CZ" dirty="0" err="1"/>
              <a:t>ea</a:t>
            </a:r>
            <a:r>
              <a:rPr lang="cs-CZ" dirty="0"/>
              <a:t> </a:t>
            </a:r>
            <a:r>
              <a:rPr lang="cs-CZ" dirty="0" err="1"/>
              <a:t>nonectas</a:t>
            </a:r>
            <a:r>
              <a:rPr lang="cs-CZ" dirty="0"/>
              <a:t> </a:t>
            </a:r>
            <a:r>
              <a:rPr lang="cs-CZ" dirty="0" err="1"/>
              <a:t>venienimint</a:t>
            </a:r>
            <a:r>
              <a:rPr lang="cs-CZ" dirty="0"/>
              <a:t> </a:t>
            </a:r>
            <a:r>
              <a:rPr lang="cs-CZ" dirty="0" err="1"/>
              <a:t>adis</a:t>
            </a:r>
            <a:r>
              <a:rPr lang="cs-CZ" dirty="0"/>
              <a:t> </a:t>
            </a:r>
            <a:r>
              <a:rPr lang="cs-CZ" dirty="0" err="1"/>
              <a:t>sundeles</a:t>
            </a:r>
            <a:r>
              <a:rPr lang="cs-CZ" dirty="0"/>
              <a:t> </a:t>
            </a:r>
            <a:r>
              <a:rPr lang="cs-CZ" dirty="0" err="1"/>
              <a:t>derspis</a:t>
            </a:r>
            <a:r>
              <a:rPr lang="cs-CZ" dirty="0"/>
              <a:t> </a:t>
            </a:r>
            <a:r>
              <a:rPr lang="cs-CZ" dirty="0" err="1"/>
              <a:t>aspid</a:t>
            </a:r>
            <a:r>
              <a:rPr lang="cs-CZ" dirty="0"/>
              <a:t> </a:t>
            </a:r>
            <a:r>
              <a:rPr lang="cs-CZ" dirty="0" err="1"/>
              <a:t>eos</a:t>
            </a:r>
            <a:r>
              <a:rPr lang="cs-CZ" dirty="0"/>
              <a:t> </a:t>
            </a:r>
            <a:r>
              <a:rPr lang="cs-CZ" dirty="0" err="1"/>
              <a:t>auda</a:t>
            </a:r>
            <a:r>
              <a:rPr lang="cs-CZ" dirty="0"/>
              <a:t> non </a:t>
            </a:r>
            <a:r>
              <a:rPr lang="cs-CZ" dirty="0" err="1"/>
              <a:t>noestiatur</a:t>
            </a:r>
            <a:r>
              <a:rPr lang="cs-CZ" dirty="0"/>
              <a:t>? </a:t>
            </a:r>
          </a:p>
        </p:txBody>
      </p:sp>
      <p:sp>
        <p:nvSpPr>
          <p:cNvPr id="2" name="Nadpis 1">
            <a:extLst>
              <a:ext uri="{FF2B5EF4-FFF2-40B4-BE49-F238E27FC236}">
                <a16:creationId xmlns:a16="http://schemas.microsoft.com/office/drawing/2014/main" id="{4560B06C-FBB9-4787-A454-BA11993B2F46}"/>
              </a:ext>
            </a:extLst>
          </p:cNvPr>
          <p:cNvSpPr>
            <a:spLocks noGrp="1"/>
          </p:cNvSpPr>
          <p:nvPr>
            <p:ph type="title" hasCustomPrompt="1"/>
          </p:nvPr>
        </p:nvSpPr>
        <p:spPr>
          <a:xfrm>
            <a:off x="9525" y="438151"/>
            <a:ext cx="10506075" cy="952500"/>
          </a:xfrm>
        </p:spPr>
        <p:txBody>
          <a:bodyPr lIns="648000" bIns="0"/>
          <a:lstStyle>
            <a:lvl1pPr>
              <a:defRPr sz="3300" cap="all" baseline="0">
                <a:solidFill>
                  <a:schemeClr val="accent1"/>
                </a:solidFill>
                <a:latin typeface="Arial" panose="020B0604020202020204" pitchFamily="34" charset="0"/>
                <a:cs typeface="Arial" panose="020B0604020202020204" pitchFamily="34" charset="0"/>
              </a:defRPr>
            </a:lvl1pPr>
          </a:lstStyle>
          <a:p>
            <a:r>
              <a:rPr lang="cs-CZ" dirty="0"/>
              <a:t>Závěr</a:t>
            </a:r>
            <a:endParaRPr lang="en-GB" dirty="0"/>
          </a:p>
        </p:txBody>
      </p:sp>
    </p:spTree>
    <p:extLst>
      <p:ext uri="{BB962C8B-B14F-4D97-AF65-F5344CB8AC3E}">
        <p14:creationId xmlns:p14="http://schemas.microsoft.com/office/powerpoint/2010/main" val="738054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Grafický objekt 15">
            <a:extLst>
              <a:ext uri="{FF2B5EF4-FFF2-40B4-BE49-F238E27FC236}">
                <a16:creationId xmlns:a16="http://schemas.microsoft.com/office/drawing/2014/main" id="{1D2C1BD1-DF04-4972-B6AC-710309511713}"/>
              </a:ext>
            </a:extLst>
          </p:cNvPr>
          <p:cNvPicPr>
            <a:picLocks noChangeAspect="1"/>
          </p:cNvPicPr>
          <p:nvPr userDrawn="1"/>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525" y="-11845"/>
            <a:ext cx="12190479" cy="6857145"/>
          </a:xfrm>
          <a:prstGeom prst="rect">
            <a:avLst/>
          </a:prstGeom>
        </p:spPr>
      </p:pic>
      <p:sp>
        <p:nvSpPr>
          <p:cNvPr id="2" name="Zástupný nadpis 1">
            <a:extLst>
              <a:ext uri="{FF2B5EF4-FFF2-40B4-BE49-F238E27FC236}">
                <a16:creationId xmlns:a16="http://schemas.microsoft.com/office/drawing/2014/main" id="{63214D28-0DA1-4624-BAB7-B2F6E5DBF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endParaRPr lang="en-GB"/>
          </a:p>
        </p:txBody>
      </p:sp>
      <p:sp>
        <p:nvSpPr>
          <p:cNvPr id="3" name="Zástupný text 2">
            <a:extLst>
              <a:ext uri="{FF2B5EF4-FFF2-40B4-BE49-F238E27FC236}">
                <a16:creationId xmlns:a16="http://schemas.microsoft.com/office/drawing/2014/main" id="{221DD6FD-91DB-45E3-87DD-112AED868D26}"/>
              </a:ext>
            </a:extLst>
          </p:cNvPr>
          <p:cNvSpPr>
            <a:spLocks noGrp="1"/>
          </p:cNvSpPr>
          <p:nvPr>
            <p:ph type="body" idx="1"/>
          </p:nvPr>
        </p:nvSpPr>
        <p:spPr>
          <a:xfrm>
            <a:off x="-1" y="1825625"/>
            <a:ext cx="12182475" cy="4351338"/>
          </a:xfrm>
          <a:prstGeom prst="rect">
            <a:avLst/>
          </a:prstGeom>
        </p:spPr>
        <p:txBody>
          <a:bodyPr vert="horz" lIns="91440" tIns="45720" rIns="91440" bIns="45720" rtlCol="0">
            <a:normAutofit/>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endParaRPr lang="en-GB" dirty="0"/>
          </a:p>
        </p:txBody>
      </p:sp>
      <p:sp>
        <p:nvSpPr>
          <p:cNvPr id="5" name="Zástupný symbol pro zápatí 4">
            <a:extLst>
              <a:ext uri="{FF2B5EF4-FFF2-40B4-BE49-F238E27FC236}">
                <a16:creationId xmlns:a16="http://schemas.microsoft.com/office/drawing/2014/main" id="{40786BE7-A26E-4F3E-9866-CEB10436349D}"/>
              </a:ext>
            </a:extLst>
          </p:cNvPr>
          <p:cNvSpPr>
            <a:spLocks noGrp="1"/>
          </p:cNvSpPr>
          <p:nvPr>
            <p:ph type="ftr" sz="quarter" idx="3"/>
          </p:nvPr>
        </p:nvSpPr>
        <p:spPr>
          <a:xfrm>
            <a:off x="0" y="6311901"/>
            <a:ext cx="4114800" cy="545244"/>
          </a:xfrm>
          <a:prstGeom prst="rect">
            <a:avLst/>
          </a:prstGeom>
        </p:spPr>
        <p:txBody>
          <a:bodyPr vert="horz" lIns="648000" tIns="45720" rIns="0" bIns="144000" rtlCol="0" anchor="b" anchorCtr="0"/>
          <a:lstStyle>
            <a:lvl1pPr algn="l">
              <a:lnSpc>
                <a:spcPts val="1335"/>
              </a:lnSpc>
              <a:defRPr sz="1100">
                <a:solidFill>
                  <a:schemeClr val="accent1"/>
                </a:solidFill>
                <a:latin typeface="Arial" panose="020B0604020202020204" pitchFamily="34" charset="0"/>
                <a:cs typeface="Arial" panose="020B0604020202020204" pitchFamily="34" charset="0"/>
              </a:defRPr>
            </a:lvl1pPr>
          </a:lstStyle>
          <a:p>
            <a:r>
              <a:rPr lang="cs-CZ" dirty="0"/>
              <a:t>Název kapitoly</a:t>
            </a:r>
            <a:endParaRPr lang="en-GB" dirty="0"/>
          </a:p>
        </p:txBody>
      </p:sp>
      <p:sp>
        <p:nvSpPr>
          <p:cNvPr id="6" name="Zástupný symbol pro číslo snímku 5">
            <a:extLst>
              <a:ext uri="{FF2B5EF4-FFF2-40B4-BE49-F238E27FC236}">
                <a16:creationId xmlns:a16="http://schemas.microsoft.com/office/drawing/2014/main" id="{45E8839A-E64B-463B-B902-6C78D4BEF8BE}"/>
              </a:ext>
            </a:extLst>
          </p:cNvPr>
          <p:cNvSpPr>
            <a:spLocks noGrp="1"/>
          </p:cNvSpPr>
          <p:nvPr>
            <p:ph type="sldNum" sz="quarter" idx="4"/>
          </p:nvPr>
        </p:nvSpPr>
        <p:spPr>
          <a:xfrm>
            <a:off x="9439275" y="6300057"/>
            <a:ext cx="2743200" cy="545243"/>
          </a:xfrm>
          <a:prstGeom prst="rect">
            <a:avLst/>
          </a:prstGeom>
        </p:spPr>
        <p:txBody>
          <a:bodyPr vert="horz" lIns="0" tIns="45720" rIns="648000" bIns="144000" rtlCol="0" anchor="b" anchorCtr="0"/>
          <a:lstStyle>
            <a:lvl1pPr algn="r">
              <a:lnSpc>
                <a:spcPts val="1335"/>
              </a:lnSpc>
              <a:defRPr sz="1100" b="1" baseline="0">
                <a:solidFill>
                  <a:schemeClr val="accent1"/>
                </a:solidFill>
                <a:latin typeface="Arial" panose="020B0604020202020204" pitchFamily="34" charset="0"/>
                <a:cs typeface="Arial" panose="020B0604020202020204" pitchFamily="34" charset="0"/>
              </a:defRPr>
            </a:lvl1pPr>
          </a:lstStyle>
          <a:p>
            <a:fld id="{AC30E85F-03A9-4DC3-A879-6F4150C88507}" type="slidenum">
              <a:rPr lang="en-GB" smtClean="0"/>
              <a:pPr/>
              <a:t>‹Nr.›</a:t>
            </a:fld>
            <a:endParaRPr lang="en-GB" dirty="0"/>
          </a:p>
        </p:txBody>
      </p:sp>
    </p:spTree>
    <p:extLst>
      <p:ext uri="{BB962C8B-B14F-4D97-AF65-F5344CB8AC3E}">
        <p14:creationId xmlns:p14="http://schemas.microsoft.com/office/powerpoint/2010/main" val="14497415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3" r:id="rId4"/>
    <p:sldLayoutId id="2147483662" r:id="rId5"/>
    <p:sldLayoutId id="2147483667" r:id="rId6"/>
    <p:sldLayoutId id="2147483666" r:id="rId7"/>
    <p:sldLayoutId id="2147483654" r:id="rId8"/>
    <p:sldLayoutId id="2147483663" r:id="rId9"/>
    <p:sldLayoutId id="2147483664" r:id="rId10"/>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mailto:name@"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7DDF12-B719-4928-AC12-F785D199D47F}"/>
              </a:ext>
            </a:extLst>
          </p:cNvPr>
          <p:cNvSpPr>
            <a:spLocks noGrp="1"/>
          </p:cNvSpPr>
          <p:nvPr>
            <p:ph type="ctrTitle"/>
          </p:nvPr>
        </p:nvSpPr>
        <p:spPr>
          <a:xfrm>
            <a:off x="474134" y="0"/>
            <a:ext cx="7053732" cy="4324171"/>
          </a:xfrm>
        </p:spPr>
        <p:txBody>
          <a:bodyPr/>
          <a:lstStyle/>
          <a:p>
            <a:r>
              <a:rPr lang="de-DE" cap="all" spc="100" dirty="0" err="1">
                <a:solidFill>
                  <a:srgbClr val="FFFFFF"/>
                </a:solidFill>
              </a:rPr>
              <a:t>Older</a:t>
            </a:r>
            <a:r>
              <a:rPr lang="de-DE" cap="all" spc="100" dirty="0">
                <a:solidFill>
                  <a:srgbClr val="FFFFFF"/>
                </a:solidFill>
              </a:rPr>
              <a:t> People</a:t>
            </a:r>
            <a:endParaRPr lang="cs-CZ" cap="all" spc="100" dirty="0">
              <a:solidFill>
                <a:srgbClr val="FFFFFF"/>
              </a:solidFill>
            </a:endParaRPr>
          </a:p>
        </p:txBody>
      </p:sp>
      <p:sp>
        <p:nvSpPr>
          <p:cNvPr id="3" name="Zástupný text 2">
            <a:extLst>
              <a:ext uri="{FF2B5EF4-FFF2-40B4-BE49-F238E27FC236}">
                <a16:creationId xmlns:a16="http://schemas.microsoft.com/office/drawing/2014/main" id="{A8070C48-7B3A-47A4-B80C-312EC55E3EFB}"/>
              </a:ext>
            </a:extLst>
          </p:cNvPr>
          <p:cNvSpPr>
            <a:spLocks noGrp="1"/>
          </p:cNvSpPr>
          <p:nvPr>
            <p:ph type="body" sz="quarter" idx="14"/>
          </p:nvPr>
        </p:nvSpPr>
        <p:spPr/>
        <p:txBody>
          <a:bodyPr/>
          <a:lstStyle/>
          <a:p>
            <a:r>
              <a:rPr lang="de-DE" dirty="0"/>
              <a:t>00</a:t>
            </a:r>
            <a:endParaRPr lang="en-GB" dirty="0"/>
          </a:p>
        </p:txBody>
      </p:sp>
      <p:sp>
        <p:nvSpPr>
          <p:cNvPr id="4" name="Zástupný text 3">
            <a:extLst>
              <a:ext uri="{FF2B5EF4-FFF2-40B4-BE49-F238E27FC236}">
                <a16:creationId xmlns:a16="http://schemas.microsoft.com/office/drawing/2014/main" id="{62703F81-5C0F-4E59-AAA3-6E6C6D52582C}"/>
              </a:ext>
            </a:extLst>
          </p:cNvPr>
          <p:cNvSpPr>
            <a:spLocks noGrp="1"/>
          </p:cNvSpPr>
          <p:nvPr>
            <p:ph type="body" sz="quarter" idx="16"/>
          </p:nvPr>
        </p:nvSpPr>
        <p:spPr/>
        <p:txBody>
          <a:bodyPr/>
          <a:lstStyle/>
          <a:p>
            <a:r>
              <a:rPr lang="de-DE" dirty="0"/>
              <a:t>00</a:t>
            </a:r>
            <a:endParaRPr lang="en-GB" dirty="0"/>
          </a:p>
        </p:txBody>
      </p:sp>
      <p:sp>
        <p:nvSpPr>
          <p:cNvPr id="5" name="Zástupný text 4">
            <a:extLst>
              <a:ext uri="{FF2B5EF4-FFF2-40B4-BE49-F238E27FC236}">
                <a16:creationId xmlns:a16="http://schemas.microsoft.com/office/drawing/2014/main" id="{93153CB7-257E-42F3-8844-6080AEA0683D}"/>
              </a:ext>
            </a:extLst>
          </p:cNvPr>
          <p:cNvSpPr>
            <a:spLocks noGrp="1"/>
          </p:cNvSpPr>
          <p:nvPr>
            <p:ph type="body" sz="quarter" idx="17"/>
          </p:nvPr>
        </p:nvSpPr>
        <p:spPr/>
        <p:txBody>
          <a:bodyPr/>
          <a:lstStyle/>
          <a:p>
            <a:r>
              <a:rPr lang="de-DE" dirty="0"/>
              <a:t>0000</a:t>
            </a:r>
            <a:endParaRPr lang="en-GB" dirty="0"/>
          </a:p>
        </p:txBody>
      </p:sp>
      <p:sp>
        <p:nvSpPr>
          <p:cNvPr id="6" name="Zástupný obsah 5">
            <a:extLst>
              <a:ext uri="{FF2B5EF4-FFF2-40B4-BE49-F238E27FC236}">
                <a16:creationId xmlns:a16="http://schemas.microsoft.com/office/drawing/2014/main" id="{2F32F526-0F68-4D27-AC42-431F4A79F8E3}"/>
              </a:ext>
            </a:extLst>
          </p:cNvPr>
          <p:cNvSpPr>
            <a:spLocks noGrp="1"/>
          </p:cNvSpPr>
          <p:nvPr>
            <p:ph idx="1"/>
          </p:nvPr>
        </p:nvSpPr>
        <p:spPr/>
        <p:txBody>
          <a:bodyPr/>
          <a:lstStyle/>
          <a:p>
            <a:r>
              <a:rPr lang="de-DE" dirty="0"/>
              <a:t>Name </a:t>
            </a:r>
            <a:r>
              <a:rPr lang="de-DE" dirty="0" err="1"/>
              <a:t>of</a:t>
            </a:r>
            <a:r>
              <a:rPr lang="de-DE" dirty="0"/>
              <a:t> </a:t>
            </a:r>
            <a:r>
              <a:rPr lang="de-DE" dirty="0" err="1"/>
              <a:t>Lecturer</a:t>
            </a:r>
            <a:endParaRPr lang="en-GB" dirty="0"/>
          </a:p>
          <a:p>
            <a:pPr lvl="1"/>
            <a:r>
              <a:rPr lang="de-DE" dirty="0"/>
              <a:t>Institution </a:t>
            </a:r>
            <a:r>
              <a:rPr lang="de-DE" dirty="0" err="1"/>
              <a:t>of</a:t>
            </a:r>
            <a:r>
              <a:rPr lang="de-DE" dirty="0"/>
              <a:t> </a:t>
            </a:r>
            <a:r>
              <a:rPr lang="de-DE" dirty="0" err="1"/>
              <a:t>Lecturer</a:t>
            </a:r>
            <a:endParaRPr lang="en-GB" dirty="0"/>
          </a:p>
        </p:txBody>
      </p:sp>
    </p:spTree>
    <p:extLst>
      <p:ext uri="{BB962C8B-B14F-4D97-AF65-F5344CB8AC3E}">
        <p14:creationId xmlns:p14="http://schemas.microsoft.com/office/powerpoint/2010/main" val="3271173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10</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en-GB" dirty="0"/>
              <a:t>Older people</a:t>
            </a:r>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a:xfrm>
            <a:off x="-1" y="1638300"/>
            <a:ext cx="11449879" cy="4538663"/>
          </a:xfrm>
        </p:spPr>
        <p:txBody>
          <a:bodyPr>
            <a:normAutofit/>
          </a:bodyPr>
          <a:lstStyle/>
          <a:p>
            <a:r>
              <a:rPr lang="de-DE" dirty="0"/>
              <a:t>The </a:t>
            </a:r>
            <a:r>
              <a:rPr lang="de-DE" dirty="0" err="1"/>
              <a:t>need</a:t>
            </a:r>
            <a:r>
              <a:rPr lang="de-DE" dirty="0"/>
              <a:t> </a:t>
            </a:r>
            <a:r>
              <a:rPr lang="de-DE" dirty="0" err="1"/>
              <a:t>for</a:t>
            </a:r>
            <a:r>
              <a:rPr lang="de-DE" dirty="0"/>
              <a:t> care </a:t>
            </a:r>
            <a:r>
              <a:rPr lang="de-DE" dirty="0" err="1"/>
              <a:t>facilities</a:t>
            </a:r>
            <a:r>
              <a:rPr lang="de-DE" dirty="0"/>
              <a:t> such </a:t>
            </a:r>
            <a:r>
              <a:rPr lang="de-DE" dirty="0" err="1"/>
              <a:t>as</a:t>
            </a:r>
            <a:r>
              <a:rPr lang="de-DE" dirty="0"/>
              <a:t> </a:t>
            </a:r>
            <a:r>
              <a:rPr lang="de-DE" dirty="0" err="1"/>
              <a:t>day</a:t>
            </a:r>
            <a:r>
              <a:rPr lang="de-DE" dirty="0"/>
              <a:t>-care </a:t>
            </a:r>
            <a:r>
              <a:rPr lang="de-DE" dirty="0" err="1"/>
              <a:t>facilities</a:t>
            </a:r>
            <a:r>
              <a:rPr lang="de-DE" dirty="0"/>
              <a:t> and </a:t>
            </a:r>
            <a:r>
              <a:rPr lang="de-DE" dirty="0" err="1"/>
              <a:t>residential</a:t>
            </a:r>
            <a:r>
              <a:rPr lang="de-DE" dirty="0"/>
              <a:t> care </a:t>
            </a:r>
            <a:r>
              <a:rPr lang="de-DE" dirty="0" err="1"/>
              <a:t>facilities</a:t>
            </a:r>
            <a:r>
              <a:rPr lang="de-DE" dirty="0"/>
              <a:t> </a:t>
            </a:r>
            <a:r>
              <a:rPr lang="de-DE" dirty="0" err="1"/>
              <a:t>is</a:t>
            </a:r>
            <a:r>
              <a:rPr lang="de-DE" dirty="0"/>
              <a:t> </a:t>
            </a:r>
            <a:r>
              <a:rPr lang="de-DE" dirty="0" err="1"/>
              <a:t>huge</a:t>
            </a:r>
            <a:endParaRPr lang="cs-CZ" dirty="0"/>
          </a:p>
          <a:p>
            <a:pPr marL="285750" lvl="1" indent="-285750"/>
            <a:r>
              <a:rPr lang="de-DE" sz="1800" dirty="0" err="1"/>
              <a:t>Shortage</a:t>
            </a:r>
            <a:r>
              <a:rPr lang="de-DE" sz="1800" dirty="0"/>
              <a:t> </a:t>
            </a:r>
            <a:r>
              <a:rPr lang="de-DE" sz="1800" dirty="0" err="1"/>
              <a:t>of</a:t>
            </a:r>
            <a:r>
              <a:rPr lang="de-DE" sz="1800" dirty="0"/>
              <a:t> </a:t>
            </a:r>
            <a:r>
              <a:rPr lang="de-DE" sz="1800" dirty="0" err="1"/>
              <a:t>qualified</a:t>
            </a:r>
            <a:r>
              <a:rPr lang="de-DE" sz="1800" dirty="0"/>
              <a:t> </a:t>
            </a:r>
            <a:r>
              <a:rPr lang="de-DE" sz="1800" dirty="0" err="1"/>
              <a:t>staff</a:t>
            </a:r>
            <a:endParaRPr lang="de-DE" sz="1800" dirty="0"/>
          </a:p>
          <a:p>
            <a:pPr marL="285750" lvl="1" indent="-285750"/>
            <a:r>
              <a:rPr lang="de-DE" sz="1800" dirty="0"/>
              <a:t>Lack </a:t>
            </a:r>
            <a:r>
              <a:rPr lang="de-DE" sz="1800" dirty="0" err="1"/>
              <a:t>of</a:t>
            </a:r>
            <a:r>
              <a:rPr lang="de-DE" sz="1800" dirty="0"/>
              <a:t> </a:t>
            </a:r>
            <a:r>
              <a:rPr lang="de-DE" sz="1800" dirty="0" err="1"/>
              <a:t>day</a:t>
            </a:r>
            <a:r>
              <a:rPr lang="de-DE" sz="1800" dirty="0"/>
              <a:t>-care </a:t>
            </a:r>
            <a:r>
              <a:rPr lang="de-DE" sz="1800" dirty="0" err="1"/>
              <a:t>facilities</a:t>
            </a:r>
            <a:r>
              <a:rPr lang="de-DE" sz="1800" dirty="0"/>
              <a:t> in rural </a:t>
            </a:r>
            <a:r>
              <a:rPr lang="de-DE" sz="1800" dirty="0" err="1"/>
              <a:t>areas</a:t>
            </a:r>
            <a:r>
              <a:rPr lang="de-DE" sz="1800" dirty="0"/>
              <a:t>  </a:t>
            </a:r>
            <a:endParaRPr lang="cs-CZ" sz="1800" dirty="0"/>
          </a:p>
          <a:p>
            <a:pPr lvl="1" indent="0">
              <a:buNone/>
            </a:pPr>
            <a:endParaRPr lang="de-DE" dirty="0"/>
          </a:p>
          <a:p>
            <a:pPr lvl="1" indent="0">
              <a:buNone/>
            </a:pPr>
            <a:endParaRPr lang="de-DE" dirty="0"/>
          </a:p>
          <a:p>
            <a:r>
              <a:rPr lang="de-DE" dirty="0" err="1"/>
              <a:t>Social</a:t>
            </a:r>
            <a:r>
              <a:rPr lang="de-DE" dirty="0"/>
              <a:t> </a:t>
            </a:r>
            <a:r>
              <a:rPr lang="de-DE" dirty="0" err="1"/>
              <a:t>farming</a:t>
            </a:r>
            <a:r>
              <a:rPr lang="de-DE" dirty="0"/>
              <a:t> </a:t>
            </a:r>
            <a:r>
              <a:rPr lang="de-DE" dirty="0" err="1"/>
              <a:t>as</a:t>
            </a:r>
            <a:r>
              <a:rPr lang="de-DE" dirty="0"/>
              <a:t> a </a:t>
            </a:r>
            <a:r>
              <a:rPr lang="de-DE" dirty="0" err="1"/>
              <a:t>solution</a:t>
            </a:r>
            <a:r>
              <a:rPr lang="de-DE" dirty="0"/>
              <a:t>?</a:t>
            </a:r>
          </a:p>
          <a:p>
            <a:pPr marL="285750" lvl="1" indent="-285750"/>
            <a:r>
              <a:rPr lang="de-DE" sz="1800" dirty="0" err="1"/>
              <a:t>Good</a:t>
            </a:r>
            <a:r>
              <a:rPr lang="de-DE" sz="1800" dirty="0"/>
              <a:t> </a:t>
            </a:r>
            <a:r>
              <a:rPr lang="de-DE" sz="1800" dirty="0" err="1"/>
              <a:t>examples</a:t>
            </a:r>
            <a:r>
              <a:rPr lang="de-DE" sz="1800" dirty="0"/>
              <a:t> </a:t>
            </a:r>
            <a:r>
              <a:rPr lang="de-DE" sz="1800" dirty="0" err="1"/>
              <a:t>especially</a:t>
            </a:r>
            <a:r>
              <a:rPr lang="de-DE" sz="1800" dirty="0"/>
              <a:t> </a:t>
            </a:r>
            <a:r>
              <a:rPr lang="de-DE" sz="1800" dirty="0" err="1"/>
              <a:t>for</a:t>
            </a:r>
            <a:r>
              <a:rPr lang="de-DE" sz="1800" dirty="0"/>
              <a:t> </a:t>
            </a:r>
            <a:r>
              <a:rPr lang="de-DE" sz="1800" dirty="0" err="1"/>
              <a:t>people</a:t>
            </a:r>
            <a:r>
              <a:rPr lang="de-DE" sz="1800" dirty="0"/>
              <a:t> </a:t>
            </a:r>
            <a:r>
              <a:rPr lang="de-DE" sz="1800" dirty="0" err="1"/>
              <a:t>living</a:t>
            </a:r>
            <a:r>
              <a:rPr lang="de-DE" sz="1800" dirty="0"/>
              <a:t> </a:t>
            </a:r>
            <a:r>
              <a:rPr lang="de-DE" sz="1800" dirty="0" err="1"/>
              <a:t>with</a:t>
            </a:r>
            <a:r>
              <a:rPr lang="de-DE" sz="1800" dirty="0"/>
              <a:t> </a:t>
            </a:r>
            <a:r>
              <a:rPr lang="de-DE" sz="1800" dirty="0" err="1"/>
              <a:t>dementia</a:t>
            </a:r>
            <a:r>
              <a:rPr lang="de-DE" sz="1800" dirty="0"/>
              <a:t> and </a:t>
            </a:r>
            <a:r>
              <a:rPr lang="de-DE" sz="1800" dirty="0" err="1"/>
              <a:t>their</a:t>
            </a:r>
            <a:r>
              <a:rPr lang="de-DE" sz="1800" dirty="0"/>
              <a:t> </a:t>
            </a:r>
            <a:r>
              <a:rPr lang="de-DE" sz="1800" dirty="0" err="1"/>
              <a:t>family</a:t>
            </a:r>
            <a:r>
              <a:rPr lang="de-DE" sz="1800" dirty="0"/>
              <a:t> </a:t>
            </a:r>
            <a:r>
              <a:rPr lang="de-DE" sz="1800" dirty="0" err="1"/>
              <a:t>members</a:t>
            </a:r>
            <a:r>
              <a:rPr lang="de-DE" sz="1800" dirty="0"/>
              <a:t> </a:t>
            </a:r>
          </a:p>
          <a:p>
            <a:endParaRPr lang="de-DE" dirty="0"/>
          </a:p>
          <a:p>
            <a:endParaRPr lang="cs-CZ" dirty="0"/>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de-DE" dirty="0"/>
              <a:t>System </a:t>
            </a:r>
            <a:r>
              <a:rPr lang="de-DE" dirty="0" err="1"/>
              <a:t>of</a:t>
            </a:r>
            <a:r>
              <a:rPr lang="de-DE" dirty="0"/>
              <a:t> </a:t>
            </a:r>
            <a:r>
              <a:rPr lang="de-DE" dirty="0" err="1"/>
              <a:t>long</a:t>
            </a:r>
            <a:r>
              <a:rPr lang="de-DE" dirty="0"/>
              <a:t>-Term Care</a:t>
            </a:r>
            <a:endParaRPr lang="en-GB" dirty="0"/>
          </a:p>
        </p:txBody>
      </p:sp>
    </p:spTree>
    <p:extLst>
      <p:ext uri="{BB962C8B-B14F-4D97-AF65-F5344CB8AC3E}">
        <p14:creationId xmlns:p14="http://schemas.microsoft.com/office/powerpoint/2010/main" val="3551024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Characteristics</a:t>
            </a:r>
            <a:endParaRPr lang="cs-CZ" dirty="0"/>
          </a:p>
          <a:p>
            <a:pPr lvl="1"/>
            <a:r>
              <a:rPr lang="de-DE" sz="2300" dirty="0"/>
              <a:t>People </a:t>
            </a:r>
            <a:r>
              <a:rPr lang="de-DE" sz="2300" dirty="0" err="1"/>
              <a:t>living</a:t>
            </a:r>
            <a:r>
              <a:rPr lang="de-DE" sz="2300" dirty="0"/>
              <a:t> </a:t>
            </a:r>
            <a:r>
              <a:rPr lang="de-DE" sz="2300" dirty="0" err="1"/>
              <a:t>with</a:t>
            </a:r>
            <a:r>
              <a:rPr lang="de-DE" sz="2300" dirty="0"/>
              <a:t> </a:t>
            </a:r>
            <a:r>
              <a:rPr lang="de-DE" sz="2300" dirty="0" err="1"/>
              <a:t>dementia</a:t>
            </a:r>
            <a:endParaRPr lang="en-GB" sz="2300" dirty="0"/>
          </a:p>
        </p:txBody>
      </p:sp>
    </p:spTree>
    <p:extLst>
      <p:ext uri="{BB962C8B-B14F-4D97-AF65-F5344CB8AC3E}">
        <p14:creationId xmlns:p14="http://schemas.microsoft.com/office/powerpoint/2010/main" val="25742760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12</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en-GB" dirty="0"/>
              <a:t>Older people</a:t>
            </a:r>
          </a:p>
        </p:txBody>
      </p:sp>
      <p:sp>
        <p:nvSpPr>
          <p:cNvPr id="8" name="Nadpis 1">
            <a:extLst>
              <a:ext uri="{FF2B5EF4-FFF2-40B4-BE49-F238E27FC236}">
                <a16:creationId xmlns:a16="http://schemas.microsoft.com/office/drawing/2014/main" id="{69B222ED-BA60-4E85-9ACA-CBE61A6D62DA}"/>
              </a:ext>
            </a:extLst>
          </p:cNvPr>
          <p:cNvSpPr>
            <a:spLocks noGrp="1"/>
          </p:cNvSpPr>
          <p:nvPr>
            <p:ph type="title"/>
          </p:nvPr>
        </p:nvSpPr>
        <p:spPr>
          <a:xfrm>
            <a:off x="9525" y="681038"/>
            <a:ext cx="10506075" cy="804862"/>
          </a:xfrm>
        </p:spPr>
        <p:txBody>
          <a:bodyPr>
            <a:normAutofit/>
          </a:bodyPr>
          <a:lstStyle/>
          <a:p>
            <a:r>
              <a:rPr lang="en-GB" dirty="0"/>
              <a:t>Dementia</a:t>
            </a:r>
            <a:endParaRPr lang="cs-CZ" dirty="0"/>
          </a:p>
        </p:txBody>
      </p:sp>
      <p:sp>
        <p:nvSpPr>
          <p:cNvPr id="10" name="Inhaltsplatzhalter 9">
            <a:extLst>
              <a:ext uri="{FF2B5EF4-FFF2-40B4-BE49-F238E27FC236}">
                <a16:creationId xmlns:a16="http://schemas.microsoft.com/office/drawing/2014/main" id="{49A8D77C-491E-4418-8B6A-9E9A15E7F4F1}"/>
              </a:ext>
            </a:extLst>
          </p:cNvPr>
          <p:cNvSpPr>
            <a:spLocks noGrp="1"/>
          </p:cNvSpPr>
          <p:nvPr>
            <p:ph idx="1"/>
          </p:nvPr>
        </p:nvSpPr>
        <p:spPr/>
        <p:txBody>
          <a:bodyPr/>
          <a:lstStyle/>
          <a:p>
            <a:r>
              <a:rPr lang="de-DE" dirty="0"/>
              <a:t>Dementia </a:t>
            </a:r>
            <a:r>
              <a:rPr lang="de-DE" dirty="0" err="1"/>
              <a:t>is</a:t>
            </a:r>
            <a:r>
              <a:rPr lang="de-DE" dirty="0"/>
              <a:t> a progressive mental </a:t>
            </a:r>
            <a:r>
              <a:rPr lang="de-DE" dirty="0" err="1"/>
              <a:t>illness</a:t>
            </a:r>
            <a:r>
              <a:rPr lang="de-DE" dirty="0"/>
              <a:t> </a:t>
            </a:r>
            <a:r>
              <a:rPr lang="de-DE" dirty="0" err="1"/>
              <a:t>characterised</a:t>
            </a:r>
            <a:r>
              <a:rPr lang="de-DE" dirty="0"/>
              <a:t> </a:t>
            </a:r>
            <a:r>
              <a:rPr lang="de-DE" dirty="0" err="1"/>
              <a:t>by</a:t>
            </a:r>
            <a:r>
              <a:rPr lang="de-DE" dirty="0"/>
              <a:t> </a:t>
            </a:r>
            <a:r>
              <a:rPr lang="de-DE" dirty="0" err="1"/>
              <a:t>cognitive</a:t>
            </a:r>
            <a:r>
              <a:rPr lang="de-DE" dirty="0"/>
              <a:t> </a:t>
            </a:r>
            <a:r>
              <a:rPr lang="de-DE" dirty="0" err="1"/>
              <a:t>impairments</a:t>
            </a:r>
            <a:r>
              <a:rPr lang="de-DE" dirty="0"/>
              <a:t> such </a:t>
            </a:r>
            <a:r>
              <a:rPr lang="de-DE" dirty="0" err="1"/>
              <a:t>as</a:t>
            </a:r>
            <a:r>
              <a:rPr lang="de-DE" dirty="0"/>
              <a:t>  </a:t>
            </a:r>
          </a:p>
          <a:p>
            <a:pPr marL="285750" lvl="1" indent="-285750"/>
            <a:r>
              <a:rPr lang="en-GB" sz="1800" dirty="0" err="1"/>
              <a:t>memowith</a:t>
            </a:r>
            <a:r>
              <a:rPr lang="en-GB" sz="1800" dirty="0"/>
              <a:t> symptoms starting mild and getting more severe over time</a:t>
            </a:r>
          </a:p>
          <a:p>
            <a:pPr marL="285750" lvl="1" indent="-285750"/>
            <a:r>
              <a:rPr lang="en-GB" sz="1800" dirty="0" err="1"/>
              <a:t>ry</a:t>
            </a:r>
            <a:r>
              <a:rPr lang="en-GB" sz="1800" dirty="0"/>
              <a:t> loss, confusion and difficulties to communicate, </a:t>
            </a:r>
          </a:p>
          <a:p>
            <a:pPr lvl="1"/>
            <a:endParaRPr lang="en-GB" dirty="0"/>
          </a:p>
          <a:p>
            <a:pPr lvl="1" indent="0">
              <a:buNone/>
            </a:pPr>
            <a:r>
              <a:rPr lang="de-DE" sz="2300" dirty="0" err="1">
                <a:solidFill>
                  <a:schemeClr val="accent2"/>
                </a:solidFill>
              </a:rPr>
              <a:t>Good</a:t>
            </a:r>
            <a:r>
              <a:rPr lang="de-DE" sz="2300" dirty="0">
                <a:solidFill>
                  <a:schemeClr val="accent2"/>
                </a:solidFill>
              </a:rPr>
              <a:t> </a:t>
            </a:r>
            <a:r>
              <a:rPr lang="de-DE" sz="2300" dirty="0" err="1">
                <a:solidFill>
                  <a:schemeClr val="accent2"/>
                </a:solidFill>
              </a:rPr>
              <a:t>to</a:t>
            </a:r>
            <a:r>
              <a:rPr lang="de-DE" sz="2300" dirty="0">
                <a:solidFill>
                  <a:schemeClr val="accent2"/>
                </a:solidFill>
              </a:rPr>
              <a:t> </a:t>
            </a:r>
            <a:r>
              <a:rPr lang="de-DE" sz="2300" dirty="0" err="1">
                <a:solidFill>
                  <a:schemeClr val="accent2"/>
                </a:solidFill>
              </a:rPr>
              <a:t>know</a:t>
            </a:r>
            <a:r>
              <a:rPr lang="de-DE" sz="2300" dirty="0">
                <a:solidFill>
                  <a:schemeClr val="accent2"/>
                </a:solidFill>
              </a:rPr>
              <a:t>:</a:t>
            </a:r>
            <a:endParaRPr lang="en-GB" sz="2300" dirty="0">
              <a:solidFill>
                <a:schemeClr val="accent2"/>
              </a:solidFill>
            </a:endParaRPr>
          </a:p>
          <a:p>
            <a:pPr marL="285750" lvl="1" indent="-285750"/>
            <a:r>
              <a:rPr lang="en-GB" sz="1800" dirty="0"/>
              <a:t>Alzheimer is the most wide-spread form of dementia</a:t>
            </a:r>
          </a:p>
          <a:p>
            <a:pPr marL="285750" lvl="1" indent="-285750"/>
            <a:r>
              <a:rPr lang="en-GB" sz="1800" dirty="0"/>
              <a:t>Dementia is age-correlated</a:t>
            </a:r>
          </a:p>
          <a:p>
            <a:pPr marL="285750" lvl="1" indent="-285750"/>
            <a:r>
              <a:rPr lang="en-GB" sz="1800" dirty="0"/>
              <a:t>About 8 million people are affected by dementia in the European Union</a:t>
            </a:r>
            <a:endParaRPr lang="de-DE" sz="1800" dirty="0"/>
          </a:p>
          <a:p>
            <a:pPr lvl="1"/>
            <a:endParaRPr lang="de-DE" dirty="0"/>
          </a:p>
          <a:p>
            <a:pPr lvl="1"/>
            <a:endParaRPr lang="de-DE" dirty="0"/>
          </a:p>
          <a:p>
            <a:pPr lvl="1"/>
            <a:endParaRPr lang="de-DE" dirty="0"/>
          </a:p>
        </p:txBody>
      </p:sp>
    </p:spTree>
    <p:extLst>
      <p:ext uri="{BB962C8B-B14F-4D97-AF65-F5344CB8AC3E}">
        <p14:creationId xmlns:p14="http://schemas.microsoft.com/office/powerpoint/2010/main" val="1407890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13</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en-GB" dirty="0"/>
              <a:t>Older people</a:t>
            </a:r>
          </a:p>
        </p:txBody>
      </p:sp>
      <p:sp>
        <p:nvSpPr>
          <p:cNvPr id="8" name="Nadpis 1">
            <a:extLst>
              <a:ext uri="{FF2B5EF4-FFF2-40B4-BE49-F238E27FC236}">
                <a16:creationId xmlns:a16="http://schemas.microsoft.com/office/drawing/2014/main" id="{69B222ED-BA60-4E85-9ACA-CBE61A6D62DA}"/>
              </a:ext>
            </a:extLst>
          </p:cNvPr>
          <p:cNvSpPr>
            <a:spLocks noGrp="1"/>
          </p:cNvSpPr>
          <p:nvPr>
            <p:ph type="title"/>
          </p:nvPr>
        </p:nvSpPr>
        <p:spPr>
          <a:xfrm>
            <a:off x="9525" y="681038"/>
            <a:ext cx="10506075" cy="804862"/>
          </a:xfrm>
        </p:spPr>
        <p:txBody>
          <a:bodyPr>
            <a:normAutofit/>
          </a:bodyPr>
          <a:lstStyle/>
          <a:p>
            <a:r>
              <a:rPr lang="en-GB" dirty="0"/>
              <a:t>Dementia</a:t>
            </a:r>
            <a:endParaRPr lang="cs-CZ" dirty="0"/>
          </a:p>
        </p:txBody>
      </p:sp>
      <p:sp>
        <p:nvSpPr>
          <p:cNvPr id="10" name="Inhaltsplatzhalter 9">
            <a:extLst>
              <a:ext uri="{FF2B5EF4-FFF2-40B4-BE49-F238E27FC236}">
                <a16:creationId xmlns:a16="http://schemas.microsoft.com/office/drawing/2014/main" id="{49A8D77C-491E-4418-8B6A-9E9A15E7F4F1}"/>
              </a:ext>
            </a:extLst>
          </p:cNvPr>
          <p:cNvSpPr>
            <a:spLocks noGrp="1"/>
          </p:cNvSpPr>
          <p:nvPr>
            <p:ph idx="1"/>
          </p:nvPr>
        </p:nvSpPr>
        <p:spPr/>
        <p:txBody>
          <a:bodyPr/>
          <a:lstStyle/>
          <a:p>
            <a:r>
              <a:rPr lang="en-GB" dirty="0"/>
              <a:t>“As Alzheimer’s dementia develops, symptoms become more noticeable and can interfere more with day-to-day life. Memory loss and difficulties with language and communication become more severe. People may experience confusion, changes in personality and mood and difficulties with practical tasks such as dressing and washing. People with advanced Alzheimer’s dementia often have, in addition, difficulty walking, sitting and, eventually, swallowing. Alzheimer’s dementia is a terminal condition” </a:t>
            </a:r>
          </a:p>
          <a:p>
            <a:endParaRPr lang="en-GB" dirty="0"/>
          </a:p>
          <a:p>
            <a:r>
              <a:rPr lang="en-GB" dirty="0"/>
              <a:t>Alzheimer Europe 2022</a:t>
            </a:r>
            <a:endParaRPr lang="de-DE" dirty="0"/>
          </a:p>
          <a:p>
            <a:pPr lvl="1"/>
            <a:r>
              <a:rPr lang="de-DE" dirty="0"/>
              <a:t>https://www.alzheimer-europe.org/dementia/prevalence-dementia-europe</a:t>
            </a:r>
          </a:p>
        </p:txBody>
      </p:sp>
    </p:spTree>
    <p:extLst>
      <p:ext uri="{BB962C8B-B14F-4D97-AF65-F5344CB8AC3E}">
        <p14:creationId xmlns:p14="http://schemas.microsoft.com/office/powerpoint/2010/main" val="3269704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Characteristics</a:t>
            </a:r>
            <a:endParaRPr lang="cs-CZ" dirty="0"/>
          </a:p>
          <a:p>
            <a:pPr lvl="1"/>
            <a:r>
              <a:rPr lang="de-DE" sz="2300" dirty="0"/>
              <a:t>People </a:t>
            </a:r>
            <a:r>
              <a:rPr lang="de-DE" sz="2300" dirty="0" err="1"/>
              <a:t>with</a:t>
            </a:r>
            <a:r>
              <a:rPr lang="de-DE" sz="2300" dirty="0"/>
              <a:t> </a:t>
            </a:r>
            <a:r>
              <a:rPr lang="de-DE" sz="2300" dirty="0" err="1"/>
              <a:t>need</a:t>
            </a:r>
            <a:r>
              <a:rPr lang="de-DE" sz="2300" dirty="0"/>
              <a:t> </a:t>
            </a:r>
            <a:r>
              <a:rPr lang="de-DE" sz="2300" dirty="0" err="1"/>
              <a:t>for</a:t>
            </a:r>
            <a:r>
              <a:rPr lang="de-DE" sz="2300" dirty="0"/>
              <a:t> </a:t>
            </a:r>
            <a:r>
              <a:rPr lang="de-DE" sz="2300" dirty="0" err="1"/>
              <a:t>long</a:t>
            </a:r>
            <a:r>
              <a:rPr lang="de-DE" sz="2300" dirty="0"/>
              <a:t>-term care</a:t>
            </a:r>
            <a:endParaRPr lang="en-GB" sz="2300" dirty="0"/>
          </a:p>
        </p:txBody>
      </p:sp>
    </p:spTree>
    <p:extLst>
      <p:ext uri="{BB962C8B-B14F-4D97-AF65-F5344CB8AC3E}">
        <p14:creationId xmlns:p14="http://schemas.microsoft.com/office/powerpoint/2010/main" val="1533804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15</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de-DE" dirty="0" err="1"/>
              <a:t>Older</a:t>
            </a:r>
            <a:r>
              <a:rPr lang="de-DE" dirty="0"/>
              <a:t> </a:t>
            </a:r>
            <a:r>
              <a:rPr lang="de-DE" dirty="0" err="1"/>
              <a:t>people</a:t>
            </a:r>
            <a:endParaRPr lang="en-GB" dirty="0"/>
          </a:p>
        </p:txBody>
      </p:sp>
      <p:sp>
        <p:nvSpPr>
          <p:cNvPr id="4" name="Inhaltsplatzhalter 3">
            <a:extLst>
              <a:ext uri="{FF2B5EF4-FFF2-40B4-BE49-F238E27FC236}">
                <a16:creationId xmlns:a16="http://schemas.microsoft.com/office/drawing/2014/main" id="{5AAF4378-A167-4FD2-AF99-C4D147389E41}"/>
              </a:ext>
            </a:extLst>
          </p:cNvPr>
          <p:cNvSpPr>
            <a:spLocks noGrp="1"/>
          </p:cNvSpPr>
          <p:nvPr>
            <p:ph idx="1"/>
          </p:nvPr>
        </p:nvSpPr>
        <p:spPr>
          <a:xfrm>
            <a:off x="-1" y="1638300"/>
            <a:ext cx="5804453" cy="804863"/>
          </a:xfrm>
        </p:spPr>
        <p:txBody>
          <a:bodyPr/>
          <a:lstStyle/>
          <a:p>
            <a:r>
              <a:rPr lang="en-US" b="1" dirty="0"/>
              <a:t>… the more likely we are in need of long-term care </a:t>
            </a:r>
            <a:endParaRPr lang="cs-CZ" b="1" dirty="0"/>
          </a:p>
        </p:txBody>
      </p:sp>
      <p:sp>
        <p:nvSpPr>
          <p:cNvPr id="6" name="Nadpis 1">
            <a:extLst>
              <a:ext uri="{FF2B5EF4-FFF2-40B4-BE49-F238E27FC236}">
                <a16:creationId xmlns:a16="http://schemas.microsoft.com/office/drawing/2014/main" id="{1E07E53F-0D66-407C-9EBB-22AF2E52D370}"/>
              </a:ext>
            </a:extLst>
          </p:cNvPr>
          <p:cNvSpPr>
            <a:spLocks noGrp="1"/>
          </p:cNvSpPr>
          <p:nvPr>
            <p:ph type="title"/>
          </p:nvPr>
        </p:nvSpPr>
        <p:spPr>
          <a:xfrm>
            <a:off x="9525" y="681038"/>
            <a:ext cx="10506075" cy="804862"/>
          </a:xfrm>
        </p:spPr>
        <p:txBody>
          <a:bodyPr>
            <a:normAutofit/>
          </a:bodyPr>
          <a:lstStyle/>
          <a:p>
            <a:r>
              <a:rPr lang="de-DE" dirty="0"/>
              <a:t>The </a:t>
            </a:r>
            <a:r>
              <a:rPr lang="de-DE" dirty="0" err="1"/>
              <a:t>older</a:t>
            </a:r>
            <a:r>
              <a:rPr lang="de-DE" dirty="0"/>
              <a:t> </a:t>
            </a:r>
            <a:r>
              <a:rPr lang="de-DE" dirty="0" err="1"/>
              <a:t>we</a:t>
            </a:r>
            <a:r>
              <a:rPr lang="de-DE" dirty="0"/>
              <a:t> </a:t>
            </a:r>
            <a:r>
              <a:rPr lang="de-DE" dirty="0" err="1"/>
              <a:t>get</a:t>
            </a:r>
            <a:r>
              <a:rPr lang="de-DE" dirty="0"/>
              <a:t> …</a:t>
            </a:r>
            <a:endParaRPr lang="cs-CZ" dirty="0"/>
          </a:p>
        </p:txBody>
      </p:sp>
      <p:sp>
        <p:nvSpPr>
          <p:cNvPr id="8" name="Zástupný obsah 3">
            <a:extLst>
              <a:ext uri="{FF2B5EF4-FFF2-40B4-BE49-F238E27FC236}">
                <a16:creationId xmlns:a16="http://schemas.microsoft.com/office/drawing/2014/main" id="{0DA665C4-2BAD-4747-A72C-485214E10C5D}"/>
              </a:ext>
            </a:extLst>
          </p:cNvPr>
          <p:cNvSpPr txBox="1">
            <a:spLocks/>
          </p:cNvSpPr>
          <p:nvPr/>
        </p:nvSpPr>
        <p:spPr>
          <a:xfrm>
            <a:off x="624688" y="2505075"/>
            <a:ext cx="3888006" cy="36845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solidFill>
                  <a:schemeClr val="tx2"/>
                </a:solidFill>
              </a:rPr>
              <a:t>People </a:t>
            </a:r>
            <a:r>
              <a:rPr lang="de-DE" sz="2000" dirty="0" err="1">
                <a:solidFill>
                  <a:schemeClr val="tx2"/>
                </a:solidFill>
              </a:rPr>
              <a:t>with</a:t>
            </a:r>
            <a:r>
              <a:rPr lang="de-DE" sz="2000" dirty="0">
                <a:solidFill>
                  <a:schemeClr val="tx2"/>
                </a:solidFill>
              </a:rPr>
              <a:t> </a:t>
            </a:r>
            <a:r>
              <a:rPr lang="de-DE" sz="2000" dirty="0" err="1">
                <a:solidFill>
                  <a:schemeClr val="tx2"/>
                </a:solidFill>
              </a:rPr>
              <a:t>physical</a:t>
            </a:r>
            <a:r>
              <a:rPr lang="de-DE" sz="2000" dirty="0">
                <a:solidFill>
                  <a:schemeClr val="tx2"/>
                </a:solidFill>
              </a:rPr>
              <a:t> and </a:t>
            </a:r>
            <a:r>
              <a:rPr lang="de-DE" sz="2000" dirty="0" err="1">
                <a:solidFill>
                  <a:schemeClr val="tx2"/>
                </a:solidFill>
              </a:rPr>
              <a:t>cognitive</a:t>
            </a:r>
            <a:r>
              <a:rPr lang="de-DE" sz="2000" dirty="0">
                <a:solidFill>
                  <a:schemeClr val="tx2"/>
                </a:solidFill>
              </a:rPr>
              <a:t> </a:t>
            </a:r>
            <a:r>
              <a:rPr lang="de-DE" sz="2000" dirty="0" err="1">
                <a:solidFill>
                  <a:schemeClr val="tx2"/>
                </a:solidFill>
              </a:rPr>
              <a:t>impairments</a:t>
            </a:r>
            <a:r>
              <a:rPr lang="de-DE" sz="2000" dirty="0">
                <a:solidFill>
                  <a:schemeClr val="tx2"/>
                </a:solidFill>
              </a:rPr>
              <a:t> </a:t>
            </a:r>
            <a:r>
              <a:rPr lang="de-DE" sz="2000" dirty="0" err="1">
                <a:solidFill>
                  <a:schemeClr val="tx2"/>
                </a:solidFill>
              </a:rPr>
              <a:t>need</a:t>
            </a:r>
            <a:r>
              <a:rPr lang="de-DE" sz="2000" dirty="0">
                <a:solidFill>
                  <a:schemeClr val="tx2"/>
                </a:solidFill>
              </a:rPr>
              <a:t> </a:t>
            </a:r>
            <a:r>
              <a:rPr lang="de-DE" sz="2000" dirty="0" err="1">
                <a:solidFill>
                  <a:schemeClr val="tx2"/>
                </a:solidFill>
              </a:rPr>
              <a:t>help</a:t>
            </a:r>
            <a:r>
              <a:rPr lang="de-DE" sz="2000" dirty="0">
                <a:solidFill>
                  <a:schemeClr val="tx2"/>
                </a:solidFill>
              </a:rPr>
              <a:t> </a:t>
            </a:r>
            <a:r>
              <a:rPr lang="de-DE" sz="2000" dirty="0" err="1">
                <a:solidFill>
                  <a:schemeClr val="tx2"/>
                </a:solidFill>
              </a:rPr>
              <a:t>for</a:t>
            </a:r>
            <a:r>
              <a:rPr lang="de-DE" sz="2000" dirty="0">
                <a:solidFill>
                  <a:schemeClr val="tx2"/>
                </a:solidFill>
              </a:rPr>
              <a:t> </a:t>
            </a:r>
            <a:endParaRPr lang="cs-CZ" sz="2000" dirty="0">
              <a:solidFill>
                <a:schemeClr val="tx2"/>
              </a:solidFill>
            </a:endParaRPr>
          </a:p>
          <a:p>
            <a:r>
              <a:rPr lang="de-DE" sz="2000" dirty="0" err="1">
                <a:solidFill>
                  <a:schemeClr val="tx2"/>
                </a:solidFill>
              </a:rPr>
              <a:t>Preparing</a:t>
            </a:r>
            <a:r>
              <a:rPr lang="de-DE" sz="2000" dirty="0">
                <a:solidFill>
                  <a:schemeClr val="tx2"/>
                </a:solidFill>
              </a:rPr>
              <a:t> </a:t>
            </a:r>
            <a:r>
              <a:rPr lang="de-DE" sz="2000" dirty="0" err="1">
                <a:solidFill>
                  <a:schemeClr val="tx2"/>
                </a:solidFill>
              </a:rPr>
              <a:t>meals</a:t>
            </a:r>
            <a:r>
              <a:rPr lang="de-DE" sz="2000" dirty="0">
                <a:solidFill>
                  <a:schemeClr val="tx2"/>
                </a:solidFill>
              </a:rPr>
              <a:t> and </a:t>
            </a:r>
            <a:r>
              <a:rPr lang="de-DE" sz="2000" dirty="0" err="1">
                <a:solidFill>
                  <a:schemeClr val="tx2"/>
                </a:solidFill>
              </a:rPr>
              <a:t>eating</a:t>
            </a:r>
            <a:r>
              <a:rPr lang="de-DE" sz="2000" dirty="0">
                <a:solidFill>
                  <a:schemeClr val="tx2"/>
                </a:solidFill>
              </a:rPr>
              <a:t>/</a:t>
            </a:r>
            <a:r>
              <a:rPr lang="de-DE" sz="2000" dirty="0" err="1">
                <a:solidFill>
                  <a:schemeClr val="tx2"/>
                </a:solidFill>
              </a:rPr>
              <a:t>drinking</a:t>
            </a:r>
            <a:endParaRPr lang="de-DE" sz="2000" dirty="0">
              <a:solidFill>
                <a:schemeClr val="tx2"/>
              </a:solidFill>
            </a:endParaRPr>
          </a:p>
          <a:p>
            <a:r>
              <a:rPr lang="de-DE" sz="2000" dirty="0" err="1">
                <a:solidFill>
                  <a:schemeClr val="tx2"/>
                </a:solidFill>
              </a:rPr>
              <a:t>Doing</a:t>
            </a:r>
            <a:r>
              <a:rPr lang="de-DE" sz="2000" dirty="0">
                <a:solidFill>
                  <a:schemeClr val="tx2"/>
                </a:solidFill>
              </a:rPr>
              <a:t> </a:t>
            </a:r>
            <a:r>
              <a:rPr lang="de-DE" sz="2000" dirty="0" err="1">
                <a:solidFill>
                  <a:schemeClr val="tx2"/>
                </a:solidFill>
              </a:rPr>
              <a:t>the</a:t>
            </a:r>
            <a:r>
              <a:rPr lang="de-DE" sz="2000" dirty="0">
                <a:solidFill>
                  <a:schemeClr val="tx2"/>
                </a:solidFill>
              </a:rPr>
              <a:t> </a:t>
            </a:r>
            <a:r>
              <a:rPr lang="de-DE" sz="2000" dirty="0" err="1">
                <a:solidFill>
                  <a:schemeClr val="tx2"/>
                </a:solidFill>
              </a:rPr>
              <a:t>shopping</a:t>
            </a:r>
            <a:r>
              <a:rPr lang="de-DE" sz="2000" dirty="0">
                <a:solidFill>
                  <a:schemeClr val="tx2"/>
                </a:solidFill>
              </a:rPr>
              <a:t> </a:t>
            </a:r>
            <a:r>
              <a:rPr lang="de-DE" sz="2000" dirty="0" err="1">
                <a:solidFill>
                  <a:schemeClr val="tx2"/>
                </a:solidFill>
              </a:rPr>
              <a:t>for</a:t>
            </a:r>
            <a:r>
              <a:rPr lang="de-DE" sz="2000" dirty="0">
                <a:solidFill>
                  <a:schemeClr val="tx2"/>
                </a:solidFill>
              </a:rPr>
              <a:t> </a:t>
            </a:r>
            <a:r>
              <a:rPr lang="de-DE" sz="2000" dirty="0" err="1">
                <a:solidFill>
                  <a:schemeClr val="tx2"/>
                </a:solidFill>
              </a:rPr>
              <a:t>food</a:t>
            </a:r>
            <a:r>
              <a:rPr lang="de-DE" sz="2000" dirty="0">
                <a:solidFill>
                  <a:schemeClr val="tx2"/>
                </a:solidFill>
              </a:rPr>
              <a:t> etc.</a:t>
            </a:r>
          </a:p>
          <a:p>
            <a:r>
              <a:rPr lang="de-DE" sz="2000" dirty="0" err="1">
                <a:solidFill>
                  <a:schemeClr val="tx2"/>
                </a:solidFill>
              </a:rPr>
              <a:t>Getting</a:t>
            </a:r>
            <a:r>
              <a:rPr lang="de-DE" sz="2000" dirty="0">
                <a:solidFill>
                  <a:schemeClr val="tx2"/>
                </a:solidFill>
              </a:rPr>
              <a:t> </a:t>
            </a:r>
            <a:r>
              <a:rPr lang="de-DE" sz="2000" dirty="0" err="1">
                <a:solidFill>
                  <a:schemeClr val="tx2"/>
                </a:solidFill>
              </a:rPr>
              <a:t>dressed</a:t>
            </a:r>
            <a:endParaRPr lang="de-DE" sz="2000" dirty="0">
              <a:solidFill>
                <a:schemeClr val="tx2"/>
              </a:solidFill>
            </a:endParaRPr>
          </a:p>
          <a:p>
            <a:r>
              <a:rPr lang="de-DE" sz="2000" dirty="0" err="1">
                <a:solidFill>
                  <a:schemeClr val="tx2"/>
                </a:solidFill>
              </a:rPr>
              <a:t>Taking</a:t>
            </a:r>
            <a:r>
              <a:rPr lang="de-DE" sz="2000" dirty="0">
                <a:solidFill>
                  <a:schemeClr val="tx2"/>
                </a:solidFill>
              </a:rPr>
              <a:t> a </a:t>
            </a:r>
            <a:r>
              <a:rPr lang="de-DE" sz="2000" dirty="0" err="1">
                <a:solidFill>
                  <a:schemeClr val="tx2"/>
                </a:solidFill>
              </a:rPr>
              <a:t>shower</a:t>
            </a:r>
            <a:r>
              <a:rPr lang="de-DE" sz="2000" dirty="0">
                <a:solidFill>
                  <a:schemeClr val="tx2"/>
                </a:solidFill>
              </a:rPr>
              <a:t> </a:t>
            </a:r>
            <a:r>
              <a:rPr lang="de-DE" sz="2000" dirty="0" err="1">
                <a:solidFill>
                  <a:schemeClr val="tx2"/>
                </a:solidFill>
              </a:rPr>
              <a:t>or</a:t>
            </a:r>
            <a:r>
              <a:rPr lang="de-DE" sz="2000" dirty="0">
                <a:solidFill>
                  <a:schemeClr val="tx2"/>
                </a:solidFill>
              </a:rPr>
              <a:t> a </a:t>
            </a:r>
            <a:r>
              <a:rPr lang="de-DE" sz="2000" dirty="0" err="1">
                <a:solidFill>
                  <a:schemeClr val="tx2"/>
                </a:solidFill>
              </a:rPr>
              <a:t>bath</a:t>
            </a:r>
            <a:endParaRPr lang="de-DE" sz="2000" dirty="0">
              <a:solidFill>
                <a:schemeClr val="tx2"/>
              </a:solidFill>
            </a:endParaRPr>
          </a:p>
          <a:p>
            <a:r>
              <a:rPr lang="de-DE" sz="2000" dirty="0">
                <a:solidFill>
                  <a:schemeClr val="tx2"/>
                </a:solidFill>
              </a:rPr>
              <a:t>Dressing a </a:t>
            </a:r>
            <a:r>
              <a:rPr lang="de-DE" sz="2000" dirty="0" err="1">
                <a:solidFill>
                  <a:schemeClr val="tx2"/>
                </a:solidFill>
              </a:rPr>
              <a:t>wound</a:t>
            </a:r>
            <a:r>
              <a:rPr lang="de-DE" sz="2000" dirty="0">
                <a:solidFill>
                  <a:schemeClr val="tx2"/>
                </a:solidFill>
              </a:rPr>
              <a:t> and </a:t>
            </a:r>
            <a:r>
              <a:rPr lang="de-DE" sz="2000" dirty="0" err="1">
                <a:solidFill>
                  <a:schemeClr val="tx2"/>
                </a:solidFill>
              </a:rPr>
              <a:t>taking</a:t>
            </a:r>
            <a:r>
              <a:rPr lang="de-DE" sz="2000" dirty="0">
                <a:solidFill>
                  <a:schemeClr val="tx2"/>
                </a:solidFill>
              </a:rPr>
              <a:t> </a:t>
            </a:r>
            <a:r>
              <a:rPr lang="de-DE" sz="2000" dirty="0" err="1">
                <a:solidFill>
                  <a:schemeClr val="tx2"/>
                </a:solidFill>
              </a:rPr>
              <a:t>medicine</a:t>
            </a:r>
            <a:endParaRPr lang="de-DE" sz="2000" dirty="0">
              <a:solidFill>
                <a:schemeClr val="tx2"/>
              </a:solidFill>
            </a:endParaRPr>
          </a:p>
          <a:p>
            <a:r>
              <a:rPr lang="de-DE" sz="2000" dirty="0">
                <a:solidFill>
                  <a:schemeClr val="tx2"/>
                </a:solidFill>
              </a:rPr>
              <a:t>Managing </a:t>
            </a:r>
            <a:r>
              <a:rPr lang="de-DE" sz="2000" dirty="0" err="1">
                <a:solidFill>
                  <a:schemeClr val="tx2"/>
                </a:solidFill>
              </a:rPr>
              <a:t>the</a:t>
            </a:r>
            <a:r>
              <a:rPr lang="de-DE" sz="2000" dirty="0">
                <a:solidFill>
                  <a:schemeClr val="tx2"/>
                </a:solidFill>
              </a:rPr>
              <a:t> </a:t>
            </a:r>
            <a:r>
              <a:rPr lang="de-DE" sz="2000" dirty="0" err="1">
                <a:solidFill>
                  <a:schemeClr val="tx2"/>
                </a:solidFill>
              </a:rPr>
              <a:t>finances</a:t>
            </a:r>
            <a:endParaRPr lang="de-DE" sz="2000" dirty="0">
              <a:solidFill>
                <a:schemeClr val="tx2"/>
              </a:solidFill>
            </a:endParaRPr>
          </a:p>
        </p:txBody>
      </p:sp>
      <p:sp>
        <p:nvSpPr>
          <p:cNvPr id="9" name="Zástupný obsah 7">
            <a:extLst>
              <a:ext uri="{FF2B5EF4-FFF2-40B4-BE49-F238E27FC236}">
                <a16:creationId xmlns:a16="http://schemas.microsoft.com/office/drawing/2014/main" id="{1E922673-6419-4993-A2B4-6D1FA864E369}"/>
              </a:ext>
            </a:extLst>
          </p:cNvPr>
          <p:cNvSpPr txBox="1">
            <a:spLocks/>
          </p:cNvSpPr>
          <p:nvPr/>
        </p:nvSpPr>
        <p:spPr>
          <a:xfrm>
            <a:off x="6096000" y="5516219"/>
            <a:ext cx="5087815" cy="885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700" dirty="0">
                <a:solidFill>
                  <a:schemeClr val="accent1"/>
                </a:solidFill>
                <a:latin typeface="Arial" panose="020B0604020202020204" pitchFamily="34" charset="0"/>
                <a:cs typeface="Arial" panose="020B0604020202020204" pitchFamily="34" charset="0"/>
              </a:rPr>
              <a:t>Share of people in need of long-term care, Germany 2019, </a:t>
            </a:r>
            <a:r>
              <a:rPr lang="en-US" sz="1700" dirty="0" err="1">
                <a:solidFill>
                  <a:schemeClr val="accent1"/>
                </a:solidFill>
                <a:latin typeface="Arial" panose="020B0604020202020204" pitchFamily="34" charset="0"/>
                <a:cs typeface="Arial" panose="020B0604020202020204" pitchFamily="34" charset="0"/>
              </a:rPr>
              <a:t>Statistisches</a:t>
            </a:r>
            <a:r>
              <a:rPr lang="en-US" sz="1700" dirty="0">
                <a:solidFill>
                  <a:schemeClr val="accent1"/>
                </a:solidFill>
                <a:latin typeface="Arial" panose="020B0604020202020204" pitchFamily="34" charset="0"/>
                <a:cs typeface="Arial" panose="020B0604020202020204" pitchFamily="34" charset="0"/>
              </a:rPr>
              <a:t> </a:t>
            </a:r>
            <a:r>
              <a:rPr lang="en-US" sz="1700" dirty="0" err="1">
                <a:solidFill>
                  <a:schemeClr val="accent1"/>
                </a:solidFill>
                <a:latin typeface="Arial" panose="020B0604020202020204" pitchFamily="34" charset="0"/>
                <a:cs typeface="Arial" panose="020B0604020202020204" pitchFamily="34" charset="0"/>
              </a:rPr>
              <a:t>Bundesamt</a:t>
            </a:r>
            <a:r>
              <a:rPr lang="en-US" sz="1700" dirty="0">
                <a:solidFill>
                  <a:schemeClr val="accent1"/>
                </a:solidFill>
                <a:latin typeface="Arial" panose="020B0604020202020204" pitchFamily="34" charset="0"/>
                <a:cs typeface="Arial" panose="020B0604020202020204" pitchFamily="34" charset="0"/>
              </a:rPr>
              <a:t>.</a:t>
            </a:r>
            <a:endParaRPr lang="cs-CZ" sz="1700" dirty="0">
              <a:solidFill>
                <a:schemeClr val="accent1"/>
              </a:solidFill>
              <a:latin typeface="Arial" panose="020B0604020202020204" pitchFamily="34" charset="0"/>
              <a:cs typeface="Arial" panose="020B0604020202020204" pitchFamily="34" charset="0"/>
            </a:endParaRPr>
          </a:p>
        </p:txBody>
      </p:sp>
      <p:graphicFrame>
        <p:nvGraphicFramePr>
          <p:cNvPr id="10" name="Inhaltsplatzhalter 9">
            <a:extLst>
              <a:ext uri="{FF2B5EF4-FFF2-40B4-BE49-F238E27FC236}">
                <a16:creationId xmlns:a16="http://schemas.microsoft.com/office/drawing/2014/main" id="{CE527E1E-F0F9-4712-BAA8-84669CE7EB17}"/>
              </a:ext>
            </a:extLst>
          </p:cNvPr>
          <p:cNvGraphicFramePr>
            <a:graphicFrameLocks/>
          </p:cNvGraphicFramePr>
          <p:nvPr>
            <p:extLst>
              <p:ext uri="{D42A27DB-BD31-4B8C-83A1-F6EECF244321}">
                <p14:modId xmlns:p14="http://schemas.microsoft.com/office/powerpoint/2010/main" val="225253730"/>
              </p:ext>
            </p:extLst>
          </p:nvPr>
        </p:nvGraphicFramePr>
        <p:xfrm>
          <a:off x="6004255" y="1638300"/>
          <a:ext cx="5563057" cy="387791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588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16</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en-GB" dirty="0"/>
              <a:t>Older people</a:t>
            </a:r>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en-GB" dirty="0"/>
              <a:t>Care work</a:t>
            </a:r>
            <a:endParaRPr lang="de-DE" dirty="0"/>
          </a:p>
        </p:txBody>
      </p:sp>
      <p:sp>
        <p:nvSpPr>
          <p:cNvPr id="6" name="Zástupný obsah 5">
            <a:extLst>
              <a:ext uri="{FF2B5EF4-FFF2-40B4-BE49-F238E27FC236}">
                <a16:creationId xmlns:a16="http://schemas.microsoft.com/office/drawing/2014/main" id="{8A682746-02D6-4F7E-9B8E-BD10F8CE7AF5}"/>
              </a:ext>
            </a:extLst>
          </p:cNvPr>
          <p:cNvSpPr>
            <a:spLocks noGrp="1"/>
          </p:cNvSpPr>
          <p:nvPr>
            <p:ph idx="1"/>
          </p:nvPr>
        </p:nvSpPr>
        <p:spPr>
          <a:xfrm>
            <a:off x="0" y="1638300"/>
            <a:ext cx="11628783" cy="4538663"/>
          </a:xfrm>
        </p:spPr>
        <p:txBody>
          <a:bodyPr>
            <a:normAutofit/>
          </a:bodyPr>
          <a:lstStyle/>
          <a:p>
            <a:r>
              <a:rPr lang="de-DE" dirty="0"/>
              <a:t>Family </a:t>
            </a:r>
            <a:r>
              <a:rPr lang="de-DE" dirty="0" err="1"/>
              <a:t>carers</a:t>
            </a:r>
            <a:endParaRPr lang="de-DE" dirty="0"/>
          </a:p>
          <a:p>
            <a:pPr marL="285750" lvl="1" indent="-285750"/>
            <a:r>
              <a:rPr lang="de-DE" sz="1800" dirty="0"/>
              <a:t>In </a:t>
            </a:r>
            <a:r>
              <a:rPr lang="de-DE" sz="1800" dirty="0" err="1"/>
              <a:t>family-centered</a:t>
            </a:r>
            <a:r>
              <a:rPr lang="de-DE" sz="1800" dirty="0"/>
              <a:t> countries like Germany, </a:t>
            </a:r>
            <a:r>
              <a:rPr lang="de-DE" sz="1800" dirty="0" err="1"/>
              <a:t>up</a:t>
            </a:r>
            <a:r>
              <a:rPr lang="de-DE" sz="1800" dirty="0"/>
              <a:t> </a:t>
            </a:r>
            <a:r>
              <a:rPr lang="de-DE" sz="1800" dirty="0" err="1"/>
              <a:t>to</a:t>
            </a:r>
            <a:r>
              <a:rPr lang="de-DE" sz="1800" dirty="0"/>
              <a:t> </a:t>
            </a:r>
            <a:r>
              <a:rPr lang="de-DE" sz="1800" dirty="0" err="1"/>
              <a:t>three</a:t>
            </a:r>
            <a:r>
              <a:rPr lang="de-DE" sz="1800" dirty="0"/>
              <a:t> </a:t>
            </a:r>
            <a:r>
              <a:rPr lang="de-DE" sz="1800" dirty="0" err="1"/>
              <a:t>quarters</a:t>
            </a:r>
            <a:r>
              <a:rPr lang="de-DE" sz="1800" dirty="0"/>
              <a:t> </a:t>
            </a:r>
            <a:r>
              <a:rPr lang="de-DE" sz="1800" dirty="0" err="1"/>
              <a:t>of</a:t>
            </a:r>
            <a:r>
              <a:rPr lang="de-DE" sz="1800" dirty="0"/>
              <a:t> </a:t>
            </a:r>
            <a:r>
              <a:rPr lang="de-DE" sz="1800" dirty="0" err="1"/>
              <a:t>people</a:t>
            </a:r>
            <a:r>
              <a:rPr lang="de-DE" sz="1800" dirty="0"/>
              <a:t> in </a:t>
            </a:r>
            <a:r>
              <a:rPr lang="de-DE" sz="1800" dirty="0" err="1"/>
              <a:t>need</a:t>
            </a:r>
            <a:r>
              <a:rPr lang="de-DE" sz="1800" dirty="0"/>
              <a:t> </a:t>
            </a:r>
            <a:r>
              <a:rPr lang="de-DE" sz="1800" dirty="0" err="1"/>
              <a:t>of</a:t>
            </a:r>
            <a:r>
              <a:rPr lang="de-DE" sz="1800" dirty="0"/>
              <a:t> </a:t>
            </a:r>
            <a:r>
              <a:rPr lang="de-DE" sz="1800" dirty="0" err="1"/>
              <a:t>long</a:t>
            </a:r>
            <a:r>
              <a:rPr lang="de-DE" sz="1800" dirty="0"/>
              <a:t>-term care live in private </a:t>
            </a:r>
            <a:r>
              <a:rPr lang="de-DE" sz="1800" dirty="0" err="1"/>
              <a:t>households</a:t>
            </a:r>
            <a:endParaRPr lang="de-DE" sz="1800" dirty="0"/>
          </a:p>
          <a:p>
            <a:pPr marL="285750" lvl="1" indent="-285750"/>
            <a:r>
              <a:rPr lang="de-DE" sz="1800" dirty="0" err="1"/>
              <a:t>Mainly</a:t>
            </a:r>
            <a:r>
              <a:rPr lang="de-DE" sz="1800" dirty="0"/>
              <a:t> </a:t>
            </a:r>
            <a:r>
              <a:rPr lang="de-DE" sz="1800" dirty="0" err="1"/>
              <a:t>wives</a:t>
            </a:r>
            <a:r>
              <a:rPr lang="de-DE" sz="1800" dirty="0"/>
              <a:t> </a:t>
            </a:r>
            <a:r>
              <a:rPr lang="de-DE" sz="1800" dirty="0" err="1"/>
              <a:t>or</a:t>
            </a:r>
            <a:r>
              <a:rPr lang="de-DE" sz="1800" dirty="0"/>
              <a:t> </a:t>
            </a:r>
            <a:r>
              <a:rPr lang="de-DE" sz="1800" dirty="0" err="1"/>
              <a:t>daughters</a:t>
            </a:r>
            <a:r>
              <a:rPr lang="de-DE" sz="1800" dirty="0"/>
              <a:t> (</a:t>
            </a:r>
            <a:r>
              <a:rPr lang="de-DE" sz="1800" dirty="0" err="1"/>
              <a:t>as</a:t>
            </a:r>
            <a:r>
              <a:rPr lang="de-DE" sz="1800" dirty="0"/>
              <a:t> </a:t>
            </a:r>
            <a:r>
              <a:rPr lang="de-DE" sz="1800" dirty="0" err="1"/>
              <a:t>well</a:t>
            </a:r>
            <a:r>
              <a:rPr lang="de-DE" sz="1800" dirty="0"/>
              <a:t> </a:t>
            </a:r>
            <a:r>
              <a:rPr lang="de-DE" sz="1800" dirty="0" err="1"/>
              <a:t>as</a:t>
            </a:r>
            <a:r>
              <a:rPr lang="de-DE" sz="1800" dirty="0"/>
              <a:t> </a:t>
            </a:r>
            <a:r>
              <a:rPr lang="de-DE" sz="1800" dirty="0" err="1"/>
              <a:t>daughters</a:t>
            </a:r>
            <a:r>
              <a:rPr lang="de-DE" sz="1800" dirty="0"/>
              <a:t> in </a:t>
            </a:r>
            <a:r>
              <a:rPr lang="de-DE" sz="1800" dirty="0" err="1"/>
              <a:t>law</a:t>
            </a:r>
            <a:r>
              <a:rPr lang="de-DE" sz="1800" dirty="0"/>
              <a:t>), </a:t>
            </a:r>
            <a:r>
              <a:rPr lang="de-DE" sz="1800" dirty="0" err="1"/>
              <a:t>more</a:t>
            </a:r>
            <a:r>
              <a:rPr lang="de-DE" sz="1800" dirty="0"/>
              <a:t> and </a:t>
            </a:r>
            <a:r>
              <a:rPr lang="de-DE" sz="1800" dirty="0" err="1"/>
              <a:t>more</a:t>
            </a:r>
            <a:r>
              <a:rPr lang="de-DE" sz="1800" dirty="0"/>
              <a:t> </a:t>
            </a:r>
            <a:r>
              <a:rPr lang="de-DE" sz="1800" dirty="0" err="1"/>
              <a:t>husbands</a:t>
            </a:r>
            <a:r>
              <a:rPr lang="de-DE" sz="1800" dirty="0"/>
              <a:t> and </a:t>
            </a:r>
            <a:r>
              <a:rPr lang="de-DE" sz="1800" dirty="0" err="1"/>
              <a:t>sons</a:t>
            </a:r>
            <a:endParaRPr lang="de-DE" sz="1800" dirty="0"/>
          </a:p>
          <a:p>
            <a:pPr lvl="1"/>
            <a:endParaRPr lang="de-DE" dirty="0"/>
          </a:p>
          <a:p>
            <a:r>
              <a:rPr lang="de-DE" dirty="0"/>
              <a:t>Migrant </a:t>
            </a:r>
            <a:r>
              <a:rPr lang="de-DE" dirty="0" err="1"/>
              <a:t>carers</a:t>
            </a:r>
            <a:endParaRPr lang="de-DE" dirty="0"/>
          </a:p>
          <a:p>
            <a:pPr marL="285750" lvl="1" indent="-285750"/>
            <a:r>
              <a:rPr lang="de-DE" sz="1800" dirty="0" err="1"/>
              <a:t>migrant</a:t>
            </a:r>
            <a:r>
              <a:rPr lang="de-DE" sz="1800" dirty="0"/>
              <a:t> </a:t>
            </a:r>
            <a:r>
              <a:rPr lang="de-DE" sz="1800" dirty="0" err="1"/>
              <a:t>carers</a:t>
            </a:r>
            <a:r>
              <a:rPr lang="de-DE" sz="1800" dirty="0"/>
              <a:t> </a:t>
            </a:r>
            <a:r>
              <a:rPr lang="de-DE" sz="1800" dirty="0" err="1"/>
              <a:t>often</a:t>
            </a:r>
            <a:r>
              <a:rPr lang="de-DE" sz="1800" dirty="0"/>
              <a:t> live in </a:t>
            </a:r>
            <a:r>
              <a:rPr lang="de-DE" sz="1800" dirty="0" err="1"/>
              <a:t>the</a:t>
            </a:r>
            <a:r>
              <a:rPr lang="de-DE" sz="1800" dirty="0"/>
              <a:t> </a:t>
            </a:r>
            <a:r>
              <a:rPr lang="de-DE" sz="1800" dirty="0" err="1"/>
              <a:t>household</a:t>
            </a:r>
            <a:r>
              <a:rPr lang="de-DE" sz="1800" dirty="0"/>
              <a:t> and </a:t>
            </a:r>
            <a:r>
              <a:rPr lang="de-DE" sz="1800" dirty="0" err="1"/>
              <a:t>provide</a:t>
            </a:r>
            <a:r>
              <a:rPr lang="de-DE" sz="1800" dirty="0"/>
              <a:t> care 24/7</a:t>
            </a:r>
          </a:p>
          <a:p>
            <a:pPr lvl="1"/>
            <a:endParaRPr lang="de-DE" dirty="0"/>
          </a:p>
          <a:p>
            <a:r>
              <a:rPr lang="de-DE" dirty="0"/>
              <a:t>Ambulant </a:t>
            </a:r>
            <a:r>
              <a:rPr lang="de-DE" dirty="0" err="1"/>
              <a:t>services</a:t>
            </a:r>
            <a:endParaRPr lang="de-DE" dirty="0"/>
          </a:p>
          <a:p>
            <a:pPr marL="285750" lvl="1" indent="-285750"/>
            <a:r>
              <a:rPr lang="de-DE" sz="1800" dirty="0" err="1"/>
              <a:t>Provide</a:t>
            </a:r>
            <a:r>
              <a:rPr lang="de-DE" sz="1800" dirty="0"/>
              <a:t> </a:t>
            </a:r>
            <a:r>
              <a:rPr lang="de-DE" sz="1800" dirty="0" err="1"/>
              <a:t>long</a:t>
            </a:r>
            <a:r>
              <a:rPr lang="de-DE" sz="1800" dirty="0"/>
              <a:t>-term care in </a:t>
            </a:r>
            <a:r>
              <a:rPr lang="de-DE" sz="1800" dirty="0" err="1"/>
              <a:t>the</a:t>
            </a:r>
            <a:r>
              <a:rPr lang="de-DE" sz="1800" dirty="0"/>
              <a:t> private </a:t>
            </a:r>
            <a:r>
              <a:rPr lang="de-DE" sz="1800" dirty="0" err="1"/>
              <a:t>household</a:t>
            </a:r>
            <a:r>
              <a:rPr lang="de-DE" sz="1800" dirty="0"/>
              <a:t> </a:t>
            </a:r>
            <a:r>
              <a:rPr lang="de-DE" sz="1800" dirty="0" err="1"/>
              <a:t>of</a:t>
            </a:r>
            <a:r>
              <a:rPr lang="de-DE" sz="1800" dirty="0"/>
              <a:t> </a:t>
            </a:r>
            <a:r>
              <a:rPr lang="de-DE" sz="1800" dirty="0" err="1"/>
              <a:t>people</a:t>
            </a:r>
            <a:r>
              <a:rPr lang="de-DE" sz="1800" dirty="0"/>
              <a:t> in </a:t>
            </a:r>
            <a:r>
              <a:rPr lang="de-DE" sz="1800" dirty="0" err="1"/>
              <a:t>need</a:t>
            </a:r>
            <a:r>
              <a:rPr lang="de-DE" sz="1800" dirty="0"/>
              <a:t> </a:t>
            </a:r>
            <a:r>
              <a:rPr lang="de-DE" sz="1800" dirty="0" err="1"/>
              <a:t>of</a:t>
            </a:r>
            <a:r>
              <a:rPr lang="de-DE" sz="1800" dirty="0"/>
              <a:t> care</a:t>
            </a:r>
          </a:p>
          <a:p>
            <a:pPr lvl="1"/>
            <a:endParaRPr lang="de-DE" dirty="0"/>
          </a:p>
          <a:p>
            <a:r>
              <a:rPr lang="de-DE" dirty="0"/>
              <a:t>Residential </a:t>
            </a:r>
            <a:r>
              <a:rPr lang="de-DE" dirty="0" err="1"/>
              <a:t>services</a:t>
            </a:r>
            <a:endParaRPr lang="de-DE" dirty="0"/>
          </a:p>
          <a:p>
            <a:pPr marL="285750" lvl="1" indent="-285750"/>
            <a:r>
              <a:rPr lang="de-DE" sz="1800" dirty="0"/>
              <a:t>Residential care </a:t>
            </a:r>
            <a:r>
              <a:rPr lang="de-DE" sz="1800" dirty="0" err="1"/>
              <a:t>homes</a:t>
            </a:r>
            <a:r>
              <a:rPr lang="de-DE" sz="1800" dirty="0"/>
              <a:t> </a:t>
            </a:r>
            <a:r>
              <a:rPr lang="de-DE" sz="1800" dirty="0" err="1"/>
              <a:t>provide</a:t>
            </a:r>
            <a:r>
              <a:rPr lang="de-DE" sz="1800" dirty="0"/>
              <a:t> care </a:t>
            </a:r>
            <a:r>
              <a:rPr lang="de-DE" sz="1800" dirty="0" err="1"/>
              <a:t>mostly</a:t>
            </a:r>
            <a:r>
              <a:rPr lang="de-DE" sz="1800" dirty="0"/>
              <a:t> in </a:t>
            </a:r>
            <a:r>
              <a:rPr lang="de-DE" sz="1800" dirty="0" err="1"/>
              <a:t>the</a:t>
            </a:r>
            <a:r>
              <a:rPr lang="de-DE" sz="1800" dirty="0"/>
              <a:t> final </a:t>
            </a:r>
            <a:r>
              <a:rPr lang="de-DE" sz="1800" dirty="0" err="1"/>
              <a:t>stage</a:t>
            </a:r>
            <a:r>
              <a:rPr lang="de-DE" sz="1800" dirty="0"/>
              <a:t> </a:t>
            </a:r>
            <a:r>
              <a:rPr lang="de-DE" sz="1800" dirty="0" err="1"/>
              <a:t>of</a:t>
            </a:r>
            <a:r>
              <a:rPr lang="de-DE" sz="1800" dirty="0"/>
              <a:t> </a:t>
            </a:r>
            <a:r>
              <a:rPr lang="de-DE" sz="1800" dirty="0" err="1"/>
              <a:t>life</a:t>
            </a:r>
            <a:endParaRPr lang="de-DE" dirty="0"/>
          </a:p>
        </p:txBody>
      </p:sp>
    </p:spTree>
    <p:extLst>
      <p:ext uri="{BB962C8B-B14F-4D97-AF65-F5344CB8AC3E}">
        <p14:creationId xmlns:p14="http://schemas.microsoft.com/office/powerpoint/2010/main" val="3883892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Characteristics</a:t>
            </a:r>
            <a:endParaRPr lang="cs-CZ" dirty="0"/>
          </a:p>
          <a:p>
            <a:pPr lvl="1"/>
            <a:r>
              <a:rPr lang="en-GB" sz="2300" dirty="0"/>
              <a:t>Older individuals living alone</a:t>
            </a:r>
          </a:p>
        </p:txBody>
      </p:sp>
    </p:spTree>
    <p:extLst>
      <p:ext uri="{BB962C8B-B14F-4D97-AF65-F5344CB8AC3E}">
        <p14:creationId xmlns:p14="http://schemas.microsoft.com/office/powerpoint/2010/main" val="3758147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18</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en-GB" dirty="0"/>
              <a:t>Older people</a:t>
            </a:r>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en-GB" dirty="0"/>
              <a:t>Loneliness</a:t>
            </a:r>
            <a:endParaRPr lang="de-DE" dirty="0"/>
          </a:p>
        </p:txBody>
      </p:sp>
      <p:sp>
        <p:nvSpPr>
          <p:cNvPr id="7" name="Zástupný obsah 3">
            <a:extLst>
              <a:ext uri="{FF2B5EF4-FFF2-40B4-BE49-F238E27FC236}">
                <a16:creationId xmlns:a16="http://schemas.microsoft.com/office/drawing/2014/main" id="{F99CD065-D1CD-40A4-8E56-C5F9946D68BB}"/>
              </a:ext>
            </a:extLst>
          </p:cNvPr>
          <p:cNvSpPr>
            <a:spLocks noGrp="1"/>
          </p:cNvSpPr>
          <p:nvPr>
            <p:ph idx="1"/>
          </p:nvPr>
        </p:nvSpPr>
        <p:spPr>
          <a:xfrm>
            <a:off x="-1" y="1638300"/>
            <a:ext cx="12182475" cy="4538663"/>
          </a:xfrm>
        </p:spPr>
        <p:txBody>
          <a:bodyPr>
            <a:normAutofit/>
          </a:bodyPr>
          <a:lstStyle/>
          <a:p>
            <a:r>
              <a:rPr lang="de-DE" dirty="0"/>
              <a:t>More and </a:t>
            </a:r>
            <a:r>
              <a:rPr lang="de-DE" dirty="0" err="1"/>
              <a:t>more</a:t>
            </a:r>
            <a:r>
              <a:rPr lang="de-DE" dirty="0"/>
              <a:t> </a:t>
            </a:r>
            <a:r>
              <a:rPr lang="de-DE" dirty="0" err="1"/>
              <a:t>older</a:t>
            </a:r>
            <a:r>
              <a:rPr lang="de-DE" dirty="0"/>
              <a:t> </a:t>
            </a:r>
            <a:r>
              <a:rPr lang="de-DE" dirty="0" err="1"/>
              <a:t>people</a:t>
            </a:r>
            <a:r>
              <a:rPr lang="de-DE" dirty="0"/>
              <a:t> live </a:t>
            </a:r>
            <a:r>
              <a:rPr lang="de-DE" dirty="0" err="1"/>
              <a:t>alone</a:t>
            </a:r>
            <a:endParaRPr lang="de-DE" dirty="0"/>
          </a:p>
          <a:p>
            <a:pPr marL="285750" lvl="1" indent="-285750"/>
            <a:r>
              <a:rPr lang="de-DE" sz="1800" dirty="0" err="1"/>
              <a:t>Older</a:t>
            </a:r>
            <a:r>
              <a:rPr lang="de-DE" sz="1800" dirty="0"/>
              <a:t> </a:t>
            </a:r>
            <a:r>
              <a:rPr lang="de-DE" sz="1800" dirty="0" err="1"/>
              <a:t>people</a:t>
            </a:r>
            <a:r>
              <a:rPr lang="de-DE" sz="1800" dirty="0"/>
              <a:t> </a:t>
            </a:r>
            <a:r>
              <a:rPr lang="de-DE" sz="1800" dirty="0" err="1"/>
              <a:t>living</a:t>
            </a:r>
            <a:r>
              <a:rPr lang="de-DE" sz="1800" dirty="0"/>
              <a:t> </a:t>
            </a:r>
            <a:r>
              <a:rPr lang="de-DE" sz="1800" dirty="0" err="1"/>
              <a:t>alone</a:t>
            </a:r>
            <a:r>
              <a:rPr lang="de-DE" sz="1800" dirty="0"/>
              <a:t> </a:t>
            </a:r>
            <a:r>
              <a:rPr lang="de-DE" sz="1800" dirty="0" err="1"/>
              <a:t>are</a:t>
            </a:r>
            <a:r>
              <a:rPr lang="de-DE" sz="1800" dirty="0"/>
              <a:t> </a:t>
            </a:r>
            <a:r>
              <a:rPr lang="de-DE" sz="1800" dirty="0" err="1"/>
              <a:t>more</a:t>
            </a:r>
            <a:r>
              <a:rPr lang="de-DE" sz="1800" dirty="0"/>
              <a:t> </a:t>
            </a:r>
            <a:r>
              <a:rPr lang="de-DE" sz="1800" dirty="0" err="1"/>
              <a:t>likely</a:t>
            </a:r>
            <a:r>
              <a:rPr lang="de-DE" sz="1800" dirty="0"/>
              <a:t> </a:t>
            </a:r>
            <a:r>
              <a:rPr lang="de-DE" sz="1800" dirty="0" err="1"/>
              <a:t>to</a:t>
            </a:r>
            <a:r>
              <a:rPr lang="de-DE" sz="1800" dirty="0"/>
              <a:t> </a:t>
            </a:r>
            <a:r>
              <a:rPr lang="de-DE" sz="1800" dirty="0" err="1"/>
              <a:t>be</a:t>
            </a:r>
            <a:r>
              <a:rPr lang="de-DE" sz="1800" dirty="0"/>
              <a:t> </a:t>
            </a:r>
            <a:r>
              <a:rPr lang="de-DE" sz="1800" dirty="0" err="1"/>
              <a:t>lonely</a:t>
            </a:r>
            <a:endParaRPr lang="de-DE" sz="1800" dirty="0"/>
          </a:p>
          <a:p>
            <a:pPr marL="285750" lvl="1" indent="-285750"/>
            <a:r>
              <a:rPr lang="de-DE" sz="1800" dirty="0" err="1"/>
              <a:t>Older</a:t>
            </a:r>
            <a:r>
              <a:rPr lang="de-DE" sz="1800" dirty="0"/>
              <a:t> </a:t>
            </a:r>
            <a:r>
              <a:rPr lang="de-DE" sz="1800" dirty="0" err="1"/>
              <a:t>people</a:t>
            </a:r>
            <a:r>
              <a:rPr lang="de-DE" sz="1800" dirty="0"/>
              <a:t> </a:t>
            </a:r>
            <a:r>
              <a:rPr lang="de-DE" sz="1800" dirty="0" err="1"/>
              <a:t>living</a:t>
            </a:r>
            <a:r>
              <a:rPr lang="de-DE" sz="1800" dirty="0"/>
              <a:t> </a:t>
            </a:r>
            <a:r>
              <a:rPr lang="de-DE" sz="1800" dirty="0" err="1"/>
              <a:t>alone</a:t>
            </a:r>
            <a:r>
              <a:rPr lang="de-DE" sz="1800" dirty="0"/>
              <a:t> </a:t>
            </a:r>
            <a:r>
              <a:rPr lang="de-DE" sz="1800" dirty="0" err="1"/>
              <a:t>are</a:t>
            </a:r>
            <a:r>
              <a:rPr lang="de-DE" sz="1800" dirty="0"/>
              <a:t> </a:t>
            </a:r>
            <a:r>
              <a:rPr lang="de-DE" sz="1800" dirty="0" err="1"/>
              <a:t>more</a:t>
            </a:r>
            <a:r>
              <a:rPr lang="de-DE" sz="1800" dirty="0"/>
              <a:t> </a:t>
            </a:r>
            <a:r>
              <a:rPr lang="de-DE" sz="1800" dirty="0" err="1"/>
              <a:t>likely</a:t>
            </a:r>
            <a:r>
              <a:rPr lang="de-DE" sz="1800" dirty="0"/>
              <a:t> </a:t>
            </a:r>
            <a:r>
              <a:rPr lang="de-DE" sz="1800" dirty="0" err="1"/>
              <a:t>to</a:t>
            </a:r>
            <a:r>
              <a:rPr lang="de-DE" sz="1800" dirty="0"/>
              <a:t> </a:t>
            </a:r>
            <a:r>
              <a:rPr lang="de-DE" sz="1800" dirty="0" err="1"/>
              <a:t>have</a:t>
            </a:r>
            <a:r>
              <a:rPr lang="de-DE" sz="1800" dirty="0"/>
              <a:t> </a:t>
            </a:r>
            <a:r>
              <a:rPr lang="de-DE" sz="1800" dirty="0" err="1"/>
              <a:t>health</a:t>
            </a:r>
            <a:r>
              <a:rPr lang="de-DE" sz="1800" dirty="0"/>
              <a:t> </a:t>
            </a:r>
            <a:r>
              <a:rPr lang="de-DE" sz="1800" dirty="0" err="1"/>
              <a:t>issues</a:t>
            </a:r>
            <a:r>
              <a:rPr lang="de-DE" sz="1800" dirty="0"/>
              <a:t> and </a:t>
            </a:r>
            <a:r>
              <a:rPr lang="de-DE" sz="1800" dirty="0" err="1"/>
              <a:t>to</a:t>
            </a:r>
            <a:r>
              <a:rPr lang="de-DE" sz="1800" dirty="0"/>
              <a:t> </a:t>
            </a:r>
            <a:r>
              <a:rPr lang="de-DE" sz="1800" dirty="0" err="1"/>
              <a:t>experience</a:t>
            </a:r>
            <a:r>
              <a:rPr lang="de-DE" sz="1800" dirty="0"/>
              <a:t> </a:t>
            </a:r>
            <a:r>
              <a:rPr lang="de-DE" sz="1800" dirty="0" err="1"/>
              <a:t>financial</a:t>
            </a:r>
            <a:r>
              <a:rPr lang="de-DE" sz="1800" dirty="0"/>
              <a:t> </a:t>
            </a:r>
            <a:r>
              <a:rPr lang="de-DE" sz="1800" dirty="0" err="1"/>
              <a:t>restrictions</a:t>
            </a:r>
            <a:endParaRPr lang="de-DE" sz="1800" dirty="0"/>
          </a:p>
          <a:p>
            <a:pPr lvl="1"/>
            <a:endParaRPr lang="de-DE" dirty="0"/>
          </a:p>
          <a:p>
            <a:pPr lvl="1"/>
            <a:endParaRPr lang="de-DE" dirty="0"/>
          </a:p>
          <a:p>
            <a:r>
              <a:rPr lang="de-DE" dirty="0" err="1"/>
              <a:t>Older</a:t>
            </a:r>
            <a:r>
              <a:rPr lang="de-DE" dirty="0"/>
              <a:t> </a:t>
            </a:r>
            <a:r>
              <a:rPr lang="de-DE" dirty="0" err="1"/>
              <a:t>people</a:t>
            </a:r>
            <a:r>
              <a:rPr lang="de-DE" dirty="0"/>
              <a:t> </a:t>
            </a:r>
            <a:r>
              <a:rPr lang="de-DE" dirty="0" err="1"/>
              <a:t>might</a:t>
            </a:r>
            <a:r>
              <a:rPr lang="de-DE" dirty="0"/>
              <a:t> </a:t>
            </a:r>
            <a:r>
              <a:rPr lang="de-DE" dirty="0" err="1"/>
              <a:t>be</a:t>
            </a:r>
            <a:r>
              <a:rPr lang="de-DE" dirty="0"/>
              <a:t> </a:t>
            </a:r>
            <a:r>
              <a:rPr lang="de-DE" dirty="0" err="1"/>
              <a:t>interested</a:t>
            </a:r>
            <a:r>
              <a:rPr lang="de-DE" dirty="0"/>
              <a:t> </a:t>
            </a:r>
            <a:r>
              <a:rPr lang="de-DE" dirty="0" err="1"/>
              <a:t>to</a:t>
            </a:r>
            <a:r>
              <a:rPr lang="de-DE" dirty="0"/>
              <a:t> live </a:t>
            </a:r>
            <a:r>
              <a:rPr lang="de-DE" dirty="0" err="1"/>
              <a:t>together</a:t>
            </a:r>
            <a:r>
              <a:rPr lang="de-DE" dirty="0"/>
              <a:t> </a:t>
            </a:r>
            <a:r>
              <a:rPr lang="de-DE" dirty="0" err="1"/>
              <a:t>with</a:t>
            </a:r>
            <a:r>
              <a:rPr lang="de-DE" dirty="0"/>
              <a:t> </a:t>
            </a:r>
            <a:r>
              <a:rPr lang="de-DE" dirty="0" err="1"/>
              <a:t>others</a:t>
            </a:r>
            <a:r>
              <a:rPr lang="de-DE" dirty="0"/>
              <a:t> </a:t>
            </a:r>
          </a:p>
          <a:p>
            <a:pPr marL="285750" lvl="1" indent="-285750"/>
            <a:r>
              <a:rPr lang="de-DE" sz="1800" dirty="0" err="1"/>
              <a:t>Social</a:t>
            </a:r>
            <a:r>
              <a:rPr lang="de-DE" sz="1800" dirty="0"/>
              <a:t> </a:t>
            </a:r>
            <a:r>
              <a:rPr lang="de-DE" sz="1800" dirty="0" err="1"/>
              <a:t>farming</a:t>
            </a:r>
            <a:r>
              <a:rPr lang="de-DE" sz="1800" dirty="0"/>
              <a:t> </a:t>
            </a:r>
            <a:r>
              <a:rPr lang="de-DE" sz="1800" dirty="0" err="1"/>
              <a:t>might</a:t>
            </a:r>
            <a:r>
              <a:rPr lang="de-DE" sz="1800" dirty="0"/>
              <a:t> </a:t>
            </a:r>
            <a:r>
              <a:rPr lang="de-DE" sz="1800" dirty="0" err="1"/>
              <a:t>attract</a:t>
            </a:r>
            <a:r>
              <a:rPr lang="de-DE" sz="1800" dirty="0"/>
              <a:t> </a:t>
            </a:r>
            <a:r>
              <a:rPr lang="de-DE" sz="1800" dirty="0" err="1"/>
              <a:t>older</a:t>
            </a:r>
            <a:r>
              <a:rPr lang="de-DE" sz="1800" dirty="0"/>
              <a:t> </a:t>
            </a:r>
            <a:r>
              <a:rPr lang="de-DE" sz="1800" dirty="0" err="1"/>
              <a:t>people</a:t>
            </a:r>
            <a:r>
              <a:rPr lang="de-DE" sz="1800" dirty="0"/>
              <a:t> </a:t>
            </a:r>
            <a:r>
              <a:rPr lang="de-DE" sz="1800" dirty="0" err="1"/>
              <a:t>who</a:t>
            </a:r>
            <a:r>
              <a:rPr lang="de-DE" sz="1800" dirty="0"/>
              <a:t> </a:t>
            </a:r>
            <a:r>
              <a:rPr lang="de-DE" sz="1800" dirty="0" err="1"/>
              <a:t>are</a:t>
            </a:r>
            <a:r>
              <a:rPr lang="de-DE" sz="1800" dirty="0"/>
              <a:t> </a:t>
            </a:r>
            <a:r>
              <a:rPr lang="de-DE" sz="1800" dirty="0" err="1"/>
              <a:t>interested</a:t>
            </a:r>
            <a:r>
              <a:rPr lang="de-DE" sz="1800" dirty="0"/>
              <a:t> </a:t>
            </a:r>
            <a:r>
              <a:rPr lang="de-DE" sz="1800" dirty="0" err="1"/>
              <a:t>to</a:t>
            </a:r>
            <a:r>
              <a:rPr lang="de-DE" sz="1800" dirty="0"/>
              <a:t> live in a </a:t>
            </a:r>
            <a:r>
              <a:rPr lang="de-DE" sz="1800" dirty="0" err="1"/>
              <a:t>community</a:t>
            </a:r>
            <a:r>
              <a:rPr lang="de-DE" sz="1800" dirty="0"/>
              <a:t> </a:t>
            </a:r>
            <a:r>
              <a:rPr lang="de-DE" sz="1800" dirty="0" err="1"/>
              <a:t>rather</a:t>
            </a:r>
            <a:r>
              <a:rPr lang="de-DE" sz="1800" dirty="0"/>
              <a:t> </a:t>
            </a:r>
            <a:r>
              <a:rPr lang="de-DE" sz="1800" dirty="0" err="1"/>
              <a:t>than</a:t>
            </a:r>
            <a:r>
              <a:rPr lang="de-DE" sz="1800" dirty="0"/>
              <a:t> </a:t>
            </a:r>
            <a:r>
              <a:rPr lang="de-DE" sz="1800" dirty="0" err="1"/>
              <a:t>to</a:t>
            </a:r>
            <a:r>
              <a:rPr lang="de-DE" sz="1800" dirty="0"/>
              <a:t> live </a:t>
            </a:r>
            <a:r>
              <a:rPr lang="de-DE" sz="1800" dirty="0" err="1"/>
              <a:t>alone</a:t>
            </a:r>
            <a:endParaRPr lang="de-DE" sz="1800" dirty="0"/>
          </a:p>
          <a:p>
            <a:pPr marL="285750" lvl="1" indent="-285750"/>
            <a:r>
              <a:rPr lang="de-DE" sz="1800" dirty="0" err="1"/>
              <a:t>Older</a:t>
            </a:r>
            <a:r>
              <a:rPr lang="de-DE" sz="1800" dirty="0"/>
              <a:t> </a:t>
            </a:r>
            <a:r>
              <a:rPr lang="de-DE" sz="1800" dirty="0" err="1"/>
              <a:t>people</a:t>
            </a:r>
            <a:r>
              <a:rPr lang="de-DE" sz="1800" dirty="0"/>
              <a:t> </a:t>
            </a:r>
            <a:r>
              <a:rPr lang="de-DE" sz="1800" dirty="0" err="1"/>
              <a:t>might</a:t>
            </a:r>
            <a:r>
              <a:rPr lang="de-DE" sz="1800" dirty="0"/>
              <a:t> </a:t>
            </a:r>
            <a:r>
              <a:rPr lang="de-DE" sz="1800" dirty="0" err="1"/>
              <a:t>be</a:t>
            </a:r>
            <a:r>
              <a:rPr lang="de-DE" sz="1800" dirty="0"/>
              <a:t> </a:t>
            </a:r>
            <a:r>
              <a:rPr lang="de-DE" sz="1800" dirty="0" err="1"/>
              <a:t>willing</a:t>
            </a:r>
            <a:r>
              <a:rPr lang="de-DE" sz="1800" dirty="0"/>
              <a:t> </a:t>
            </a:r>
            <a:r>
              <a:rPr lang="de-DE" sz="1800" dirty="0" err="1"/>
              <a:t>to</a:t>
            </a:r>
            <a:r>
              <a:rPr lang="de-DE" sz="1800" dirty="0"/>
              <a:t> do </a:t>
            </a:r>
            <a:r>
              <a:rPr lang="de-DE" sz="1800" dirty="0" err="1"/>
              <a:t>volunteer</a:t>
            </a:r>
            <a:r>
              <a:rPr lang="de-DE" sz="1800" dirty="0"/>
              <a:t> </a:t>
            </a:r>
            <a:r>
              <a:rPr lang="de-DE" sz="1800" dirty="0" err="1"/>
              <a:t>work</a:t>
            </a:r>
            <a:r>
              <a:rPr lang="de-DE" sz="1800" dirty="0"/>
              <a:t> on </a:t>
            </a:r>
            <a:r>
              <a:rPr lang="de-DE" sz="1800" dirty="0" err="1"/>
              <a:t>the</a:t>
            </a:r>
            <a:r>
              <a:rPr lang="de-DE" sz="1800" dirty="0"/>
              <a:t> </a:t>
            </a:r>
            <a:r>
              <a:rPr lang="de-DE" sz="1800" dirty="0" err="1"/>
              <a:t>farm</a:t>
            </a:r>
            <a:endParaRPr lang="de-DE" sz="1800" dirty="0"/>
          </a:p>
          <a:p>
            <a:pPr lvl="1"/>
            <a:endParaRPr lang="de-DE" dirty="0"/>
          </a:p>
          <a:p>
            <a:pPr lvl="1"/>
            <a:endParaRPr lang="de-DE" dirty="0"/>
          </a:p>
        </p:txBody>
      </p:sp>
    </p:spTree>
    <p:extLst>
      <p:ext uri="{BB962C8B-B14F-4D97-AF65-F5344CB8AC3E}">
        <p14:creationId xmlns:p14="http://schemas.microsoft.com/office/powerpoint/2010/main" val="1449656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a:t>Benefits</a:t>
            </a:r>
            <a:endParaRPr lang="cs-CZ" dirty="0"/>
          </a:p>
        </p:txBody>
      </p:sp>
    </p:spTree>
    <p:extLst>
      <p:ext uri="{BB962C8B-B14F-4D97-AF65-F5344CB8AC3E}">
        <p14:creationId xmlns:p14="http://schemas.microsoft.com/office/powerpoint/2010/main" val="413594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2</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en-GB" dirty="0"/>
              <a:t>Older people</a:t>
            </a:r>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p:txBody>
          <a:bodyPr/>
          <a:lstStyle/>
          <a:p>
            <a:r>
              <a:rPr lang="de-DE" dirty="0" err="1"/>
              <a:t>Introduction</a:t>
            </a:r>
            <a:endParaRPr lang="cs-CZ" dirty="0"/>
          </a:p>
          <a:p>
            <a:pPr lvl="1"/>
            <a:r>
              <a:rPr lang="de-DE" dirty="0" err="1"/>
              <a:t>What</a:t>
            </a:r>
            <a:r>
              <a:rPr lang="de-DE" dirty="0"/>
              <a:t> </a:t>
            </a:r>
            <a:r>
              <a:rPr lang="de-DE" dirty="0" err="1"/>
              <a:t>is</a:t>
            </a:r>
            <a:r>
              <a:rPr lang="de-DE" dirty="0"/>
              <a:t> </a:t>
            </a:r>
            <a:r>
              <a:rPr lang="de-DE" dirty="0" err="1"/>
              <a:t>old</a:t>
            </a:r>
            <a:r>
              <a:rPr lang="de-DE" dirty="0"/>
              <a:t> </a:t>
            </a:r>
            <a:r>
              <a:rPr lang="de-DE" dirty="0" err="1"/>
              <a:t>age</a:t>
            </a:r>
            <a:r>
              <a:rPr lang="de-DE" dirty="0"/>
              <a:t>? </a:t>
            </a:r>
            <a:endParaRPr lang="cs-CZ" dirty="0"/>
          </a:p>
          <a:p>
            <a:pPr lvl="1"/>
            <a:r>
              <a:rPr lang="de-DE" dirty="0"/>
              <a:t>System </a:t>
            </a:r>
            <a:r>
              <a:rPr lang="de-DE" dirty="0" err="1"/>
              <a:t>of</a:t>
            </a:r>
            <a:r>
              <a:rPr lang="de-DE" dirty="0"/>
              <a:t> </a:t>
            </a:r>
            <a:r>
              <a:rPr lang="de-DE" dirty="0" err="1"/>
              <a:t>long</a:t>
            </a:r>
            <a:r>
              <a:rPr lang="de-DE" dirty="0"/>
              <a:t>-term care: </a:t>
            </a:r>
            <a:r>
              <a:rPr lang="de-DE" dirty="0" err="1"/>
              <a:t>who</a:t>
            </a:r>
            <a:r>
              <a:rPr lang="de-DE" dirty="0"/>
              <a:t> </a:t>
            </a:r>
            <a:r>
              <a:rPr lang="de-DE" dirty="0" err="1"/>
              <a:t>is</a:t>
            </a:r>
            <a:r>
              <a:rPr lang="de-DE" dirty="0"/>
              <a:t> </a:t>
            </a:r>
            <a:r>
              <a:rPr lang="de-DE" dirty="0" err="1"/>
              <a:t>responsible</a:t>
            </a:r>
            <a:r>
              <a:rPr lang="de-DE" dirty="0"/>
              <a:t> </a:t>
            </a:r>
            <a:r>
              <a:rPr lang="de-DE" dirty="0" err="1"/>
              <a:t>to</a:t>
            </a:r>
            <a:r>
              <a:rPr lang="de-DE" dirty="0"/>
              <a:t> </a:t>
            </a:r>
            <a:r>
              <a:rPr lang="de-DE" dirty="0" err="1"/>
              <a:t>provide</a:t>
            </a:r>
            <a:r>
              <a:rPr lang="de-DE" dirty="0"/>
              <a:t> care?</a:t>
            </a:r>
            <a:endParaRPr lang="cs-CZ" dirty="0"/>
          </a:p>
          <a:p>
            <a:pPr lvl="1" indent="0">
              <a:buNone/>
            </a:pPr>
            <a:endParaRPr lang="cs-CZ" dirty="0"/>
          </a:p>
          <a:p>
            <a:r>
              <a:rPr lang="de-DE" dirty="0" err="1"/>
              <a:t>Characteristics</a:t>
            </a:r>
            <a:r>
              <a:rPr lang="de-DE" dirty="0"/>
              <a:t> </a:t>
            </a:r>
            <a:r>
              <a:rPr lang="de-DE" dirty="0" err="1"/>
              <a:t>of</a:t>
            </a:r>
            <a:r>
              <a:rPr lang="de-DE" dirty="0"/>
              <a:t> </a:t>
            </a:r>
            <a:r>
              <a:rPr lang="de-DE" dirty="0" err="1"/>
              <a:t>the</a:t>
            </a:r>
            <a:r>
              <a:rPr lang="de-DE" dirty="0"/>
              <a:t> Group: </a:t>
            </a:r>
            <a:r>
              <a:rPr lang="de-DE" dirty="0" err="1"/>
              <a:t>Older</a:t>
            </a:r>
            <a:r>
              <a:rPr lang="de-DE" dirty="0"/>
              <a:t> People</a:t>
            </a:r>
            <a:endParaRPr lang="cs-CZ" dirty="0"/>
          </a:p>
          <a:p>
            <a:pPr lvl="1"/>
            <a:r>
              <a:rPr lang="de-DE" dirty="0"/>
              <a:t>People </a:t>
            </a:r>
            <a:r>
              <a:rPr lang="de-DE" dirty="0" err="1"/>
              <a:t>living</a:t>
            </a:r>
            <a:r>
              <a:rPr lang="de-DE" dirty="0"/>
              <a:t> </a:t>
            </a:r>
            <a:r>
              <a:rPr lang="de-DE" dirty="0" err="1"/>
              <a:t>with</a:t>
            </a:r>
            <a:r>
              <a:rPr lang="de-DE" dirty="0"/>
              <a:t> </a:t>
            </a:r>
            <a:r>
              <a:rPr lang="de-DE" dirty="0" err="1"/>
              <a:t>dementia</a:t>
            </a:r>
            <a:r>
              <a:rPr lang="cs-CZ" dirty="0"/>
              <a:t>	</a:t>
            </a:r>
          </a:p>
          <a:p>
            <a:pPr lvl="1"/>
            <a:r>
              <a:rPr lang="de-DE" dirty="0"/>
              <a:t>People </a:t>
            </a:r>
            <a:r>
              <a:rPr lang="de-DE" dirty="0" err="1"/>
              <a:t>with</a:t>
            </a:r>
            <a:r>
              <a:rPr lang="de-DE" dirty="0"/>
              <a:t> a (potential) </a:t>
            </a:r>
            <a:r>
              <a:rPr lang="de-DE" dirty="0" err="1"/>
              <a:t>need</a:t>
            </a:r>
            <a:r>
              <a:rPr lang="de-DE" dirty="0"/>
              <a:t> </a:t>
            </a:r>
            <a:r>
              <a:rPr lang="de-DE" dirty="0" err="1"/>
              <a:t>for</a:t>
            </a:r>
            <a:r>
              <a:rPr lang="de-DE" dirty="0"/>
              <a:t> </a:t>
            </a:r>
            <a:r>
              <a:rPr lang="de-DE" dirty="0" err="1"/>
              <a:t>long</a:t>
            </a:r>
            <a:r>
              <a:rPr lang="de-DE" dirty="0"/>
              <a:t>-term care</a:t>
            </a:r>
          </a:p>
          <a:p>
            <a:pPr lvl="1"/>
            <a:r>
              <a:rPr lang="de-DE" dirty="0" err="1"/>
              <a:t>Older</a:t>
            </a:r>
            <a:r>
              <a:rPr lang="de-DE" dirty="0"/>
              <a:t> </a:t>
            </a:r>
            <a:r>
              <a:rPr lang="de-DE" dirty="0" err="1"/>
              <a:t>individuals</a:t>
            </a:r>
            <a:r>
              <a:rPr lang="de-DE" dirty="0"/>
              <a:t> </a:t>
            </a:r>
            <a:r>
              <a:rPr lang="de-DE" dirty="0" err="1"/>
              <a:t>who</a:t>
            </a:r>
            <a:r>
              <a:rPr lang="de-DE" dirty="0"/>
              <a:t> </a:t>
            </a:r>
            <a:r>
              <a:rPr lang="de-DE" dirty="0" err="1"/>
              <a:t>are</a:t>
            </a:r>
            <a:r>
              <a:rPr lang="de-DE" dirty="0"/>
              <a:t> </a:t>
            </a:r>
            <a:r>
              <a:rPr lang="de-DE" dirty="0" err="1"/>
              <a:t>living</a:t>
            </a:r>
            <a:r>
              <a:rPr lang="de-DE" dirty="0"/>
              <a:t> </a:t>
            </a:r>
            <a:r>
              <a:rPr lang="de-DE" dirty="0" err="1"/>
              <a:t>alone</a:t>
            </a:r>
            <a:r>
              <a:rPr lang="de-DE" dirty="0"/>
              <a:t> </a:t>
            </a:r>
            <a:endParaRPr lang="cs-CZ" dirty="0"/>
          </a:p>
          <a:p>
            <a:pPr lvl="1"/>
            <a:endParaRPr lang="cs-CZ" dirty="0"/>
          </a:p>
          <a:p>
            <a:pPr lvl="1" indent="0">
              <a:lnSpc>
                <a:spcPts val="2760"/>
              </a:lnSpc>
              <a:spcBef>
                <a:spcPts val="0"/>
              </a:spcBef>
              <a:buNone/>
            </a:pPr>
            <a:r>
              <a:rPr lang="de-DE" sz="2300" dirty="0">
                <a:solidFill>
                  <a:schemeClr val="accent2"/>
                </a:solidFill>
              </a:rPr>
              <a:t>Benefits </a:t>
            </a:r>
            <a:r>
              <a:rPr lang="de-DE" sz="2300" dirty="0" err="1">
                <a:solidFill>
                  <a:schemeClr val="accent2"/>
                </a:solidFill>
              </a:rPr>
              <a:t>of</a:t>
            </a:r>
            <a:r>
              <a:rPr lang="de-DE" sz="2300" dirty="0">
                <a:solidFill>
                  <a:schemeClr val="accent2"/>
                </a:solidFill>
              </a:rPr>
              <a:t> </a:t>
            </a:r>
            <a:r>
              <a:rPr lang="de-DE" sz="2300" dirty="0" err="1">
                <a:solidFill>
                  <a:schemeClr val="accent2"/>
                </a:solidFill>
              </a:rPr>
              <a:t>Social</a:t>
            </a:r>
            <a:r>
              <a:rPr lang="de-DE" sz="2300" dirty="0">
                <a:solidFill>
                  <a:schemeClr val="accent2"/>
                </a:solidFill>
              </a:rPr>
              <a:t> Farming </a:t>
            </a:r>
            <a:r>
              <a:rPr lang="de-DE" sz="2300" dirty="0" err="1">
                <a:solidFill>
                  <a:schemeClr val="accent2"/>
                </a:solidFill>
              </a:rPr>
              <a:t>for</a:t>
            </a:r>
            <a:r>
              <a:rPr lang="de-DE" sz="2300" dirty="0">
                <a:solidFill>
                  <a:schemeClr val="accent2"/>
                </a:solidFill>
              </a:rPr>
              <a:t> </a:t>
            </a:r>
            <a:r>
              <a:rPr lang="de-DE" sz="2300" dirty="0" err="1">
                <a:solidFill>
                  <a:schemeClr val="accent2"/>
                </a:solidFill>
              </a:rPr>
              <a:t>Older</a:t>
            </a:r>
            <a:r>
              <a:rPr lang="de-DE" sz="2300" dirty="0">
                <a:solidFill>
                  <a:schemeClr val="accent2"/>
                </a:solidFill>
              </a:rPr>
              <a:t> People</a:t>
            </a:r>
            <a:endParaRPr lang="cs-CZ" sz="2300" dirty="0">
              <a:solidFill>
                <a:schemeClr val="accent2"/>
              </a:solidFill>
            </a:endParaRPr>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en-GB" dirty="0"/>
              <a:t>Overview</a:t>
            </a:r>
          </a:p>
        </p:txBody>
      </p:sp>
    </p:spTree>
    <p:extLst>
      <p:ext uri="{BB962C8B-B14F-4D97-AF65-F5344CB8AC3E}">
        <p14:creationId xmlns:p14="http://schemas.microsoft.com/office/powerpoint/2010/main" val="115203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20</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en-GB" dirty="0"/>
              <a:t>Older people</a:t>
            </a:r>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de-DE" dirty="0"/>
              <a:t>Benefits </a:t>
            </a:r>
            <a:r>
              <a:rPr lang="de-DE" dirty="0" err="1"/>
              <a:t>for</a:t>
            </a:r>
            <a:r>
              <a:rPr lang="de-DE" dirty="0"/>
              <a:t> </a:t>
            </a:r>
            <a:r>
              <a:rPr lang="de-DE" dirty="0" err="1"/>
              <a:t>older</a:t>
            </a:r>
            <a:r>
              <a:rPr lang="de-DE" dirty="0"/>
              <a:t> </a:t>
            </a:r>
            <a:r>
              <a:rPr lang="de-DE" dirty="0" err="1"/>
              <a:t>people</a:t>
            </a:r>
            <a:endParaRPr lang="de-DE" dirty="0"/>
          </a:p>
        </p:txBody>
      </p:sp>
      <p:sp>
        <p:nvSpPr>
          <p:cNvPr id="6" name="Zástupný obsah 5">
            <a:extLst>
              <a:ext uri="{FF2B5EF4-FFF2-40B4-BE49-F238E27FC236}">
                <a16:creationId xmlns:a16="http://schemas.microsoft.com/office/drawing/2014/main" id="{8A682746-02D6-4F7E-9B8E-BD10F8CE7AF5}"/>
              </a:ext>
            </a:extLst>
          </p:cNvPr>
          <p:cNvSpPr>
            <a:spLocks noGrp="1"/>
          </p:cNvSpPr>
          <p:nvPr>
            <p:ph idx="1"/>
          </p:nvPr>
        </p:nvSpPr>
        <p:spPr>
          <a:xfrm>
            <a:off x="1" y="1638300"/>
            <a:ext cx="7792278" cy="4538663"/>
          </a:xfrm>
        </p:spPr>
        <p:txBody>
          <a:bodyPr>
            <a:normAutofit/>
          </a:bodyPr>
          <a:lstStyle/>
          <a:p>
            <a:r>
              <a:rPr lang="de-DE" dirty="0" err="1"/>
              <a:t>Social</a:t>
            </a:r>
            <a:r>
              <a:rPr lang="de-DE" dirty="0"/>
              <a:t> </a:t>
            </a:r>
            <a:r>
              <a:rPr lang="de-DE" dirty="0" err="1"/>
              <a:t>benefits</a:t>
            </a:r>
            <a:endParaRPr lang="de-DE" dirty="0"/>
          </a:p>
          <a:p>
            <a:pPr marL="285750" lvl="1" indent="-285750"/>
            <a:r>
              <a:rPr lang="de-DE" sz="1800" dirty="0"/>
              <a:t>Personal </a:t>
            </a:r>
            <a:r>
              <a:rPr lang="de-DE" sz="1800" dirty="0" err="1"/>
              <a:t>attention</a:t>
            </a:r>
            <a:r>
              <a:rPr lang="de-DE" sz="1800" dirty="0"/>
              <a:t> and social </a:t>
            </a:r>
            <a:r>
              <a:rPr lang="de-DE" sz="1800" dirty="0" err="1"/>
              <a:t>contact</a:t>
            </a:r>
            <a:r>
              <a:rPr lang="de-DE" sz="1800" dirty="0"/>
              <a:t> </a:t>
            </a:r>
            <a:r>
              <a:rPr lang="de-DE" sz="1800" dirty="0" err="1"/>
              <a:t>with</a:t>
            </a:r>
            <a:r>
              <a:rPr lang="de-DE" sz="1800" dirty="0"/>
              <a:t> </a:t>
            </a:r>
            <a:r>
              <a:rPr lang="de-DE" sz="1800" dirty="0" err="1"/>
              <a:t>farmer</a:t>
            </a:r>
            <a:r>
              <a:rPr lang="de-DE" sz="1800" dirty="0"/>
              <a:t> </a:t>
            </a:r>
            <a:r>
              <a:rPr lang="de-DE" sz="1800" dirty="0" err="1"/>
              <a:t>family</a:t>
            </a:r>
            <a:endParaRPr lang="de-DE" sz="1800" dirty="0"/>
          </a:p>
          <a:p>
            <a:pPr marL="285750" lvl="1" indent="-285750"/>
            <a:r>
              <a:rPr lang="de-DE" sz="1800" dirty="0"/>
              <a:t>Provision </a:t>
            </a:r>
            <a:r>
              <a:rPr lang="de-DE" sz="1800" dirty="0" err="1"/>
              <a:t>of</a:t>
            </a:r>
            <a:r>
              <a:rPr lang="de-DE" sz="1800" dirty="0"/>
              <a:t> care like in „a </a:t>
            </a:r>
            <a:r>
              <a:rPr lang="de-DE" sz="1800" dirty="0" err="1"/>
              <a:t>family</a:t>
            </a:r>
            <a:r>
              <a:rPr lang="de-DE" sz="1800" dirty="0"/>
              <a:t>“, individual, </a:t>
            </a:r>
            <a:r>
              <a:rPr lang="de-DE" sz="1800" dirty="0" err="1"/>
              <a:t>small-scale</a:t>
            </a:r>
            <a:endParaRPr lang="de-DE" sz="1800" dirty="0"/>
          </a:p>
          <a:p>
            <a:pPr marL="285750" lvl="1" indent="-285750"/>
            <a:r>
              <a:rPr lang="de-DE" sz="1800" dirty="0" err="1"/>
              <a:t>Participation</a:t>
            </a:r>
            <a:r>
              <a:rPr lang="de-DE" sz="1800" dirty="0"/>
              <a:t> in </a:t>
            </a:r>
            <a:r>
              <a:rPr lang="de-DE" sz="1800" dirty="0" err="1"/>
              <a:t>daily</a:t>
            </a:r>
            <a:r>
              <a:rPr lang="de-DE" sz="1800" dirty="0"/>
              <a:t> </a:t>
            </a:r>
            <a:r>
              <a:rPr lang="de-DE" sz="1800" dirty="0" err="1"/>
              <a:t>routines</a:t>
            </a:r>
            <a:r>
              <a:rPr lang="de-DE" sz="1800" dirty="0"/>
              <a:t> such </a:t>
            </a:r>
            <a:r>
              <a:rPr lang="de-DE" sz="1800" dirty="0" err="1"/>
              <a:t>as</a:t>
            </a:r>
            <a:r>
              <a:rPr lang="de-DE" sz="1800" dirty="0"/>
              <a:t> </a:t>
            </a:r>
            <a:r>
              <a:rPr lang="de-DE" sz="1800" dirty="0" err="1"/>
              <a:t>joint</a:t>
            </a:r>
            <a:r>
              <a:rPr lang="de-DE" sz="1800" dirty="0"/>
              <a:t> lunch</a:t>
            </a:r>
          </a:p>
          <a:p>
            <a:pPr marL="285750" lvl="1" indent="-285750"/>
            <a:r>
              <a:rPr lang="de-DE" sz="1800" dirty="0" err="1"/>
              <a:t>Participation</a:t>
            </a:r>
            <a:r>
              <a:rPr lang="de-DE" sz="1800" dirty="0"/>
              <a:t> in </a:t>
            </a:r>
            <a:r>
              <a:rPr lang="de-DE" sz="1800" dirty="0" err="1"/>
              <a:t>activities</a:t>
            </a:r>
            <a:r>
              <a:rPr lang="de-DE" sz="1800" dirty="0"/>
              <a:t> </a:t>
            </a:r>
          </a:p>
          <a:p>
            <a:pPr marL="285750" lvl="1" indent="-285750"/>
            <a:r>
              <a:rPr lang="de-DE" sz="1800" dirty="0" err="1"/>
              <a:t>Contacts</a:t>
            </a:r>
            <a:r>
              <a:rPr lang="de-DE" sz="1800" dirty="0"/>
              <a:t> </a:t>
            </a:r>
            <a:r>
              <a:rPr lang="de-DE" sz="1800" dirty="0" err="1"/>
              <a:t>between</a:t>
            </a:r>
            <a:r>
              <a:rPr lang="de-DE" sz="1800" dirty="0"/>
              <a:t> different </a:t>
            </a:r>
            <a:r>
              <a:rPr lang="de-DE" sz="1800" dirty="0" err="1"/>
              <a:t>generations</a:t>
            </a:r>
            <a:endParaRPr lang="de-DE" sz="1800" dirty="0"/>
          </a:p>
          <a:p>
            <a:pPr lvl="1" indent="0">
              <a:buNone/>
            </a:pPr>
            <a:endParaRPr lang="de-DE" dirty="0"/>
          </a:p>
        </p:txBody>
      </p:sp>
    </p:spTree>
    <p:extLst>
      <p:ext uri="{BB962C8B-B14F-4D97-AF65-F5344CB8AC3E}">
        <p14:creationId xmlns:p14="http://schemas.microsoft.com/office/powerpoint/2010/main" val="4136227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21</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en-GB" dirty="0"/>
              <a:t>Older people</a:t>
            </a:r>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de-DE" dirty="0"/>
              <a:t>Benefits </a:t>
            </a:r>
            <a:r>
              <a:rPr lang="de-DE" dirty="0" err="1"/>
              <a:t>for</a:t>
            </a:r>
            <a:r>
              <a:rPr lang="de-DE" dirty="0"/>
              <a:t> </a:t>
            </a:r>
            <a:r>
              <a:rPr lang="de-DE" dirty="0" err="1"/>
              <a:t>older</a:t>
            </a:r>
            <a:r>
              <a:rPr lang="de-DE" dirty="0"/>
              <a:t> </a:t>
            </a:r>
            <a:r>
              <a:rPr lang="de-DE" dirty="0" err="1"/>
              <a:t>people</a:t>
            </a:r>
            <a:endParaRPr lang="de-DE" dirty="0"/>
          </a:p>
        </p:txBody>
      </p:sp>
      <p:sp>
        <p:nvSpPr>
          <p:cNvPr id="6" name="Zástupný obsah 5">
            <a:extLst>
              <a:ext uri="{FF2B5EF4-FFF2-40B4-BE49-F238E27FC236}">
                <a16:creationId xmlns:a16="http://schemas.microsoft.com/office/drawing/2014/main" id="{8A682746-02D6-4F7E-9B8E-BD10F8CE7AF5}"/>
              </a:ext>
            </a:extLst>
          </p:cNvPr>
          <p:cNvSpPr>
            <a:spLocks noGrp="1"/>
          </p:cNvSpPr>
          <p:nvPr>
            <p:ph idx="1"/>
          </p:nvPr>
        </p:nvSpPr>
        <p:spPr>
          <a:xfrm>
            <a:off x="1" y="1638300"/>
            <a:ext cx="7792278" cy="4538663"/>
          </a:xfrm>
        </p:spPr>
        <p:txBody>
          <a:bodyPr>
            <a:normAutofit/>
          </a:bodyPr>
          <a:lstStyle/>
          <a:p>
            <a:r>
              <a:rPr lang="de-DE" dirty="0" err="1"/>
              <a:t>Social</a:t>
            </a:r>
            <a:r>
              <a:rPr lang="de-DE" dirty="0"/>
              <a:t> </a:t>
            </a:r>
            <a:r>
              <a:rPr lang="de-DE" dirty="0" err="1"/>
              <a:t>benefits</a:t>
            </a:r>
            <a:endParaRPr lang="de-DE" dirty="0"/>
          </a:p>
          <a:p>
            <a:pPr marL="285750" lvl="1" indent="-285750"/>
            <a:r>
              <a:rPr lang="de-DE" sz="1800" dirty="0"/>
              <a:t>Personal </a:t>
            </a:r>
            <a:r>
              <a:rPr lang="de-DE" sz="1800" dirty="0" err="1"/>
              <a:t>attention</a:t>
            </a:r>
            <a:r>
              <a:rPr lang="de-DE" sz="1800" dirty="0"/>
              <a:t> and social </a:t>
            </a:r>
            <a:r>
              <a:rPr lang="de-DE" sz="1800" dirty="0" err="1"/>
              <a:t>contact</a:t>
            </a:r>
            <a:r>
              <a:rPr lang="de-DE" sz="1800" dirty="0"/>
              <a:t> </a:t>
            </a:r>
            <a:r>
              <a:rPr lang="de-DE" sz="1800" dirty="0" err="1"/>
              <a:t>with</a:t>
            </a:r>
            <a:r>
              <a:rPr lang="de-DE" sz="1800" dirty="0"/>
              <a:t> </a:t>
            </a:r>
            <a:r>
              <a:rPr lang="de-DE" sz="1800" dirty="0" err="1"/>
              <a:t>farmer</a:t>
            </a:r>
            <a:r>
              <a:rPr lang="de-DE" sz="1800" dirty="0"/>
              <a:t> </a:t>
            </a:r>
            <a:r>
              <a:rPr lang="de-DE" sz="1800" dirty="0" err="1"/>
              <a:t>family</a:t>
            </a:r>
            <a:endParaRPr lang="de-DE" sz="1800" dirty="0"/>
          </a:p>
          <a:p>
            <a:pPr marL="285750" lvl="1" indent="-285750"/>
            <a:r>
              <a:rPr lang="de-DE" sz="1800" dirty="0"/>
              <a:t>Provision </a:t>
            </a:r>
            <a:r>
              <a:rPr lang="de-DE" sz="1800" dirty="0" err="1"/>
              <a:t>of</a:t>
            </a:r>
            <a:r>
              <a:rPr lang="de-DE" sz="1800" dirty="0"/>
              <a:t> care like in „a </a:t>
            </a:r>
            <a:r>
              <a:rPr lang="de-DE" sz="1800" dirty="0" err="1"/>
              <a:t>family</a:t>
            </a:r>
            <a:r>
              <a:rPr lang="de-DE" sz="1800" dirty="0"/>
              <a:t>“, individual, </a:t>
            </a:r>
            <a:r>
              <a:rPr lang="de-DE" sz="1800" dirty="0" err="1"/>
              <a:t>small-scale</a:t>
            </a:r>
            <a:endParaRPr lang="de-DE" sz="1800" dirty="0"/>
          </a:p>
          <a:p>
            <a:pPr marL="285750" lvl="1" indent="-285750"/>
            <a:r>
              <a:rPr lang="de-DE" sz="1800" dirty="0" err="1"/>
              <a:t>Participation</a:t>
            </a:r>
            <a:r>
              <a:rPr lang="de-DE" sz="1800" dirty="0"/>
              <a:t> in </a:t>
            </a:r>
            <a:r>
              <a:rPr lang="de-DE" sz="1800" dirty="0" err="1"/>
              <a:t>daily</a:t>
            </a:r>
            <a:r>
              <a:rPr lang="de-DE" sz="1800" dirty="0"/>
              <a:t> </a:t>
            </a:r>
            <a:r>
              <a:rPr lang="de-DE" sz="1800" dirty="0" err="1"/>
              <a:t>routines</a:t>
            </a:r>
            <a:r>
              <a:rPr lang="de-DE" sz="1800" dirty="0"/>
              <a:t> such </a:t>
            </a:r>
            <a:r>
              <a:rPr lang="de-DE" sz="1800" dirty="0" err="1"/>
              <a:t>as</a:t>
            </a:r>
            <a:r>
              <a:rPr lang="de-DE" sz="1800" dirty="0"/>
              <a:t> </a:t>
            </a:r>
            <a:r>
              <a:rPr lang="de-DE" sz="1800" dirty="0" err="1"/>
              <a:t>joint</a:t>
            </a:r>
            <a:r>
              <a:rPr lang="de-DE" sz="1800" dirty="0"/>
              <a:t> lunch</a:t>
            </a:r>
          </a:p>
          <a:p>
            <a:pPr marL="285750" lvl="1" indent="-285750"/>
            <a:r>
              <a:rPr lang="de-DE" sz="1800" dirty="0" err="1"/>
              <a:t>Participation</a:t>
            </a:r>
            <a:r>
              <a:rPr lang="de-DE" sz="1800" dirty="0"/>
              <a:t> in </a:t>
            </a:r>
            <a:r>
              <a:rPr lang="de-DE" sz="1800" dirty="0" err="1"/>
              <a:t>activities</a:t>
            </a:r>
            <a:r>
              <a:rPr lang="de-DE" sz="1800" dirty="0"/>
              <a:t> </a:t>
            </a:r>
          </a:p>
          <a:p>
            <a:pPr marL="285750" lvl="1" indent="-285750"/>
            <a:r>
              <a:rPr lang="de-DE" sz="1800" dirty="0" err="1"/>
              <a:t>Contacts</a:t>
            </a:r>
            <a:r>
              <a:rPr lang="de-DE" sz="1800" dirty="0"/>
              <a:t> </a:t>
            </a:r>
            <a:r>
              <a:rPr lang="de-DE" sz="1800" dirty="0" err="1"/>
              <a:t>between</a:t>
            </a:r>
            <a:r>
              <a:rPr lang="de-DE" sz="1800" dirty="0"/>
              <a:t> different </a:t>
            </a:r>
            <a:r>
              <a:rPr lang="de-DE" sz="1800" dirty="0" err="1"/>
              <a:t>generations</a:t>
            </a:r>
            <a:endParaRPr lang="de-DE" sz="1800" dirty="0"/>
          </a:p>
          <a:p>
            <a:pPr lvl="1" indent="0">
              <a:buNone/>
            </a:pPr>
            <a:endParaRPr lang="de-DE" dirty="0"/>
          </a:p>
        </p:txBody>
      </p:sp>
    </p:spTree>
    <p:extLst>
      <p:ext uri="{BB962C8B-B14F-4D97-AF65-F5344CB8AC3E}">
        <p14:creationId xmlns:p14="http://schemas.microsoft.com/office/powerpoint/2010/main" val="3563400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22</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en-GB" dirty="0"/>
              <a:t>Older people</a:t>
            </a:r>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de-DE" dirty="0"/>
              <a:t>Benefits </a:t>
            </a:r>
            <a:r>
              <a:rPr lang="de-DE" dirty="0" err="1"/>
              <a:t>for</a:t>
            </a:r>
            <a:r>
              <a:rPr lang="de-DE" dirty="0"/>
              <a:t> </a:t>
            </a:r>
            <a:r>
              <a:rPr lang="de-DE" dirty="0" err="1"/>
              <a:t>older</a:t>
            </a:r>
            <a:r>
              <a:rPr lang="de-DE" dirty="0"/>
              <a:t> </a:t>
            </a:r>
            <a:r>
              <a:rPr lang="de-DE" dirty="0" err="1"/>
              <a:t>people</a:t>
            </a:r>
            <a:endParaRPr lang="de-DE" dirty="0"/>
          </a:p>
        </p:txBody>
      </p:sp>
      <p:sp>
        <p:nvSpPr>
          <p:cNvPr id="6" name="Zástupný obsah 5">
            <a:extLst>
              <a:ext uri="{FF2B5EF4-FFF2-40B4-BE49-F238E27FC236}">
                <a16:creationId xmlns:a16="http://schemas.microsoft.com/office/drawing/2014/main" id="{8A682746-02D6-4F7E-9B8E-BD10F8CE7AF5}"/>
              </a:ext>
            </a:extLst>
          </p:cNvPr>
          <p:cNvSpPr>
            <a:spLocks noGrp="1"/>
          </p:cNvSpPr>
          <p:nvPr>
            <p:ph idx="1"/>
          </p:nvPr>
        </p:nvSpPr>
        <p:spPr>
          <a:xfrm>
            <a:off x="1" y="1638300"/>
            <a:ext cx="7792278" cy="4538663"/>
          </a:xfrm>
        </p:spPr>
        <p:txBody>
          <a:bodyPr>
            <a:normAutofit/>
          </a:bodyPr>
          <a:lstStyle/>
          <a:p>
            <a:r>
              <a:rPr lang="de-DE" dirty="0"/>
              <a:t>Group </a:t>
            </a:r>
            <a:r>
              <a:rPr lang="de-DE" dirty="0" err="1"/>
              <a:t>discussion</a:t>
            </a:r>
            <a:endParaRPr lang="de-DE" dirty="0"/>
          </a:p>
          <a:p>
            <a:endParaRPr lang="de-DE" dirty="0"/>
          </a:p>
          <a:p>
            <a:r>
              <a:rPr lang="de-DE" dirty="0" err="1"/>
              <a:t>Is</a:t>
            </a:r>
            <a:r>
              <a:rPr lang="de-DE" dirty="0"/>
              <a:t> </a:t>
            </a:r>
            <a:r>
              <a:rPr lang="de-DE" dirty="0" err="1"/>
              <a:t>it</a:t>
            </a:r>
            <a:r>
              <a:rPr lang="de-DE" dirty="0"/>
              <a:t> </a:t>
            </a:r>
            <a:r>
              <a:rPr lang="de-DE" dirty="0" err="1"/>
              <a:t>healthy</a:t>
            </a:r>
            <a:r>
              <a:rPr lang="de-DE" dirty="0"/>
              <a:t> </a:t>
            </a:r>
            <a:r>
              <a:rPr lang="de-DE" dirty="0" err="1"/>
              <a:t>to</a:t>
            </a:r>
            <a:r>
              <a:rPr lang="de-DE" dirty="0"/>
              <a:t> </a:t>
            </a:r>
            <a:r>
              <a:rPr lang="de-DE" dirty="0" err="1"/>
              <a:t>work</a:t>
            </a:r>
            <a:r>
              <a:rPr lang="de-DE" dirty="0"/>
              <a:t>/</a:t>
            </a:r>
            <a:r>
              <a:rPr lang="de-DE" dirty="0" err="1"/>
              <a:t>to</a:t>
            </a:r>
            <a:r>
              <a:rPr lang="de-DE" dirty="0"/>
              <a:t> live on a </a:t>
            </a:r>
            <a:r>
              <a:rPr lang="de-DE" dirty="0" err="1"/>
              <a:t>farm</a:t>
            </a:r>
            <a:r>
              <a:rPr lang="de-DE" dirty="0"/>
              <a:t>?</a:t>
            </a:r>
          </a:p>
          <a:p>
            <a:endParaRPr lang="de-DE" dirty="0"/>
          </a:p>
          <a:p>
            <a:r>
              <a:rPr lang="de-DE" dirty="0" err="1"/>
              <a:t>Conditions</a:t>
            </a:r>
            <a:r>
              <a:rPr lang="de-DE" dirty="0"/>
              <a:t>?</a:t>
            </a:r>
          </a:p>
          <a:p>
            <a:pPr lvl="1" indent="0">
              <a:buNone/>
            </a:pPr>
            <a:endParaRPr lang="de-DE" dirty="0"/>
          </a:p>
        </p:txBody>
      </p:sp>
    </p:spTree>
    <p:extLst>
      <p:ext uri="{BB962C8B-B14F-4D97-AF65-F5344CB8AC3E}">
        <p14:creationId xmlns:p14="http://schemas.microsoft.com/office/powerpoint/2010/main" val="25749997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11589025" cy="3467100"/>
          </a:xfrm>
        </p:spPr>
        <p:txBody>
          <a:bodyPr/>
          <a:lstStyle/>
          <a:p>
            <a:r>
              <a:rPr lang="de-DE" dirty="0"/>
              <a:t>Services</a:t>
            </a:r>
            <a:endParaRPr lang="cs-CZ" dirty="0"/>
          </a:p>
          <a:p>
            <a:pPr lvl="1"/>
            <a:endParaRPr lang="de-DE" dirty="0"/>
          </a:p>
        </p:txBody>
      </p:sp>
    </p:spTree>
    <p:extLst>
      <p:ext uri="{BB962C8B-B14F-4D97-AF65-F5344CB8AC3E}">
        <p14:creationId xmlns:p14="http://schemas.microsoft.com/office/powerpoint/2010/main" val="1990758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B44D3DE-70E5-4FB2-89AE-F7874D7F3348}"/>
              </a:ext>
            </a:extLst>
          </p:cNvPr>
          <p:cNvSpPr>
            <a:spLocks noGrp="1"/>
          </p:cNvSpPr>
          <p:nvPr>
            <p:ph type="title"/>
          </p:nvPr>
        </p:nvSpPr>
        <p:spPr/>
        <p:txBody>
          <a:bodyPr>
            <a:normAutofit/>
          </a:bodyPr>
          <a:lstStyle/>
          <a:p>
            <a:r>
              <a:rPr lang="de-DE" sz="2400" dirty="0" err="1"/>
              <a:t>Various</a:t>
            </a:r>
            <a:r>
              <a:rPr lang="de-DE" sz="2400" dirty="0"/>
              <a:t> Services </a:t>
            </a:r>
            <a:r>
              <a:rPr lang="de-DE" sz="2400" dirty="0" err="1"/>
              <a:t>offered</a:t>
            </a:r>
            <a:endParaRPr lang="cs-CZ" sz="2400" dirty="0"/>
          </a:p>
        </p:txBody>
      </p:sp>
      <p:sp>
        <p:nvSpPr>
          <p:cNvPr id="5" name="Zástupný text 2">
            <a:extLst>
              <a:ext uri="{FF2B5EF4-FFF2-40B4-BE49-F238E27FC236}">
                <a16:creationId xmlns:a16="http://schemas.microsoft.com/office/drawing/2014/main" id="{D91464AE-A85B-496E-9B74-D6E431B5BD09}"/>
              </a:ext>
            </a:extLst>
          </p:cNvPr>
          <p:cNvSpPr>
            <a:spLocks noGrp="1"/>
          </p:cNvSpPr>
          <p:nvPr>
            <p:ph type="body" idx="1"/>
          </p:nvPr>
        </p:nvSpPr>
        <p:spPr>
          <a:xfrm>
            <a:off x="648000" y="1715859"/>
            <a:ext cx="5368925" cy="723900"/>
          </a:xfrm>
        </p:spPr>
        <p:txBody>
          <a:bodyPr/>
          <a:lstStyle/>
          <a:p>
            <a:r>
              <a:rPr lang="en-US" sz="2400" dirty="0"/>
              <a:t>Variations by time invested and qualifications needed </a:t>
            </a:r>
            <a:endParaRPr lang="cs-CZ" sz="2400" dirty="0"/>
          </a:p>
        </p:txBody>
      </p:sp>
      <p:sp>
        <p:nvSpPr>
          <p:cNvPr id="2" name="Inhaltsplatzhalter 1">
            <a:extLst>
              <a:ext uri="{FF2B5EF4-FFF2-40B4-BE49-F238E27FC236}">
                <a16:creationId xmlns:a16="http://schemas.microsoft.com/office/drawing/2014/main" id="{9F9261BD-DBA9-470F-8319-50132A1E8A1E}"/>
              </a:ext>
            </a:extLst>
          </p:cNvPr>
          <p:cNvSpPr>
            <a:spLocks noGrp="1"/>
          </p:cNvSpPr>
          <p:nvPr>
            <p:ph sz="half" idx="2"/>
          </p:nvPr>
        </p:nvSpPr>
        <p:spPr/>
        <p:txBody>
          <a:bodyPr/>
          <a:lstStyle/>
          <a:p>
            <a:r>
              <a:rPr lang="de-DE" dirty="0"/>
              <a:t>Farmer </a:t>
            </a:r>
            <a:r>
              <a:rPr lang="de-DE" dirty="0" err="1"/>
              <a:t>families</a:t>
            </a:r>
            <a:r>
              <a:rPr lang="de-DE" dirty="0"/>
              <a:t> </a:t>
            </a:r>
            <a:r>
              <a:rPr lang="de-DE" dirty="0" err="1"/>
              <a:t>have</a:t>
            </a:r>
            <a:r>
              <a:rPr lang="de-DE" dirty="0"/>
              <a:t> a </a:t>
            </a:r>
            <a:r>
              <a:rPr lang="de-DE" dirty="0" err="1"/>
              <a:t>lot</a:t>
            </a:r>
            <a:r>
              <a:rPr lang="de-DE" dirty="0"/>
              <a:t> </a:t>
            </a:r>
            <a:r>
              <a:rPr lang="de-DE" dirty="0" err="1"/>
              <a:t>to</a:t>
            </a:r>
            <a:r>
              <a:rPr lang="de-DE" dirty="0"/>
              <a:t> </a:t>
            </a:r>
            <a:r>
              <a:rPr lang="de-DE" dirty="0" err="1"/>
              <a:t>offer</a:t>
            </a:r>
            <a:r>
              <a:rPr lang="de-DE" dirty="0"/>
              <a:t>:</a:t>
            </a:r>
            <a:endParaRPr lang="cs-CZ" dirty="0"/>
          </a:p>
          <a:p>
            <a:pPr lvl="1"/>
            <a:r>
              <a:rPr lang="de-DE" dirty="0"/>
              <a:t>Time</a:t>
            </a:r>
            <a:endParaRPr lang="cs-CZ" dirty="0"/>
          </a:p>
          <a:p>
            <a:pPr lvl="1"/>
            <a:r>
              <a:rPr lang="de-DE" dirty="0"/>
              <a:t>Animals and </a:t>
            </a:r>
            <a:r>
              <a:rPr lang="de-DE" dirty="0" err="1"/>
              <a:t>gardens</a:t>
            </a:r>
            <a:endParaRPr lang="cs-CZ" dirty="0"/>
          </a:p>
          <a:p>
            <a:pPr lvl="1"/>
            <a:r>
              <a:rPr lang="de-DE" dirty="0"/>
              <a:t>Space (such </a:t>
            </a:r>
            <a:r>
              <a:rPr lang="de-DE" dirty="0" err="1"/>
              <a:t>as</a:t>
            </a:r>
            <a:r>
              <a:rPr lang="de-DE" dirty="0"/>
              <a:t> </a:t>
            </a:r>
            <a:r>
              <a:rPr lang="de-DE" dirty="0" err="1"/>
              <a:t>rooms</a:t>
            </a:r>
            <a:r>
              <a:rPr lang="de-DE" dirty="0"/>
              <a:t> </a:t>
            </a:r>
            <a:r>
              <a:rPr lang="de-DE" dirty="0" err="1"/>
              <a:t>for</a:t>
            </a:r>
            <a:r>
              <a:rPr lang="de-DE" dirty="0"/>
              <a:t> </a:t>
            </a:r>
            <a:r>
              <a:rPr lang="de-DE" dirty="0" err="1"/>
              <a:t>rent</a:t>
            </a:r>
            <a:r>
              <a:rPr lang="de-DE" dirty="0"/>
              <a:t>)</a:t>
            </a:r>
            <a:endParaRPr lang="cs-CZ" dirty="0"/>
          </a:p>
          <a:p>
            <a:endParaRPr lang="en-GB" dirty="0"/>
          </a:p>
          <a:p>
            <a:r>
              <a:rPr lang="de-DE" dirty="0" err="1"/>
              <a:t>Staff</a:t>
            </a:r>
            <a:r>
              <a:rPr lang="de-DE" dirty="0"/>
              <a:t> </a:t>
            </a:r>
            <a:r>
              <a:rPr lang="de-DE" dirty="0" err="1"/>
              <a:t>has</a:t>
            </a:r>
            <a:r>
              <a:rPr lang="de-DE" dirty="0"/>
              <a:t> </a:t>
            </a:r>
            <a:r>
              <a:rPr lang="de-DE" dirty="0" err="1"/>
              <a:t>to</a:t>
            </a:r>
            <a:r>
              <a:rPr lang="de-DE" dirty="0"/>
              <a:t> </a:t>
            </a:r>
            <a:r>
              <a:rPr lang="de-DE" dirty="0" err="1"/>
              <a:t>be</a:t>
            </a:r>
            <a:r>
              <a:rPr lang="de-DE" dirty="0"/>
              <a:t> </a:t>
            </a:r>
            <a:r>
              <a:rPr lang="de-DE" dirty="0" err="1"/>
              <a:t>qualified</a:t>
            </a:r>
            <a:r>
              <a:rPr lang="de-DE" dirty="0"/>
              <a:t>:</a:t>
            </a:r>
            <a:endParaRPr lang="cs-CZ" dirty="0"/>
          </a:p>
          <a:p>
            <a:pPr lvl="1"/>
            <a:r>
              <a:rPr lang="de-DE" dirty="0" err="1"/>
              <a:t>for</a:t>
            </a:r>
            <a:r>
              <a:rPr lang="de-DE" dirty="0"/>
              <a:t> </a:t>
            </a:r>
            <a:r>
              <a:rPr lang="de-DE" dirty="0" err="1"/>
              <a:t>nursing</a:t>
            </a:r>
            <a:r>
              <a:rPr lang="de-DE" dirty="0"/>
              <a:t> care </a:t>
            </a:r>
          </a:p>
          <a:p>
            <a:pPr lvl="1"/>
            <a:r>
              <a:rPr lang="de-DE" dirty="0" err="1"/>
              <a:t>for</a:t>
            </a:r>
            <a:r>
              <a:rPr lang="de-DE" dirty="0"/>
              <a:t> </a:t>
            </a:r>
            <a:r>
              <a:rPr lang="de-DE" dirty="0" err="1"/>
              <a:t>housekeeping</a:t>
            </a:r>
            <a:endParaRPr lang="de-DE" dirty="0"/>
          </a:p>
          <a:p>
            <a:pPr lvl="1"/>
            <a:r>
              <a:rPr lang="de-DE" dirty="0" err="1"/>
              <a:t>health</a:t>
            </a:r>
            <a:r>
              <a:rPr lang="de-DE" dirty="0"/>
              <a:t> </a:t>
            </a:r>
            <a:r>
              <a:rPr lang="de-DE" dirty="0" err="1"/>
              <a:t>professionals</a:t>
            </a:r>
            <a:endParaRPr lang="de-DE" dirty="0"/>
          </a:p>
        </p:txBody>
      </p:sp>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de-DE" dirty="0" err="1"/>
              <a:t>Older</a:t>
            </a:r>
            <a:r>
              <a:rPr lang="de-DE" dirty="0"/>
              <a:t> People</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24</a:t>
            </a:fld>
            <a:endParaRPr lang="en-GB" dirty="0"/>
          </a:p>
        </p:txBody>
      </p:sp>
      <p:sp>
        <p:nvSpPr>
          <p:cNvPr id="9" name="Inhaltsplatzhalter 8">
            <a:extLst>
              <a:ext uri="{FF2B5EF4-FFF2-40B4-BE49-F238E27FC236}">
                <a16:creationId xmlns:a16="http://schemas.microsoft.com/office/drawing/2014/main" id="{1B6369E8-52F6-4A85-8013-E758CF23ECDC}"/>
              </a:ext>
            </a:extLst>
          </p:cNvPr>
          <p:cNvSpPr>
            <a:spLocks noGrp="1"/>
          </p:cNvSpPr>
          <p:nvPr>
            <p:ph idx="18"/>
          </p:nvPr>
        </p:nvSpPr>
        <p:spPr>
          <a:xfrm>
            <a:off x="6240393" y="6025776"/>
            <a:ext cx="5248276" cy="256580"/>
          </a:xfrm>
        </p:spPr>
        <p:txBody>
          <a:bodyPr/>
          <a:lstStyle/>
          <a:p>
            <a:r>
              <a:rPr lang="en-GB" dirty="0"/>
              <a:t>Services for older people and family carers </a:t>
            </a:r>
          </a:p>
        </p:txBody>
      </p:sp>
      <p:graphicFrame>
        <p:nvGraphicFramePr>
          <p:cNvPr id="10" name="Zástupný obsah 8">
            <a:extLst>
              <a:ext uri="{FF2B5EF4-FFF2-40B4-BE49-F238E27FC236}">
                <a16:creationId xmlns:a16="http://schemas.microsoft.com/office/drawing/2014/main" id="{597C5873-87DD-434F-A5FE-76EBB483F3AF}"/>
              </a:ext>
            </a:extLst>
          </p:cNvPr>
          <p:cNvGraphicFramePr>
            <a:graphicFrameLocks/>
          </p:cNvGraphicFramePr>
          <p:nvPr>
            <p:extLst>
              <p:ext uri="{D42A27DB-BD31-4B8C-83A1-F6EECF244321}">
                <p14:modId xmlns:p14="http://schemas.microsoft.com/office/powerpoint/2010/main" val="2239008241"/>
              </p:ext>
            </p:extLst>
          </p:nvPr>
        </p:nvGraphicFramePr>
        <p:xfrm>
          <a:off x="6315074" y="1710131"/>
          <a:ext cx="4690383" cy="4214032"/>
        </p:xfrm>
        <a:graphic>
          <a:graphicData uri="http://schemas.openxmlformats.org/drawingml/2006/table">
            <a:tbl>
              <a:tblPr firstRow="1" bandRow="1">
                <a:tableStyleId>{5C22544A-7EE6-4342-B048-85BDC9FD1C3A}</a:tableStyleId>
              </a:tblPr>
              <a:tblGrid>
                <a:gridCol w="1557998">
                  <a:extLst>
                    <a:ext uri="{9D8B030D-6E8A-4147-A177-3AD203B41FA5}">
                      <a16:colId xmlns:a16="http://schemas.microsoft.com/office/drawing/2014/main" val="2051249019"/>
                    </a:ext>
                  </a:extLst>
                </a:gridCol>
                <a:gridCol w="3132385">
                  <a:extLst>
                    <a:ext uri="{9D8B030D-6E8A-4147-A177-3AD203B41FA5}">
                      <a16:colId xmlns:a16="http://schemas.microsoft.com/office/drawing/2014/main" val="119106494"/>
                    </a:ext>
                  </a:extLst>
                </a:gridCol>
              </a:tblGrid>
              <a:tr h="408813">
                <a:tc>
                  <a:txBody>
                    <a:bodyPr/>
                    <a:lstStyle/>
                    <a:p>
                      <a:pPr algn="ctr"/>
                      <a:r>
                        <a:rPr lang="de-DE" sz="1500" dirty="0">
                          <a:latin typeface="Arial" panose="020B0604020202020204" pitchFamily="34" charset="0"/>
                          <a:cs typeface="Arial" panose="020B0604020202020204" pitchFamily="34" charset="0"/>
                        </a:rPr>
                        <a:t>Service</a:t>
                      </a:r>
                      <a:endParaRPr lang="en-GB" sz="15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tc>
                  <a:txBody>
                    <a:bodyPr/>
                    <a:lstStyle/>
                    <a:p>
                      <a:r>
                        <a:rPr lang="de-DE" sz="1500" dirty="0">
                          <a:latin typeface="Arial" panose="020B0604020202020204" pitchFamily="34" charset="0"/>
                          <a:cs typeface="Arial" panose="020B0604020202020204" pitchFamily="34" charset="0"/>
                        </a:rPr>
                        <a:t>Description</a:t>
                      </a:r>
                      <a:endParaRPr lang="en-GB" sz="1500" dirty="0">
                        <a:latin typeface="Arial" panose="020B0604020202020204" pitchFamily="34" charset="0"/>
                        <a:cs typeface="Arial" panose="020B0604020202020204" pitchFamily="34" charset="0"/>
                      </a:endParaRPr>
                    </a:p>
                  </a:txBody>
                  <a:tcPr anchor="ctr">
                    <a:lnB w="12700" cap="flat" cmpd="sng" algn="ctr">
                      <a:solidFill>
                        <a:schemeClr val="bg1"/>
                      </a:solidFill>
                      <a:prstDash val="solid"/>
                      <a:round/>
                      <a:headEnd type="none" w="med" len="med"/>
                      <a:tailEnd type="none" w="med" len="med"/>
                    </a:lnB>
                    <a:solidFill>
                      <a:schemeClr val="accent2"/>
                    </a:solidFill>
                  </a:tcPr>
                </a:tc>
                <a:extLst>
                  <a:ext uri="{0D108BD9-81ED-4DB2-BD59-A6C34878D82A}">
                    <a16:rowId xmlns:a16="http://schemas.microsoft.com/office/drawing/2014/main" val="1851119294"/>
                  </a:ext>
                </a:extLst>
              </a:tr>
              <a:tr h="604819">
                <a:tc>
                  <a:txBody>
                    <a:bodyPr/>
                    <a:lstStyle/>
                    <a:p>
                      <a:pPr algn="l"/>
                      <a:r>
                        <a:rPr lang="en-GB" sz="1600" b="0" i="0" u="none" strike="noStrike" kern="1200" baseline="0" dirty="0">
                          <a:solidFill>
                            <a:schemeClr val="dk1"/>
                          </a:solidFill>
                          <a:latin typeface="Arial" panose="020B0604020202020204" pitchFamily="34" charset="0"/>
                          <a:ea typeface="+mn-ea"/>
                          <a:cs typeface="Arial" panose="020B0604020202020204" pitchFamily="34" charset="0"/>
                        </a:rPr>
                        <a:t>Activities by the hour</a:t>
                      </a:r>
                      <a:endParaRPr lang="en-GB" sz="16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tc>
                  <a:txBody>
                    <a:bodyPr/>
                    <a:lstStyle/>
                    <a:p>
                      <a:pPr marL="285750" indent="-285750" algn="l">
                        <a:buFontTx/>
                        <a:buChar char="-"/>
                      </a:pPr>
                      <a:r>
                        <a:rPr lang="en-GB" sz="1600" dirty="0">
                          <a:latin typeface="Arial" panose="020B0604020202020204" pitchFamily="34" charset="0"/>
                          <a:cs typeface="Arial" panose="020B0604020202020204" pitchFamily="34" charset="0"/>
                        </a:rPr>
                        <a:t>Joint lunch</a:t>
                      </a:r>
                      <a:r>
                        <a:rPr lang="en-GB" sz="1600" baseline="0" dirty="0">
                          <a:latin typeface="Arial" panose="020B0604020202020204" pitchFamily="34" charset="0"/>
                          <a:cs typeface="Arial" panose="020B0604020202020204" pitchFamily="34" charset="0"/>
                        </a:rPr>
                        <a:t> or coffee</a:t>
                      </a:r>
                    </a:p>
                    <a:p>
                      <a:pPr marL="285750" indent="-285750" algn="l">
                        <a:buFontTx/>
                        <a:buChar char="-"/>
                      </a:pPr>
                      <a:r>
                        <a:rPr lang="en-GB" sz="1600" baseline="0" dirty="0">
                          <a:latin typeface="Arial" panose="020B0604020202020204" pitchFamily="34" charset="0"/>
                          <a:cs typeface="Arial" panose="020B0604020202020204" pitchFamily="34" charset="0"/>
                        </a:rPr>
                        <a:t>Walks and joint tours</a:t>
                      </a:r>
                    </a:p>
                    <a:p>
                      <a:pPr marL="285750" indent="-285750" algn="l">
                        <a:buFontTx/>
                        <a:buChar char="-"/>
                      </a:pPr>
                      <a:r>
                        <a:rPr lang="en-GB" sz="1600" baseline="0" dirty="0">
                          <a:latin typeface="Arial" panose="020B0604020202020204" pitchFamily="34" charset="0"/>
                          <a:cs typeface="Arial" panose="020B0604020202020204" pitchFamily="34" charset="0"/>
                        </a:rPr>
                        <a:t>Therapy</a:t>
                      </a:r>
                      <a:endParaRPr lang="en-GB" sz="1600" dirty="0">
                        <a:latin typeface="Arial" panose="020B0604020202020204" pitchFamily="34" charset="0"/>
                        <a:cs typeface="Arial" panose="020B0604020202020204" pitchFamily="34" charset="0"/>
                      </a:endParaRPr>
                    </a:p>
                  </a:txBody>
                  <a:tcPr anchor="ctr">
                    <a:lnT w="12700"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rgbClr val="E6E6E6"/>
                    </a:solidFill>
                  </a:tcPr>
                </a:tc>
                <a:extLst>
                  <a:ext uri="{0D108BD9-81ED-4DB2-BD59-A6C34878D82A}">
                    <a16:rowId xmlns:a16="http://schemas.microsoft.com/office/drawing/2014/main" val="1668258731"/>
                  </a:ext>
                </a:extLst>
              </a:tr>
              <a:tr h="604819">
                <a:tc>
                  <a:txBody>
                    <a:bodyPr/>
                    <a:lstStyle/>
                    <a:p>
                      <a:pPr algn="l"/>
                      <a:r>
                        <a:rPr lang="de-DE" sz="1600" dirty="0">
                          <a:latin typeface="Arial" panose="020B0604020202020204" pitchFamily="34" charset="0"/>
                          <a:cs typeface="Arial" panose="020B0604020202020204" pitchFamily="34" charset="0"/>
                        </a:rPr>
                        <a:t>Day-care</a:t>
                      </a:r>
                      <a:r>
                        <a:rPr lang="de-DE" sz="1600" baseline="0" dirty="0">
                          <a:latin typeface="Arial" panose="020B0604020202020204" pitchFamily="34" charset="0"/>
                          <a:cs typeface="Arial" panose="020B0604020202020204" pitchFamily="34" charset="0"/>
                        </a:rPr>
                        <a:t> </a:t>
                      </a:r>
                      <a:r>
                        <a:rPr lang="de-DE" sz="1600" baseline="0" dirty="0" err="1">
                          <a:latin typeface="Arial" panose="020B0604020202020204" pitchFamily="34" charset="0"/>
                          <a:cs typeface="Arial" panose="020B0604020202020204" pitchFamily="34" charset="0"/>
                        </a:rPr>
                        <a:t>facilities</a:t>
                      </a:r>
                      <a:endParaRPr lang="en-GB" sz="16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Pickup service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Joint meals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Walks and joint tours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Naps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Therapy</a:t>
                      </a:r>
                      <a:endParaRPr lang="en-GB" sz="16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841546638"/>
                  </a:ext>
                </a:extLst>
              </a:tr>
              <a:tr h="604819">
                <a:tc>
                  <a:txBody>
                    <a:bodyPr/>
                    <a:lstStyle/>
                    <a:p>
                      <a:pPr algn="l"/>
                      <a:r>
                        <a:rPr lang="en-GB" sz="1600" dirty="0">
                          <a:latin typeface="Arial" panose="020B0604020202020204" pitchFamily="34" charset="0"/>
                          <a:cs typeface="Arial" panose="020B0604020202020204" pitchFamily="34" charset="0"/>
                        </a:rPr>
                        <a:t>Assisted-living communities</a:t>
                      </a:r>
                    </a:p>
                  </a:txBody>
                  <a:tcPr anchor="ctr">
                    <a:lnT w="9525" cap="flat" cmpd="sng" algn="ctr">
                      <a:solidFill>
                        <a:schemeClr val="bg1"/>
                      </a:solidFill>
                      <a:prstDash val="solid"/>
                      <a:round/>
                      <a:headEnd type="none" w="med" len="med"/>
                      <a:tailEnd type="none" w="med" len="med"/>
                    </a:lnT>
                    <a:solidFill>
                      <a:srgbClr val="E6E6E6"/>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Shared accommodation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Joint meals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Joint activities</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baseline="0" dirty="0">
                          <a:latin typeface="Arial" panose="020B0604020202020204" pitchFamily="34" charset="0"/>
                          <a:cs typeface="Arial" panose="020B0604020202020204" pitchFamily="34" charset="0"/>
                        </a:rPr>
                        <a:t>Nursing-care service</a:t>
                      </a:r>
                      <a:endParaRPr lang="en-GB" sz="1600" dirty="0">
                        <a:latin typeface="Arial" panose="020B0604020202020204" pitchFamily="34" charset="0"/>
                        <a:cs typeface="Arial" panose="020B0604020202020204" pitchFamily="34" charset="0"/>
                      </a:endParaRPr>
                    </a:p>
                  </a:txBody>
                  <a:tcPr anchor="ctr">
                    <a:lnT w="9525" cap="flat" cmpd="sng" algn="ctr">
                      <a:solidFill>
                        <a:schemeClr val="bg1"/>
                      </a:solidFill>
                      <a:prstDash val="solid"/>
                      <a:round/>
                      <a:headEnd type="none" w="med" len="med"/>
                      <a:tailEnd type="none" w="med" len="med"/>
                    </a:lnT>
                    <a:solidFill>
                      <a:srgbClr val="E6E6E6"/>
                    </a:solidFill>
                  </a:tcPr>
                </a:tc>
                <a:extLst>
                  <a:ext uri="{0D108BD9-81ED-4DB2-BD59-A6C34878D82A}">
                    <a16:rowId xmlns:a16="http://schemas.microsoft.com/office/drawing/2014/main" val="1091641479"/>
                  </a:ext>
                </a:extLst>
              </a:tr>
              <a:tr h="604819">
                <a:tc>
                  <a:txBody>
                    <a:bodyPr/>
                    <a:lstStyle/>
                    <a:p>
                      <a:pPr algn="l"/>
                      <a:r>
                        <a:rPr lang="en-GB" sz="1600" dirty="0">
                          <a:latin typeface="Arial" panose="020B0604020202020204" pitchFamily="34" charset="0"/>
                          <a:cs typeface="Arial" panose="020B0604020202020204" pitchFamily="34" charset="0"/>
                        </a:rPr>
                        <a:t>On-site living</a:t>
                      </a:r>
                    </a:p>
                  </a:txBody>
                  <a:tcPr anchor="ctr">
                    <a:solidFill>
                      <a:schemeClr val="bg2"/>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latin typeface="Arial" panose="020B0604020202020204" pitchFamily="34" charset="0"/>
                          <a:cs typeface="Arial" panose="020B0604020202020204" pitchFamily="34" charset="0"/>
                        </a:rPr>
                        <a:t>Private accommodation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600" dirty="0">
                          <a:latin typeface="Arial" panose="020B0604020202020204" pitchFamily="34" charset="0"/>
                          <a:cs typeface="Arial" panose="020B0604020202020204" pitchFamily="34" charset="0"/>
                        </a:rPr>
                        <a:t>Shared housekeeping</a:t>
                      </a:r>
                    </a:p>
                  </a:txBody>
                  <a:tcPr anchor="ctr">
                    <a:solidFill>
                      <a:schemeClr val="bg2"/>
                    </a:solidFill>
                  </a:tcPr>
                </a:tc>
                <a:extLst>
                  <a:ext uri="{0D108BD9-81ED-4DB2-BD59-A6C34878D82A}">
                    <a16:rowId xmlns:a16="http://schemas.microsoft.com/office/drawing/2014/main" val="2817621896"/>
                  </a:ext>
                </a:extLst>
              </a:tr>
            </a:tbl>
          </a:graphicData>
        </a:graphic>
      </p:graphicFrame>
    </p:spTree>
    <p:extLst>
      <p:ext uri="{BB962C8B-B14F-4D97-AF65-F5344CB8AC3E}">
        <p14:creationId xmlns:p14="http://schemas.microsoft.com/office/powerpoint/2010/main" val="272736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a:extLst>
              <a:ext uri="{FF2B5EF4-FFF2-40B4-BE49-F238E27FC236}">
                <a16:creationId xmlns:a16="http://schemas.microsoft.com/office/drawing/2014/main" id="{BB44D3DE-70E5-4FB2-89AE-F7874D7F3348}"/>
              </a:ext>
            </a:extLst>
          </p:cNvPr>
          <p:cNvSpPr>
            <a:spLocks noGrp="1"/>
          </p:cNvSpPr>
          <p:nvPr>
            <p:ph type="title"/>
          </p:nvPr>
        </p:nvSpPr>
        <p:spPr/>
        <p:txBody>
          <a:bodyPr>
            <a:normAutofit/>
          </a:bodyPr>
          <a:lstStyle/>
          <a:p>
            <a:r>
              <a:rPr lang="en-US" sz="2400" dirty="0"/>
              <a:t>Should farmer families offer social services?</a:t>
            </a:r>
            <a:endParaRPr lang="cs-CZ" sz="2400" dirty="0"/>
          </a:p>
        </p:txBody>
      </p:sp>
      <p:sp>
        <p:nvSpPr>
          <p:cNvPr id="5" name="Zástupný text 2">
            <a:extLst>
              <a:ext uri="{FF2B5EF4-FFF2-40B4-BE49-F238E27FC236}">
                <a16:creationId xmlns:a16="http://schemas.microsoft.com/office/drawing/2014/main" id="{D91464AE-A85B-496E-9B74-D6E431B5BD09}"/>
              </a:ext>
            </a:extLst>
          </p:cNvPr>
          <p:cNvSpPr>
            <a:spLocks noGrp="1"/>
          </p:cNvSpPr>
          <p:nvPr>
            <p:ph type="body" idx="1"/>
          </p:nvPr>
        </p:nvSpPr>
        <p:spPr/>
        <p:txBody>
          <a:bodyPr/>
          <a:lstStyle/>
          <a:p>
            <a:r>
              <a:rPr lang="en-US" sz="2400" dirty="0"/>
              <a:t>Opportunities</a:t>
            </a:r>
            <a:endParaRPr lang="cs-CZ" sz="2400" dirty="0"/>
          </a:p>
        </p:txBody>
      </p:sp>
      <p:sp>
        <p:nvSpPr>
          <p:cNvPr id="2" name="Inhaltsplatzhalter 1">
            <a:extLst>
              <a:ext uri="{FF2B5EF4-FFF2-40B4-BE49-F238E27FC236}">
                <a16:creationId xmlns:a16="http://schemas.microsoft.com/office/drawing/2014/main" id="{9F9261BD-DBA9-470F-8319-50132A1E8A1E}"/>
              </a:ext>
            </a:extLst>
          </p:cNvPr>
          <p:cNvSpPr>
            <a:spLocks noGrp="1"/>
          </p:cNvSpPr>
          <p:nvPr>
            <p:ph sz="half" idx="2"/>
          </p:nvPr>
        </p:nvSpPr>
        <p:spPr/>
        <p:txBody>
          <a:bodyPr>
            <a:normAutofit/>
          </a:bodyPr>
          <a:lstStyle/>
          <a:p>
            <a:r>
              <a:rPr lang="de-DE" sz="1800" b="1" dirty="0"/>
              <a:t>Income</a:t>
            </a:r>
            <a:endParaRPr lang="cs-CZ" sz="1800" b="1" dirty="0"/>
          </a:p>
          <a:p>
            <a:pPr lvl="1"/>
            <a:r>
              <a:rPr lang="de-DE" sz="1800" dirty="0"/>
              <a:t>Additional </a:t>
            </a:r>
            <a:r>
              <a:rPr lang="de-DE" sz="1800" dirty="0" err="1"/>
              <a:t>income</a:t>
            </a:r>
            <a:r>
              <a:rPr lang="de-DE" sz="1800" dirty="0"/>
              <a:t> </a:t>
            </a:r>
            <a:r>
              <a:rPr lang="de-DE" sz="1800" dirty="0" err="1"/>
              <a:t>from</a:t>
            </a:r>
            <a:r>
              <a:rPr lang="de-DE" sz="1800" dirty="0"/>
              <a:t> </a:t>
            </a:r>
            <a:r>
              <a:rPr lang="de-DE" sz="1800" dirty="0" err="1"/>
              <a:t>various</a:t>
            </a:r>
            <a:r>
              <a:rPr lang="de-DE" sz="1800" dirty="0"/>
              <a:t> </a:t>
            </a:r>
            <a:r>
              <a:rPr lang="de-DE" sz="1800" dirty="0" err="1"/>
              <a:t>sources</a:t>
            </a:r>
            <a:endParaRPr lang="cs-CZ" sz="1800" dirty="0"/>
          </a:p>
          <a:p>
            <a:pPr lvl="2"/>
            <a:r>
              <a:rPr lang="de-DE" sz="1800" dirty="0" err="1">
                <a:solidFill>
                  <a:schemeClr val="tx2"/>
                </a:solidFill>
              </a:rPr>
              <a:t>Rents</a:t>
            </a:r>
            <a:r>
              <a:rPr lang="de-DE" sz="1800" dirty="0">
                <a:solidFill>
                  <a:schemeClr val="tx2"/>
                </a:solidFill>
              </a:rPr>
              <a:t> </a:t>
            </a:r>
            <a:r>
              <a:rPr lang="de-DE" sz="1800" dirty="0" err="1">
                <a:solidFill>
                  <a:schemeClr val="tx2"/>
                </a:solidFill>
              </a:rPr>
              <a:t>for</a:t>
            </a:r>
            <a:r>
              <a:rPr lang="de-DE" sz="1800" dirty="0">
                <a:solidFill>
                  <a:schemeClr val="tx2"/>
                </a:solidFill>
              </a:rPr>
              <a:t> </a:t>
            </a:r>
            <a:r>
              <a:rPr lang="de-DE" sz="1800" dirty="0" err="1">
                <a:solidFill>
                  <a:schemeClr val="tx2"/>
                </a:solidFill>
              </a:rPr>
              <a:t>flats</a:t>
            </a:r>
            <a:r>
              <a:rPr lang="de-DE" sz="1800" dirty="0">
                <a:solidFill>
                  <a:schemeClr val="tx2"/>
                </a:solidFill>
              </a:rPr>
              <a:t> (</a:t>
            </a:r>
            <a:r>
              <a:rPr lang="de-DE" sz="1800" dirty="0" err="1">
                <a:solidFill>
                  <a:schemeClr val="tx2"/>
                </a:solidFill>
              </a:rPr>
              <a:t>or</a:t>
            </a:r>
            <a:r>
              <a:rPr lang="de-DE" sz="1800" dirty="0">
                <a:solidFill>
                  <a:schemeClr val="tx2"/>
                </a:solidFill>
              </a:rPr>
              <a:t> </a:t>
            </a:r>
            <a:r>
              <a:rPr lang="de-DE" sz="1800" dirty="0" err="1">
                <a:solidFill>
                  <a:schemeClr val="tx2"/>
                </a:solidFill>
              </a:rPr>
              <a:t>selling</a:t>
            </a:r>
            <a:r>
              <a:rPr lang="de-DE" sz="1800" dirty="0">
                <a:solidFill>
                  <a:schemeClr val="tx2"/>
                </a:solidFill>
              </a:rPr>
              <a:t>)</a:t>
            </a:r>
          </a:p>
          <a:p>
            <a:pPr lvl="2"/>
            <a:r>
              <a:rPr lang="de-DE" sz="1800" dirty="0">
                <a:solidFill>
                  <a:schemeClr val="tx2"/>
                </a:solidFill>
              </a:rPr>
              <a:t>Payments </a:t>
            </a:r>
            <a:r>
              <a:rPr lang="de-DE" sz="1800" dirty="0" err="1">
                <a:solidFill>
                  <a:schemeClr val="tx2"/>
                </a:solidFill>
              </a:rPr>
              <a:t>for</a:t>
            </a:r>
            <a:r>
              <a:rPr lang="de-DE" sz="1800" dirty="0">
                <a:solidFill>
                  <a:schemeClr val="tx2"/>
                </a:solidFill>
              </a:rPr>
              <a:t> </a:t>
            </a:r>
            <a:r>
              <a:rPr lang="de-DE" sz="1800" dirty="0" err="1">
                <a:solidFill>
                  <a:schemeClr val="tx2"/>
                </a:solidFill>
              </a:rPr>
              <a:t>meals</a:t>
            </a:r>
            <a:r>
              <a:rPr lang="de-DE" sz="1800" dirty="0">
                <a:solidFill>
                  <a:schemeClr val="tx2"/>
                </a:solidFill>
              </a:rPr>
              <a:t> and </a:t>
            </a:r>
            <a:r>
              <a:rPr lang="de-DE" sz="1800" dirty="0" err="1">
                <a:solidFill>
                  <a:schemeClr val="tx2"/>
                </a:solidFill>
              </a:rPr>
              <a:t>activities</a:t>
            </a:r>
            <a:endParaRPr lang="de-DE" sz="1800" dirty="0">
              <a:solidFill>
                <a:schemeClr val="tx2"/>
              </a:solidFill>
            </a:endParaRPr>
          </a:p>
          <a:p>
            <a:pPr lvl="2"/>
            <a:r>
              <a:rPr lang="de-DE" sz="1800" dirty="0">
                <a:solidFill>
                  <a:schemeClr val="tx2"/>
                </a:solidFill>
              </a:rPr>
              <a:t>Funding </a:t>
            </a:r>
            <a:r>
              <a:rPr lang="de-DE" sz="1800" dirty="0" err="1">
                <a:solidFill>
                  <a:schemeClr val="tx2"/>
                </a:solidFill>
              </a:rPr>
              <a:t>might</a:t>
            </a:r>
            <a:r>
              <a:rPr lang="de-DE" sz="1800" dirty="0">
                <a:solidFill>
                  <a:schemeClr val="tx2"/>
                </a:solidFill>
              </a:rPr>
              <a:t> </a:t>
            </a:r>
            <a:r>
              <a:rPr lang="de-DE" sz="1800" dirty="0" err="1">
                <a:solidFill>
                  <a:schemeClr val="tx2"/>
                </a:solidFill>
              </a:rPr>
              <a:t>be</a:t>
            </a:r>
            <a:r>
              <a:rPr lang="de-DE" sz="1800" dirty="0">
                <a:solidFill>
                  <a:schemeClr val="tx2"/>
                </a:solidFill>
              </a:rPr>
              <a:t> </a:t>
            </a:r>
            <a:r>
              <a:rPr lang="de-DE" sz="1800" dirty="0" err="1">
                <a:solidFill>
                  <a:schemeClr val="tx2"/>
                </a:solidFill>
              </a:rPr>
              <a:t>available</a:t>
            </a:r>
            <a:r>
              <a:rPr lang="de-DE" sz="1800" dirty="0">
                <a:solidFill>
                  <a:schemeClr val="tx2"/>
                </a:solidFill>
              </a:rPr>
              <a:t> </a:t>
            </a:r>
            <a:r>
              <a:rPr lang="de-DE" sz="1800" dirty="0" err="1">
                <a:solidFill>
                  <a:schemeClr val="tx2"/>
                </a:solidFill>
              </a:rPr>
              <a:t>from</a:t>
            </a:r>
            <a:r>
              <a:rPr lang="de-DE" sz="1800" dirty="0">
                <a:solidFill>
                  <a:schemeClr val="tx2"/>
                </a:solidFill>
              </a:rPr>
              <a:t> </a:t>
            </a:r>
            <a:r>
              <a:rPr lang="de-DE" sz="1800" dirty="0" err="1">
                <a:solidFill>
                  <a:schemeClr val="tx2"/>
                </a:solidFill>
              </a:rPr>
              <a:t>health</a:t>
            </a:r>
            <a:r>
              <a:rPr lang="de-DE" sz="1800" dirty="0">
                <a:solidFill>
                  <a:schemeClr val="tx2"/>
                </a:solidFill>
              </a:rPr>
              <a:t> </a:t>
            </a:r>
            <a:r>
              <a:rPr lang="de-DE" sz="1800" dirty="0" err="1">
                <a:solidFill>
                  <a:schemeClr val="tx2"/>
                </a:solidFill>
              </a:rPr>
              <a:t>insurance</a:t>
            </a:r>
            <a:r>
              <a:rPr lang="de-DE" sz="1800" dirty="0">
                <a:solidFill>
                  <a:schemeClr val="tx2"/>
                </a:solidFill>
              </a:rPr>
              <a:t> </a:t>
            </a:r>
            <a:r>
              <a:rPr lang="de-DE" sz="1800" dirty="0" err="1">
                <a:solidFill>
                  <a:schemeClr val="tx2"/>
                </a:solidFill>
              </a:rPr>
              <a:t>or</a:t>
            </a:r>
            <a:r>
              <a:rPr lang="de-DE" sz="1800" dirty="0">
                <a:solidFill>
                  <a:schemeClr val="tx2"/>
                </a:solidFill>
              </a:rPr>
              <a:t> </a:t>
            </a:r>
            <a:r>
              <a:rPr lang="de-DE" sz="1800" dirty="0" err="1">
                <a:solidFill>
                  <a:schemeClr val="tx2"/>
                </a:solidFill>
              </a:rPr>
              <a:t>long</a:t>
            </a:r>
            <a:r>
              <a:rPr lang="de-DE" sz="1800" dirty="0">
                <a:solidFill>
                  <a:schemeClr val="tx2"/>
                </a:solidFill>
              </a:rPr>
              <a:t>-term care </a:t>
            </a:r>
            <a:r>
              <a:rPr lang="de-DE" sz="1800" dirty="0" err="1">
                <a:solidFill>
                  <a:schemeClr val="tx2"/>
                </a:solidFill>
              </a:rPr>
              <a:t>insurance</a:t>
            </a:r>
            <a:endParaRPr lang="cs-CZ" sz="1800" dirty="0">
              <a:solidFill>
                <a:schemeClr val="tx2"/>
              </a:solidFill>
            </a:endParaRPr>
          </a:p>
          <a:p>
            <a:pPr>
              <a:spcBef>
                <a:spcPts val="1200"/>
              </a:spcBef>
            </a:pPr>
            <a:r>
              <a:rPr lang="de-DE" sz="1800" b="1" dirty="0"/>
              <a:t>Quality </a:t>
            </a:r>
            <a:r>
              <a:rPr lang="de-DE" sz="1800" b="1" dirty="0" err="1"/>
              <a:t>of</a:t>
            </a:r>
            <a:r>
              <a:rPr lang="de-DE" sz="1800" b="1" dirty="0"/>
              <a:t> </a:t>
            </a:r>
            <a:r>
              <a:rPr lang="de-DE" sz="1800" b="1" dirty="0" err="1"/>
              <a:t>life</a:t>
            </a:r>
            <a:endParaRPr lang="cs-CZ" sz="1800" b="1" dirty="0"/>
          </a:p>
          <a:p>
            <a:pPr lvl="1"/>
            <a:r>
              <a:rPr lang="de-DE" sz="1800" dirty="0" err="1"/>
              <a:t>Social</a:t>
            </a:r>
            <a:r>
              <a:rPr lang="de-DE" sz="1800" dirty="0"/>
              <a:t> </a:t>
            </a:r>
            <a:r>
              <a:rPr lang="de-DE" sz="1800" dirty="0" err="1"/>
              <a:t>contacts</a:t>
            </a:r>
            <a:endParaRPr lang="de-DE" sz="1800" dirty="0"/>
          </a:p>
          <a:p>
            <a:pPr lvl="1"/>
            <a:r>
              <a:rPr lang="de-DE" sz="1800" dirty="0"/>
              <a:t>Networking </a:t>
            </a:r>
            <a:endParaRPr lang="cs-CZ" sz="1800" dirty="0"/>
          </a:p>
        </p:txBody>
      </p:sp>
      <p:sp>
        <p:nvSpPr>
          <p:cNvPr id="3" name="Textplatzhalter 2">
            <a:extLst>
              <a:ext uri="{FF2B5EF4-FFF2-40B4-BE49-F238E27FC236}">
                <a16:creationId xmlns:a16="http://schemas.microsoft.com/office/drawing/2014/main" id="{546ECF86-03D1-4C73-9D2A-615D5676F903}"/>
              </a:ext>
            </a:extLst>
          </p:cNvPr>
          <p:cNvSpPr>
            <a:spLocks noGrp="1"/>
          </p:cNvSpPr>
          <p:nvPr>
            <p:ph type="body" sz="quarter" idx="3"/>
          </p:nvPr>
        </p:nvSpPr>
        <p:spPr/>
        <p:txBody>
          <a:bodyPr/>
          <a:lstStyle/>
          <a:p>
            <a:r>
              <a:rPr lang="en-US" dirty="0"/>
              <a:t>Threats</a:t>
            </a:r>
            <a:endParaRPr lang="cs-CZ" dirty="0"/>
          </a:p>
          <a:p>
            <a:endParaRPr lang="de-DE" dirty="0"/>
          </a:p>
        </p:txBody>
      </p:sp>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de-DE" dirty="0" err="1"/>
              <a:t>Older</a:t>
            </a:r>
            <a:r>
              <a:rPr lang="de-DE" dirty="0"/>
              <a:t> People</a:t>
            </a:r>
            <a:endParaRPr lang="en-GB" dirty="0"/>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25</a:t>
            </a:fld>
            <a:endParaRPr lang="en-GB" dirty="0"/>
          </a:p>
        </p:txBody>
      </p:sp>
      <p:sp>
        <p:nvSpPr>
          <p:cNvPr id="9" name="Inhaltsplatzhalter 8">
            <a:extLst>
              <a:ext uri="{FF2B5EF4-FFF2-40B4-BE49-F238E27FC236}">
                <a16:creationId xmlns:a16="http://schemas.microsoft.com/office/drawing/2014/main" id="{1B6369E8-52F6-4A85-8013-E758CF23ECDC}"/>
              </a:ext>
            </a:extLst>
          </p:cNvPr>
          <p:cNvSpPr>
            <a:spLocks noGrp="1"/>
          </p:cNvSpPr>
          <p:nvPr>
            <p:ph sz="half" idx="13"/>
          </p:nvPr>
        </p:nvSpPr>
        <p:spPr/>
        <p:txBody>
          <a:bodyPr>
            <a:normAutofit/>
          </a:bodyPr>
          <a:lstStyle/>
          <a:p>
            <a:r>
              <a:rPr lang="de-DE" sz="1800" b="1" dirty="0"/>
              <a:t>Costs</a:t>
            </a:r>
            <a:endParaRPr lang="cs-CZ" sz="1800" b="1" dirty="0"/>
          </a:p>
          <a:p>
            <a:pPr lvl="1"/>
            <a:r>
              <a:rPr lang="de-DE" sz="1800" dirty="0" err="1"/>
              <a:t>Refurbishment</a:t>
            </a:r>
            <a:r>
              <a:rPr lang="de-DE" sz="1800" dirty="0"/>
              <a:t>: </a:t>
            </a:r>
            <a:r>
              <a:rPr lang="de-DE" sz="1800" dirty="0" err="1"/>
              <a:t>barrier-free</a:t>
            </a:r>
            <a:r>
              <a:rPr lang="de-DE" sz="1800" dirty="0"/>
              <a:t> </a:t>
            </a:r>
            <a:r>
              <a:rPr lang="de-DE" sz="1800" dirty="0" err="1"/>
              <a:t>accommodation</a:t>
            </a:r>
            <a:r>
              <a:rPr lang="de-DE" sz="1800" dirty="0"/>
              <a:t> </a:t>
            </a:r>
            <a:r>
              <a:rPr lang="de-DE" sz="1800" dirty="0" err="1"/>
              <a:t>to</a:t>
            </a:r>
            <a:r>
              <a:rPr lang="de-DE" sz="1800" dirty="0"/>
              <a:t> </a:t>
            </a:r>
            <a:r>
              <a:rPr lang="de-DE" sz="1800" dirty="0" err="1"/>
              <a:t>prevent</a:t>
            </a:r>
            <a:r>
              <a:rPr lang="de-DE" sz="1800" dirty="0"/>
              <a:t> falls, </a:t>
            </a:r>
            <a:r>
              <a:rPr lang="de-DE" sz="1800" dirty="0" err="1"/>
              <a:t>toilets</a:t>
            </a:r>
            <a:endParaRPr lang="de-DE" sz="1800" dirty="0"/>
          </a:p>
          <a:p>
            <a:pPr lvl="1"/>
            <a:r>
              <a:rPr lang="de-DE" sz="1800" dirty="0"/>
              <a:t>Mobility </a:t>
            </a:r>
            <a:r>
              <a:rPr lang="de-DE" sz="1800" dirty="0" err="1"/>
              <a:t>services</a:t>
            </a:r>
            <a:r>
              <a:rPr lang="de-DE" sz="1800" dirty="0"/>
              <a:t> (e.g. </a:t>
            </a:r>
            <a:r>
              <a:rPr lang="de-DE" sz="1800" dirty="0" err="1"/>
              <a:t>to</a:t>
            </a:r>
            <a:r>
              <a:rPr lang="de-DE" sz="1800" dirty="0"/>
              <a:t> </a:t>
            </a:r>
            <a:r>
              <a:rPr lang="de-DE" sz="1800" dirty="0" err="1"/>
              <a:t>see</a:t>
            </a:r>
            <a:r>
              <a:rPr lang="de-DE" sz="1800" dirty="0"/>
              <a:t> </a:t>
            </a:r>
            <a:r>
              <a:rPr lang="de-DE" sz="1800" dirty="0" err="1"/>
              <a:t>general</a:t>
            </a:r>
            <a:r>
              <a:rPr lang="de-DE" sz="1800" dirty="0"/>
              <a:t> </a:t>
            </a:r>
            <a:r>
              <a:rPr lang="de-DE" sz="1800" dirty="0" err="1"/>
              <a:t>practitioner</a:t>
            </a:r>
            <a:r>
              <a:rPr lang="de-DE" sz="1800" dirty="0"/>
              <a:t>)</a:t>
            </a:r>
          </a:p>
          <a:p>
            <a:pPr>
              <a:spcBef>
                <a:spcPts val="1200"/>
              </a:spcBef>
            </a:pPr>
            <a:r>
              <a:rPr lang="de-DE" sz="1800" b="1" dirty="0"/>
              <a:t>Management </a:t>
            </a:r>
            <a:r>
              <a:rPr lang="de-DE" sz="1800" b="1" dirty="0" err="1"/>
              <a:t>tasks</a:t>
            </a:r>
            <a:endParaRPr lang="cs-CZ" sz="1800" b="1" dirty="0"/>
          </a:p>
          <a:p>
            <a:pPr lvl="1"/>
            <a:r>
              <a:rPr lang="de-DE" sz="1800" dirty="0" err="1"/>
              <a:t>Coordination</a:t>
            </a:r>
            <a:r>
              <a:rPr lang="de-DE" sz="1800" dirty="0"/>
              <a:t> </a:t>
            </a:r>
            <a:r>
              <a:rPr lang="de-DE" sz="1800" dirty="0" err="1"/>
              <a:t>is</a:t>
            </a:r>
            <a:r>
              <a:rPr lang="de-DE" sz="1800" dirty="0"/>
              <a:t> time-</a:t>
            </a:r>
            <a:r>
              <a:rPr lang="de-DE" sz="1800" dirty="0" err="1"/>
              <a:t>consuming</a:t>
            </a:r>
            <a:endParaRPr lang="cs-CZ" sz="1800" dirty="0"/>
          </a:p>
          <a:p>
            <a:pPr>
              <a:spcBef>
                <a:spcPts val="1200"/>
              </a:spcBef>
            </a:pPr>
            <a:r>
              <a:rPr lang="de-DE" sz="1800" b="1" dirty="0" err="1"/>
              <a:t>Burden</a:t>
            </a:r>
            <a:r>
              <a:rPr lang="de-DE" sz="1800" b="1" dirty="0"/>
              <a:t> </a:t>
            </a:r>
            <a:r>
              <a:rPr lang="de-DE" sz="1800" b="1" dirty="0" err="1"/>
              <a:t>of</a:t>
            </a:r>
            <a:r>
              <a:rPr lang="de-DE" sz="1800" b="1" dirty="0"/>
              <a:t> care</a:t>
            </a:r>
            <a:endParaRPr lang="cs-CZ" sz="1800" b="1" dirty="0"/>
          </a:p>
          <a:p>
            <a:pPr lvl="1"/>
            <a:r>
              <a:rPr lang="de-DE" sz="1800" dirty="0" err="1"/>
              <a:t>Physical</a:t>
            </a:r>
            <a:r>
              <a:rPr lang="de-DE" sz="1800" dirty="0"/>
              <a:t>, emotional and social </a:t>
            </a:r>
            <a:r>
              <a:rPr lang="de-DE" sz="1800" dirty="0" err="1"/>
              <a:t>challenges</a:t>
            </a:r>
            <a:endParaRPr lang="de-DE" sz="1800" dirty="0"/>
          </a:p>
          <a:p>
            <a:pPr lvl="1"/>
            <a:r>
              <a:rPr lang="de-DE" sz="1800" dirty="0"/>
              <a:t>Death and </a:t>
            </a:r>
            <a:r>
              <a:rPr lang="de-DE" sz="1800" dirty="0" err="1"/>
              <a:t>Dying</a:t>
            </a:r>
            <a:endParaRPr lang="cs-CZ" sz="1800" dirty="0"/>
          </a:p>
        </p:txBody>
      </p:sp>
    </p:spTree>
    <p:extLst>
      <p:ext uri="{BB962C8B-B14F-4D97-AF65-F5344CB8AC3E}">
        <p14:creationId xmlns:p14="http://schemas.microsoft.com/office/powerpoint/2010/main" val="27471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1" end="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11589025" cy="3467100"/>
          </a:xfrm>
        </p:spPr>
        <p:txBody>
          <a:bodyPr/>
          <a:lstStyle/>
          <a:p>
            <a:r>
              <a:rPr lang="de-DE" dirty="0" err="1"/>
              <a:t>Behavioural</a:t>
            </a:r>
            <a:r>
              <a:rPr lang="de-DE" dirty="0"/>
              <a:t> References and </a:t>
            </a:r>
            <a:r>
              <a:rPr lang="de-DE" dirty="0" err="1"/>
              <a:t>challenges</a:t>
            </a:r>
            <a:endParaRPr lang="cs-CZ" dirty="0"/>
          </a:p>
          <a:p>
            <a:pPr lvl="1"/>
            <a:endParaRPr lang="en-GB" dirty="0"/>
          </a:p>
        </p:txBody>
      </p:sp>
    </p:spTree>
    <p:extLst>
      <p:ext uri="{BB962C8B-B14F-4D97-AF65-F5344CB8AC3E}">
        <p14:creationId xmlns:p14="http://schemas.microsoft.com/office/powerpoint/2010/main" val="34957992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27</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en-GB" dirty="0"/>
              <a:t>Older people</a:t>
            </a:r>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en-GB" dirty="0"/>
              <a:t>Balancing autonomy and protection</a:t>
            </a:r>
            <a:endParaRPr lang="de-DE" dirty="0"/>
          </a:p>
        </p:txBody>
      </p:sp>
      <p:sp>
        <p:nvSpPr>
          <p:cNvPr id="6" name="Zástupný obsah 5">
            <a:extLst>
              <a:ext uri="{FF2B5EF4-FFF2-40B4-BE49-F238E27FC236}">
                <a16:creationId xmlns:a16="http://schemas.microsoft.com/office/drawing/2014/main" id="{8A682746-02D6-4F7E-9B8E-BD10F8CE7AF5}"/>
              </a:ext>
            </a:extLst>
          </p:cNvPr>
          <p:cNvSpPr>
            <a:spLocks noGrp="1"/>
          </p:cNvSpPr>
          <p:nvPr>
            <p:ph idx="1"/>
          </p:nvPr>
        </p:nvSpPr>
        <p:spPr>
          <a:xfrm>
            <a:off x="1" y="1638300"/>
            <a:ext cx="11527970" cy="4538663"/>
          </a:xfrm>
        </p:spPr>
        <p:txBody>
          <a:bodyPr>
            <a:normAutofit/>
          </a:bodyPr>
          <a:lstStyle/>
          <a:p>
            <a:endParaRPr lang="de-DE" dirty="0"/>
          </a:p>
          <a:p>
            <a:r>
              <a:rPr lang="de-DE" dirty="0" err="1"/>
              <a:t>Respect</a:t>
            </a:r>
            <a:r>
              <a:rPr lang="de-DE" dirty="0"/>
              <a:t> </a:t>
            </a:r>
            <a:r>
              <a:rPr lang="de-DE" dirty="0" err="1"/>
              <a:t>the</a:t>
            </a:r>
            <a:r>
              <a:rPr lang="de-DE" dirty="0"/>
              <a:t> </a:t>
            </a:r>
            <a:r>
              <a:rPr lang="de-DE" dirty="0" err="1"/>
              <a:t>autonomy</a:t>
            </a:r>
            <a:endParaRPr lang="de-DE" dirty="0"/>
          </a:p>
          <a:p>
            <a:pPr marL="285750" lvl="1" indent="-285750"/>
            <a:r>
              <a:rPr lang="de-DE" sz="1800" dirty="0"/>
              <a:t>People </a:t>
            </a:r>
            <a:r>
              <a:rPr lang="de-DE" sz="1800" dirty="0" err="1"/>
              <a:t>living</a:t>
            </a:r>
            <a:r>
              <a:rPr lang="de-DE" sz="1800" dirty="0"/>
              <a:t> </a:t>
            </a:r>
            <a:r>
              <a:rPr lang="de-DE" sz="1800" dirty="0" err="1"/>
              <a:t>with</a:t>
            </a:r>
            <a:r>
              <a:rPr lang="de-DE" sz="1800" dirty="0"/>
              <a:t> </a:t>
            </a:r>
            <a:r>
              <a:rPr lang="de-DE" sz="1800" dirty="0" err="1"/>
              <a:t>dementia</a:t>
            </a:r>
            <a:r>
              <a:rPr lang="de-DE" sz="1800" dirty="0"/>
              <a:t> </a:t>
            </a:r>
            <a:r>
              <a:rPr lang="de-DE" sz="1800" dirty="0" err="1"/>
              <a:t>are</a:t>
            </a:r>
            <a:r>
              <a:rPr lang="de-DE" sz="1800" dirty="0"/>
              <a:t> </a:t>
            </a:r>
            <a:r>
              <a:rPr lang="de-DE" sz="1800" dirty="0" err="1"/>
              <a:t>adults</a:t>
            </a:r>
            <a:r>
              <a:rPr lang="de-DE" sz="1800" dirty="0"/>
              <a:t> </a:t>
            </a:r>
            <a:r>
              <a:rPr lang="de-DE" sz="1800" dirty="0" err="1"/>
              <a:t>responsible</a:t>
            </a:r>
            <a:r>
              <a:rPr lang="de-DE" sz="1800" dirty="0"/>
              <a:t> </a:t>
            </a:r>
            <a:r>
              <a:rPr lang="de-DE" sz="1800" dirty="0" err="1"/>
              <a:t>for</a:t>
            </a:r>
            <a:r>
              <a:rPr lang="de-DE" sz="1800" dirty="0"/>
              <a:t> </a:t>
            </a:r>
            <a:r>
              <a:rPr lang="de-DE" sz="1800" dirty="0" err="1"/>
              <a:t>themselves</a:t>
            </a:r>
            <a:r>
              <a:rPr lang="de-DE" sz="1800" dirty="0"/>
              <a:t> and </a:t>
            </a:r>
            <a:r>
              <a:rPr lang="de-DE" sz="1800" dirty="0" err="1"/>
              <a:t>their</a:t>
            </a:r>
            <a:r>
              <a:rPr lang="de-DE" sz="1800" dirty="0"/>
              <a:t> </a:t>
            </a:r>
            <a:r>
              <a:rPr lang="de-DE" sz="1800" dirty="0" err="1"/>
              <a:t>behaviour</a:t>
            </a:r>
            <a:endParaRPr lang="de-DE" sz="1800" dirty="0"/>
          </a:p>
          <a:p>
            <a:pPr marL="285750" lvl="1" indent="-285750"/>
            <a:r>
              <a:rPr lang="de-DE" sz="1800" dirty="0" err="1"/>
              <a:t>What</a:t>
            </a:r>
            <a:r>
              <a:rPr lang="de-DE" sz="1800" dirty="0"/>
              <a:t> </a:t>
            </a:r>
            <a:r>
              <a:rPr lang="de-DE" sz="1800" dirty="0" err="1"/>
              <a:t>they</a:t>
            </a:r>
            <a:r>
              <a:rPr lang="de-DE" sz="1800" dirty="0"/>
              <a:t> </a:t>
            </a:r>
            <a:r>
              <a:rPr lang="de-DE" sz="1800" dirty="0" err="1"/>
              <a:t>can</a:t>
            </a:r>
            <a:r>
              <a:rPr lang="de-DE" sz="1800" dirty="0"/>
              <a:t> do </a:t>
            </a:r>
            <a:r>
              <a:rPr lang="de-DE" sz="1800" dirty="0" err="1"/>
              <a:t>autonomously</a:t>
            </a:r>
            <a:r>
              <a:rPr lang="de-DE" sz="1800" dirty="0"/>
              <a:t> </a:t>
            </a:r>
            <a:r>
              <a:rPr lang="de-DE" sz="1800" dirty="0" err="1"/>
              <a:t>should</a:t>
            </a:r>
            <a:r>
              <a:rPr lang="de-DE" sz="1800" dirty="0"/>
              <a:t> </a:t>
            </a:r>
            <a:r>
              <a:rPr lang="de-DE" sz="1800" dirty="0" err="1"/>
              <a:t>be</a:t>
            </a:r>
            <a:r>
              <a:rPr lang="de-DE" sz="1800" dirty="0"/>
              <a:t> </a:t>
            </a:r>
            <a:r>
              <a:rPr lang="de-DE" sz="1800" dirty="0" err="1"/>
              <a:t>done</a:t>
            </a:r>
            <a:r>
              <a:rPr lang="de-DE" sz="1800" dirty="0"/>
              <a:t> </a:t>
            </a:r>
            <a:r>
              <a:rPr lang="de-DE" sz="1800" dirty="0" err="1"/>
              <a:t>by</a:t>
            </a:r>
            <a:r>
              <a:rPr lang="de-DE" sz="1800" dirty="0"/>
              <a:t> </a:t>
            </a:r>
            <a:r>
              <a:rPr lang="de-DE" sz="1800" dirty="0" err="1"/>
              <a:t>themselves</a:t>
            </a:r>
            <a:r>
              <a:rPr lang="de-DE" sz="1800" dirty="0"/>
              <a:t> </a:t>
            </a:r>
            <a:r>
              <a:rPr lang="de-DE" sz="1800" dirty="0" err="1"/>
              <a:t>without</a:t>
            </a:r>
            <a:r>
              <a:rPr lang="de-DE" sz="1800" dirty="0"/>
              <a:t> </a:t>
            </a:r>
            <a:r>
              <a:rPr lang="de-DE" sz="1800" dirty="0" err="1"/>
              <a:t>help</a:t>
            </a:r>
            <a:r>
              <a:rPr lang="de-DE" sz="1800" dirty="0"/>
              <a:t> …</a:t>
            </a:r>
          </a:p>
          <a:p>
            <a:pPr marL="285750" lvl="1" indent="-285750"/>
            <a:r>
              <a:rPr lang="de-DE" sz="1800" dirty="0"/>
              <a:t>… </a:t>
            </a:r>
            <a:r>
              <a:rPr lang="de-DE" sz="1800" dirty="0" err="1"/>
              <a:t>even</a:t>
            </a:r>
            <a:r>
              <a:rPr lang="de-DE" sz="1800" dirty="0"/>
              <a:t> </a:t>
            </a:r>
            <a:r>
              <a:rPr lang="de-DE" sz="1800" dirty="0" err="1"/>
              <a:t>if</a:t>
            </a:r>
            <a:r>
              <a:rPr lang="de-DE" sz="1800" dirty="0"/>
              <a:t> </a:t>
            </a:r>
            <a:r>
              <a:rPr lang="de-DE" sz="1800" dirty="0" err="1"/>
              <a:t>it</a:t>
            </a:r>
            <a:r>
              <a:rPr lang="de-DE" sz="1800" dirty="0"/>
              <a:t> </a:t>
            </a:r>
            <a:r>
              <a:rPr lang="de-DE" sz="1800" dirty="0" err="1"/>
              <a:t>takes</a:t>
            </a:r>
            <a:r>
              <a:rPr lang="de-DE" sz="1800" dirty="0"/>
              <a:t> </a:t>
            </a:r>
            <a:r>
              <a:rPr lang="de-DE" sz="1800" dirty="0" err="1"/>
              <a:t>more</a:t>
            </a:r>
            <a:r>
              <a:rPr lang="de-DE" sz="1800" dirty="0"/>
              <a:t> time</a:t>
            </a:r>
          </a:p>
        </p:txBody>
      </p:sp>
    </p:spTree>
    <p:extLst>
      <p:ext uri="{BB962C8B-B14F-4D97-AF65-F5344CB8AC3E}">
        <p14:creationId xmlns:p14="http://schemas.microsoft.com/office/powerpoint/2010/main" val="2605301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28</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en-GB" dirty="0"/>
              <a:t>Older people</a:t>
            </a:r>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en-GB" dirty="0"/>
              <a:t>Balancing autonomy and protection</a:t>
            </a:r>
            <a:endParaRPr lang="de-DE" dirty="0"/>
          </a:p>
        </p:txBody>
      </p:sp>
      <p:sp>
        <p:nvSpPr>
          <p:cNvPr id="6" name="Zástupný obsah 5">
            <a:extLst>
              <a:ext uri="{FF2B5EF4-FFF2-40B4-BE49-F238E27FC236}">
                <a16:creationId xmlns:a16="http://schemas.microsoft.com/office/drawing/2014/main" id="{8A682746-02D6-4F7E-9B8E-BD10F8CE7AF5}"/>
              </a:ext>
            </a:extLst>
          </p:cNvPr>
          <p:cNvSpPr>
            <a:spLocks noGrp="1"/>
          </p:cNvSpPr>
          <p:nvPr>
            <p:ph idx="1"/>
          </p:nvPr>
        </p:nvSpPr>
        <p:spPr>
          <a:xfrm>
            <a:off x="1" y="1638300"/>
            <a:ext cx="8693833" cy="4538663"/>
          </a:xfrm>
        </p:spPr>
        <p:txBody>
          <a:bodyPr>
            <a:normAutofit/>
          </a:bodyPr>
          <a:lstStyle/>
          <a:p>
            <a:endParaRPr lang="de-DE" dirty="0"/>
          </a:p>
          <a:p>
            <a:r>
              <a:rPr lang="de-DE" dirty="0" err="1"/>
              <a:t>Provide</a:t>
            </a:r>
            <a:r>
              <a:rPr lang="de-DE" dirty="0"/>
              <a:t> </a:t>
            </a:r>
            <a:r>
              <a:rPr lang="de-DE" dirty="0" err="1"/>
              <a:t>protection</a:t>
            </a:r>
            <a:endParaRPr lang="cs-CZ" dirty="0"/>
          </a:p>
          <a:p>
            <a:pPr marL="285750" lvl="1" indent="-285750"/>
            <a:r>
              <a:rPr lang="de-DE" sz="1800" dirty="0" err="1"/>
              <a:t>Safety</a:t>
            </a:r>
            <a:r>
              <a:rPr lang="de-DE" sz="1800" dirty="0"/>
              <a:t> </a:t>
            </a:r>
            <a:r>
              <a:rPr lang="de-DE" sz="1800" dirty="0" err="1"/>
              <a:t>protection</a:t>
            </a:r>
            <a:r>
              <a:rPr lang="de-DE" sz="1800" dirty="0"/>
              <a:t> </a:t>
            </a:r>
            <a:r>
              <a:rPr lang="de-DE" sz="1800" dirty="0" err="1"/>
              <a:t>measures</a:t>
            </a:r>
            <a:r>
              <a:rPr lang="de-DE" sz="1800" dirty="0"/>
              <a:t> (such </a:t>
            </a:r>
            <a:r>
              <a:rPr lang="de-DE" sz="1800" dirty="0" err="1"/>
              <a:t>as</a:t>
            </a:r>
            <a:r>
              <a:rPr lang="de-DE" sz="1800" dirty="0"/>
              <a:t> </a:t>
            </a:r>
            <a:r>
              <a:rPr lang="de-DE" sz="1800" dirty="0" err="1"/>
              <a:t>door</a:t>
            </a:r>
            <a:r>
              <a:rPr lang="de-DE" sz="1800" dirty="0"/>
              <a:t> </a:t>
            </a:r>
            <a:r>
              <a:rPr lang="de-DE" sz="1800" dirty="0" err="1"/>
              <a:t>alarms</a:t>
            </a:r>
            <a:r>
              <a:rPr lang="de-DE" sz="1800" dirty="0"/>
              <a:t>) </a:t>
            </a:r>
            <a:r>
              <a:rPr lang="de-DE" sz="1800" dirty="0" err="1"/>
              <a:t>only</a:t>
            </a:r>
            <a:r>
              <a:rPr lang="de-DE" sz="1800" dirty="0"/>
              <a:t> in </a:t>
            </a:r>
            <a:r>
              <a:rPr lang="de-DE" sz="1800" dirty="0" err="1"/>
              <a:t>case</a:t>
            </a:r>
            <a:r>
              <a:rPr lang="de-DE" sz="1800" dirty="0"/>
              <a:t> </a:t>
            </a:r>
            <a:r>
              <a:rPr lang="de-DE" sz="1800" dirty="0" err="1"/>
              <a:t>of</a:t>
            </a:r>
            <a:r>
              <a:rPr lang="de-DE" sz="1800" dirty="0"/>
              <a:t> </a:t>
            </a:r>
            <a:r>
              <a:rPr lang="de-DE" sz="1800" dirty="0" err="1"/>
              <a:t>advanced</a:t>
            </a:r>
            <a:r>
              <a:rPr lang="de-DE" sz="1800" dirty="0"/>
              <a:t> </a:t>
            </a:r>
            <a:r>
              <a:rPr lang="de-DE" sz="1800" dirty="0" err="1"/>
              <a:t>dementia</a:t>
            </a:r>
            <a:r>
              <a:rPr lang="de-DE" sz="1800" dirty="0"/>
              <a:t>, </a:t>
            </a:r>
            <a:r>
              <a:rPr lang="de-DE" sz="1800" dirty="0" err="1"/>
              <a:t>to</a:t>
            </a:r>
            <a:r>
              <a:rPr lang="de-DE" sz="1800" dirty="0"/>
              <a:t> </a:t>
            </a:r>
            <a:r>
              <a:rPr lang="de-DE" sz="1800" dirty="0" err="1"/>
              <a:t>avoid</a:t>
            </a:r>
            <a:r>
              <a:rPr lang="de-DE" sz="1800" dirty="0"/>
              <a:t> </a:t>
            </a:r>
            <a:r>
              <a:rPr lang="de-DE" sz="1800" dirty="0" err="1"/>
              <a:t>accidents</a:t>
            </a:r>
            <a:r>
              <a:rPr lang="de-DE" sz="1800" dirty="0"/>
              <a:t>, </a:t>
            </a:r>
            <a:r>
              <a:rPr lang="de-DE" sz="1800" dirty="0" err="1"/>
              <a:t>as</a:t>
            </a:r>
            <a:r>
              <a:rPr lang="de-DE" sz="1800" dirty="0"/>
              <a:t> </a:t>
            </a:r>
            <a:r>
              <a:rPr lang="de-DE" sz="1800" dirty="0" err="1"/>
              <a:t>dementia</a:t>
            </a:r>
            <a:r>
              <a:rPr lang="de-DE" sz="1800" dirty="0"/>
              <a:t> </a:t>
            </a:r>
            <a:r>
              <a:rPr lang="de-DE" sz="1800" dirty="0" err="1"/>
              <a:t>brings</a:t>
            </a:r>
            <a:r>
              <a:rPr lang="de-DE" sz="1800" dirty="0"/>
              <a:t> a </a:t>
            </a:r>
            <a:r>
              <a:rPr lang="de-DE" sz="1800" dirty="0" err="1"/>
              <a:t>loss</a:t>
            </a:r>
            <a:r>
              <a:rPr lang="de-DE" sz="1800" dirty="0"/>
              <a:t> </a:t>
            </a:r>
            <a:r>
              <a:rPr lang="de-DE" sz="1800" dirty="0" err="1"/>
              <a:t>of</a:t>
            </a:r>
            <a:r>
              <a:rPr lang="de-DE" sz="1800" dirty="0"/>
              <a:t> </a:t>
            </a:r>
            <a:r>
              <a:rPr lang="de-DE" sz="1800" dirty="0" err="1"/>
              <a:t>orientation</a:t>
            </a:r>
            <a:r>
              <a:rPr lang="de-DE" sz="1800" dirty="0"/>
              <a:t> and a </a:t>
            </a:r>
            <a:r>
              <a:rPr lang="de-DE" sz="1800" dirty="0" err="1"/>
              <a:t>want</a:t>
            </a:r>
            <a:r>
              <a:rPr lang="de-DE" sz="1800" dirty="0"/>
              <a:t> </a:t>
            </a:r>
            <a:r>
              <a:rPr lang="de-DE" sz="1800" dirty="0" err="1"/>
              <a:t>to</a:t>
            </a:r>
            <a:r>
              <a:rPr lang="de-DE" sz="1800" dirty="0"/>
              <a:t> </a:t>
            </a:r>
            <a:r>
              <a:rPr lang="de-DE" sz="1800" dirty="0" err="1"/>
              <a:t>wander</a:t>
            </a:r>
            <a:endParaRPr lang="de-DE" sz="1800" dirty="0"/>
          </a:p>
          <a:p>
            <a:pPr marL="285750" lvl="1" indent="-285750"/>
            <a:r>
              <a:rPr lang="de-DE" sz="1800" dirty="0"/>
              <a:t>People </a:t>
            </a:r>
            <a:r>
              <a:rPr lang="de-DE" sz="1800" dirty="0" err="1"/>
              <a:t>with</a:t>
            </a:r>
            <a:r>
              <a:rPr lang="de-DE" sz="1800" dirty="0"/>
              <a:t> </a:t>
            </a:r>
            <a:r>
              <a:rPr lang="de-DE" sz="1800" dirty="0" err="1"/>
              <a:t>dementia</a:t>
            </a:r>
            <a:r>
              <a:rPr lang="de-DE" sz="1800" dirty="0"/>
              <a:t> </a:t>
            </a:r>
            <a:r>
              <a:rPr lang="de-DE" sz="1800" dirty="0" err="1"/>
              <a:t>are</a:t>
            </a:r>
            <a:r>
              <a:rPr lang="de-DE" sz="1800" dirty="0"/>
              <a:t> </a:t>
            </a:r>
            <a:r>
              <a:rPr lang="de-DE" sz="1800" dirty="0" err="1"/>
              <a:t>often</a:t>
            </a:r>
            <a:r>
              <a:rPr lang="de-DE" sz="1800" dirty="0"/>
              <a:t> </a:t>
            </a:r>
            <a:r>
              <a:rPr lang="de-DE" sz="1800" dirty="0" err="1"/>
              <a:t>frustrated</a:t>
            </a:r>
            <a:r>
              <a:rPr lang="de-DE" sz="1800" dirty="0"/>
              <a:t> and </a:t>
            </a:r>
            <a:r>
              <a:rPr lang="de-DE" sz="1800" dirty="0" err="1"/>
              <a:t>overstrained</a:t>
            </a:r>
            <a:r>
              <a:rPr lang="de-DE" sz="1800" dirty="0"/>
              <a:t>, </a:t>
            </a:r>
            <a:r>
              <a:rPr lang="de-DE" sz="1800" dirty="0" err="1"/>
              <a:t>allow</a:t>
            </a:r>
            <a:r>
              <a:rPr lang="de-DE" sz="1800" dirty="0"/>
              <a:t> time, </a:t>
            </a:r>
            <a:r>
              <a:rPr lang="de-DE" sz="1800" dirty="0" err="1"/>
              <a:t>create</a:t>
            </a:r>
            <a:r>
              <a:rPr lang="de-DE" sz="1800" dirty="0"/>
              <a:t> </a:t>
            </a:r>
            <a:r>
              <a:rPr lang="de-DE" sz="1800" dirty="0" err="1"/>
              <a:t>reliability</a:t>
            </a:r>
            <a:r>
              <a:rPr lang="de-DE" sz="1800" dirty="0"/>
              <a:t> and </a:t>
            </a:r>
            <a:r>
              <a:rPr lang="de-DE" sz="1800" dirty="0" err="1"/>
              <a:t>apply</a:t>
            </a:r>
            <a:r>
              <a:rPr lang="de-DE" sz="1800" dirty="0"/>
              <a:t> </a:t>
            </a:r>
            <a:r>
              <a:rPr lang="de-DE" sz="1800" dirty="0" err="1"/>
              <a:t>validation</a:t>
            </a:r>
            <a:endParaRPr lang="de-DE" sz="1800" dirty="0"/>
          </a:p>
          <a:p>
            <a:pPr marL="285750" lvl="1" indent="-285750"/>
            <a:r>
              <a:rPr lang="de-DE" sz="1800" dirty="0"/>
              <a:t>Take care </a:t>
            </a:r>
            <a:r>
              <a:rPr lang="de-DE" sz="1800" dirty="0" err="1"/>
              <a:t>for</a:t>
            </a:r>
            <a:r>
              <a:rPr lang="de-DE" sz="1800" dirty="0"/>
              <a:t> </a:t>
            </a:r>
            <a:r>
              <a:rPr lang="de-DE" sz="1800" dirty="0" err="1"/>
              <a:t>yourself</a:t>
            </a:r>
            <a:r>
              <a:rPr lang="de-DE" sz="1800" dirty="0"/>
              <a:t> </a:t>
            </a:r>
            <a:r>
              <a:rPr lang="de-DE" sz="1800" dirty="0" err="1"/>
              <a:t>as</a:t>
            </a:r>
            <a:r>
              <a:rPr lang="de-DE" sz="1800" dirty="0"/>
              <a:t> </a:t>
            </a:r>
            <a:r>
              <a:rPr lang="de-DE" sz="1800" dirty="0" err="1"/>
              <a:t>main</a:t>
            </a:r>
            <a:r>
              <a:rPr lang="de-DE" sz="1800" dirty="0"/>
              <a:t> </a:t>
            </a:r>
            <a:r>
              <a:rPr lang="de-DE" sz="1800" dirty="0" err="1"/>
              <a:t>carer</a:t>
            </a:r>
            <a:endParaRPr lang="cs-CZ" sz="1800" dirty="0"/>
          </a:p>
          <a:p>
            <a:pPr lvl="1"/>
            <a:endParaRPr lang="de-DE" dirty="0"/>
          </a:p>
        </p:txBody>
      </p:sp>
    </p:spTree>
    <p:extLst>
      <p:ext uri="{BB962C8B-B14F-4D97-AF65-F5344CB8AC3E}">
        <p14:creationId xmlns:p14="http://schemas.microsoft.com/office/powerpoint/2010/main" val="69082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8828628A-B814-4385-B9EA-2248F9D50F54}"/>
              </a:ext>
            </a:extLst>
          </p:cNvPr>
          <p:cNvSpPr>
            <a:spLocks noGrp="1"/>
          </p:cNvSpPr>
          <p:nvPr>
            <p:ph type="sldNum" sz="quarter" idx="12"/>
          </p:nvPr>
        </p:nvSpPr>
        <p:spPr/>
        <p:txBody>
          <a:bodyPr/>
          <a:lstStyle/>
          <a:p>
            <a:fld id="{AC30E85F-03A9-4DC3-A879-6F4150C88507}" type="slidenum">
              <a:rPr lang="en-GB" smtClean="0"/>
              <a:pPr/>
              <a:t>29</a:t>
            </a:fld>
            <a:endParaRPr lang="en-GB" dirty="0"/>
          </a:p>
        </p:txBody>
      </p:sp>
      <p:sp>
        <p:nvSpPr>
          <p:cNvPr id="3" name="Fußzeilenplatzhalter 2">
            <a:extLst>
              <a:ext uri="{FF2B5EF4-FFF2-40B4-BE49-F238E27FC236}">
                <a16:creationId xmlns:a16="http://schemas.microsoft.com/office/drawing/2014/main" id="{B94791AF-F2C7-4AC8-990C-FA019D23C092}"/>
              </a:ext>
            </a:extLst>
          </p:cNvPr>
          <p:cNvSpPr>
            <a:spLocks noGrp="1"/>
          </p:cNvSpPr>
          <p:nvPr>
            <p:ph type="ftr" sz="quarter" idx="11"/>
          </p:nvPr>
        </p:nvSpPr>
        <p:spPr/>
        <p:txBody>
          <a:bodyPr/>
          <a:lstStyle/>
          <a:p>
            <a:r>
              <a:rPr lang="en-GB" dirty="0"/>
              <a:t>Older people</a:t>
            </a:r>
          </a:p>
        </p:txBody>
      </p:sp>
      <p:sp>
        <p:nvSpPr>
          <p:cNvPr id="5" name="Titel 4">
            <a:extLst>
              <a:ext uri="{FF2B5EF4-FFF2-40B4-BE49-F238E27FC236}">
                <a16:creationId xmlns:a16="http://schemas.microsoft.com/office/drawing/2014/main" id="{791BBDDB-D8A1-4195-B1E7-D73C8C4FD355}"/>
              </a:ext>
            </a:extLst>
          </p:cNvPr>
          <p:cNvSpPr>
            <a:spLocks noGrp="1"/>
          </p:cNvSpPr>
          <p:nvPr>
            <p:ph type="title"/>
          </p:nvPr>
        </p:nvSpPr>
        <p:spPr/>
        <p:txBody>
          <a:bodyPr/>
          <a:lstStyle/>
          <a:p>
            <a:r>
              <a:rPr lang="en-GB" dirty="0"/>
              <a:t>Balancing autonomy and protection</a:t>
            </a:r>
            <a:endParaRPr lang="de-DE" dirty="0"/>
          </a:p>
        </p:txBody>
      </p:sp>
      <p:sp>
        <p:nvSpPr>
          <p:cNvPr id="6" name="Zástupný obsah 5">
            <a:extLst>
              <a:ext uri="{FF2B5EF4-FFF2-40B4-BE49-F238E27FC236}">
                <a16:creationId xmlns:a16="http://schemas.microsoft.com/office/drawing/2014/main" id="{8A682746-02D6-4F7E-9B8E-BD10F8CE7AF5}"/>
              </a:ext>
            </a:extLst>
          </p:cNvPr>
          <p:cNvSpPr>
            <a:spLocks noGrp="1"/>
          </p:cNvSpPr>
          <p:nvPr>
            <p:ph idx="1"/>
          </p:nvPr>
        </p:nvSpPr>
        <p:spPr>
          <a:xfrm>
            <a:off x="1" y="1638300"/>
            <a:ext cx="11527970" cy="4538663"/>
          </a:xfrm>
        </p:spPr>
        <p:txBody>
          <a:bodyPr>
            <a:normAutofit/>
          </a:bodyPr>
          <a:lstStyle/>
          <a:p>
            <a:endParaRPr lang="de-DE" dirty="0"/>
          </a:p>
          <a:p>
            <a:r>
              <a:rPr lang="de-DE" dirty="0"/>
              <a:t>Never</a:t>
            </a:r>
            <a:endParaRPr lang="cs-CZ" dirty="0"/>
          </a:p>
          <a:p>
            <a:pPr lvl="1"/>
            <a:r>
              <a:rPr lang="de-DE" dirty="0"/>
              <a:t>… do </a:t>
            </a:r>
            <a:r>
              <a:rPr lang="de-DE" dirty="0" err="1"/>
              <a:t>punish</a:t>
            </a:r>
            <a:r>
              <a:rPr lang="de-DE" dirty="0"/>
              <a:t>, </a:t>
            </a:r>
            <a:r>
              <a:rPr lang="de-DE" dirty="0" err="1"/>
              <a:t>provoke</a:t>
            </a:r>
            <a:r>
              <a:rPr lang="de-DE" dirty="0"/>
              <a:t> </a:t>
            </a:r>
            <a:r>
              <a:rPr lang="de-DE" dirty="0" err="1"/>
              <a:t>or</a:t>
            </a:r>
            <a:r>
              <a:rPr lang="de-DE" dirty="0"/>
              <a:t> </a:t>
            </a:r>
            <a:r>
              <a:rPr lang="de-DE" dirty="0" err="1"/>
              <a:t>restrain</a:t>
            </a:r>
            <a:r>
              <a:rPr lang="de-DE" dirty="0"/>
              <a:t> </a:t>
            </a:r>
            <a:r>
              <a:rPr lang="de-DE" dirty="0" err="1"/>
              <a:t>persons</a:t>
            </a:r>
            <a:r>
              <a:rPr lang="de-DE" dirty="0"/>
              <a:t> </a:t>
            </a:r>
            <a:r>
              <a:rPr lang="de-DE" dirty="0" err="1"/>
              <a:t>living</a:t>
            </a:r>
            <a:r>
              <a:rPr lang="de-DE" dirty="0"/>
              <a:t> </a:t>
            </a:r>
            <a:r>
              <a:rPr lang="de-DE" dirty="0" err="1"/>
              <a:t>with</a:t>
            </a:r>
            <a:r>
              <a:rPr lang="de-DE" dirty="0"/>
              <a:t> </a:t>
            </a:r>
            <a:r>
              <a:rPr lang="de-DE" dirty="0" err="1"/>
              <a:t>dementia</a:t>
            </a:r>
            <a:endParaRPr lang="cs-CZ" dirty="0"/>
          </a:p>
        </p:txBody>
      </p:sp>
    </p:spTree>
    <p:extLst>
      <p:ext uri="{BB962C8B-B14F-4D97-AF65-F5344CB8AC3E}">
        <p14:creationId xmlns:p14="http://schemas.microsoft.com/office/powerpoint/2010/main" val="1987497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3</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en-GB" dirty="0"/>
              <a:t>Older people</a:t>
            </a:r>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p:txBody>
          <a:bodyPr/>
          <a:lstStyle/>
          <a:p>
            <a:r>
              <a:rPr lang="de-DE" dirty="0"/>
              <a:t>Services </a:t>
            </a:r>
            <a:r>
              <a:rPr lang="de-DE" dirty="0" err="1"/>
              <a:t>offered</a:t>
            </a:r>
            <a:r>
              <a:rPr lang="de-DE" dirty="0"/>
              <a:t> on </a:t>
            </a:r>
            <a:r>
              <a:rPr lang="de-DE" dirty="0" err="1"/>
              <a:t>the</a:t>
            </a:r>
            <a:r>
              <a:rPr lang="de-DE" dirty="0"/>
              <a:t> </a:t>
            </a:r>
            <a:r>
              <a:rPr lang="de-DE" dirty="0" err="1"/>
              <a:t>farm</a:t>
            </a:r>
            <a:endParaRPr lang="cs-CZ" dirty="0"/>
          </a:p>
          <a:p>
            <a:pPr lvl="1" indent="0">
              <a:buNone/>
            </a:pPr>
            <a:endParaRPr lang="cs-CZ" dirty="0"/>
          </a:p>
          <a:p>
            <a:r>
              <a:rPr lang="de-DE" dirty="0" err="1"/>
              <a:t>Behavioural</a:t>
            </a:r>
            <a:r>
              <a:rPr lang="de-DE" dirty="0"/>
              <a:t> References and Challenges</a:t>
            </a:r>
            <a:endParaRPr lang="cs-CZ" dirty="0"/>
          </a:p>
          <a:p>
            <a:pPr lvl="1"/>
            <a:endParaRPr lang="cs-CZ" dirty="0"/>
          </a:p>
          <a:p>
            <a:pPr lvl="1" indent="0">
              <a:lnSpc>
                <a:spcPts val="2760"/>
              </a:lnSpc>
              <a:spcBef>
                <a:spcPts val="0"/>
              </a:spcBef>
              <a:buNone/>
            </a:pPr>
            <a:r>
              <a:rPr lang="de-DE" sz="2300" dirty="0" err="1">
                <a:solidFill>
                  <a:schemeClr val="accent2"/>
                </a:solidFill>
              </a:rPr>
              <a:t>Discussion</a:t>
            </a:r>
            <a:endParaRPr lang="cs-CZ" sz="2300" dirty="0">
              <a:solidFill>
                <a:schemeClr val="accent2"/>
              </a:solidFill>
            </a:endParaRPr>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en-GB" dirty="0"/>
              <a:t>Overview</a:t>
            </a:r>
          </a:p>
        </p:txBody>
      </p:sp>
    </p:spTree>
    <p:extLst>
      <p:ext uri="{BB962C8B-B14F-4D97-AF65-F5344CB8AC3E}">
        <p14:creationId xmlns:p14="http://schemas.microsoft.com/office/powerpoint/2010/main" val="237395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a:xfrm>
            <a:off x="1" y="809625"/>
            <a:ext cx="11589025" cy="3467100"/>
          </a:xfrm>
        </p:spPr>
        <p:txBody>
          <a:bodyPr/>
          <a:lstStyle/>
          <a:p>
            <a:r>
              <a:rPr lang="de-DE" sz="2800" dirty="0" err="1"/>
              <a:t>Discussion</a:t>
            </a:r>
            <a:endParaRPr lang="cs-CZ" sz="2800" dirty="0"/>
          </a:p>
        </p:txBody>
      </p:sp>
    </p:spTree>
    <p:extLst>
      <p:ext uri="{BB962C8B-B14F-4D97-AF65-F5344CB8AC3E}">
        <p14:creationId xmlns:p14="http://schemas.microsoft.com/office/powerpoint/2010/main" val="13159709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en-GB" dirty="0"/>
              <a:t>Older people</a:t>
            </a:r>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31</a:t>
            </a:fld>
            <a:endParaRPr lang="en-GB" dirty="0"/>
          </a:p>
        </p:txBody>
      </p:sp>
      <p:sp>
        <p:nvSpPr>
          <p:cNvPr id="11" name="Title 12">
            <a:extLst>
              <a:ext uri="{FF2B5EF4-FFF2-40B4-BE49-F238E27FC236}">
                <a16:creationId xmlns:a16="http://schemas.microsoft.com/office/drawing/2014/main" id="{04B5A09D-0318-4B0F-A710-DFDF3149A700}"/>
              </a:ext>
            </a:extLst>
          </p:cNvPr>
          <p:cNvSpPr>
            <a:spLocks noGrp="1"/>
          </p:cNvSpPr>
          <p:nvPr>
            <p:ph type="title"/>
          </p:nvPr>
        </p:nvSpPr>
        <p:spPr>
          <a:xfrm>
            <a:off x="633742" y="668340"/>
            <a:ext cx="11073597" cy="974333"/>
          </a:xfrm>
        </p:spPr>
        <p:txBody>
          <a:bodyPr>
            <a:normAutofit/>
          </a:bodyPr>
          <a:lstStyle/>
          <a:p>
            <a:r>
              <a:rPr lang="en-US" dirty="0"/>
              <a:t>Conclusion</a:t>
            </a:r>
          </a:p>
        </p:txBody>
      </p:sp>
      <p:sp>
        <p:nvSpPr>
          <p:cNvPr id="15" name="Text Placeholder 8">
            <a:extLst>
              <a:ext uri="{FF2B5EF4-FFF2-40B4-BE49-F238E27FC236}">
                <a16:creationId xmlns:a16="http://schemas.microsoft.com/office/drawing/2014/main" id="{F8164DBD-BC22-48AB-8C16-26FC7F0D7DCC}"/>
              </a:ext>
            </a:extLst>
          </p:cNvPr>
          <p:cNvSpPr>
            <a:spLocks noGrp="1"/>
          </p:cNvSpPr>
          <p:nvPr>
            <p:ph type="body" idx="1"/>
          </p:nvPr>
        </p:nvSpPr>
        <p:spPr>
          <a:xfrm>
            <a:off x="633741" y="1733619"/>
            <a:ext cx="10363847" cy="742950"/>
          </a:xfrm>
        </p:spPr>
        <p:txBody>
          <a:bodyPr/>
          <a:lstStyle/>
          <a:p>
            <a:r>
              <a:rPr lang="de-DE" dirty="0"/>
              <a:t>Chance </a:t>
            </a:r>
            <a:r>
              <a:rPr lang="de-DE" dirty="0" err="1"/>
              <a:t>for</a:t>
            </a:r>
            <a:r>
              <a:rPr lang="de-DE" dirty="0"/>
              <a:t> </a:t>
            </a:r>
            <a:r>
              <a:rPr lang="de-DE" dirty="0" err="1"/>
              <a:t>older</a:t>
            </a:r>
            <a:r>
              <a:rPr lang="de-DE" dirty="0"/>
              <a:t> </a:t>
            </a:r>
            <a:r>
              <a:rPr lang="de-DE" dirty="0" err="1"/>
              <a:t>people</a:t>
            </a:r>
            <a:endParaRPr lang="cs-CZ" dirty="0"/>
          </a:p>
        </p:txBody>
      </p:sp>
      <p:sp>
        <p:nvSpPr>
          <p:cNvPr id="16" name="Zástupný obsah 3">
            <a:extLst>
              <a:ext uri="{FF2B5EF4-FFF2-40B4-BE49-F238E27FC236}">
                <a16:creationId xmlns:a16="http://schemas.microsoft.com/office/drawing/2014/main" id="{ECD8059D-9118-4EE3-AF41-8073955BC881}"/>
              </a:ext>
            </a:extLst>
          </p:cNvPr>
          <p:cNvSpPr>
            <a:spLocks noGrp="1"/>
          </p:cNvSpPr>
          <p:nvPr>
            <p:ph sz="half" idx="2"/>
          </p:nvPr>
        </p:nvSpPr>
        <p:spPr>
          <a:xfrm>
            <a:off x="633741" y="2546019"/>
            <a:ext cx="9464415" cy="3684588"/>
          </a:xfrm>
        </p:spPr>
        <p:txBody>
          <a:bodyPr/>
          <a:lstStyle/>
          <a:p>
            <a:pPr marL="342900" indent="-342900">
              <a:buFont typeface="Wingdings" panose="05000000000000000000" pitchFamily="2" charset="2"/>
              <a:buChar char="ü"/>
            </a:pPr>
            <a:r>
              <a:rPr lang="de-DE" dirty="0"/>
              <a:t>Living on a social </a:t>
            </a:r>
            <a:r>
              <a:rPr lang="de-DE" dirty="0" err="1"/>
              <a:t>farm</a:t>
            </a:r>
            <a:r>
              <a:rPr lang="de-DE" dirty="0"/>
              <a:t> and </a:t>
            </a:r>
            <a:r>
              <a:rPr lang="de-DE" dirty="0" err="1"/>
              <a:t>being</a:t>
            </a:r>
            <a:r>
              <a:rPr lang="de-DE" dirty="0"/>
              <a:t> </a:t>
            </a:r>
            <a:r>
              <a:rPr lang="de-DE" dirty="0" err="1"/>
              <a:t>cared</a:t>
            </a:r>
            <a:r>
              <a:rPr lang="de-DE" dirty="0"/>
              <a:t> </a:t>
            </a:r>
            <a:r>
              <a:rPr lang="de-DE" dirty="0" err="1"/>
              <a:t>for</a:t>
            </a:r>
            <a:r>
              <a:rPr lang="de-DE" dirty="0"/>
              <a:t> on a social </a:t>
            </a:r>
            <a:r>
              <a:rPr lang="de-DE" dirty="0" err="1"/>
              <a:t>farm</a:t>
            </a:r>
            <a:r>
              <a:rPr lang="de-DE" dirty="0"/>
              <a:t> </a:t>
            </a:r>
            <a:r>
              <a:rPr lang="de-DE" dirty="0" err="1"/>
              <a:t>is</a:t>
            </a:r>
            <a:r>
              <a:rPr lang="de-DE" dirty="0"/>
              <a:t> a </a:t>
            </a:r>
            <a:r>
              <a:rPr lang="de-DE" dirty="0" err="1"/>
              <a:t>chance</a:t>
            </a:r>
            <a:r>
              <a:rPr lang="de-DE" dirty="0"/>
              <a:t> </a:t>
            </a:r>
            <a:r>
              <a:rPr lang="de-DE" dirty="0" err="1"/>
              <a:t>for</a:t>
            </a:r>
            <a:r>
              <a:rPr lang="de-DE" dirty="0"/>
              <a:t> </a:t>
            </a:r>
            <a:r>
              <a:rPr lang="de-DE" dirty="0" err="1"/>
              <a:t>older</a:t>
            </a:r>
            <a:r>
              <a:rPr lang="de-DE" dirty="0"/>
              <a:t> </a:t>
            </a:r>
            <a:r>
              <a:rPr lang="de-DE" dirty="0" err="1"/>
              <a:t>people</a:t>
            </a:r>
            <a:r>
              <a:rPr lang="de-DE" dirty="0"/>
              <a:t> </a:t>
            </a:r>
            <a:r>
              <a:rPr lang="de-DE" dirty="0" err="1"/>
              <a:t>who</a:t>
            </a:r>
            <a:r>
              <a:rPr lang="de-DE" dirty="0"/>
              <a:t> </a:t>
            </a:r>
            <a:r>
              <a:rPr lang="de-DE" dirty="0" err="1"/>
              <a:t>are</a:t>
            </a:r>
            <a:r>
              <a:rPr lang="de-DE" dirty="0"/>
              <a:t> not </a:t>
            </a:r>
            <a:r>
              <a:rPr lang="de-DE" dirty="0" err="1"/>
              <a:t>able</a:t>
            </a:r>
            <a:r>
              <a:rPr lang="de-DE" dirty="0"/>
              <a:t> and not </a:t>
            </a:r>
            <a:r>
              <a:rPr lang="de-DE" dirty="0" err="1"/>
              <a:t>willing</a:t>
            </a:r>
            <a:r>
              <a:rPr lang="de-DE" dirty="0"/>
              <a:t> </a:t>
            </a:r>
            <a:r>
              <a:rPr lang="de-DE" dirty="0" err="1"/>
              <a:t>to</a:t>
            </a:r>
            <a:r>
              <a:rPr lang="de-DE" dirty="0"/>
              <a:t> live </a:t>
            </a:r>
            <a:r>
              <a:rPr lang="de-DE" dirty="0" err="1"/>
              <a:t>alone</a:t>
            </a:r>
            <a:endParaRPr lang="de-DE" dirty="0"/>
          </a:p>
          <a:p>
            <a:pPr marL="342900" indent="-342900">
              <a:buFont typeface="Wingdings" panose="05000000000000000000" pitchFamily="2" charset="2"/>
              <a:buChar char="ü"/>
            </a:pPr>
            <a:r>
              <a:rPr lang="de-DE" dirty="0" err="1"/>
              <a:t>It</a:t>
            </a:r>
            <a:r>
              <a:rPr lang="de-DE" dirty="0"/>
              <a:t> </a:t>
            </a:r>
            <a:r>
              <a:rPr lang="de-DE" dirty="0" err="1"/>
              <a:t>depends</a:t>
            </a:r>
            <a:r>
              <a:rPr lang="de-DE" dirty="0"/>
              <a:t> on </a:t>
            </a:r>
            <a:r>
              <a:rPr lang="de-DE" dirty="0" err="1"/>
              <a:t>one‘s</a:t>
            </a:r>
            <a:r>
              <a:rPr lang="de-DE" dirty="0"/>
              <a:t> </a:t>
            </a:r>
            <a:r>
              <a:rPr lang="de-DE" dirty="0" err="1"/>
              <a:t>needs</a:t>
            </a:r>
            <a:r>
              <a:rPr lang="de-DE" dirty="0"/>
              <a:t> and </a:t>
            </a:r>
            <a:r>
              <a:rPr lang="de-DE" dirty="0" err="1"/>
              <a:t>one‘s</a:t>
            </a:r>
            <a:r>
              <a:rPr lang="de-DE" dirty="0"/>
              <a:t> </a:t>
            </a:r>
            <a:r>
              <a:rPr lang="de-DE" dirty="0" err="1"/>
              <a:t>capabilities</a:t>
            </a:r>
            <a:r>
              <a:rPr lang="de-DE" dirty="0"/>
              <a:t> </a:t>
            </a:r>
            <a:r>
              <a:rPr lang="de-DE" dirty="0" err="1"/>
              <a:t>how</a:t>
            </a:r>
            <a:r>
              <a:rPr lang="de-DE" dirty="0"/>
              <a:t> </a:t>
            </a:r>
            <a:r>
              <a:rPr lang="de-DE" dirty="0" err="1"/>
              <a:t>everyday</a:t>
            </a:r>
            <a:r>
              <a:rPr lang="de-DE" dirty="0"/>
              <a:t> </a:t>
            </a:r>
            <a:r>
              <a:rPr lang="de-DE" dirty="0" err="1"/>
              <a:t>life</a:t>
            </a:r>
            <a:r>
              <a:rPr lang="de-DE" dirty="0"/>
              <a:t> in </a:t>
            </a:r>
            <a:r>
              <a:rPr lang="de-DE" dirty="0" err="1"/>
              <a:t>old</a:t>
            </a:r>
            <a:r>
              <a:rPr lang="de-DE" dirty="0"/>
              <a:t> </a:t>
            </a:r>
            <a:r>
              <a:rPr lang="de-DE" dirty="0" err="1"/>
              <a:t>age</a:t>
            </a:r>
            <a:r>
              <a:rPr lang="de-DE" dirty="0"/>
              <a:t> </a:t>
            </a:r>
            <a:r>
              <a:rPr lang="de-DE" dirty="0" err="1"/>
              <a:t>is</a:t>
            </a:r>
            <a:r>
              <a:rPr lang="de-DE" dirty="0"/>
              <a:t> </a:t>
            </a:r>
            <a:r>
              <a:rPr lang="de-DE" dirty="0" err="1"/>
              <a:t>arranged</a:t>
            </a:r>
            <a:r>
              <a:rPr lang="de-DE" dirty="0"/>
              <a:t> on a social </a:t>
            </a:r>
            <a:r>
              <a:rPr lang="de-DE" dirty="0" err="1"/>
              <a:t>farm</a:t>
            </a:r>
            <a:endParaRPr lang="de-DE" dirty="0"/>
          </a:p>
          <a:p>
            <a:pPr marL="342900" indent="-342900">
              <a:buFont typeface="Wingdings" panose="05000000000000000000" pitchFamily="2" charset="2"/>
              <a:buChar char="ü"/>
            </a:pPr>
            <a:endParaRPr lang="de-DE" dirty="0"/>
          </a:p>
          <a:p>
            <a:endParaRPr lang="de-DE" dirty="0"/>
          </a:p>
          <a:p>
            <a:endParaRPr lang="cs-CZ" dirty="0"/>
          </a:p>
        </p:txBody>
      </p:sp>
    </p:spTree>
    <p:extLst>
      <p:ext uri="{BB962C8B-B14F-4D97-AF65-F5344CB8AC3E}">
        <p14:creationId xmlns:p14="http://schemas.microsoft.com/office/powerpoint/2010/main" val="2506728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ástupný symbol pro zápatí 6">
            <a:extLst>
              <a:ext uri="{FF2B5EF4-FFF2-40B4-BE49-F238E27FC236}">
                <a16:creationId xmlns:a16="http://schemas.microsoft.com/office/drawing/2014/main" id="{9A4658F4-FE63-4102-8E6B-2F4E2054CE8B}"/>
              </a:ext>
            </a:extLst>
          </p:cNvPr>
          <p:cNvSpPr>
            <a:spLocks noGrp="1"/>
          </p:cNvSpPr>
          <p:nvPr>
            <p:ph type="ftr" sz="quarter" idx="11"/>
          </p:nvPr>
        </p:nvSpPr>
        <p:spPr/>
        <p:txBody>
          <a:bodyPr/>
          <a:lstStyle/>
          <a:p>
            <a:r>
              <a:rPr lang="en-GB" dirty="0"/>
              <a:t>Older people</a:t>
            </a:r>
          </a:p>
        </p:txBody>
      </p:sp>
      <p:sp>
        <p:nvSpPr>
          <p:cNvPr id="8" name="Zástupný symbol pro číslo snímku 7">
            <a:extLst>
              <a:ext uri="{FF2B5EF4-FFF2-40B4-BE49-F238E27FC236}">
                <a16:creationId xmlns:a16="http://schemas.microsoft.com/office/drawing/2014/main" id="{1EB69269-A478-42D0-8531-A6C99ABBC1C2}"/>
              </a:ext>
            </a:extLst>
          </p:cNvPr>
          <p:cNvSpPr>
            <a:spLocks noGrp="1"/>
          </p:cNvSpPr>
          <p:nvPr>
            <p:ph type="sldNum" sz="quarter" idx="12"/>
          </p:nvPr>
        </p:nvSpPr>
        <p:spPr/>
        <p:txBody>
          <a:bodyPr/>
          <a:lstStyle/>
          <a:p>
            <a:fld id="{AC30E85F-03A9-4DC3-A879-6F4150C88507}" type="slidenum">
              <a:rPr lang="en-GB" smtClean="0"/>
              <a:t>32</a:t>
            </a:fld>
            <a:endParaRPr lang="en-GB" dirty="0"/>
          </a:p>
        </p:txBody>
      </p:sp>
      <p:sp>
        <p:nvSpPr>
          <p:cNvPr id="11" name="Title 12">
            <a:extLst>
              <a:ext uri="{FF2B5EF4-FFF2-40B4-BE49-F238E27FC236}">
                <a16:creationId xmlns:a16="http://schemas.microsoft.com/office/drawing/2014/main" id="{04B5A09D-0318-4B0F-A710-DFDF3149A700}"/>
              </a:ext>
            </a:extLst>
          </p:cNvPr>
          <p:cNvSpPr>
            <a:spLocks noGrp="1"/>
          </p:cNvSpPr>
          <p:nvPr>
            <p:ph type="title"/>
          </p:nvPr>
        </p:nvSpPr>
        <p:spPr>
          <a:xfrm>
            <a:off x="633742" y="668340"/>
            <a:ext cx="11073597" cy="974333"/>
          </a:xfrm>
        </p:spPr>
        <p:txBody>
          <a:bodyPr>
            <a:normAutofit/>
          </a:bodyPr>
          <a:lstStyle/>
          <a:p>
            <a:r>
              <a:rPr lang="en-US" dirty="0"/>
              <a:t>Conclusion</a:t>
            </a:r>
          </a:p>
        </p:txBody>
      </p:sp>
      <p:sp>
        <p:nvSpPr>
          <p:cNvPr id="15" name="Text Placeholder 8">
            <a:extLst>
              <a:ext uri="{FF2B5EF4-FFF2-40B4-BE49-F238E27FC236}">
                <a16:creationId xmlns:a16="http://schemas.microsoft.com/office/drawing/2014/main" id="{F8164DBD-BC22-48AB-8C16-26FC7F0D7DCC}"/>
              </a:ext>
            </a:extLst>
          </p:cNvPr>
          <p:cNvSpPr>
            <a:spLocks noGrp="1"/>
          </p:cNvSpPr>
          <p:nvPr>
            <p:ph type="body" idx="1"/>
          </p:nvPr>
        </p:nvSpPr>
        <p:spPr>
          <a:xfrm>
            <a:off x="633741" y="1733619"/>
            <a:ext cx="10363847" cy="742950"/>
          </a:xfrm>
        </p:spPr>
        <p:txBody>
          <a:bodyPr/>
          <a:lstStyle/>
          <a:p>
            <a:r>
              <a:rPr lang="de-DE" dirty="0"/>
              <a:t>Chance </a:t>
            </a:r>
            <a:r>
              <a:rPr lang="de-DE" dirty="0" err="1"/>
              <a:t>for</a:t>
            </a:r>
            <a:r>
              <a:rPr lang="de-DE" dirty="0"/>
              <a:t> </a:t>
            </a:r>
            <a:r>
              <a:rPr lang="de-DE" dirty="0" err="1"/>
              <a:t>farmer</a:t>
            </a:r>
            <a:r>
              <a:rPr lang="de-DE" dirty="0"/>
              <a:t> </a:t>
            </a:r>
            <a:r>
              <a:rPr lang="de-DE" dirty="0" err="1"/>
              <a:t>families</a:t>
            </a:r>
            <a:endParaRPr lang="cs-CZ" dirty="0"/>
          </a:p>
        </p:txBody>
      </p:sp>
      <p:sp>
        <p:nvSpPr>
          <p:cNvPr id="16" name="Zástupný obsah 3">
            <a:extLst>
              <a:ext uri="{FF2B5EF4-FFF2-40B4-BE49-F238E27FC236}">
                <a16:creationId xmlns:a16="http://schemas.microsoft.com/office/drawing/2014/main" id="{ECD8059D-9118-4EE3-AF41-8073955BC881}"/>
              </a:ext>
            </a:extLst>
          </p:cNvPr>
          <p:cNvSpPr>
            <a:spLocks noGrp="1"/>
          </p:cNvSpPr>
          <p:nvPr>
            <p:ph sz="half" idx="2"/>
          </p:nvPr>
        </p:nvSpPr>
        <p:spPr>
          <a:xfrm>
            <a:off x="633741" y="2546019"/>
            <a:ext cx="9464415" cy="3684588"/>
          </a:xfrm>
        </p:spPr>
        <p:txBody>
          <a:bodyPr/>
          <a:lstStyle/>
          <a:p>
            <a:pPr marL="342900" indent="-342900">
              <a:buFont typeface="Wingdings" panose="05000000000000000000" pitchFamily="2" charset="2"/>
              <a:buChar char="ü"/>
            </a:pPr>
            <a:r>
              <a:rPr lang="de-DE" dirty="0" err="1"/>
              <a:t>Improvement</a:t>
            </a:r>
            <a:r>
              <a:rPr lang="de-DE" dirty="0"/>
              <a:t> </a:t>
            </a:r>
            <a:r>
              <a:rPr lang="de-DE" dirty="0" err="1"/>
              <a:t>of</a:t>
            </a:r>
            <a:r>
              <a:rPr lang="de-DE" dirty="0"/>
              <a:t> </a:t>
            </a:r>
            <a:r>
              <a:rPr lang="de-DE" dirty="0" err="1"/>
              <a:t>quality</a:t>
            </a:r>
            <a:r>
              <a:rPr lang="de-DE" dirty="0"/>
              <a:t> </a:t>
            </a:r>
            <a:r>
              <a:rPr lang="de-DE" dirty="0" err="1"/>
              <a:t>of</a:t>
            </a:r>
            <a:r>
              <a:rPr lang="de-DE" dirty="0"/>
              <a:t> </a:t>
            </a:r>
            <a:r>
              <a:rPr lang="de-DE" dirty="0" err="1"/>
              <a:t>life</a:t>
            </a:r>
            <a:r>
              <a:rPr lang="de-DE" dirty="0"/>
              <a:t> </a:t>
            </a:r>
            <a:r>
              <a:rPr lang="de-DE" dirty="0" err="1"/>
              <a:t>is</a:t>
            </a:r>
            <a:r>
              <a:rPr lang="de-DE" dirty="0"/>
              <a:t> not limited </a:t>
            </a:r>
            <a:r>
              <a:rPr lang="de-DE" dirty="0" err="1"/>
              <a:t>to</a:t>
            </a:r>
            <a:r>
              <a:rPr lang="de-DE" dirty="0"/>
              <a:t> </a:t>
            </a:r>
            <a:r>
              <a:rPr lang="de-DE" dirty="0" err="1"/>
              <a:t>the</a:t>
            </a:r>
            <a:r>
              <a:rPr lang="de-DE" dirty="0"/>
              <a:t> </a:t>
            </a:r>
            <a:r>
              <a:rPr lang="de-DE" dirty="0" err="1"/>
              <a:t>older</a:t>
            </a:r>
            <a:r>
              <a:rPr lang="de-DE" dirty="0"/>
              <a:t> </a:t>
            </a:r>
            <a:r>
              <a:rPr lang="de-DE" dirty="0" err="1"/>
              <a:t>people</a:t>
            </a:r>
            <a:r>
              <a:rPr lang="de-DE" dirty="0"/>
              <a:t> </a:t>
            </a:r>
            <a:r>
              <a:rPr lang="de-DE" dirty="0" err="1"/>
              <a:t>involved</a:t>
            </a:r>
            <a:r>
              <a:rPr lang="de-DE" dirty="0"/>
              <a:t> </a:t>
            </a:r>
          </a:p>
          <a:p>
            <a:pPr marL="342900" indent="-342900">
              <a:buFont typeface="Wingdings" panose="05000000000000000000" pitchFamily="2" charset="2"/>
              <a:buChar char="ü"/>
            </a:pPr>
            <a:r>
              <a:rPr lang="de-DE" dirty="0"/>
              <a:t>The </a:t>
            </a:r>
            <a:r>
              <a:rPr lang="de-DE" dirty="0" err="1"/>
              <a:t>number</a:t>
            </a:r>
            <a:r>
              <a:rPr lang="de-DE" dirty="0"/>
              <a:t> </a:t>
            </a:r>
            <a:r>
              <a:rPr lang="de-DE" dirty="0" err="1"/>
              <a:t>of</a:t>
            </a:r>
            <a:r>
              <a:rPr lang="de-DE" dirty="0"/>
              <a:t> </a:t>
            </a:r>
            <a:r>
              <a:rPr lang="de-DE" dirty="0" err="1"/>
              <a:t>older</a:t>
            </a:r>
            <a:r>
              <a:rPr lang="de-DE" dirty="0"/>
              <a:t> </a:t>
            </a:r>
            <a:r>
              <a:rPr lang="de-DE" dirty="0" err="1"/>
              <a:t>people</a:t>
            </a:r>
            <a:r>
              <a:rPr lang="de-DE" dirty="0"/>
              <a:t> in </a:t>
            </a:r>
            <a:r>
              <a:rPr lang="de-DE" dirty="0" err="1"/>
              <a:t>search</a:t>
            </a:r>
            <a:r>
              <a:rPr lang="de-DE" dirty="0"/>
              <a:t> </a:t>
            </a:r>
            <a:r>
              <a:rPr lang="de-DE" dirty="0" err="1"/>
              <a:t>for</a:t>
            </a:r>
            <a:r>
              <a:rPr lang="de-DE" dirty="0"/>
              <a:t> a </a:t>
            </a:r>
            <a:r>
              <a:rPr lang="de-DE" dirty="0" err="1"/>
              <a:t>residential</a:t>
            </a:r>
            <a:r>
              <a:rPr lang="de-DE" dirty="0"/>
              <a:t> care </a:t>
            </a:r>
            <a:r>
              <a:rPr lang="de-DE" dirty="0" err="1"/>
              <a:t>facility</a:t>
            </a:r>
            <a:r>
              <a:rPr lang="de-DE" dirty="0"/>
              <a:t> </a:t>
            </a:r>
            <a:r>
              <a:rPr lang="de-DE" dirty="0" err="1"/>
              <a:t>is</a:t>
            </a:r>
            <a:r>
              <a:rPr lang="de-DE" dirty="0"/>
              <a:t> </a:t>
            </a:r>
            <a:r>
              <a:rPr lang="de-DE" dirty="0" err="1"/>
              <a:t>going</a:t>
            </a:r>
            <a:r>
              <a:rPr lang="de-DE" dirty="0"/>
              <a:t> </a:t>
            </a:r>
            <a:r>
              <a:rPr lang="de-DE" dirty="0" err="1"/>
              <a:t>to</a:t>
            </a:r>
            <a:r>
              <a:rPr lang="de-DE" dirty="0"/>
              <a:t> </a:t>
            </a:r>
            <a:r>
              <a:rPr lang="de-DE" dirty="0" err="1"/>
              <a:t>increase</a:t>
            </a:r>
            <a:r>
              <a:rPr lang="de-DE" dirty="0"/>
              <a:t> </a:t>
            </a:r>
            <a:r>
              <a:rPr lang="de-DE" dirty="0" err="1"/>
              <a:t>dramatically</a:t>
            </a:r>
            <a:r>
              <a:rPr lang="de-DE" dirty="0"/>
              <a:t> in </a:t>
            </a:r>
            <a:r>
              <a:rPr lang="de-DE" dirty="0" err="1"/>
              <a:t>the</a:t>
            </a:r>
            <a:r>
              <a:rPr lang="de-DE" dirty="0"/>
              <a:t> </a:t>
            </a:r>
            <a:r>
              <a:rPr lang="de-DE" dirty="0" err="1"/>
              <a:t>next</a:t>
            </a:r>
            <a:r>
              <a:rPr lang="de-DE" dirty="0"/>
              <a:t> </a:t>
            </a:r>
            <a:r>
              <a:rPr lang="de-DE" dirty="0" err="1"/>
              <a:t>decades</a:t>
            </a:r>
            <a:r>
              <a:rPr lang="de-DE" dirty="0"/>
              <a:t> due </a:t>
            </a:r>
            <a:r>
              <a:rPr lang="de-DE" dirty="0" err="1"/>
              <a:t>to</a:t>
            </a:r>
            <a:r>
              <a:rPr lang="de-DE" dirty="0"/>
              <a:t> </a:t>
            </a:r>
            <a:r>
              <a:rPr lang="de-DE" dirty="0" err="1"/>
              <a:t>demographic</a:t>
            </a:r>
            <a:r>
              <a:rPr lang="de-DE" dirty="0"/>
              <a:t> </a:t>
            </a:r>
            <a:r>
              <a:rPr lang="de-DE" dirty="0" err="1"/>
              <a:t>change</a:t>
            </a:r>
            <a:r>
              <a:rPr lang="de-DE" dirty="0"/>
              <a:t> </a:t>
            </a:r>
          </a:p>
          <a:p>
            <a:pPr marL="342900" indent="-342900">
              <a:buFont typeface="Wingdings" panose="05000000000000000000" pitchFamily="2" charset="2"/>
              <a:buChar char="ü"/>
            </a:pPr>
            <a:endParaRPr lang="de-DE" dirty="0"/>
          </a:p>
          <a:p>
            <a:pPr algn="ctr"/>
            <a:r>
              <a:rPr lang="de-DE" dirty="0" err="1"/>
              <a:t>old</a:t>
            </a:r>
            <a:r>
              <a:rPr lang="de-DE" dirty="0"/>
              <a:t> </a:t>
            </a:r>
            <a:r>
              <a:rPr lang="de-DE" dirty="0" err="1"/>
              <a:t>age</a:t>
            </a:r>
            <a:r>
              <a:rPr lang="de-DE" dirty="0"/>
              <a:t> </a:t>
            </a:r>
            <a:r>
              <a:rPr lang="de-DE" dirty="0" err="1"/>
              <a:t>is</a:t>
            </a:r>
            <a:r>
              <a:rPr lang="de-DE" dirty="0"/>
              <a:t> </a:t>
            </a:r>
            <a:r>
              <a:rPr lang="de-DE" dirty="0" err="1"/>
              <a:t>the</a:t>
            </a:r>
            <a:r>
              <a:rPr lang="de-DE" dirty="0"/>
              <a:t> </a:t>
            </a:r>
            <a:r>
              <a:rPr lang="de-DE" dirty="0" err="1"/>
              <a:t>future</a:t>
            </a:r>
            <a:endParaRPr lang="de-DE" dirty="0"/>
          </a:p>
          <a:p>
            <a:pPr marL="342900" indent="-342900">
              <a:buFont typeface="Wingdings" panose="05000000000000000000" pitchFamily="2" charset="2"/>
              <a:buChar char="ü"/>
            </a:pPr>
            <a:endParaRPr lang="de-DE" dirty="0"/>
          </a:p>
          <a:p>
            <a:pPr marL="342900" indent="-342900">
              <a:buFont typeface="Wingdings" panose="05000000000000000000" pitchFamily="2" charset="2"/>
              <a:buChar char="ü"/>
            </a:pPr>
            <a:endParaRPr lang="de-DE" dirty="0"/>
          </a:p>
          <a:p>
            <a:endParaRPr lang="de-DE" dirty="0"/>
          </a:p>
          <a:p>
            <a:endParaRPr lang="cs-CZ" dirty="0"/>
          </a:p>
        </p:txBody>
      </p:sp>
    </p:spTree>
    <p:extLst>
      <p:ext uri="{BB962C8B-B14F-4D97-AF65-F5344CB8AC3E}">
        <p14:creationId xmlns:p14="http://schemas.microsoft.com/office/powerpoint/2010/main" val="36028632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96671DD-A2C3-4F6A-B8C6-45AE6BAF3302}"/>
              </a:ext>
            </a:extLst>
          </p:cNvPr>
          <p:cNvSpPr>
            <a:spLocks noGrp="1"/>
          </p:cNvSpPr>
          <p:nvPr>
            <p:ph type="title"/>
          </p:nvPr>
        </p:nvSpPr>
        <p:spPr/>
        <p:txBody>
          <a:bodyPr/>
          <a:lstStyle/>
          <a:p>
            <a:r>
              <a:rPr lang="en-US" dirty="0"/>
              <a:t>thank you for your attention</a:t>
            </a:r>
            <a:endParaRPr lang="de-DE" dirty="0"/>
          </a:p>
        </p:txBody>
      </p:sp>
      <p:sp>
        <p:nvSpPr>
          <p:cNvPr id="9" name="Inhaltsplatzhalter 8">
            <a:extLst>
              <a:ext uri="{FF2B5EF4-FFF2-40B4-BE49-F238E27FC236}">
                <a16:creationId xmlns:a16="http://schemas.microsoft.com/office/drawing/2014/main" id="{A9C5FF93-1851-4AE3-A5B0-A937ECD87FFD}"/>
              </a:ext>
            </a:extLst>
          </p:cNvPr>
          <p:cNvSpPr>
            <a:spLocks noGrp="1"/>
          </p:cNvSpPr>
          <p:nvPr>
            <p:ph sz="half" idx="2"/>
          </p:nvPr>
        </p:nvSpPr>
        <p:spPr>
          <a:xfrm>
            <a:off x="562" y="3626757"/>
            <a:ext cx="8713694" cy="1052639"/>
          </a:xfrm>
        </p:spPr>
        <p:txBody>
          <a:bodyPr>
            <a:normAutofit/>
          </a:bodyPr>
          <a:lstStyle/>
          <a:p>
            <a:pPr marL="0" lvl="0" indent="0" algn="l" rtl="0">
              <a:lnSpc>
                <a:spcPct val="120000"/>
              </a:lnSpc>
              <a:spcBef>
                <a:spcPts val="0"/>
              </a:spcBef>
              <a:spcAft>
                <a:spcPts val="0"/>
              </a:spcAft>
              <a:buClr>
                <a:schemeClr val="accent6"/>
              </a:buClr>
              <a:buSzPts val="1600"/>
              <a:buNone/>
            </a:pPr>
            <a:r>
              <a:rPr lang="en-US" sz="2000" dirty="0"/>
              <a:t>Name of Lecturer</a:t>
            </a:r>
          </a:p>
          <a:p>
            <a:pPr marL="0" lvl="1" indent="0" algn="l" rtl="0">
              <a:lnSpc>
                <a:spcPct val="120000"/>
              </a:lnSpc>
              <a:spcBef>
                <a:spcPts val="200"/>
              </a:spcBef>
              <a:spcAft>
                <a:spcPts val="0"/>
              </a:spcAft>
              <a:buSzPts val="1200"/>
              <a:buNone/>
            </a:pPr>
            <a:r>
              <a:rPr lang="en-US" sz="1600" dirty="0">
                <a:solidFill>
                  <a:schemeClr val="accent6"/>
                </a:solidFill>
              </a:rPr>
              <a:t>Institution of Lecturer</a:t>
            </a:r>
          </a:p>
        </p:txBody>
      </p:sp>
      <p:sp>
        <p:nvSpPr>
          <p:cNvPr id="5" name="Google Shape;263;p22">
            <a:extLst>
              <a:ext uri="{FF2B5EF4-FFF2-40B4-BE49-F238E27FC236}">
                <a16:creationId xmlns:a16="http://schemas.microsoft.com/office/drawing/2014/main" id="{3C38F093-BE2F-4458-AA74-BBB36BA534CF}"/>
              </a:ext>
            </a:extLst>
          </p:cNvPr>
          <p:cNvSpPr txBox="1">
            <a:spLocks noGrp="1"/>
          </p:cNvSpPr>
          <p:nvPr/>
        </p:nvSpPr>
        <p:spPr>
          <a:xfrm>
            <a:off x="942154" y="5391439"/>
            <a:ext cx="2495550" cy="279301"/>
          </a:xfrm>
          <a:prstGeom prst="rect">
            <a:avLst/>
          </a:prstGeom>
          <a:noFill/>
          <a:ln>
            <a:noFill/>
          </a:ln>
        </p:spPr>
        <p:txBody>
          <a:bodyPr spcFirstLastPara="1" vert="horz" wrap="square" lIns="0" tIns="45700" rIns="0" bIns="46800" rtlCol="0" anchor="ctr" anchorCtr="0">
            <a:noAutofit/>
          </a:bodyPr>
          <a:lstStyle>
            <a:defPPr>
              <a:defRPr lang="en"/>
            </a:defPPr>
            <a:lvl1pPr marL="0" marR="0" lvl="0" algn="l" defTabSz="914400" rtl="0" eaLnBrk="1" latinLnBrk="0" hangingPunct="1">
              <a:lnSpc>
                <a:spcPct val="100000"/>
              </a:lnSpc>
              <a:spcBef>
                <a:spcPts val="0"/>
              </a:spcBef>
              <a:spcAft>
                <a:spcPts val="0"/>
              </a:spcAft>
              <a:buClr>
                <a:schemeClr val="lt1"/>
              </a:buClr>
              <a:buSzPts val="1600"/>
              <a:buFont typeface="Arial"/>
              <a:buNone/>
              <a:defRPr sz="1600" b="0" kern="1200">
                <a:solidFill>
                  <a:schemeClr val="lt1"/>
                </a:solidFill>
                <a:latin typeface="Arial" panose="020B0604020202020204" pitchFamily="34" charset="0"/>
                <a:ea typeface="+mn-ea"/>
                <a:cs typeface="Arial" panose="020B0604020202020204" pitchFamily="34" charset="0"/>
              </a:defRPr>
            </a:lvl1pPr>
            <a:lvl2pPr marL="457200" lvl="1" algn="l" defTabSz="914400" rtl="0" eaLnBrk="1" latinLnBrk="0" hangingPunct="1">
              <a:spcBef>
                <a:spcPts val="0"/>
              </a:spcBef>
              <a:spcAft>
                <a:spcPts val="0"/>
              </a:spcAft>
              <a:buSzPts val="1400"/>
              <a:buNone/>
              <a:defRPr sz="1800" kern="1200">
                <a:solidFill>
                  <a:schemeClr val="tx1"/>
                </a:solidFill>
                <a:latin typeface="+mn-lt"/>
                <a:ea typeface="+mn-ea"/>
                <a:cs typeface="+mn-cs"/>
              </a:defRPr>
            </a:lvl2pPr>
            <a:lvl3pPr marL="914400" lvl="2" algn="l" defTabSz="914400" rtl="0" eaLnBrk="1" latinLnBrk="0" hangingPunct="1">
              <a:spcBef>
                <a:spcPts val="0"/>
              </a:spcBef>
              <a:spcAft>
                <a:spcPts val="0"/>
              </a:spcAft>
              <a:buSzPts val="1400"/>
              <a:buNone/>
              <a:defRPr sz="1800" kern="1200">
                <a:solidFill>
                  <a:schemeClr val="tx1"/>
                </a:solidFill>
                <a:latin typeface="+mn-lt"/>
                <a:ea typeface="+mn-ea"/>
                <a:cs typeface="+mn-cs"/>
              </a:defRPr>
            </a:lvl3pPr>
            <a:lvl4pPr marL="1371600" lvl="3" algn="l" defTabSz="914400" rtl="0" eaLnBrk="1" latinLnBrk="0" hangingPunct="1">
              <a:spcBef>
                <a:spcPts val="0"/>
              </a:spcBef>
              <a:spcAft>
                <a:spcPts val="0"/>
              </a:spcAft>
              <a:buSzPts val="1400"/>
              <a:buNone/>
              <a:defRPr sz="1800" kern="1200">
                <a:solidFill>
                  <a:schemeClr val="tx1"/>
                </a:solidFill>
                <a:latin typeface="+mn-lt"/>
                <a:ea typeface="+mn-ea"/>
                <a:cs typeface="+mn-cs"/>
              </a:defRPr>
            </a:lvl4pPr>
            <a:lvl5pPr marL="1828800" lvl="4" algn="l" defTabSz="914400" rtl="0" eaLnBrk="1" latinLnBrk="0" hangingPunct="1">
              <a:spcBef>
                <a:spcPts val="0"/>
              </a:spcBef>
              <a:spcAft>
                <a:spcPts val="0"/>
              </a:spcAft>
              <a:buSzPts val="1400"/>
              <a:buNone/>
              <a:defRPr sz="1800" kern="1200">
                <a:solidFill>
                  <a:schemeClr val="tx1"/>
                </a:solidFill>
                <a:latin typeface="+mn-lt"/>
                <a:ea typeface="+mn-ea"/>
                <a:cs typeface="+mn-cs"/>
              </a:defRPr>
            </a:lvl5pPr>
            <a:lvl6pPr marL="2286000" lvl="5" algn="l" defTabSz="914400" rtl="0" eaLnBrk="1" latinLnBrk="0" hangingPunct="1">
              <a:spcBef>
                <a:spcPts val="0"/>
              </a:spcBef>
              <a:spcAft>
                <a:spcPts val="0"/>
              </a:spcAft>
              <a:buSzPts val="1400"/>
              <a:buNone/>
              <a:defRPr sz="1800" kern="1200">
                <a:solidFill>
                  <a:schemeClr val="tx1"/>
                </a:solidFill>
                <a:latin typeface="+mn-lt"/>
                <a:ea typeface="+mn-ea"/>
                <a:cs typeface="+mn-cs"/>
              </a:defRPr>
            </a:lvl6pPr>
            <a:lvl7pPr marL="2743200" lvl="6" algn="l" defTabSz="914400" rtl="0" eaLnBrk="1" latinLnBrk="0" hangingPunct="1">
              <a:spcBef>
                <a:spcPts val="0"/>
              </a:spcBef>
              <a:spcAft>
                <a:spcPts val="0"/>
              </a:spcAft>
              <a:buSzPts val="1400"/>
              <a:buNone/>
              <a:defRPr sz="1800" kern="1200">
                <a:solidFill>
                  <a:schemeClr val="tx1"/>
                </a:solidFill>
                <a:latin typeface="+mn-lt"/>
                <a:ea typeface="+mn-ea"/>
                <a:cs typeface="+mn-cs"/>
              </a:defRPr>
            </a:lvl7pPr>
            <a:lvl8pPr marL="3200400" lvl="7" algn="l" defTabSz="914400" rtl="0" eaLnBrk="1" latinLnBrk="0" hangingPunct="1">
              <a:spcBef>
                <a:spcPts val="0"/>
              </a:spcBef>
              <a:spcAft>
                <a:spcPts val="0"/>
              </a:spcAft>
              <a:buSzPts val="1400"/>
              <a:buNone/>
              <a:defRPr sz="1800" kern="1200">
                <a:solidFill>
                  <a:schemeClr val="tx1"/>
                </a:solidFill>
                <a:latin typeface="+mn-lt"/>
                <a:ea typeface="+mn-ea"/>
                <a:cs typeface="+mn-cs"/>
              </a:defRPr>
            </a:lvl8pPr>
            <a:lvl9pPr marL="3657600" lvl="8" algn="l" defTabSz="914400" rtl="0" eaLnBrk="1" latinLnBrk="0" hangingPunct="1">
              <a:spcBef>
                <a:spcPts val="0"/>
              </a:spcBef>
              <a:spcAft>
                <a:spcPts val="0"/>
              </a:spcAft>
              <a:buSzPts val="1400"/>
              <a:buNone/>
              <a:defRPr sz="1800" kern="1200">
                <a:solidFill>
                  <a:schemeClr val="tx1"/>
                </a:solidFill>
                <a:latin typeface="+mn-lt"/>
                <a:ea typeface="+mn-ea"/>
                <a:cs typeface="+mn-cs"/>
              </a:defRPr>
            </a:lvl9pPr>
          </a:lstStyle>
          <a:p>
            <a:pPr marL="0" lvl="0" indent="0" algn="l" rtl="0">
              <a:lnSpc>
                <a:spcPct val="100000"/>
              </a:lnSpc>
              <a:spcBef>
                <a:spcPts val="0"/>
              </a:spcBef>
              <a:spcAft>
                <a:spcPts val="0"/>
              </a:spcAft>
              <a:buClr>
                <a:schemeClr val="lt1"/>
              </a:buClr>
              <a:buSzPts val="1600"/>
              <a:buFont typeface="Arial"/>
              <a:buNone/>
            </a:pPr>
            <a:r>
              <a:rPr lang="cs-CZ" dirty="0"/>
              <a:t>+</a:t>
            </a:r>
            <a:r>
              <a:rPr lang="de-DE" dirty="0"/>
              <a:t> </a:t>
            </a:r>
            <a:r>
              <a:rPr lang="de-DE" dirty="0" err="1"/>
              <a:t>call</a:t>
            </a:r>
            <a:r>
              <a:rPr lang="de-DE" dirty="0"/>
              <a:t> </a:t>
            </a:r>
            <a:r>
              <a:rPr lang="de-DE" dirty="0" err="1"/>
              <a:t>number</a:t>
            </a:r>
            <a:endParaRPr baseline="30000" dirty="0"/>
          </a:p>
        </p:txBody>
      </p:sp>
      <p:sp>
        <p:nvSpPr>
          <p:cNvPr id="6" name="Google Shape;264;p22">
            <a:extLst>
              <a:ext uri="{FF2B5EF4-FFF2-40B4-BE49-F238E27FC236}">
                <a16:creationId xmlns:a16="http://schemas.microsoft.com/office/drawing/2014/main" id="{7D3A7BEF-A4BC-4428-B3EE-0963D4B4DFA2}"/>
              </a:ext>
            </a:extLst>
          </p:cNvPr>
          <p:cNvSpPr txBox="1">
            <a:spLocks noGrp="1"/>
          </p:cNvSpPr>
          <p:nvPr/>
        </p:nvSpPr>
        <p:spPr>
          <a:xfrm>
            <a:off x="942154" y="5670740"/>
            <a:ext cx="2650457" cy="484019"/>
          </a:xfrm>
          <a:prstGeom prst="rect">
            <a:avLst/>
          </a:prstGeom>
          <a:noFill/>
          <a:ln>
            <a:noFill/>
          </a:ln>
        </p:spPr>
        <p:txBody>
          <a:bodyPr spcFirstLastPara="1" vert="horz" wrap="square" lIns="0" tIns="72000" rIns="91425" bIns="45700" rtlCol="0" anchor="t" anchorCtr="0">
            <a:normAutofit/>
          </a:bodyPr>
          <a:lstStyle>
            <a:lvl1pPr marL="457200" marR="0" lvl="0" indent="-228600" algn="l" defTabSz="914400" rtl="0" eaLnBrk="1" latinLnBrk="0" hangingPunct="1">
              <a:lnSpc>
                <a:spcPct val="100000"/>
              </a:lnSpc>
              <a:spcBef>
                <a:spcPts val="0"/>
              </a:spcBef>
              <a:spcAft>
                <a:spcPts val="0"/>
              </a:spcAft>
              <a:buClr>
                <a:schemeClr val="lt1"/>
              </a:buClr>
              <a:buSzPts val="1600"/>
              <a:buFont typeface="Arial"/>
              <a:buNone/>
              <a:defRPr sz="1600" b="0" kern="1200">
                <a:solidFill>
                  <a:schemeClr val="lt1"/>
                </a:solidFill>
                <a:latin typeface="Arial"/>
                <a:ea typeface="Arial"/>
                <a:cs typeface="Arial"/>
                <a:sym typeface="Arial"/>
              </a:defRPr>
            </a:lvl1pPr>
            <a:lvl2pPr marL="914400" lvl="1" indent="-228600" algn="l" defTabSz="914400" rtl="0" eaLnBrk="1" latinLnBrk="0" hangingPunct="1">
              <a:lnSpc>
                <a:spcPct val="120000"/>
              </a:lnSpc>
              <a:spcBef>
                <a:spcPts val="0"/>
              </a:spcBef>
              <a:spcAft>
                <a:spcPts val="0"/>
              </a:spcAft>
              <a:buClr>
                <a:schemeClr val="dk2"/>
              </a:buClr>
              <a:buSzPts val="1200"/>
              <a:buFont typeface="Arial"/>
              <a:buNone/>
              <a:defRPr sz="1200" kern="1200">
                <a:solidFill>
                  <a:schemeClr val="tx1"/>
                </a:solidFill>
                <a:latin typeface="Arial"/>
                <a:ea typeface="Arial"/>
                <a:cs typeface="Arial"/>
                <a:sym typeface="Arial"/>
              </a:defRPr>
            </a:lvl2pPr>
            <a:lvl3pPr marL="1371600" lvl="2" indent="-323850" algn="l" defTabSz="914400" rtl="0" eaLnBrk="1" latinLnBrk="0" hangingPunct="1">
              <a:lnSpc>
                <a:spcPct val="126666"/>
              </a:lnSpc>
              <a:spcBef>
                <a:spcPts val="500"/>
              </a:spcBef>
              <a:spcAft>
                <a:spcPts val="0"/>
              </a:spcAft>
              <a:buClr>
                <a:schemeClr val="dk2"/>
              </a:buClr>
              <a:buSzPts val="1500"/>
              <a:buFont typeface="Arial" panose="020B0604020202020204" pitchFamily="34" charset="0"/>
              <a:buChar char="•"/>
              <a:defRPr sz="1500" kern="1200">
                <a:solidFill>
                  <a:schemeClr val="tx1"/>
                </a:solidFill>
                <a:latin typeface="Arial"/>
                <a:ea typeface="Arial"/>
                <a:cs typeface="Arial"/>
                <a:sym typeface="Arial"/>
              </a:defRPr>
            </a:lvl3pPr>
            <a:lvl4pPr marL="1828800" lvl="3"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4pPr>
            <a:lvl5pPr marL="2286000" lvl="4"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5pPr>
            <a:lvl6pPr marL="2743200" lvl="5"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6pPr>
            <a:lvl7pPr marL="3200400" lvl="6"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7pPr>
            <a:lvl8pPr marL="3657600" lvl="7"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8pPr>
            <a:lvl9pPr marL="4114800" lvl="8" indent="-342900" algn="l" defTabSz="914400" rtl="0" eaLnBrk="1" latinLnBrk="0" hangingPunct="1">
              <a:lnSpc>
                <a:spcPct val="90000"/>
              </a:lnSpc>
              <a:spcBef>
                <a:spcPts val="500"/>
              </a:spcBef>
              <a:spcAft>
                <a:spcPts val="0"/>
              </a:spcAft>
              <a:buClr>
                <a:schemeClr val="dk1"/>
              </a:buClr>
              <a:buSzPts val="1800"/>
              <a:buFont typeface="Arial" panose="020B0604020202020204" pitchFamily="34" charset="0"/>
              <a:buChar char="•"/>
              <a:defRPr sz="1800" kern="1200">
                <a:solidFill>
                  <a:schemeClr val="tx1"/>
                </a:solidFill>
                <a:latin typeface="+mn-lt"/>
                <a:ea typeface="+mn-ea"/>
                <a:cs typeface="+mn-cs"/>
              </a:defRPr>
            </a:lvl9pPr>
          </a:lstStyle>
          <a:p>
            <a:pPr marL="0" marR="0" lvl="0" indent="0" algn="l" rtl="0">
              <a:lnSpc>
                <a:spcPct val="100000"/>
              </a:lnSpc>
              <a:spcBef>
                <a:spcPts val="0"/>
              </a:spcBef>
              <a:spcAft>
                <a:spcPts val="0"/>
              </a:spcAft>
              <a:buClr>
                <a:schemeClr val="lt1"/>
              </a:buClr>
              <a:buSzPct val="100000"/>
              <a:buFont typeface="Arial"/>
              <a:buNone/>
            </a:pPr>
            <a:r>
              <a:rPr lang="de-DE" u="sng" dirty="0" err="1">
                <a:solidFill>
                  <a:schemeClr val="bg1"/>
                </a:solidFill>
                <a:hlinkClick r:id="rId3">
                  <a:extLst>
                    <a:ext uri="{A12FA001-AC4F-418D-AE19-62706E023703}">
                      <ahyp:hlinkClr xmlns:ahyp="http://schemas.microsoft.com/office/drawing/2018/hyperlinkcolor" val="tx"/>
                    </a:ext>
                  </a:extLst>
                </a:hlinkClick>
              </a:rPr>
              <a:t>name</a:t>
            </a:r>
            <a:r>
              <a:rPr lang="cs-CZ" u="sng" dirty="0">
                <a:solidFill>
                  <a:schemeClr val="bg1"/>
                </a:solidFill>
                <a:hlinkClick r:id="rId3">
                  <a:extLst>
                    <a:ext uri="{A12FA001-AC4F-418D-AE19-62706E023703}">
                      <ahyp:hlinkClr xmlns:ahyp="http://schemas.microsoft.com/office/drawing/2018/hyperlinkcolor" val="tx"/>
                    </a:ext>
                  </a:extLst>
                </a:hlinkClick>
              </a:rPr>
              <a:t>@</a:t>
            </a:r>
            <a:r>
              <a:rPr lang="de-DE" u="sng" dirty="0">
                <a:solidFill>
                  <a:schemeClr val="bg1"/>
                </a:solidFill>
              </a:rPr>
              <a:t>xyz.com</a:t>
            </a:r>
            <a:endParaRPr dirty="0">
              <a:solidFill>
                <a:schemeClr val="bg1"/>
              </a:solidFill>
            </a:endParaRPr>
          </a:p>
        </p:txBody>
      </p:sp>
    </p:spTree>
    <p:extLst>
      <p:ext uri="{BB962C8B-B14F-4D97-AF65-F5344CB8AC3E}">
        <p14:creationId xmlns:p14="http://schemas.microsoft.com/office/powerpoint/2010/main" val="1028277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mirrors.creativecommons.org/presskit/buttons/88x31/png/by-nc.png">
            <a:extLst>
              <a:ext uri="{FF2B5EF4-FFF2-40B4-BE49-F238E27FC236}">
                <a16:creationId xmlns:a16="http://schemas.microsoft.com/office/drawing/2014/main" id="{A9D0E03E-5619-4125-9A03-85F35F59F2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977" y="2437098"/>
            <a:ext cx="1361196" cy="476250"/>
          </a:xfrm>
          <a:prstGeom prst="rect">
            <a:avLst/>
          </a:prstGeom>
          <a:noFill/>
          <a:extLst>
            <a:ext uri="{909E8E84-426E-40DD-AFC4-6F175D3DCCD1}">
              <a14:hiddenFill xmlns:a14="http://schemas.microsoft.com/office/drawing/2010/main">
                <a:solidFill>
                  <a:srgbClr val="FFFFFF"/>
                </a:solidFill>
              </a14:hiddenFill>
            </a:ext>
          </a:extLst>
        </p:spPr>
      </p:pic>
      <p:sp>
        <p:nvSpPr>
          <p:cNvPr id="7" name="Rechteck 6">
            <a:extLst>
              <a:ext uri="{FF2B5EF4-FFF2-40B4-BE49-F238E27FC236}">
                <a16:creationId xmlns:a16="http://schemas.microsoft.com/office/drawing/2014/main" id="{A043A3A3-590C-49BB-BD8D-F85A0DE1F0F3}"/>
              </a:ext>
            </a:extLst>
          </p:cNvPr>
          <p:cNvSpPr/>
          <p:nvPr/>
        </p:nvSpPr>
        <p:spPr>
          <a:xfrm>
            <a:off x="504310" y="5372100"/>
            <a:ext cx="466725" cy="347364"/>
          </a:xfrm>
          <a:prstGeom prst="rect">
            <a:avLst/>
          </a:prstGeom>
          <a:solidFill>
            <a:srgbClr val="0472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9714D31F-5D6A-4CC5-8FF6-AEE73813FFAC}"/>
              </a:ext>
            </a:extLst>
          </p:cNvPr>
          <p:cNvSpPr/>
          <p:nvPr/>
        </p:nvSpPr>
        <p:spPr>
          <a:xfrm>
            <a:off x="1781173" y="2451683"/>
            <a:ext cx="10143097" cy="461665"/>
          </a:xfrm>
          <a:prstGeom prst="rect">
            <a:avLst/>
          </a:prstGeom>
        </p:spPr>
        <p:txBody>
          <a:bodyPr wrap="square">
            <a:spAutoFit/>
          </a:bodyPr>
          <a:lstStyle/>
          <a:p>
            <a:r>
              <a:rPr lang="en-US" sz="1200" dirty="0">
                <a:solidFill>
                  <a:schemeClr val="bg1"/>
                </a:solidFill>
                <a:latin typeface="Arial" panose="020B0604020202020204" pitchFamily="34" charset="0"/>
                <a:cs typeface="Arial" panose="020B0604020202020204" pitchFamily="34" charset="0"/>
              </a:rPr>
              <a:t>Farming with Refugees and forced displaced people - Agriculture as a path of inclusion </a:t>
            </a:r>
            <a:r>
              <a:rPr lang="en-US" sz="1200">
                <a:solidFill>
                  <a:schemeClr val="bg1"/>
                </a:solidFill>
                <a:latin typeface="Arial" panose="020B0604020202020204" pitchFamily="34" charset="0"/>
                <a:cs typeface="Arial" panose="020B0604020202020204" pitchFamily="34" charset="0"/>
              </a:rPr>
              <a:t>© 2023 </a:t>
            </a:r>
            <a:r>
              <a:rPr lang="en-US" sz="1200" dirty="0">
                <a:solidFill>
                  <a:schemeClr val="bg1"/>
                </a:solidFill>
                <a:latin typeface="Arial" panose="020B0604020202020204" pitchFamily="34" charset="0"/>
                <a:cs typeface="Arial" panose="020B0604020202020204" pitchFamily="34" charset="0"/>
              </a:rPr>
              <a:t>by </a:t>
            </a:r>
            <a:r>
              <a:rPr lang="en-US" sz="1200" dirty="0" err="1">
                <a:solidFill>
                  <a:schemeClr val="bg1"/>
                </a:solidFill>
                <a:latin typeface="Arial" panose="020B0604020202020204" pitchFamily="34" charset="0"/>
                <a:cs typeface="Arial" panose="020B0604020202020204" pitchFamily="34" charset="0"/>
              </a:rPr>
              <a:t>SoFarTEAM</a:t>
            </a:r>
            <a:r>
              <a:rPr lang="en-US" sz="1200" dirty="0">
                <a:solidFill>
                  <a:schemeClr val="bg1"/>
                </a:solidFill>
                <a:latin typeface="Arial" panose="020B0604020202020204" pitchFamily="34" charset="0"/>
                <a:cs typeface="Arial" panose="020B0604020202020204" pitchFamily="34" charset="0"/>
              </a:rPr>
              <a:t> is licensed under CC BY-NC 4.0. </a:t>
            </a:r>
          </a:p>
          <a:p>
            <a:r>
              <a:rPr lang="en-US" sz="1200" dirty="0">
                <a:solidFill>
                  <a:schemeClr val="bg1"/>
                </a:solidFill>
                <a:latin typeface="Arial" panose="020B0604020202020204" pitchFamily="34" charset="0"/>
                <a:cs typeface="Arial" panose="020B0604020202020204" pitchFamily="34" charset="0"/>
              </a:rPr>
              <a:t>To view a copy of this license, visit http://creativecommons.org/licenses/by-nc/4.0/</a:t>
            </a:r>
            <a:endParaRPr lang="de-DE" sz="1200" dirty="0">
              <a:solidFill>
                <a:schemeClr val="bg1"/>
              </a:solidFill>
              <a:latin typeface="Arial" panose="020B0604020202020204" pitchFamily="34" charset="0"/>
              <a:cs typeface="Arial" panose="020B0604020202020204" pitchFamily="34" charset="0"/>
            </a:endParaRPr>
          </a:p>
        </p:txBody>
      </p:sp>
      <p:sp>
        <p:nvSpPr>
          <p:cNvPr id="9" name="Rechteck 8">
            <a:extLst>
              <a:ext uri="{FF2B5EF4-FFF2-40B4-BE49-F238E27FC236}">
                <a16:creationId xmlns:a16="http://schemas.microsoft.com/office/drawing/2014/main" id="{6B214D84-46A6-446E-BA29-F4639105B53E}"/>
              </a:ext>
            </a:extLst>
          </p:cNvPr>
          <p:cNvSpPr/>
          <p:nvPr/>
        </p:nvSpPr>
        <p:spPr>
          <a:xfrm>
            <a:off x="564757" y="3566116"/>
            <a:ext cx="4609223" cy="1815882"/>
          </a:xfrm>
          <a:prstGeom prst="rect">
            <a:avLst/>
          </a:prstGeom>
        </p:spPr>
        <p:txBody>
          <a:bodyPr wrap="square">
            <a:spAutoFit/>
          </a:bodyPr>
          <a:lstStyle/>
          <a:p>
            <a:r>
              <a:rPr lang="en-US" sz="1600" dirty="0">
                <a:solidFill>
                  <a:schemeClr val="bg1"/>
                </a:solidFill>
                <a:latin typeface="Arial" panose="020B0604020202020204" pitchFamily="34" charset="0"/>
                <a:cs typeface="Arial" panose="020B0604020202020204" pitchFamily="34" charset="0"/>
              </a:rPr>
              <a:t>The slides were created by Claudia Vogel</a:t>
            </a:r>
          </a:p>
          <a:p>
            <a:endParaRPr lang="en-US" sz="1600" dirty="0">
              <a:solidFill>
                <a:schemeClr val="bg1"/>
              </a:solidFill>
              <a:latin typeface="Arial" panose="020B0604020202020204" pitchFamily="34" charset="0"/>
              <a:cs typeface="Arial" panose="020B0604020202020204" pitchFamily="34" charset="0"/>
            </a:endParaRPr>
          </a:p>
          <a:p>
            <a:endParaRPr lang="en-US" sz="1600" dirty="0">
              <a:solidFill>
                <a:schemeClr val="bg1"/>
              </a:solidFill>
              <a:latin typeface="Arial" panose="020B0604020202020204" pitchFamily="34" charset="0"/>
              <a:cs typeface="Arial" panose="020B0604020202020204" pitchFamily="34" charset="0"/>
            </a:endParaRPr>
          </a:p>
          <a:p>
            <a:r>
              <a:rPr lang="en-US" sz="1600" dirty="0">
                <a:solidFill>
                  <a:schemeClr val="bg1"/>
                </a:solidFill>
                <a:latin typeface="Arial" panose="020B0604020202020204" pitchFamily="34" charset="0"/>
                <a:cs typeface="Arial" panose="020B0604020202020204" pitchFamily="34" charset="0"/>
              </a:rPr>
              <a:t>Contact:</a:t>
            </a:r>
          </a:p>
          <a:p>
            <a:r>
              <a:rPr lang="de-DE" sz="1600" dirty="0">
                <a:solidFill>
                  <a:schemeClr val="bg1"/>
                </a:solidFill>
                <a:latin typeface="Arial" panose="020B0604020202020204" pitchFamily="34" charset="0"/>
                <a:cs typeface="Arial" panose="020B0604020202020204" pitchFamily="34" charset="0"/>
              </a:rPr>
              <a:t>Hochschule Neubrandenburg</a:t>
            </a:r>
          </a:p>
          <a:p>
            <a:r>
              <a:rPr lang="de-DE" sz="1600" dirty="0" err="1">
                <a:solidFill>
                  <a:schemeClr val="bg1"/>
                </a:solidFill>
                <a:latin typeface="Arial" panose="020B0604020202020204" pitchFamily="34" charset="0"/>
                <a:cs typeface="Arial" panose="020B0604020202020204" pitchFamily="34" charset="0"/>
              </a:rPr>
              <a:t>Brodaer</a:t>
            </a:r>
            <a:r>
              <a:rPr lang="de-DE" sz="1600" dirty="0">
                <a:solidFill>
                  <a:schemeClr val="bg1"/>
                </a:solidFill>
                <a:latin typeface="Arial" panose="020B0604020202020204" pitchFamily="34" charset="0"/>
                <a:cs typeface="Arial" panose="020B0604020202020204" pitchFamily="34" charset="0"/>
              </a:rPr>
              <a:t> Str. 2</a:t>
            </a:r>
          </a:p>
          <a:p>
            <a:r>
              <a:rPr lang="de-DE" sz="1600" dirty="0">
                <a:solidFill>
                  <a:schemeClr val="bg1"/>
                </a:solidFill>
                <a:latin typeface="Arial" panose="020B0604020202020204" pitchFamily="34" charset="0"/>
                <a:cs typeface="Arial" panose="020B0604020202020204" pitchFamily="34" charset="0"/>
              </a:rPr>
              <a:t>17033 Neubrandenburg</a:t>
            </a:r>
          </a:p>
        </p:txBody>
      </p:sp>
      <p:sp>
        <p:nvSpPr>
          <p:cNvPr id="10" name="Google Shape;264;p22">
            <a:extLst>
              <a:ext uri="{FF2B5EF4-FFF2-40B4-BE49-F238E27FC236}">
                <a16:creationId xmlns:a16="http://schemas.microsoft.com/office/drawing/2014/main" id="{765C8F26-5E6E-4EF6-B2C9-EEA06D4CF0C6}"/>
              </a:ext>
            </a:extLst>
          </p:cNvPr>
          <p:cNvSpPr txBox="1">
            <a:spLocks/>
          </p:cNvSpPr>
          <p:nvPr/>
        </p:nvSpPr>
        <p:spPr>
          <a:xfrm>
            <a:off x="940750" y="5676148"/>
            <a:ext cx="2650457" cy="484019"/>
          </a:xfrm>
          <a:prstGeom prst="rect">
            <a:avLst/>
          </a:prstGeom>
          <a:noFill/>
          <a:ln>
            <a:noFill/>
          </a:ln>
        </p:spPr>
        <p:txBody>
          <a:bodyPr spcFirstLastPara="1" vert="horz" wrap="square" lIns="0" tIns="72000" rIns="91425" bIns="45700" rtlCol="0" anchor="t" anchorCtr="0">
            <a:normAutofit/>
          </a:bodyPr>
          <a:lstStyle>
            <a:lvl1pPr marL="0" indent="0" algn="l" defTabSz="914400" rtl="0" eaLnBrk="1" latinLnBrk="0" hangingPunct="1">
              <a:lnSpc>
                <a:spcPts val="1920"/>
              </a:lnSpc>
              <a:spcBef>
                <a:spcPts val="0"/>
              </a:spcBef>
              <a:buFont typeface="Arial" panose="020B0604020202020204" pitchFamily="34" charset="0"/>
              <a:buNone/>
              <a:defRPr sz="1600" kern="1200">
                <a:solidFill>
                  <a:schemeClr val="accent6"/>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ts val="1440"/>
              </a:lnSpc>
              <a:spcBef>
                <a:spcPts val="200"/>
              </a:spcBef>
              <a:buClr>
                <a:schemeClr val="tx2"/>
              </a:buClr>
              <a:buFontTx/>
              <a:buNone/>
              <a:defRPr sz="1200" kern="1200">
                <a:solidFill>
                  <a:schemeClr val="bg1"/>
                </a:solidFill>
                <a:latin typeface="Arial" panose="020B0604020202020204" pitchFamily="34" charset="0"/>
                <a:ea typeface="+mn-ea"/>
                <a:cs typeface="Arial" panose="020B0604020202020204" pitchFamily="34" charset="0"/>
              </a:defRPr>
            </a:lvl2pPr>
            <a:lvl3pPr marL="360000" indent="-180000" algn="l" defTabSz="914400" rtl="0" eaLnBrk="1" latinLnBrk="0" hangingPunct="1">
              <a:lnSpc>
                <a:spcPts val="1900"/>
              </a:lnSpc>
              <a:spcBef>
                <a:spcPts val="500"/>
              </a:spcBef>
              <a:buClr>
                <a:schemeClr val="tx2"/>
              </a:buClr>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Clr>
                <a:schemeClr val="lt1"/>
              </a:buClr>
              <a:buSzPct val="100000"/>
              <a:buFont typeface="Arial"/>
              <a:buNone/>
            </a:pPr>
            <a:r>
              <a:rPr lang="de-DE" sz="1600" dirty="0">
                <a:solidFill>
                  <a:schemeClr val="bg1"/>
                </a:solidFill>
                <a:latin typeface="Arial" panose="020B0604020202020204" pitchFamily="34" charset="0"/>
                <a:cs typeface="Arial" panose="020B0604020202020204" pitchFamily="34" charset="0"/>
              </a:rPr>
              <a:t>cvogel@hs-nb.de</a:t>
            </a:r>
            <a:endParaRPr lang="cs-CZ" dirty="0">
              <a:solidFill>
                <a:schemeClr val="bg1"/>
              </a:solidFill>
            </a:endParaRPr>
          </a:p>
        </p:txBody>
      </p:sp>
    </p:spTree>
    <p:extLst>
      <p:ext uri="{BB962C8B-B14F-4D97-AF65-F5344CB8AC3E}">
        <p14:creationId xmlns:p14="http://schemas.microsoft.com/office/powerpoint/2010/main" val="385242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sah 1">
            <a:extLst>
              <a:ext uri="{FF2B5EF4-FFF2-40B4-BE49-F238E27FC236}">
                <a16:creationId xmlns:a16="http://schemas.microsoft.com/office/drawing/2014/main" id="{03812B77-5F38-4154-B6B6-F756E162DC33}"/>
              </a:ext>
            </a:extLst>
          </p:cNvPr>
          <p:cNvSpPr>
            <a:spLocks noGrp="1"/>
          </p:cNvSpPr>
          <p:nvPr>
            <p:ph sz="half" idx="2"/>
          </p:nvPr>
        </p:nvSpPr>
        <p:spPr/>
        <p:txBody>
          <a:bodyPr/>
          <a:lstStyle/>
          <a:p>
            <a:r>
              <a:rPr lang="de-DE" dirty="0" err="1"/>
              <a:t>Introduction</a:t>
            </a:r>
            <a:endParaRPr lang="cs-CZ" dirty="0"/>
          </a:p>
          <a:p>
            <a:pPr lvl="1"/>
            <a:r>
              <a:rPr lang="en-GB" dirty="0"/>
              <a:t>Older people</a:t>
            </a:r>
          </a:p>
        </p:txBody>
      </p:sp>
    </p:spTree>
    <p:extLst>
      <p:ext uri="{BB962C8B-B14F-4D97-AF65-F5344CB8AC3E}">
        <p14:creationId xmlns:p14="http://schemas.microsoft.com/office/powerpoint/2010/main" val="232174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5</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en-GB" dirty="0"/>
              <a:t>Older people</a:t>
            </a:r>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a:xfrm>
            <a:off x="-1" y="1638300"/>
            <a:ext cx="11449879" cy="4538663"/>
          </a:xfrm>
        </p:spPr>
        <p:txBody>
          <a:bodyPr/>
          <a:lstStyle/>
          <a:p>
            <a:pPr lvl="1" indent="0">
              <a:lnSpc>
                <a:spcPts val="2760"/>
              </a:lnSpc>
              <a:spcBef>
                <a:spcPts val="0"/>
              </a:spcBef>
              <a:buNone/>
            </a:pPr>
            <a:r>
              <a:rPr lang="de-DE" sz="2300" dirty="0" err="1">
                <a:solidFill>
                  <a:schemeClr val="accent2"/>
                </a:solidFill>
              </a:rPr>
              <a:t>What</a:t>
            </a:r>
            <a:r>
              <a:rPr lang="de-DE" sz="2300" dirty="0">
                <a:solidFill>
                  <a:schemeClr val="accent2"/>
                </a:solidFill>
              </a:rPr>
              <a:t> </a:t>
            </a:r>
            <a:r>
              <a:rPr lang="de-DE" sz="2300" dirty="0" err="1">
                <a:solidFill>
                  <a:schemeClr val="accent2"/>
                </a:solidFill>
              </a:rPr>
              <a:t>would</a:t>
            </a:r>
            <a:r>
              <a:rPr lang="de-DE" sz="2300" dirty="0">
                <a:solidFill>
                  <a:schemeClr val="accent2"/>
                </a:solidFill>
              </a:rPr>
              <a:t> </a:t>
            </a:r>
            <a:r>
              <a:rPr lang="de-DE" sz="2300" dirty="0" err="1">
                <a:solidFill>
                  <a:schemeClr val="accent2"/>
                </a:solidFill>
              </a:rPr>
              <a:t>you</a:t>
            </a:r>
            <a:r>
              <a:rPr lang="de-DE" sz="2300" dirty="0">
                <a:solidFill>
                  <a:schemeClr val="accent2"/>
                </a:solidFill>
              </a:rPr>
              <a:t> </a:t>
            </a:r>
            <a:r>
              <a:rPr lang="de-DE" sz="2300" dirty="0" err="1">
                <a:solidFill>
                  <a:schemeClr val="accent2"/>
                </a:solidFill>
              </a:rPr>
              <a:t>say</a:t>
            </a:r>
            <a:r>
              <a:rPr lang="de-DE" sz="2300" dirty="0">
                <a:solidFill>
                  <a:schemeClr val="accent2"/>
                </a:solidFill>
              </a:rPr>
              <a:t>? </a:t>
            </a:r>
            <a:endParaRPr lang="cs-CZ" sz="2300" dirty="0">
              <a:solidFill>
                <a:schemeClr val="accent2"/>
              </a:solidFill>
            </a:endParaRPr>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de-DE" dirty="0" err="1"/>
              <a:t>When</a:t>
            </a:r>
            <a:r>
              <a:rPr lang="de-DE" dirty="0"/>
              <a:t> </a:t>
            </a:r>
            <a:r>
              <a:rPr lang="de-DE" dirty="0" err="1"/>
              <a:t>are</a:t>
            </a:r>
            <a:r>
              <a:rPr lang="de-DE" dirty="0"/>
              <a:t> </a:t>
            </a:r>
            <a:r>
              <a:rPr lang="de-DE" dirty="0" err="1"/>
              <a:t>we</a:t>
            </a:r>
            <a:r>
              <a:rPr lang="de-DE" dirty="0"/>
              <a:t> </a:t>
            </a:r>
            <a:r>
              <a:rPr lang="de-DE" dirty="0" err="1"/>
              <a:t>old</a:t>
            </a:r>
            <a:r>
              <a:rPr lang="de-DE" dirty="0"/>
              <a:t>?</a:t>
            </a:r>
            <a:endParaRPr lang="en-GB" dirty="0"/>
          </a:p>
        </p:txBody>
      </p:sp>
    </p:spTree>
    <p:extLst>
      <p:ext uri="{BB962C8B-B14F-4D97-AF65-F5344CB8AC3E}">
        <p14:creationId xmlns:p14="http://schemas.microsoft.com/office/powerpoint/2010/main" val="147422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6</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en-GB" dirty="0"/>
              <a:t>Older people</a:t>
            </a:r>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a:xfrm>
            <a:off x="-1" y="1638300"/>
            <a:ext cx="11449879" cy="4538663"/>
          </a:xfrm>
        </p:spPr>
        <p:txBody>
          <a:bodyPr/>
          <a:lstStyle/>
          <a:p>
            <a:pPr lvl="1"/>
            <a:endParaRPr lang="cs-CZ" sz="2400" dirty="0"/>
          </a:p>
          <a:p>
            <a:pPr lvl="1" indent="0">
              <a:lnSpc>
                <a:spcPts val="2760"/>
              </a:lnSpc>
              <a:spcBef>
                <a:spcPts val="0"/>
              </a:spcBef>
              <a:buNone/>
            </a:pPr>
            <a:r>
              <a:rPr lang="de-DE" sz="2300" dirty="0">
                <a:solidFill>
                  <a:schemeClr val="accent2"/>
                </a:solidFill>
              </a:rPr>
              <a:t>Concept </a:t>
            </a:r>
            <a:r>
              <a:rPr lang="de-DE" sz="2300" dirty="0" err="1">
                <a:solidFill>
                  <a:schemeClr val="accent2"/>
                </a:solidFill>
              </a:rPr>
              <a:t>of</a:t>
            </a:r>
            <a:r>
              <a:rPr lang="de-DE" sz="2300" dirty="0">
                <a:solidFill>
                  <a:schemeClr val="accent2"/>
                </a:solidFill>
              </a:rPr>
              <a:t> </a:t>
            </a:r>
            <a:r>
              <a:rPr lang="de-DE" sz="2300" dirty="0" err="1">
                <a:solidFill>
                  <a:schemeClr val="accent2"/>
                </a:solidFill>
              </a:rPr>
              <a:t>Retirement</a:t>
            </a:r>
            <a:endParaRPr lang="de-DE" sz="2300" dirty="0">
              <a:solidFill>
                <a:schemeClr val="accent2"/>
              </a:solidFill>
            </a:endParaRPr>
          </a:p>
          <a:p>
            <a:pPr marL="285750" lvl="1" indent="-285750"/>
            <a:r>
              <a:rPr lang="de-DE" sz="1800" dirty="0"/>
              <a:t>Old </a:t>
            </a:r>
            <a:r>
              <a:rPr lang="de-DE" sz="1800" dirty="0" err="1"/>
              <a:t>age</a:t>
            </a:r>
            <a:r>
              <a:rPr lang="de-DE" sz="1800" dirty="0"/>
              <a:t> </a:t>
            </a:r>
            <a:r>
              <a:rPr lang="de-DE" sz="1800" dirty="0" err="1"/>
              <a:t>is</a:t>
            </a:r>
            <a:r>
              <a:rPr lang="de-DE" sz="1800" dirty="0"/>
              <a:t> </a:t>
            </a:r>
            <a:r>
              <a:rPr lang="de-DE" sz="1800" dirty="0" err="1"/>
              <a:t>characterized</a:t>
            </a:r>
            <a:r>
              <a:rPr lang="de-DE" sz="1800" dirty="0"/>
              <a:t> </a:t>
            </a:r>
            <a:r>
              <a:rPr lang="de-DE" sz="1800" dirty="0" err="1"/>
              <a:t>by</a:t>
            </a:r>
            <a:r>
              <a:rPr lang="de-DE" sz="1800" dirty="0"/>
              <a:t> </a:t>
            </a:r>
            <a:r>
              <a:rPr lang="de-DE" sz="1800" dirty="0" err="1"/>
              <a:t>the</a:t>
            </a:r>
            <a:r>
              <a:rPr lang="de-DE" sz="1800" dirty="0"/>
              <a:t> </a:t>
            </a:r>
            <a:r>
              <a:rPr lang="de-DE" sz="1800" dirty="0" err="1"/>
              <a:t>fact</a:t>
            </a:r>
            <a:r>
              <a:rPr lang="de-DE" sz="1800" dirty="0"/>
              <a:t> </a:t>
            </a:r>
            <a:r>
              <a:rPr lang="de-DE" sz="1800" dirty="0" err="1"/>
              <a:t>that</a:t>
            </a:r>
            <a:r>
              <a:rPr lang="de-DE" sz="1800" dirty="0"/>
              <a:t> </a:t>
            </a:r>
            <a:r>
              <a:rPr lang="de-DE" sz="1800" dirty="0" err="1"/>
              <a:t>there</a:t>
            </a:r>
            <a:r>
              <a:rPr lang="de-DE" sz="1800" dirty="0"/>
              <a:t> </a:t>
            </a:r>
            <a:r>
              <a:rPr lang="de-DE" sz="1800" dirty="0" err="1"/>
              <a:t>is</a:t>
            </a:r>
            <a:r>
              <a:rPr lang="de-DE" sz="1800" dirty="0"/>
              <a:t> </a:t>
            </a:r>
            <a:r>
              <a:rPr lang="de-DE" sz="1800" dirty="0" err="1"/>
              <a:t>no</a:t>
            </a:r>
            <a:r>
              <a:rPr lang="de-DE" sz="1800" dirty="0"/>
              <a:t> </a:t>
            </a:r>
            <a:r>
              <a:rPr lang="de-DE" sz="1800" dirty="0" err="1"/>
              <a:t>need</a:t>
            </a:r>
            <a:r>
              <a:rPr lang="de-DE" sz="1800" dirty="0"/>
              <a:t> </a:t>
            </a:r>
            <a:r>
              <a:rPr lang="de-DE" sz="1800" dirty="0" err="1"/>
              <a:t>to</a:t>
            </a:r>
            <a:r>
              <a:rPr lang="de-DE" sz="1800" dirty="0"/>
              <a:t> do </a:t>
            </a:r>
            <a:r>
              <a:rPr lang="de-DE" sz="1800" dirty="0" err="1"/>
              <a:t>paid</a:t>
            </a:r>
            <a:r>
              <a:rPr lang="de-DE" sz="1800" dirty="0"/>
              <a:t> </a:t>
            </a:r>
            <a:r>
              <a:rPr lang="de-DE" sz="1800" dirty="0" err="1"/>
              <a:t>work</a:t>
            </a:r>
            <a:endParaRPr lang="de-DE" sz="1800" dirty="0"/>
          </a:p>
          <a:p>
            <a:pPr marL="285750" lvl="1" indent="-285750"/>
            <a:r>
              <a:rPr lang="de-DE" sz="1800" dirty="0"/>
              <a:t>In </a:t>
            </a:r>
            <a:r>
              <a:rPr lang="de-DE" sz="1800" dirty="0" err="1"/>
              <a:t>societies</a:t>
            </a:r>
            <a:r>
              <a:rPr lang="de-DE" sz="1800" dirty="0"/>
              <a:t> </a:t>
            </a:r>
            <a:r>
              <a:rPr lang="de-DE" sz="1800" dirty="0" err="1"/>
              <a:t>with</a:t>
            </a:r>
            <a:r>
              <a:rPr lang="de-DE" sz="1800" dirty="0"/>
              <a:t> a </a:t>
            </a:r>
            <a:r>
              <a:rPr lang="de-DE" sz="1800" dirty="0" err="1"/>
              <a:t>pension</a:t>
            </a:r>
            <a:r>
              <a:rPr lang="de-DE" sz="1800" dirty="0"/>
              <a:t> </a:t>
            </a:r>
            <a:r>
              <a:rPr lang="de-DE" sz="1800" dirty="0" err="1"/>
              <a:t>insurance</a:t>
            </a:r>
            <a:r>
              <a:rPr lang="de-DE" sz="1800" dirty="0"/>
              <a:t>, </a:t>
            </a:r>
            <a:r>
              <a:rPr lang="de-DE" sz="1800" dirty="0" err="1"/>
              <a:t>people</a:t>
            </a:r>
            <a:r>
              <a:rPr lang="de-DE" sz="1800" dirty="0"/>
              <a:t> </a:t>
            </a:r>
            <a:r>
              <a:rPr lang="de-DE" sz="1800" dirty="0" err="1"/>
              <a:t>reach</a:t>
            </a:r>
            <a:r>
              <a:rPr lang="de-DE" sz="1800" dirty="0"/>
              <a:t> </a:t>
            </a:r>
            <a:r>
              <a:rPr lang="de-DE" sz="1800" dirty="0" err="1"/>
              <a:t>old</a:t>
            </a:r>
            <a:r>
              <a:rPr lang="de-DE" sz="1800" dirty="0"/>
              <a:t> </a:t>
            </a:r>
            <a:r>
              <a:rPr lang="de-DE" sz="1800" dirty="0" err="1"/>
              <a:t>age</a:t>
            </a:r>
            <a:r>
              <a:rPr lang="de-DE" sz="1800" dirty="0"/>
              <a:t> </a:t>
            </a:r>
            <a:r>
              <a:rPr lang="de-DE" sz="1800" dirty="0" err="1"/>
              <a:t>when</a:t>
            </a:r>
            <a:r>
              <a:rPr lang="de-DE" sz="1800" dirty="0"/>
              <a:t> </a:t>
            </a:r>
            <a:br>
              <a:rPr lang="de-DE" sz="1800" dirty="0"/>
            </a:br>
            <a:r>
              <a:rPr lang="de-DE" sz="1800" dirty="0" err="1"/>
              <a:t>they</a:t>
            </a:r>
            <a:r>
              <a:rPr lang="de-DE" sz="1800" dirty="0"/>
              <a:t> </a:t>
            </a:r>
            <a:r>
              <a:rPr lang="de-DE" sz="1800" dirty="0" err="1"/>
              <a:t>enter</a:t>
            </a:r>
            <a:r>
              <a:rPr lang="de-DE" sz="1800" dirty="0"/>
              <a:t> </a:t>
            </a:r>
            <a:r>
              <a:rPr lang="de-DE" sz="1800" dirty="0" err="1"/>
              <a:t>retirement</a:t>
            </a:r>
            <a:endParaRPr lang="de-DE" sz="1800" dirty="0"/>
          </a:p>
          <a:p>
            <a:pPr marL="285750" lvl="1" indent="-285750"/>
            <a:r>
              <a:rPr lang="de-DE" sz="1800" dirty="0"/>
              <a:t>Old </a:t>
            </a:r>
            <a:r>
              <a:rPr lang="de-DE" sz="1800" dirty="0" err="1"/>
              <a:t>age</a:t>
            </a:r>
            <a:r>
              <a:rPr lang="de-DE" sz="1800" dirty="0"/>
              <a:t> </a:t>
            </a:r>
            <a:r>
              <a:rPr lang="de-DE" sz="1800" dirty="0" err="1"/>
              <a:t>is</a:t>
            </a:r>
            <a:r>
              <a:rPr lang="de-DE" sz="1800" dirty="0"/>
              <a:t> not </a:t>
            </a:r>
            <a:r>
              <a:rPr lang="de-DE" sz="1800" dirty="0" err="1"/>
              <a:t>attributed</a:t>
            </a:r>
            <a:r>
              <a:rPr lang="de-DE" sz="1800" dirty="0"/>
              <a:t> </a:t>
            </a:r>
            <a:r>
              <a:rPr lang="de-DE" sz="1800" dirty="0" err="1"/>
              <a:t>to</a:t>
            </a:r>
            <a:r>
              <a:rPr lang="de-DE" sz="1800" dirty="0"/>
              <a:t> a </a:t>
            </a:r>
            <a:r>
              <a:rPr lang="de-DE" sz="1800" dirty="0" err="1"/>
              <a:t>chronological</a:t>
            </a:r>
            <a:r>
              <a:rPr lang="de-DE" sz="1800" dirty="0"/>
              <a:t> </a:t>
            </a:r>
            <a:r>
              <a:rPr lang="de-DE" sz="1800" dirty="0" err="1"/>
              <a:t>age</a:t>
            </a:r>
            <a:r>
              <a:rPr lang="de-DE" sz="1800" dirty="0"/>
              <a:t> (such </a:t>
            </a:r>
            <a:r>
              <a:rPr lang="de-DE" sz="1800" dirty="0" err="1"/>
              <a:t>as</a:t>
            </a:r>
            <a:r>
              <a:rPr lang="de-DE" sz="1800" dirty="0"/>
              <a:t> 18 </a:t>
            </a:r>
            <a:r>
              <a:rPr lang="de-DE" sz="1800" dirty="0" err="1"/>
              <a:t>years</a:t>
            </a:r>
            <a:r>
              <a:rPr lang="de-DE" sz="1800" dirty="0"/>
              <a:t> </a:t>
            </a:r>
            <a:r>
              <a:rPr lang="de-DE" sz="1800" dirty="0" err="1"/>
              <a:t>to</a:t>
            </a:r>
            <a:r>
              <a:rPr lang="de-DE" sz="1800" dirty="0"/>
              <a:t> </a:t>
            </a:r>
            <a:r>
              <a:rPr lang="de-DE" sz="1800" dirty="0" err="1"/>
              <a:t>become</a:t>
            </a:r>
            <a:r>
              <a:rPr lang="de-DE" sz="1800" dirty="0"/>
              <a:t> adult) but </a:t>
            </a:r>
            <a:r>
              <a:rPr lang="de-DE" sz="1800" dirty="0" err="1"/>
              <a:t>to</a:t>
            </a:r>
            <a:r>
              <a:rPr lang="de-DE" sz="1800" dirty="0"/>
              <a:t> a social </a:t>
            </a:r>
            <a:r>
              <a:rPr lang="de-DE" sz="1800" dirty="0" err="1"/>
              <a:t>age</a:t>
            </a:r>
            <a:endParaRPr lang="de-DE" sz="1800" dirty="0"/>
          </a:p>
          <a:p>
            <a:pPr lvl="1" indent="0">
              <a:buNone/>
            </a:pPr>
            <a:endParaRPr lang="de-DE" sz="2400" dirty="0"/>
          </a:p>
          <a:p>
            <a:pPr lvl="1" indent="0">
              <a:lnSpc>
                <a:spcPts val="2760"/>
              </a:lnSpc>
              <a:spcBef>
                <a:spcPts val="0"/>
              </a:spcBef>
              <a:buNone/>
            </a:pPr>
            <a:r>
              <a:rPr lang="de-DE" sz="2300" dirty="0">
                <a:solidFill>
                  <a:schemeClr val="accent2"/>
                </a:solidFill>
              </a:rPr>
              <a:t>„Third“ and „Forth“ </a:t>
            </a:r>
            <a:r>
              <a:rPr lang="de-DE" sz="2300" dirty="0" err="1">
                <a:solidFill>
                  <a:schemeClr val="accent2"/>
                </a:solidFill>
              </a:rPr>
              <a:t>age</a:t>
            </a:r>
            <a:endParaRPr lang="de-DE" sz="2300" dirty="0">
              <a:solidFill>
                <a:schemeClr val="accent2"/>
              </a:solidFill>
            </a:endParaRPr>
          </a:p>
          <a:p>
            <a:pPr marL="285750" lvl="1" indent="-285750"/>
            <a:r>
              <a:rPr lang="de-DE" sz="1800" dirty="0"/>
              <a:t>Old </a:t>
            </a:r>
            <a:r>
              <a:rPr lang="de-DE" sz="1800" dirty="0" err="1"/>
              <a:t>age</a:t>
            </a:r>
            <a:r>
              <a:rPr lang="de-DE" sz="1800" dirty="0"/>
              <a:t> </a:t>
            </a:r>
            <a:r>
              <a:rPr lang="de-DE" sz="1800" dirty="0" err="1"/>
              <a:t>is</a:t>
            </a:r>
            <a:r>
              <a:rPr lang="de-DE" sz="1800" dirty="0"/>
              <a:t> </a:t>
            </a:r>
            <a:r>
              <a:rPr lang="de-DE" sz="1800" dirty="0" err="1"/>
              <a:t>often</a:t>
            </a:r>
            <a:r>
              <a:rPr lang="de-DE" sz="1800" dirty="0"/>
              <a:t> </a:t>
            </a:r>
            <a:r>
              <a:rPr lang="de-DE" sz="1800" dirty="0" err="1"/>
              <a:t>devided</a:t>
            </a:r>
            <a:r>
              <a:rPr lang="de-DE" sz="1800" dirty="0"/>
              <a:t> in a </a:t>
            </a:r>
            <a:r>
              <a:rPr lang="de-DE" sz="1800" dirty="0" err="1"/>
              <a:t>young</a:t>
            </a:r>
            <a:r>
              <a:rPr lang="de-DE" sz="1800" dirty="0"/>
              <a:t> </a:t>
            </a:r>
            <a:r>
              <a:rPr lang="de-DE" sz="1800" dirty="0" err="1"/>
              <a:t>age</a:t>
            </a:r>
            <a:r>
              <a:rPr lang="de-DE" sz="1800" dirty="0"/>
              <a:t> and an </a:t>
            </a:r>
            <a:r>
              <a:rPr lang="de-DE" sz="1800" dirty="0" err="1"/>
              <a:t>old</a:t>
            </a:r>
            <a:r>
              <a:rPr lang="de-DE" sz="1800" dirty="0"/>
              <a:t> </a:t>
            </a:r>
            <a:r>
              <a:rPr lang="de-DE" sz="1800" dirty="0" err="1"/>
              <a:t>age</a:t>
            </a:r>
            <a:r>
              <a:rPr lang="de-DE" sz="1800" dirty="0"/>
              <a:t>, </a:t>
            </a:r>
            <a:r>
              <a:rPr lang="de-DE" sz="1800" dirty="0" err="1"/>
              <a:t>while</a:t>
            </a:r>
            <a:r>
              <a:rPr lang="de-DE" sz="1800" dirty="0"/>
              <a:t> </a:t>
            </a:r>
            <a:br>
              <a:rPr lang="de-DE" sz="1800" dirty="0"/>
            </a:br>
            <a:r>
              <a:rPr lang="de-DE" sz="1800" dirty="0" err="1"/>
              <a:t>the</a:t>
            </a:r>
            <a:r>
              <a:rPr lang="de-DE" sz="1800" dirty="0"/>
              <a:t> </a:t>
            </a:r>
            <a:r>
              <a:rPr lang="de-DE" sz="1800" dirty="0" err="1"/>
              <a:t>young</a:t>
            </a:r>
            <a:r>
              <a:rPr lang="de-DE" sz="1800" dirty="0"/>
              <a:t> </a:t>
            </a:r>
            <a:r>
              <a:rPr lang="de-DE" sz="1800" dirty="0" err="1"/>
              <a:t>age</a:t>
            </a:r>
            <a:r>
              <a:rPr lang="de-DE" sz="1800" dirty="0"/>
              <a:t> </a:t>
            </a:r>
            <a:r>
              <a:rPr lang="de-DE" sz="1800" dirty="0" err="1"/>
              <a:t>is</a:t>
            </a:r>
            <a:r>
              <a:rPr lang="de-DE" sz="1800" dirty="0"/>
              <a:t> </a:t>
            </a:r>
            <a:r>
              <a:rPr lang="de-DE" sz="1800" dirty="0" err="1"/>
              <a:t>characterised</a:t>
            </a:r>
            <a:r>
              <a:rPr lang="de-DE" sz="1800" dirty="0"/>
              <a:t> </a:t>
            </a:r>
            <a:r>
              <a:rPr lang="de-DE" sz="1800" dirty="0" err="1"/>
              <a:t>by</a:t>
            </a:r>
            <a:r>
              <a:rPr lang="de-DE" sz="1800" dirty="0"/>
              <a:t> </a:t>
            </a:r>
            <a:r>
              <a:rPr lang="de-DE" sz="1800" dirty="0" err="1"/>
              <a:t>activity</a:t>
            </a:r>
            <a:r>
              <a:rPr lang="de-DE" sz="1800" dirty="0"/>
              <a:t>, </a:t>
            </a:r>
            <a:r>
              <a:rPr lang="de-DE" sz="1800" dirty="0" err="1"/>
              <a:t>the</a:t>
            </a:r>
            <a:r>
              <a:rPr lang="de-DE" sz="1800" dirty="0"/>
              <a:t> </a:t>
            </a:r>
            <a:r>
              <a:rPr lang="de-DE" sz="1800" dirty="0" err="1"/>
              <a:t>old</a:t>
            </a:r>
            <a:r>
              <a:rPr lang="de-DE" sz="1800" dirty="0"/>
              <a:t> </a:t>
            </a:r>
            <a:r>
              <a:rPr lang="de-DE" sz="1800" dirty="0" err="1"/>
              <a:t>age</a:t>
            </a:r>
            <a:r>
              <a:rPr lang="de-DE" sz="1800" dirty="0"/>
              <a:t> </a:t>
            </a:r>
            <a:r>
              <a:rPr lang="de-DE" sz="1800" dirty="0" err="1"/>
              <a:t>is</a:t>
            </a:r>
            <a:r>
              <a:rPr lang="de-DE" sz="1800" dirty="0"/>
              <a:t> </a:t>
            </a:r>
            <a:r>
              <a:rPr lang="de-DE" sz="1800" dirty="0" err="1"/>
              <a:t>characterised</a:t>
            </a:r>
            <a:r>
              <a:rPr lang="de-DE" sz="1800" dirty="0"/>
              <a:t> </a:t>
            </a:r>
            <a:r>
              <a:rPr lang="de-DE" sz="1800" dirty="0" err="1"/>
              <a:t>by</a:t>
            </a:r>
            <a:r>
              <a:rPr lang="de-DE" sz="1800" dirty="0"/>
              <a:t> </a:t>
            </a:r>
            <a:r>
              <a:rPr lang="de-DE" sz="1800" dirty="0" err="1"/>
              <a:t>frailty</a:t>
            </a:r>
            <a:endParaRPr lang="de-DE" sz="1800" dirty="0"/>
          </a:p>
          <a:p>
            <a:pPr lvl="1"/>
            <a:endParaRPr lang="de-DE" sz="2400" dirty="0"/>
          </a:p>
          <a:p>
            <a:pPr lvl="1"/>
            <a:endParaRPr lang="de-DE" sz="2400" dirty="0"/>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de-DE" dirty="0" err="1"/>
              <a:t>When</a:t>
            </a:r>
            <a:r>
              <a:rPr lang="de-DE" dirty="0"/>
              <a:t> </a:t>
            </a:r>
            <a:r>
              <a:rPr lang="de-DE" dirty="0" err="1"/>
              <a:t>are</a:t>
            </a:r>
            <a:r>
              <a:rPr lang="de-DE" dirty="0"/>
              <a:t> </a:t>
            </a:r>
            <a:r>
              <a:rPr lang="de-DE" dirty="0" err="1"/>
              <a:t>we</a:t>
            </a:r>
            <a:r>
              <a:rPr lang="de-DE" dirty="0"/>
              <a:t> </a:t>
            </a:r>
            <a:r>
              <a:rPr lang="de-DE" dirty="0" err="1"/>
              <a:t>old</a:t>
            </a:r>
            <a:r>
              <a:rPr lang="de-DE" dirty="0"/>
              <a:t>?</a:t>
            </a:r>
            <a:endParaRPr lang="en-GB" dirty="0"/>
          </a:p>
        </p:txBody>
      </p:sp>
    </p:spTree>
    <p:extLst>
      <p:ext uri="{BB962C8B-B14F-4D97-AF65-F5344CB8AC3E}">
        <p14:creationId xmlns:p14="http://schemas.microsoft.com/office/powerpoint/2010/main" val="3368731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7</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en-GB" dirty="0"/>
              <a:t>Older people</a:t>
            </a:r>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a:xfrm>
            <a:off x="-1" y="1638300"/>
            <a:ext cx="9594167" cy="4538663"/>
          </a:xfrm>
        </p:spPr>
        <p:txBody>
          <a:bodyPr>
            <a:normAutofit/>
          </a:bodyPr>
          <a:lstStyle/>
          <a:p>
            <a:pPr lvl="1"/>
            <a:endParaRPr lang="cs-CZ" sz="2400" dirty="0"/>
          </a:p>
          <a:p>
            <a:pPr lvl="1" indent="0">
              <a:lnSpc>
                <a:spcPts val="2760"/>
              </a:lnSpc>
              <a:spcBef>
                <a:spcPts val="0"/>
              </a:spcBef>
              <a:buNone/>
            </a:pPr>
            <a:r>
              <a:rPr lang="de-DE" sz="2300" dirty="0">
                <a:solidFill>
                  <a:schemeClr val="accent2"/>
                </a:solidFill>
              </a:rPr>
              <a:t>Concept </a:t>
            </a:r>
            <a:r>
              <a:rPr lang="de-DE" sz="2300" dirty="0" err="1">
                <a:solidFill>
                  <a:schemeClr val="accent2"/>
                </a:solidFill>
              </a:rPr>
              <a:t>of</a:t>
            </a:r>
            <a:r>
              <a:rPr lang="de-DE" sz="2300" dirty="0">
                <a:solidFill>
                  <a:schemeClr val="accent2"/>
                </a:solidFill>
              </a:rPr>
              <a:t> Generations </a:t>
            </a:r>
            <a:r>
              <a:rPr lang="de-DE" sz="2300" dirty="0" err="1">
                <a:solidFill>
                  <a:schemeClr val="accent2"/>
                </a:solidFill>
              </a:rPr>
              <a:t>within</a:t>
            </a:r>
            <a:r>
              <a:rPr lang="de-DE" sz="2300" dirty="0">
                <a:solidFill>
                  <a:schemeClr val="accent2"/>
                </a:solidFill>
              </a:rPr>
              <a:t> </a:t>
            </a:r>
            <a:r>
              <a:rPr lang="de-DE" sz="2300" dirty="0" err="1">
                <a:solidFill>
                  <a:schemeClr val="accent2"/>
                </a:solidFill>
              </a:rPr>
              <a:t>Families</a:t>
            </a:r>
            <a:endParaRPr lang="de-DE" sz="2300" dirty="0">
              <a:solidFill>
                <a:schemeClr val="accent2"/>
              </a:solidFill>
            </a:endParaRPr>
          </a:p>
          <a:p>
            <a:pPr marL="285750" lvl="1" indent="-285750"/>
            <a:r>
              <a:rPr lang="de-DE" sz="1800" dirty="0" err="1"/>
              <a:t>When</a:t>
            </a:r>
            <a:r>
              <a:rPr lang="de-DE" sz="1800" dirty="0"/>
              <a:t> </a:t>
            </a:r>
            <a:r>
              <a:rPr lang="de-DE" sz="1800" dirty="0" err="1"/>
              <a:t>we</a:t>
            </a:r>
            <a:r>
              <a:rPr lang="de-DE" sz="1800" dirty="0"/>
              <a:t> </a:t>
            </a:r>
            <a:r>
              <a:rPr lang="de-DE" sz="1800" dirty="0" err="1"/>
              <a:t>are</a:t>
            </a:r>
            <a:r>
              <a:rPr lang="de-DE" sz="1800" dirty="0"/>
              <a:t> </a:t>
            </a:r>
            <a:r>
              <a:rPr lang="de-DE" sz="1800" dirty="0" err="1"/>
              <a:t>born</a:t>
            </a:r>
            <a:r>
              <a:rPr lang="de-DE" sz="1800" dirty="0"/>
              <a:t>, </a:t>
            </a:r>
            <a:r>
              <a:rPr lang="de-DE" sz="1800" dirty="0" err="1"/>
              <a:t>we</a:t>
            </a:r>
            <a:r>
              <a:rPr lang="de-DE" sz="1800" dirty="0"/>
              <a:t> </a:t>
            </a:r>
            <a:r>
              <a:rPr lang="de-DE" sz="1800" dirty="0" err="1"/>
              <a:t>are</a:t>
            </a:r>
            <a:r>
              <a:rPr lang="de-DE" sz="1800" dirty="0"/>
              <a:t> </a:t>
            </a:r>
            <a:r>
              <a:rPr lang="de-DE" sz="1800" dirty="0" err="1"/>
              <a:t>the</a:t>
            </a:r>
            <a:r>
              <a:rPr lang="de-DE" sz="1800" dirty="0"/>
              <a:t> </a:t>
            </a:r>
            <a:r>
              <a:rPr lang="de-DE" sz="1800" dirty="0" err="1"/>
              <a:t>generation</a:t>
            </a:r>
            <a:r>
              <a:rPr lang="de-DE" sz="1800" dirty="0"/>
              <a:t> </a:t>
            </a:r>
            <a:r>
              <a:rPr lang="de-DE" sz="1800" dirty="0" err="1"/>
              <a:t>of</a:t>
            </a:r>
            <a:r>
              <a:rPr lang="de-DE" sz="1800" dirty="0"/>
              <a:t> </a:t>
            </a:r>
            <a:r>
              <a:rPr lang="de-DE" sz="1800" dirty="0" err="1"/>
              <a:t>children</a:t>
            </a:r>
            <a:r>
              <a:rPr lang="de-DE" sz="1800" dirty="0"/>
              <a:t> (</a:t>
            </a:r>
            <a:r>
              <a:rPr lang="de-DE" sz="1800" dirty="0" err="1"/>
              <a:t>the</a:t>
            </a:r>
            <a:r>
              <a:rPr lang="de-DE" sz="1800" dirty="0"/>
              <a:t> </a:t>
            </a:r>
            <a:r>
              <a:rPr lang="de-DE" sz="1800" dirty="0" err="1"/>
              <a:t>young</a:t>
            </a:r>
            <a:r>
              <a:rPr lang="de-DE" sz="1800" dirty="0"/>
              <a:t> </a:t>
            </a:r>
            <a:r>
              <a:rPr lang="de-DE" sz="1800" dirty="0" err="1"/>
              <a:t>generation</a:t>
            </a:r>
            <a:r>
              <a:rPr lang="de-DE" sz="1800" dirty="0"/>
              <a:t>)</a:t>
            </a:r>
          </a:p>
          <a:p>
            <a:pPr marL="285750" lvl="1" indent="-285750"/>
            <a:r>
              <a:rPr lang="de-DE" sz="1800" dirty="0"/>
              <a:t>As </a:t>
            </a:r>
            <a:r>
              <a:rPr lang="de-DE" sz="1800" dirty="0" err="1"/>
              <a:t>soon</a:t>
            </a:r>
            <a:r>
              <a:rPr lang="de-DE" sz="1800" dirty="0"/>
              <a:t> </a:t>
            </a:r>
            <a:r>
              <a:rPr lang="de-DE" sz="1800" dirty="0" err="1"/>
              <a:t>as</a:t>
            </a:r>
            <a:r>
              <a:rPr lang="de-DE" sz="1800" dirty="0"/>
              <a:t> </a:t>
            </a:r>
            <a:r>
              <a:rPr lang="de-DE" sz="1800" dirty="0" err="1"/>
              <a:t>we</a:t>
            </a:r>
            <a:r>
              <a:rPr lang="de-DE" sz="1800" dirty="0"/>
              <a:t> </a:t>
            </a:r>
            <a:r>
              <a:rPr lang="de-DE" sz="1800" dirty="0" err="1"/>
              <a:t>have</a:t>
            </a:r>
            <a:r>
              <a:rPr lang="de-DE" sz="1800" dirty="0"/>
              <a:t> </a:t>
            </a:r>
            <a:r>
              <a:rPr lang="de-DE" sz="1800" dirty="0" err="1"/>
              <a:t>children</a:t>
            </a:r>
            <a:r>
              <a:rPr lang="de-DE" sz="1800" dirty="0"/>
              <a:t>, </a:t>
            </a:r>
            <a:r>
              <a:rPr lang="de-DE" sz="1800" dirty="0" err="1"/>
              <a:t>we</a:t>
            </a:r>
            <a:r>
              <a:rPr lang="de-DE" sz="1800" dirty="0"/>
              <a:t> </a:t>
            </a:r>
            <a:r>
              <a:rPr lang="de-DE" sz="1800" dirty="0" err="1"/>
              <a:t>are</a:t>
            </a:r>
            <a:r>
              <a:rPr lang="de-DE" sz="1800" dirty="0"/>
              <a:t> </a:t>
            </a:r>
            <a:r>
              <a:rPr lang="de-DE" sz="1800" dirty="0" err="1"/>
              <a:t>the</a:t>
            </a:r>
            <a:r>
              <a:rPr lang="de-DE" sz="1800" dirty="0"/>
              <a:t> </a:t>
            </a:r>
            <a:r>
              <a:rPr lang="de-DE" sz="1800" dirty="0" err="1"/>
              <a:t>generation</a:t>
            </a:r>
            <a:r>
              <a:rPr lang="de-DE" sz="1800" dirty="0"/>
              <a:t> </a:t>
            </a:r>
            <a:r>
              <a:rPr lang="de-DE" sz="1800" dirty="0" err="1"/>
              <a:t>of</a:t>
            </a:r>
            <a:r>
              <a:rPr lang="de-DE" sz="1800" dirty="0"/>
              <a:t> </a:t>
            </a:r>
            <a:r>
              <a:rPr lang="de-DE" sz="1800" dirty="0" err="1"/>
              <a:t>parents</a:t>
            </a:r>
            <a:r>
              <a:rPr lang="de-DE" sz="1800" dirty="0"/>
              <a:t> (</a:t>
            </a:r>
            <a:r>
              <a:rPr lang="de-DE" sz="1800" dirty="0" err="1"/>
              <a:t>the</a:t>
            </a:r>
            <a:r>
              <a:rPr lang="de-DE" sz="1800" dirty="0"/>
              <a:t> </a:t>
            </a:r>
            <a:r>
              <a:rPr lang="de-DE" sz="1800" dirty="0" err="1"/>
              <a:t>old</a:t>
            </a:r>
            <a:r>
              <a:rPr lang="de-DE" sz="1800" dirty="0"/>
              <a:t> </a:t>
            </a:r>
            <a:r>
              <a:rPr lang="de-DE" sz="1800" dirty="0" err="1"/>
              <a:t>generation</a:t>
            </a:r>
            <a:r>
              <a:rPr lang="de-DE" sz="1800" dirty="0"/>
              <a:t>) </a:t>
            </a:r>
          </a:p>
          <a:p>
            <a:pPr lvl="1" indent="0">
              <a:buNone/>
            </a:pPr>
            <a:br>
              <a:rPr lang="de-DE" sz="2400" dirty="0"/>
            </a:br>
            <a:endParaRPr lang="de-DE" sz="2400" dirty="0"/>
          </a:p>
          <a:p>
            <a:pPr lvl="1" indent="0">
              <a:buNone/>
            </a:pPr>
            <a:r>
              <a:rPr lang="de-DE" sz="2300" dirty="0">
                <a:solidFill>
                  <a:schemeClr val="accent2"/>
                </a:solidFill>
              </a:rPr>
              <a:t>Attribute </a:t>
            </a:r>
            <a:r>
              <a:rPr lang="de-DE" sz="2300" dirty="0" err="1">
                <a:solidFill>
                  <a:schemeClr val="accent2"/>
                </a:solidFill>
              </a:rPr>
              <a:t>of</a:t>
            </a:r>
            <a:r>
              <a:rPr lang="de-DE" sz="2300" dirty="0">
                <a:solidFill>
                  <a:schemeClr val="accent2"/>
                </a:solidFill>
              </a:rPr>
              <a:t> Age</a:t>
            </a:r>
          </a:p>
          <a:p>
            <a:pPr marL="285750" lvl="1" indent="-285750"/>
            <a:r>
              <a:rPr lang="de-DE" sz="1800" dirty="0"/>
              <a:t>The </a:t>
            </a:r>
            <a:r>
              <a:rPr lang="de-DE" sz="1800" dirty="0" err="1"/>
              <a:t>most</a:t>
            </a:r>
            <a:r>
              <a:rPr lang="de-DE" sz="1800" dirty="0"/>
              <a:t> </a:t>
            </a:r>
            <a:r>
              <a:rPr lang="de-DE" sz="1800" dirty="0" err="1"/>
              <a:t>important</a:t>
            </a:r>
            <a:r>
              <a:rPr lang="de-DE" sz="1800" dirty="0"/>
              <a:t> </a:t>
            </a:r>
            <a:r>
              <a:rPr lang="de-DE" sz="1800" dirty="0" err="1"/>
              <a:t>attribtue</a:t>
            </a:r>
            <a:r>
              <a:rPr lang="de-DE" sz="1800" dirty="0"/>
              <a:t> </a:t>
            </a:r>
            <a:r>
              <a:rPr lang="de-DE" sz="1800" dirty="0" err="1"/>
              <a:t>of</a:t>
            </a:r>
            <a:r>
              <a:rPr lang="de-DE" sz="1800" dirty="0"/>
              <a:t> </a:t>
            </a:r>
            <a:r>
              <a:rPr lang="de-DE" sz="1800" dirty="0" err="1"/>
              <a:t>age</a:t>
            </a:r>
            <a:r>
              <a:rPr lang="de-DE" sz="1800" dirty="0"/>
              <a:t> </a:t>
            </a:r>
            <a:r>
              <a:rPr lang="de-DE" sz="1800" dirty="0" err="1"/>
              <a:t>is</a:t>
            </a:r>
            <a:r>
              <a:rPr lang="de-DE" sz="1800" dirty="0"/>
              <a:t> </a:t>
            </a:r>
            <a:r>
              <a:rPr lang="de-DE" sz="1800" dirty="0" err="1"/>
              <a:t>it‘s</a:t>
            </a:r>
            <a:r>
              <a:rPr lang="de-DE" sz="1800" dirty="0"/>
              <a:t> </a:t>
            </a:r>
            <a:r>
              <a:rPr lang="de-DE" sz="1800" dirty="0" err="1"/>
              <a:t>changing</a:t>
            </a:r>
            <a:r>
              <a:rPr lang="de-DE" sz="1800" dirty="0"/>
              <a:t> </a:t>
            </a:r>
            <a:r>
              <a:rPr lang="de-DE" sz="1800" dirty="0" err="1"/>
              <a:t>charakter</a:t>
            </a:r>
            <a:r>
              <a:rPr lang="de-DE" sz="1800" dirty="0"/>
              <a:t>: </a:t>
            </a:r>
            <a:r>
              <a:rPr lang="de-DE" sz="1800" dirty="0" err="1"/>
              <a:t>we</a:t>
            </a:r>
            <a:r>
              <a:rPr lang="de-DE" sz="1800" dirty="0"/>
              <a:t> all </a:t>
            </a:r>
            <a:r>
              <a:rPr lang="de-DE" sz="1800" dirty="0" err="1"/>
              <a:t>start</a:t>
            </a:r>
            <a:r>
              <a:rPr lang="de-DE" sz="1800" dirty="0"/>
              <a:t> </a:t>
            </a:r>
            <a:r>
              <a:rPr lang="de-DE" sz="1800" dirty="0" err="1"/>
              <a:t>young</a:t>
            </a:r>
            <a:r>
              <a:rPr lang="de-DE" sz="1800" dirty="0"/>
              <a:t> and </a:t>
            </a:r>
            <a:r>
              <a:rPr lang="de-DE" sz="1800" dirty="0" err="1"/>
              <a:t>grow</a:t>
            </a:r>
            <a:r>
              <a:rPr lang="de-DE" sz="1800" dirty="0"/>
              <a:t> </a:t>
            </a:r>
            <a:r>
              <a:rPr lang="de-DE" sz="1800" dirty="0" err="1"/>
              <a:t>old</a:t>
            </a:r>
            <a:r>
              <a:rPr lang="de-DE" sz="1800" dirty="0"/>
              <a:t> – </a:t>
            </a:r>
            <a:r>
              <a:rPr lang="de-DE" sz="1800" dirty="0" err="1"/>
              <a:t>process</a:t>
            </a:r>
            <a:r>
              <a:rPr lang="de-DE" sz="1800" dirty="0"/>
              <a:t> </a:t>
            </a:r>
            <a:r>
              <a:rPr lang="de-DE" sz="1800" dirty="0" err="1"/>
              <a:t>of</a:t>
            </a:r>
            <a:r>
              <a:rPr lang="de-DE" sz="1800" dirty="0"/>
              <a:t> </a:t>
            </a:r>
            <a:r>
              <a:rPr lang="de-DE" sz="1800" dirty="0" err="1"/>
              <a:t>ageing</a:t>
            </a:r>
            <a:r>
              <a:rPr lang="de-DE" sz="1800" dirty="0"/>
              <a:t> </a:t>
            </a:r>
          </a:p>
          <a:p>
            <a:pPr lvl="1"/>
            <a:endParaRPr lang="de-DE" sz="2400" dirty="0"/>
          </a:p>
          <a:p>
            <a:pPr lvl="1" indent="0">
              <a:buNone/>
            </a:pPr>
            <a:endParaRPr lang="de-DE" sz="2400" dirty="0"/>
          </a:p>
          <a:p>
            <a:pPr lvl="1"/>
            <a:endParaRPr lang="de-DE" sz="2400" dirty="0"/>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de-DE" dirty="0" err="1"/>
              <a:t>When</a:t>
            </a:r>
            <a:r>
              <a:rPr lang="de-DE" dirty="0"/>
              <a:t> </a:t>
            </a:r>
            <a:r>
              <a:rPr lang="de-DE" dirty="0" err="1"/>
              <a:t>are</a:t>
            </a:r>
            <a:r>
              <a:rPr lang="de-DE" dirty="0"/>
              <a:t> </a:t>
            </a:r>
            <a:r>
              <a:rPr lang="de-DE" dirty="0" err="1"/>
              <a:t>we</a:t>
            </a:r>
            <a:r>
              <a:rPr lang="de-DE" dirty="0"/>
              <a:t> </a:t>
            </a:r>
            <a:r>
              <a:rPr lang="de-DE" dirty="0" err="1"/>
              <a:t>old</a:t>
            </a:r>
            <a:r>
              <a:rPr lang="de-DE" dirty="0"/>
              <a:t>?</a:t>
            </a:r>
            <a:endParaRPr lang="en-GB" dirty="0"/>
          </a:p>
        </p:txBody>
      </p:sp>
    </p:spTree>
    <p:extLst>
      <p:ext uri="{BB962C8B-B14F-4D97-AF65-F5344CB8AC3E}">
        <p14:creationId xmlns:p14="http://schemas.microsoft.com/office/powerpoint/2010/main" val="4291181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8</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en-GB" dirty="0"/>
              <a:t>Older people</a:t>
            </a:r>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a:xfrm>
            <a:off x="-1" y="1638300"/>
            <a:ext cx="11449879" cy="4538663"/>
          </a:xfrm>
        </p:spPr>
        <p:txBody>
          <a:bodyPr>
            <a:normAutofit/>
          </a:bodyPr>
          <a:lstStyle/>
          <a:p>
            <a:pPr lvl="1"/>
            <a:endParaRPr lang="cs-CZ" sz="2400" dirty="0"/>
          </a:p>
          <a:p>
            <a:pPr lvl="1" indent="0">
              <a:lnSpc>
                <a:spcPts val="2760"/>
              </a:lnSpc>
              <a:spcBef>
                <a:spcPts val="0"/>
              </a:spcBef>
              <a:buNone/>
            </a:pPr>
            <a:r>
              <a:rPr lang="de-DE" sz="2300" dirty="0">
                <a:solidFill>
                  <a:schemeClr val="accent2"/>
                </a:solidFill>
              </a:rPr>
              <a:t>Concept </a:t>
            </a:r>
            <a:r>
              <a:rPr lang="de-DE" sz="2300" dirty="0" err="1">
                <a:solidFill>
                  <a:schemeClr val="accent2"/>
                </a:solidFill>
              </a:rPr>
              <a:t>of</a:t>
            </a:r>
            <a:r>
              <a:rPr lang="de-DE" sz="2300" dirty="0">
                <a:solidFill>
                  <a:schemeClr val="accent2"/>
                </a:solidFill>
              </a:rPr>
              <a:t> Generations </a:t>
            </a:r>
            <a:r>
              <a:rPr lang="de-DE" sz="2300" dirty="0" err="1">
                <a:solidFill>
                  <a:schemeClr val="accent2"/>
                </a:solidFill>
              </a:rPr>
              <a:t>within</a:t>
            </a:r>
            <a:r>
              <a:rPr lang="de-DE" sz="2300" dirty="0">
                <a:solidFill>
                  <a:schemeClr val="accent2"/>
                </a:solidFill>
              </a:rPr>
              <a:t> </a:t>
            </a:r>
            <a:r>
              <a:rPr lang="de-DE" sz="2300" dirty="0" err="1">
                <a:solidFill>
                  <a:schemeClr val="accent2"/>
                </a:solidFill>
              </a:rPr>
              <a:t>Families</a:t>
            </a:r>
            <a:endParaRPr lang="de-DE" sz="2300" dirty="0">
              <a:solidFill>
                <a:schemeClr val="accent2"/>
              </a:solidFill>
            </a:endParaRPr>
          </a:p>
          <a:p>
            <a:pPr marL="285750" lvl="1" indent="-285750"/>
            <a:r>
              <a:rPr lang="de-DE" sz="1800" dirty="0" err="1"/>
              <a:t>When</a:t>
            </a:r>
            <a:r>
              <a:rPr lang="de-DE" sz="1800" dirty="0"/>
              <a:t> </a:t>
            </a:r>
            <a:r>
              <a:rPr lang="de-DE" sz="1800" dirty="0" err="1"/>
              <a:t>we</a:t>
            </a:r>
            <a:r>
              <a:rPr lang="de-DE" sz="1800" dirty="0"/>
              <a:t> </a:t>
            </a:r>
            <a:r>
              <a:rPr lang="de-DE" sz="1800" dirty="0" err="1"/>
              <a:t>are</a:t>
            </a:r>
            <a:r>
              <a:rPr lang="de-DE" sz="1800" dirty="0"/>
              <a:t> </a:t>
            </a:r>
            <a:r>
              <a:rPr lang="de-DE" sz="1800" dirty="0" err="1"/>
              <a:t>born</a:t>
            </a:r>
            <a:r>
              <a:rPr lang="de-DE" sz="1800" dirty="0"/>
              <a:t>, </a:t>
            </a:r>
            <a:r>
              <a:rPr lang="de-DE" sz="1800" dirty="0" err="1"/>
              <a:t>we</a:t>
            </a:r>
            <a:r>
              <a:rPr lang="de-DE" sz="1800" dirty="0"/>
              <a:t> </a:t>
            </a:r>
            <a:r>
              <a:rPr lang="de-DE" sz="1800" dirty="0" err="1"/>
              <a:t>are</a:t>
            </a:r>
            <a:r>
              <a:rPr lang="de-DE" sz="1800" dirty="0"/>
              <a:t> </a:t>
            </a:r>
            <a:r>
              <a:rPr lang="de-DE" sz="1800" dirty="0" err="1"/>
              <a:t>the</a:t>
            </a:r>
            <a:r>
              <a:rPr lang="de-DE" sz="1800" dirty="0"/>
              <a:t> </a:t>
            </a:r>
            <a:r>
              <a:rPr lang="de-DE" sz="1800" dirty="0" err="1"/>
              <a:t>generation</a:t>
            </a:r>
            <a:r>
              <a:rPr lang="de-DE" sz="1800" dirty="0"/>
              <a:t> </a:t>
            </a:r>
            <a:r>
              <a:rPr lang="de-DE" sz="1800" dirty="0" err="1"/>
              <a:t>of</a:t>
            </a:r>
            <a:r>
              <a:rPr lang="de-DE" sz="1800" dirty="0"/>
              <a:t> </a:t>
            </a:r>
            <a:r>
              <a:rPr lang="de-DE" sz="1800" dirty="0" err="1"/>
              <a:t>children</a:t>
            </a:r>
            <a:r>
              <a:rPr lang="de-DE" sz="1800" dirty="0"/>
              <a:t> (</a:t>
            </a:r>
            <a:r>
              <a:rPr lang="de-DE" sz="1800" dirty="0" err="1"/>
              <a:t>the</a:t>
            </a:r>
            <a:r>
              <a:rPr lang="de-DE" sz="1800" dirty="0"/>
              <a:t> </a:t>
            </a:r>
            <a:r>
              <a:rPr lang="de-DE" sz="1800" dirty="0" err="1"/>
              <a:t>young</a:t>
            </a:r>
            <a:r>
              <a:rPr lang="de-DE" sz="1800" dirty="0"/>
              <a:t> </a:t>
            </a:r>
            <a:r>
              <a:rPr lang="de-DE" sz="1800" dirty="0" err="1"/>
              <a:t>generation</a:t>
            </a:r>
            <a:r>
              <a:rPr lang="de-DE" sz="1800" dirty="0"/>
              <a:t>)</a:t>
            </a:r>
          </a:p>
          <a:p>
            <a:pPr marL="285750" lvl="1" indent="-285750"/>
            <a:r>
              <a:rPr lang="de-DE" sz="1800" dirty="0"/>
              <a:t>As </a:t>
            </a:r>
            <a:r>
              <a:rPr lang="de-DE" sz="1800" dirty="0" err="1"/>
              <a:t>soon</a:t>
            </a:r>
            <a:r>
              <a:rPr lang="de-DE" sz="1800" dirty="0"/>
              <a:t> </a:t>
            </a:r>
            <a:r>
              <a:rPr lang="de-DE" sz="1800" dirty="0" err="1"/>
              <a:t>as</a:t>
            </a:r>
            <a:r>
              <a:rPr lang="de-DE" sz="1800" dirty="0"/>
              <a:t> </a:t>
            </a:r>
            <a:r>
              <a:rPr lang="de-DE" sz="1800" dirty="0" err="1"/>
              <a:t>we</a:t>
            </a:r>
            <a:r>
              <a:rPr lang="de-DE" sz="1800" dirty="0"/>
              <a:t> </a:t>
            </a:r>
            <a:r>
              <a:rPr lang="de-DE" sz="1800" dirty="0" err="1"/>
              <a:t>have</a:t>
            </a:r>
            <a:r>
              <a:rPr lang="de-DE" sz="1800" dirty="0"/>
              <a:t> </a:t>
            </a:r>
            <a:r>
              <a:rPr lang="de-DE" sz="1800" dirty="0" err="1"/>
              <a:t>children</a:t>
            </a:r>
            <a:r>
              <a:rPr lang="de-DE" sz="1800" dirty="0"/>
              <a:t>, </a:t>
            </a:r>
            <a:r>
              <a:rPr lang="de-DE" sz="1800" dirty="0" err="1"/>
              <a:t>we</a:t>
            </a:r>
            <a:r>
              <a:rPr lang="de-DE" sz="1800" dirty="0"/>
              <a:t> </a:t>
            </a:r>
            <a:r>
              <a:rPr lang="de-DE" sz="1800" dirty="0" err="1"/>
              <a:t>are</a:t>
            </a:r>
            <a:r>
              <a:rPr lang="de-DE" sz="1800" dirty="0"/>
              <a:t> </a:t>
            </a:r>
            <a:r>
              <a:rPr lang="de-DE" sz="1800" dirty="0" err="1"/>
              <a:t>the</a:t>
            </a:r>
            <a:r>
              <a:rPr lang="de-DE" sz="1800" dirty="0"/>
              <a:t> </a:t>
            </a:r>
            <a:r>
              <a:rPr lang="de-DE" sz="1800" dirty="0" err="1"/>
              <a:t>generation</a:t>
            </a:r>
            <a:r>
              <a:rPr lang="de-DE" sz="1800" dirty="0"/>
              <a:t> </a:t>
            </a:r>
            <a:r>
              <a:rPr lang="de-DE" sz="1800" dirty="0" err="1"/>
              <a:t>of</a:t>
            </a:r>
            <a:r>
              <a:rPr lang="de-DE" sz="1800" dirty="0"/>
              <a:t> </a:t>
            </a:r>
            <a:r>
              <a:rPr lang="de-DE" sz="1800" dirty="0" err="1"/>
              <a:t>parents</a:t>
            </a:r>
            <a:r>
              <a:rPr lang="de-DE" sz="1800" dirty="0"/>
              <a:t> (</a:t>
            </a:r>
            <a:r>
              <a:rPr lang="de-DE" sz="1800" dirty="0" err="1"/>
              <a:t>the</a:t>
            </a:r>
            <a:r>
              <a:rPr lang="de-DE" sz="1800" dirty="0"/>
              <a:t> </a:t>
            </a:r>
            <a:r>
              <a:rPr lang="de-DE" sz="1800" dirty="0" err="1"/>
              <a:t>old</a:t>
            </a:r>
            <a:r>
              <a:rPr lang="de-DE" sz="1800" dirty="0"/>
              <a:t> </a:t>
            </a:r>
            <a:r>
              <a:rPr lang="de-DE" sz="1800" dirty="0" err="1"/>
              <a:t>generation</a:t>
            </a:r>
            <a:r>
              <a:rPr lang="de-DE" sz="1800" dirty="0"/>
              <a:t>) </a:t>
            </a:r>
            <a:br>
              <a:rPr lang="de-DE" sz="2400" dirty="0"/>
            </a:br>
            <a:endParaRPr lang="de-DE" sz="2400" dirty="0"/>
          </a:p>
          <a:p>
            <a:pPr lvl="1" indent="0">
              <a:buNone/>
            </a:pPr>
            <a:r>
              <a:rPr lang="de-DE" sz="2300" dirty="0">
                <a:solidFill>
                  <a:schemeClr val="accent2"/>
                </a:solidFill>
              </a:rPr>
              <a:t>Attribute </a:t>
            </a:r>
            <a:r>
              <a:rPr lang="de-DE" sz="2300" dirty="0" err="1">
                <a:solidFill>
                  <a:schemeClr val="accent2"/>
                </a:solidFill>
              </a:rPr>
              <a:t>of</a:t>
            </a:r>
            <a:r>
              <a:rPr lang="de-DE" sz="2300" dirty="0">
                <a:solidFill>
                  <a:schemeClr val="accent2"/>
                </a:solidFill>
              </a:rPr>
              <a:t> Age</a:t>
            </a:r>
          </a:p>
          <a:p>
            <a:pPr marL="342900" lvl="1" indent="-342900"/>
            <a:r>
              <a:rPr lang="de-DE" sz="1800" dirty="0"/>
              <a:t>The </a:t>
            </a:r>
            <a:r>
              <a:rPr lang="de-DE" sz="1800" dirty="0" err="1"/>
              <a:t>most</a:t>
            </a:r>
            <a:r>
              <a:rPr lang="de-DE" sz="1800" dirty="0"/>
              <a:t> </a:t>
            </a:r>
            <a:r>
              <a:rPr lang="de-DE" sz="1800" dirty="0" err="1"/>
              <a:t>important</a:t>
            </a:r>
            <a:r>
              <a:rPr lang="de-DE" sz="1800" dirty="0"/>
              <a:t> </a:t>
            </a:r>
            <a:r>
              <a:rPr lang="de-DE" sz="1800" dirty="0" err="1"/>
              <a:t>attribtue</a:t>
            </a:r>
            <a:r>
              <a:rPr lang="de-DE" sz="1800" dirty="0"/>
              <a:t> </a:t>
            </a:r>
            <a:r>
              <a:rPr lang="de-DE" sz="1800" dirty="0" err="1"/>
              <a:t>of</a:t>
            </a:r>
            <a:r>
              <a:rPr lang="de-DE" sz="1800" dirty="0"/>
              <a:t> </a:t>
            </a:r>
            <a:r>
              <a:rPr lang="de-DE" sz="1800" dirty="0" err="1"/>
              <a:t>age</a:t>
            </a:r>
            <a:r>
              <a:rPr lang="de-DE" sz="1800" dirty="0"/>
              <a:t> </a:t>
            </a:r>
            <a:r>
              <a:rPr lang="de-DE" sz="1800" dirty="0" err="1"/>
              <a:t>is</a:t>
            </a:r>
            <a:r>
              <a:rPr lang="de-DE" sz="1800" dirty="0"/>
              <a:t> </a:t>
            </a:r>
            <a:r>
              <a:rPr lang="de-DE" sz="1800" dirty="0" err="1"/>
              <a:t>it‘s</a:t>
            </a:r>
            <a:r>
              <a:rPr lang="de-DE" sz="1800" dirty="0"/>
              <a:t> </a:t>
            </a:r>
            <a:r>
              <a:rPr lang="de-DE" sz="1800" dirty="0" err="1"/>
              <a:t>changing</a:t>
            </a:r>
            <a:r>
              <a:rPr lang="de-DE" sz="1800" dirty="0"/>
              <a:t> </a:t>
            </a:r>
            <a:r>
              <a:rPr lang="de-DE" sz="1800" dirty="0" err="1"/>
              <a:t>charakter</a:t>
            </a:r>
            <a:r>
              <a:rPr lang="de-DE" sz="1800" dirty="0"/>
              <a:t>: </a:t>
            </a:r>
            <a:r>
              <a:rPr lang="de-DE" sz="1800" dirty="0" err="1"/>
              <a:t>we</a:t>
            </a:r>
            <a:r>
              <a:rPr lang="de-DE" sz="1800" dirty="0"/>
              <a:t> all </a:t>
            </a:r>
            <a:r>
              <a:rPr lang="de-DE" sz="1800" dirty="0" err="1"/>
              <a:t>start</a:t>
            </a:r>
            <a:r>
              <a:rPr lang="de-DE" sz="1800" dirty="0"/>
              <a:t> </a:t>
            </a:r>
            <a:r>
              <a:rPr lang="de-DE" sz="1800" dirty="0" err="1"/>
              <a:t>young</a:t>
            </a:r>
            <a:r>
              <a:rPr lang="de-DE" sz="1800" dirty="0"/>
              <a:t> and </a:t>
            </a:r>
            <a:r>
              <a:rPr lang="de-DE" sz="1800" dirty="0" err="1"/>
              <a:t>grow</a:t>
            </a:r>
            <a:r>
              <a:rPr lang="de-DE" sz="1800" dirty="0"/>
              <a:t> </a:t>
            </a:r>
            <a:r>
              <a:rPr lang="de-DE" sz="1800" dirty="0" err="1"/>
              <a:t>old</a:t>
            </a:r>
            <a:r>
              <a:rPr lang="de-DE" sz="1800" dirty="0"/>
              <a:t> – </a:t>
            </a:r>
            <a:r>
              <a:rPr lang="de-DE" sz="1800" dirty="0" err="1"/>
              <a:t>process</a:t>
            </a:r>
            <a:r>
              <a:rPr lang="de-DE" sz="1800" dirty="0"/>
              <a:t> </a:t>
            </a:r>
            <a:r>
              <a:rPr lang="de-DE" sz="1800" dirty="0" err="1"/>
              <a:t>of</a:t>
            </a:r>
            <a:r>
              <a:rPr lang="de-DE" sz="1800" dirty="0"/>
              <a:t> </a:t>
            </a:r>
            <a:r>
              <a:rPr lang="de-DE" sz="1800" dirty="0" err="1"/>
              <a:t>ageing</a:t>
            </a:r>
            <a:r>
              <a:rPr lang="de-DE" sz="1800" dirty="0"/>
              <a:t> </a:t>
            </a:r>
          </a:p>
          <a:p>
            <a:pPr lvl="1"/>
            <a:endParaRPr lang="de-DE" sz="2400" dirty="0"/>
          </a:p>
          <a:p>
            <a:pPr lvl="1" indent="0">
              <a:buNone/>
            </a:pPr>
            <a:endParaRPr lang="de-DE" sz="2400" dirty="0">
              <a:solidFill>
                <a:schemeClr val="accent2"/>
              </a:solidFill>
            </a:endParaRPr>
          </a:p>
          <a:p>
            <a:pPr lvl="1" indent="0">
              <a:buNone/>
            </a:pPr>
            <a:r>
              <a:rPr lang="de-DE" sz="2300" dirty="0" err="1">
                <a:solidFill>
                  <a:schemeClr val="accent2"/>
                </a:solidFill>
              </a:rPr>
              <a:t>If</a:t>
            </a:r>
            <a:r>
              <a:rPr lang="de-DE" sz="2300" dirty="0">
                <a:solidFill>
                  <a:schemeClr val="accent2"/>
                </a:solidFill>
              </a:rPr>
              <a:t> </a:t>
            </a:r>
            <a:r>
              <a:rPr lang="de-DE" sz="2300" dirty="0" err="1">
                <a:solidFill>
                  <a:schemeClr val="accent2"/>
                </a:solidFill>
              </a:rPr>
              <a:t>we</a:t>
            </a:r>
            <a:r>
              <a:rPr lang="de-DE" sz="2300" dirty="0">
                <a:solidFill>
                  <a:schemeClr val="accent2"/>
                </a:solidFill>
              </a:rPr>
              <a:t> </a:t>
            </a:r>
            <a:r>
              <a:rPr lang="de-DE" sz="2300" dirty="0" err="1">
                <a:solidFill>
                  <a:schemeClr val="accent2"/>
                </a:solidFill>
              </a:rPr>
              <a:t>are</a:t>
            </a:r>
            <a:r>
              <a:rPr lang="de-DE" sz="2300" dirty="0">
                <a:solidFill>
                  <a:schemeClr val="accent2"/>
                </a:solidFill>
              </a:rPr>
              <a:t> </a:t>
            </a:r>
            <a:r>
              <a:rPr lang="de-DE" sz="2300" dirty="0" err="1">
                <a:solidFill>
                  <a:schemeClr val="accent2"/>
                </a:solidFill>
              </a:rPr>
              <a:t>frail</a:t>
            </a:r>
            <a:r>
              <a:rPr lang="de-DE" sz="2300" dirty="0">
                <a:solidFill>
                  <a:schemeClr val="accent2"/>
                </a:solidFill>
              </a:rPr>
              <a:t> and in </a:t>
            </a:r>
            <a:r>
              <a:rPr lang="de-DE" sz="2300" dirty="0" err="1">
                <a:solidFill>
                  <a:schemeClr val="accent2"/>
                </a:solidFill>
              </a:rPr>
              <a:t>need</a:t>
            </a:r>
            <a:r>
              <a:rPr lang="de-DE" sz="2300" dirty="0">
                <a:solidFill>
                  <a:schemeClr val="accent2"/>
                </a:solidFill>
              </a:rPr>
              <a:t> </a:t>
            </a:r>
            <a:r>
              <a:rPr lang="de-DE" sz="2300" dirty="0" err="1">
                <a:solidFill>
                  <a:schemeClr val="accent2"/>
                </a:solidFill>
              </a:rPr>
              <a:t>of</a:t>
            </a:r>
            <a:r>
              <a:rPr lang="de-DE" sz="2300" dirty="0">
                <a:solidFill>
                  <a:schemeClr val="accent2"/>
                </a:solidFill>
              </a:rPr>
              <a:t> </a:t>
            </a:r>
            <a:r>
              <a:rPr lang="de-DE" sz="2300" dirty="0" err="1">
                <a:solidFill>
                  <a:schemeClr val="accent2"/>
                </a:solidFill>
              </a:rPr>
              <a:t>long</a:t>
            </a:r>
            <a:r>
              <a:rPr lang="de-DE" sz="2300" dirty="0">
                <a:solidFill>
                  <a:schemeClr val="accent2"/>
                </a:solidFill>
              </a:rPr>
              <a:t>-term care, </a:t>
            </a:r>
            <a:r>
              <a:rPr lang="de-DE" sz="2300" dirty="0" err="1">
                <a:solidFill>
                  <a:schemeClr val="accent2"/>
                </a:solidFill>
              </a:rPr>
              <a:t>who</a:t>
            </a:r>
            <a:r>
              <a:rPr lang="de-DE" sz="2300" dirty="0">
                <a:solidFill>
                  <a:schemeClr val="accent2"/>
                </a:solidFill>
              </a:rPr>
              <a:t> </a:t>
            </a:r>
            <a:r>
              <a:rPr lang="de-DE" sz="2300" dirty="0" err="1">
                <a:solidFill>
                  <a:schemeClr val="accent2"/>
                </a:solidFill>
              </a:rPr>
              <a:t>is</a:t>
            </a:r>
            <a:r>
              <a:rPr lang="de-DE" sz="2300" dirty="0">
                <a:solidFill>
                  <a:schemeClr val="accent2"/>
                </a:solidFill>
              </a:rPr>
              <a:t> </a:t>
            </a:r>
            <a:r>
              <a:rPr lang="de-DE" sz="2300" dirty="0" err="1">
                <a:solidFill>
                  <a:schemeClr val="accent2"/>
                </a:solidFill>
              </a:rPr>
              <a:t>responsible</a:t>
            </a:r>
            <a:r>
              <a:rPr lang="de-DE" sz="2300" dirty="0">
                <a:solidFill>
                  <a:schemeClr val="accent2"/>
                </a:solidFill>
              </a:rPr>
              <a:t> </a:t>
            </a:r>
            <a:r>
              <a:rPr lang="de-DE" sz="2300" dirty="0" err="1">
                <a:solidFill>
                  <a:schemeClr val="accent2"/>
                </a:solidFill>
              </a:rPr>
              <a:t>to</a:t>
            </a:r>
            <a:r>
              <a:rPr lang="de-DE" sz="2300" dirty="0">
                <a:solidFill>
                  <a:schemeClr val="accent2"/>
                </a:solidFill>
              </a:rPr>
              <a:t> </a:t>
            </a:r>
            <a:r>
              <a:rPr lang="de-DE" sz="2300" dirty="0" err="1">
                <a:solidFill>
                  <a:schemeClr val="accent2"/>
                </a:solidFill>
              </a:rPr>
              <a:t>provide</a:t>
            </a:r>
            <a:r>
              <a:rPr lang="de-DE" sz="2300" dirty="0">
                <a:solidFill>
                  <a:schemeClr val="accent2"/>
                </a:solidFill>
              </a:rPr>
              <a:t> </a:t>
            </a:r>
            <a:r>
              <a:rPr lang="de-DE" sz="2300" dirty="0" err="1">
                <a:solidFill>
                  <a:schemeClr val="accent2"/>
                </a:solidFill>
              </a:rPr>
              <a:t>it</a:t>
            </a:r>
            <a:r>
              <a:rPr lang="de-DE" sz="2300" dirty="0">
                <a:solidFill>
                  <a:schemeClr val="accent2"/>
                </a:solidFill>
              </a:rPr>
              <a:t>?</a:t>
            </a:r>
            <a:endParaRPr lang="de-DE" sz="2300" dirty="0"/>
          </a:p>
          <a:p>
            <a:pPr lvl="1"/>
            <a:endParaRPr lang="de-DE" sz="2400" dirty="0"/>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de-DE" dirty="0" err="1"/>
              <a:t>When</a:t>
            </a:r>
            <a:r>
              <a:rPr lang="de-DE" dirty="0"/>
              <a:t> </a:t>
            </a:r>
            <a:r>
              <a:rPr lang="de-DE" dirty="0" err="1"/>
              <a:t>are</a:t>
            </a:r>
            <a:r>
              <a:rPr lang="de-DE" dirty="0"/>
              <a:t> </a:t>
            </a:r>
            <a:r>
              <a:rPr lang="de-DE" dirty="0" err="1"/>
              <a:t>we</a:t>
            </a:r>
            <a:r>
              <a:rPr lang="de-DE" dirty="0"/>
              <a:t> </a:t>
            </a:r>
            <a:r>
              <a:rPr lang="de-DE" dirty="0" err="1"/>
              <a:t>old</a:t>
            </a:r>
            <a:r>
              <a:rPr lang="de-DE" dirty="0"/>
              <a:t>?</a:t>
            </a:r>
            <a:endParaRPr lang="en-GB" dirty="0"/>
          </a:p>
        </p:txBody>
      </p:sp>
    </p:spTree>
    <p:extLst>
      <p:ext uri="{BB962C8B-B14F-4D97-AF65-F5344CB8AC3E}">
        <p14:creationId xmlns:p14="http://schemas.microsoft.com/office/powerpoint/2010/main" val="4227600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1">
            <a:extLst>
              <a:ext uri="{FF2B5EF4-FFF2-40B4-BE49-F238E27FC236}">
                <a16:creationId xmlns:a16="http://schemas.microsoft.com/office/drawing/2014/main" id="{437C9AF1-E481-459F-AA65-0D4F3B5187A9}"/>
              </a:ext>
            </a:extLst>
          </p:cNvPr>
          <p:cNvSpPr>
            <a:spLocks noGrp="1"/>
          </p:cNvSpPr>
          <p:nvPr>
            <p:ph type="sldNum" sz="quarter" idx="12"/>
          </p:nvPr>
        </p:nvSpPr>
        <p:spPr/>
        <p:txBody>
          <a:bodyPr/>
          <a:lstStyle/>
          <a:p>
            <a:fld id="{AC30E85F-03A9-4DC3-A879-6F4150C88507}" type="slidenum">
              <a:rPr lang="en-GB" smtClean="0"/>
              <a:pPr/>
              <a:t>9</a:t>
            </a:fld>
            <a:endParaRPr lang="en-GB" dirty="0"/>
          </a:p>
        </p:txBody>
      </p:sp>
      <p:sp>
        <p:nvSpPr>
          <p:cNvPr id="3" name="Zástupný symbol pro zápatí 2">
            <a:extLst>
              <a:ext uri="{FF2B5EF4-FFF2-40B4-BE49-F238E27FC236}">
                <a16:creationId xmlns:a16="http://schemas.microsoft.com/office/drawing/2014/main" id="{530C67BA-DFE6-446E-96F7-431AA8B91769}"/>
              </a:ext>
            </a:extLst>
          </p:cNvPr>
          <p:cNvSpPr>
            <a:spLocks noGrp="1"/>
          </p:cNvSpPr>
          <p:nvPr>
            <p:ph type="ftr" sz="quarter" idx="11"/>
          </p:nvPr>
        </p:nvSpPr>
        <p:spPr/>
        <p:txBody>
          <a:bodyPr/>
          <a:lstStyle/>
          <a:p>
            <a:r>
              <a:rPr lang="en-GB" dirty="0"/>
              <a:t>Older people</a:t>
            </a:r>
          </a:p>
        </p:txBody>
      </p:sp>
      <p:sp>
        <p:nvSpPr>
          <p:cNvPr id="4" name="Zástupný obsah 3">
            <a:extLst>
              <a:ext uri="{FF2B5EF4-FFF2-40B4-BE49-F238E27FC236}">
                <a16:creationId xmlns:a16="http://schemas.microsoft.com/office/drawing/2014/main" id="{5A2D67AB-4EB0-4B69-B6E3-CE3A99B76A60}"/>
              </a:ext>
            </a:extLst>
          </p:cNvPr>
          <p:cNvSpPr>
            <a:spLocks noGrp="1"/>
          </p:cNvSpPr>
          <p:nvPr>
            <p:ph idx="1"/>
          </p:nvPr>
        </p:nvSpPr>
        <p:spPr>
          <a:xfrm>
            <a:off x="-1" y="1638300"/>
            <a:ext cx="11449879" cy="4538663"/>
          </a:xfrm>
        </p:spPr>
        <p:txBody>
          <a:bodyPr>
            <a:normAutofit/>
          </a:bodyPr>
          <a:lstStyle/>
          <a:p>
            <a:r>
              <a:rPr lang="de-DE" dirty="0"/>
              <a:t>The </a:t>
            </a:r>
            <a:r>
              <a:rPr lang="de-DE" dirty="0" err="1"/>
              <a:t>family</a:t>
            </a:r>
            <a:endParaRPr lang="cs-CZ" dirty="0"/>
          </a:p>
          <a:p>
            <a:pPr marL="285750" lvl="1" indent="-285750"/>
            <a:r>
              <a:rPr lang="de-DE" sz="1800" dirty="0" err="1"/>
              <a:t>Majority</a:t>
            </a:r>
            <a:r>
              <a:rPr lang="de-DE" sz="1800" dirty="0"/>
              <a:t> </a:t>
            </a:r>
            <a:r>
              <a:rPr lang="de-DE" sz="1800" dirty="0" err="1"/>
              <a:t>of</a:t>
            </a:r>
            <a:r>
              <a:rPr lang="de-DE" sz="1800" dirty="0"/>
              <a:t> </a:t>
            </a:r>
            <a:r>
              <a:rPr lang="de-DE" sz="1800" dirty="0" err="1"/>
              <a:t>older</a:t>
            </a:r>
            <a:r>
              <a:rPr lang="de-DE" sz="1800" dirty="0"/>
              <a:t> </a:t>
            </a:r>
            <a:r>
              <a:rPr lang="de-DE" sz="1800" dirty="0" err="1"/>
              <a:t>persons</a:t>
            </a:r>
            <a:r>
              <a:rPr lang="de-DE" sz="1800" dirty="0"/>
              <a:t> </a:t>
            </a:r>
            <a:r>
              <a:rPr lang="de-DE" sz="1800" dirty="0" err="1"/>
              <a:t>are</a:t>
            </a:r>
            <a:r>
              <a:rPr lang="de-DE" sz="1800" dirty="0"/>
              <a:t> </a:t>
            </a:r>
            <a:r>
              <a:rPr lang="de-DE" sz="1800" dirty="0" err="1"/>
              <a:t>provide</a:t>
            </a:r>
            <a:r>
              <a:rPr lang="de-DE" sz="1800" dirty="0"/>
              <a:t> </a:t>
            </a:r>
            <a:r>
              <a:rPr lang="de-DE" sz="1800" dirty="0" err="1"/>
              <a:t>with</a:t>
            </a:r>
            <a:r>
              <a:rPr lang="de-DE" sz="1800" dirty="0"/>
              <a:t> </a:t>
            </a:r>
            <a:r>
              <a:rPr lang="de-DE" sz="1800" dirty="0" err="1"/>
              <a:t>long</a:t>
            </a:r>
            <a:r>
              <a:rPr lang="de-DE" sz="1800" dirty="0"/>
              <a:t>-term care </a:t>
            </a:r>
            <a:r>
              <a:rPr lang="de-DE" sz="1800" dirty="0" err="1"/>
              <a:t>within</a:t>
            </a:r>
            <a:r>
              <a:rPr lang="de-DE" sz="1800" dirty="0"/>
              <a:t> </a:t>
            </a:r>
            <a:r>
              <a:rPr lang="de-DE" sz="1800" dirty="0" err="1"/>
              <a:t>the</a:t>
            </a:r>
            <a:r>
              <a:rPr lang="de-DE" sz="1800" dirty="0"/>
              <a:t> </a:t>
            </a:r>
            <a:r>
              <a:rPr lang="de-DE" sz="1800" dirty="0" err="1"/>
              <a:t>family</a:t>
            </a:r>
            <a:r>
              <a:rPr lang="de-DE" sz="1800" dirty="0"/>
              <a:t> </a:t>
            </a:r>
          </a:p>
          <a:p>
            <a:pPr marL="285750" lvl="1" indent="-285750"/>
            <a:r>
              <a:rPr lang="de-DE" sz="1800" dirty="0" err="1"/>
              <a:t>However</a:t>
            </a:r>
            <a:r>
              <a:rPr lang="de-DE" sz="1800" dirty="0"/>
              <a:t>, </a:t>
            </a:r>
            <a:r>
              <a:rPr lang="de-DE" sz="1800" dirty="0" err="1"/>
              <a:t>sometimes</a:t>
            </a:r>
            <a:r>
              <a:rPr lang="de-DE" sz="1800" dirty="0"/>
              <a:t> </a:t>
            </a:r>
            <a:r>
              <a:rPr lang="de-DE" sz="1800" dirty="0" err="1"/>
              <a:t>no</a:t>
            </a:r>
            <a:r>
              <a:rPr lang="de-DE" sz="1800" dirty="0"/>
              <a:t> </a:t>
            </a:r>
            <a:r>
              <a:rPr lang="de-DE" sz="1800" dirty="0" err="1"/>
              <a:t>family</a:t>
            </a:r>
            <a:r>
              <a:rPr lang="de-DE" sz="1800" dirty="0"/>
              <a:t> </a:t>
            </a:r>
            <a:r>
              <a:rPr lang="de-DE" sz="1800" dirty="0" err="1"/>
              <a:t>carers</a:t>
            </a:r>
            <a:r>
              <a:rPr lang="de-DE" sz="1800" dirty="0"/>
              <a:t> </a:t>
            </a:r>
            <a:r>
              <a:rPr lang="de-DE" sz="1800" dirty="0" err="1"/>
              <a:t>are</a:t>
            </a:r>
            <a:r>
              <a:rPr lang="de-DE" sz="1800" dirty="0"/>
              <a:t> </a:t>
            </a:r>
            <a:r>
              <a:rPr lang="de-DE" sz="1800" dirty="0" err="1"/>
              <a:t>availabe</a:t>
            </a:r>
            <a:r>
              <a:rPr lang="de-DE" sz="1800" dirty="0"/>
              <a:t> (</a:t>
            </a:r>
            <a:r>
              <a:rPr lang="de-DE" sz="1800" dirty="0" err="1"/>
              <a:t>if</a:t>
            </a:r>
            <a:r>
              <a:rPr lang="de-DE" sz="1800" dirty="0"/>
              <a:t> </a:t>
            </a:r>
            <a:r>
              <a:rPr lang="de-DE" sz="1800" dirty="0" err="1"/>
              <a:t>older</a:t>
            </a:r>
            <a:r>
              <a:rPr lang="de-DE" sz="1800" dirty="0"/>
              <a:t> </a:t>
            </a:r>
            <a:r>
              <a:rPr lang="de-DE" sz="1800" dirty="0" err="1"/>
              <a:t>persons</a:t>
            </a:r>
            <a:r>
              <a:rPr lang="de-DE" sz="1800" dirty="0"/>
              <a:t> </a:t>
            </a:r>
            <a:r>
              <a:rPr lang="de-DE" sz="1800" dirty="0" err="1"/>
              <a:t>are</a:t>
            </a:r>
            <a:r>
              <a:rPr lang="de-DE" sz="1800" dirty="0"/>
              <a:t> </a:t>
            </a:r>
            <a:r>
              <a:rPr lang="de-DE" sz="1800" dirty="0" err="1"/>
              <a:t>childless</a:t>
            </a:r>
            <a:r>
              <a:rPr lang="de-DE" sz="1800" dirty="0"/>
              <a:t> </a:t>
            </a:r>
            <a:r>
              <a:rPr lang="de-DE" sz="1800" dirty="0" err="1"/>
              <a:t>or</a:t>
            </a:r>
            <a:r>
              <a:rPr lang="de-DE" sz="1800" dirty="0"/>
              <a:t> </a:t>
            </a:r>
            <a:r>
              <a:rPr lang="de-DE" sz="1800" dirty="0" err="1"/>
              <a:t>children</a:t>
            </a:r>
            <a:r>
              <a:rPr lang="de-DE" sz="1800" dirty="0"/>
              <a:t> live </a:t>
            </a:r>
            <a:r>
              <a:rPr lang="de-DE" sz="1800" dirty="0" err="1"/>
              <a:t>far</a:t>
            </a:r>
            <a:r>
              <a:rPr lang="de-DE" sz="1800" dirty="0"/>
              <a:t> </a:t>
            </a:r>
            <a:r>
              <a:rPr lang="de-DE" sz="1800" dirty="0" err="1"/>
              <a:t>away</a:t>
            </a:r>
            <a:r>
              <a:rPr lang="de-DE" sz="1800" dirty="0"/>
              <a:t>, </a:t>
            </a:r>
            <a:r>
              <a:rPr lang="de-DE" sz="1800" dirty="0" err="1"/>
              <a:t>or</a:t>
            </a:r>
            <a:r>
              <a:rPr lang="de-DE" sz="1800" dirty="0"/>
              <a:t> </a:t>
            </a:r>
            <a:r>
              <a:rPr lang="de-DE" sz="1800" dirty="0" err="1"/>
              <a:t>family</a:t>
            </a:r>
            <a:r>
              <a:rPr lang="de-DE" sz="1800" dirty="0"/>
              <a:t> </a:t>
            </a:r>
            <a:r>
              <a:rPr lang="de-DE" sz="1800" dirty="0" err="1"/>
              <a:t>members</a:t>
            </a:r>
            <a:r>
              <a:rPr lang="de-DE" sz="1800" dirty="0"/>
              <a:t> </a:t>
            </a:r>
            <a:r>
              <a:rPr lang="de-DE" sz="1800" dirty="0" err="1"/>
              <a:t>are</a:t>
            </a:r>
            <a:r>
              <a:rPr lang="de-DE" sz="1800" dirty="0"/>
              <a:t> not </a:t>
            </a:r>
            <a:r>
              <a:rPr lang="de-DE" sz="1800" dirty="0" err="1"/>
              <a:t>able</a:t>
            </a:r>
            <a:r>
              <a:rPr lang="de-DE" sz="1800" dirty="0"/>
              <a:t> </a:t>
            </a:r>
            <a:r>
              <a:rPr lang="de-DE" sz="1800" dirty="0" err="1"/>
              <a:t>to</a:t>
            </a:r>
            <a:r>
              <a:rPr lang="de-DE" sz="1800" dirty="0"/>
              <a:t> </a:t>
            </a:r>
            <a:r>
              <a:rPr lang="de-DE" sz="1800" dirty="0" err="1"/>
              <a:t>provide</a:t>
            </a:r>
            <a:r>
              <a:rPr lang="de-DE" sz="1800" dirty="0"/>
              <a:t> care, </a:t>
            </a:r>
            <a:r>
              <a:rPr lang="de-DE" sz="1800" dirty="0" err="1"/>
              <a:t>because</a:t>
            </a:r>
            <a:r>
              <a:rPr lang="de-DE" sz="1800" dirty="0"/>
              <a:t> </a:t>
            </a:r>
            <a:r>
              <a:rPr lang="de-DE" sz="1800" dirty="0" err="1"/>
              <a:t>they</a:t>
            </a:r>
            <a:r>
              <a:rPr lang="de-DE" sz="1800" dirty="0"/>
              <a:t> </a:t>
            </a:r>
            <a:r>
              <a:rPr lang="de-DE" sz="1800" dirty="0" err="1"/>
              <a:t>are</a:t>
            </a:r>
            <a:r>
              <a:rPr lang="de-DE" sz="1800" dirty="0"/>
              <a:t> </a:t>
            </a:r>
            <a:r>
              <a:rPr lang="de-DE" sz="1800" dirty="0" err="1"/>
              <a:t>working</a:t>
            </a:r>
            <a:r>
              <a:rPr lang="de-DE" sz="1800" dirty="0"/>
              <a:t> </a:t>
            </a:r>
            <a:r>
              <a:rPr lang="de-DE" sz="1800" dirty="0" err="1"/>
              <a:t>full</a:t>
            </a:r>
            <a:r>
              <a:rPr lang="de-DE" sz="1800" dirty="0"/>
              <a:t>-time </a:t>
            </a:r>
            <a:r>
              <a:rPr lang="de-DE" sz="1800" dirty="0" err="1"/>
              <a:t>or</a:t>
            </a:r>
            <a:r>
              <a:rPr lang="de-DE" sz="1800" dirty="0"/>
              <a:t> </a:t>
            </a:r>
            <a:r>
              <a:rPr lang="de-DE" sz="1800" dirty="0" err="1"/>
              <a:t>they</a:t>
            </a:r>
            <a:r>
              <a:rPr lang="de-DE" sz="1800" dirty="0"/>
              <a:t> </a:t>
            </a:r>
            <a:r>
              <a:rPr lang="de-DE" sz="1800" dirty="0" err="1"/>
              <a:t>have</a:t>
            </a:r>
            <a:r>
              <a:rPr lang="de-DE" sz="1800" dirty="0"/>
              <a:t> </a:t>
            </a:r>
            <a:r>
              <a:rPr lang="de-DE" sz="1800" dirty="0" err="1"/>
              <a:t>health</a:t>
            </a:r>
            <a:r>
              <a:rPr lang="de-DE" sz="1800" dirty="0"/>
              <a:t> </a:t>
            </a:r>
            <a:r>
              <a:rPr lang="de-DE" sz="1800" dirty="0" err="1"/>
              <a:t>problems</a:t>
            </a:r>
            <a:r>
              <a:rPr lang="de-DE" sz="1800" dirty="0"/>
              <a:t> </a:t>
            </a:r>
            <a:r>
              <a:rPr lang="de-DE" sz="1800" dirty="0" err="1"/>
              <a:t>themselves</a:t>
            </a:r>
            <a:r>
              <a:rPr lang="de-DE" sz="1800" dirty="0"/>
              <a:t>)  </a:t>
            </a:r>
            <a:endParaRPr lang="cs-CZ" sz="1800" dirty="0"/>
          </a:p>
          <a:p>
            <a:endParaRPr lang="de-DE" dirty="0"/>
          </a:p>
          <a:p>
            <a:r>
              <a:rPr lang="de-DE" dirty="0"/>
              <a:t>The </a:t>
            </a:r>
            <a:r>
              <a:rPr lang="de-DE" dirty="0" err="1"/>
              <a:t>welfare</a:t>
            </a:r>
            <a:r>
              <a:rPr lang="de-DE" dirty="0"/>
              <a:t> </a:t>
            </a:r>
            <a:r>
              <a:rPr lang="de-DE" dirty="0" err="1"/>
              <a:t>state</a:t>
            </a:r>
            <a:endParaRPr lang="cs-CZ" dirty="0"/>
          </a:p>
          <a:p>
            <a:pPr marL="285750" lvl="1" indent="-285750"/>
            <a:r>
              <a:rPr lang="de-DE" sz="1800" dirty="0"/>
              <a:t>Public </a:t>
            </a:r>
            <a:r>
              <a:rPr lang="de-DE" sz="1800" dirty="0" err="1"/>
              <a:t>arrangements</a:t>
            </a:r>
            <a:r>
              <a:rPr lang="de-DE" sz="1800" dirty="0"/>
              <a:t> </a:t>
            </a:r>
            <a:r>
              <a:rPr lang="de-DE" sz="1800" dirty="0" err="1"/>
              <a:t>for</a:t>
            </a:r>
            <a:r>
              <a:rPr lang="de-DE" sz="1800" dirty="0"/>
              <a:t> </a:t>
            </a:r>
            <a:r>
              <a:rPr lang="de-DE" sz="1800" dirty="0" err="1"/>
              <a:t>long</a:t>
            </a:r>
            <a:r>
              <a:rPr lang="de-DE" sz="1800" dirty="0"/>
              <a:t>-term care </a:t>
            </a:r>
            <a:r>
              <a:rPr lang="de-DE" sz="1800" dirty="0" err="1"/>
              <a:t>are</a:t>
            </a:r>
            <a:r>
              <a:rPr lang="de-DE" sz="1800" dirty="0"/>
              <a:t> </a:t>
            </a:r>
            <a:r>
              <a:rPr lang="de-DE" sz="1800" dirty="0" err="1"/>
              <a:t>available</a:t>
            </a:r>
            <a:r>
              <a:rPr lang="de-DE" sz="1800" dirty="0"/>
              <a:t> in </a:t>
            </a:r>
            <a:r>
              <a:rPr lang="de-DE" sz="1800" dirty="0" err="1"/>
              <a:t>many</a:t>
            </a:r>
            <a:r>
              <a:rPr lang="de-DE" sz="1800" dirty="0"/>
              <a:t> countries</a:t>
            </a:r>
          </a:p>
          <a:p>
            <a:pPr marL="285750" lvl="1" indent="-285750"/>
            <a:r>
              <a:rPr lang="de-DE" sz="1800" dirty="0" err="1"/>
              <a:t>Welfare</a:t>
            </a:r>
            <a:r>
              <a:rPr lang="de-DE" sz="1800" dirty="0"/>
              <a:t> Mix </a:t>
            </a:r>
            <a:r>
              <a:rPr lang="de-DE" sz="1800" dirty="0" err="1"/>
              <a:t>of</a:t>
            </a:r>
            <a:r>
              <a:rPr lang="de-DE" sz="1800" dirty="0"/>
              <a:t> private </a:t>
            </a:r>
            <a:r>
              <a:rPr lang="de-DE" sz="1800" dirty="0" err="1"/>
              <a:t>provision</a:t>
            </a:r>
            <a:r>
              <a:rPr lang="de-DE" sz="1800" dirty="0"/>
              <a:t>, ambulant </a:t>
            </a:r>
            <a:r>
              <a:rPr lang="de-DE" sz="1800" dirty="0" err="1"/>
              <a:t>services</a:t>
            </a:r>
            <a:r>
              <a:rPr lang="de-DE" sz="1800" dirty="0"/>
              <a:t> and </a:t>
            </a:r>
            <a:r>
              <a:rPr lang="de-DE" sz="1800" dirty="0" err="1"/>
              <a:t>residential</a:t>
            </a:r>
            <a:r>
              <a:rPr lang="de-DE" sz="1800" dirty="0"/>
              <a:t> care </a:t>
            </a:r>
            <a:r>
              <a:rPr lang="de-DE" sz="1800" dirty="0" err="1"/>
              <a:t>facilities</a:t>
            </a:r>
            <a:r>
              <a:rPr lang="de-DE" sz="1800" dirty="0"/>
              <a:t> </a:t>
            </a:r>
          </a:p>
          <a:p>
            <a:endParaRPr lang="de-DE" dirty="0"/>
          </a:p>
          <a:p>
            <a:pPr lvl="1" indent="0">
              <a:buNone/>
            </a:pPr>
            <a:endParaRPr lang="cs-CZ" dirty="0"/>
          </a:p>
        </p:txBody>
      </p:sp>
      <p:sp>
        <p:nvSpPr>
          <p:cNvPr id="5" name="Nadpis 4">
            <a:extLst>
              <a:ext uri="{FF2B5EF4-FFF2-40B4-BE49-F238E27FC236}">
                <a16:creationId xmlns:a16="http://schemas.microsoft.com/office/drawing/2014/main" id="{AAE301EB-4D79-430B-841F-5A8EC341F275}"/>
              </a:ext>
            </a:extLst>
          </p:cNvPr>
          <p:cNvSpPr>
            <a:spLocks noGrp="1"/>
          </p:cNvSpPr>
          <p:nvPr>
            <p:ph type="title"/>
          </p:nvPr>
        </p:nvSpPr>
        <p:spPr/>
        <p:txBody>
          <a:bodyPr/>
          <a:lstStyle/>
          <a:p>
            <a:r>
              <a:rPr lang="de-DE" dirty="0"/>
              <a:t>System </a:t>
            </a:r>
            <a:r>
              <a:rPr lang="de-DE" dirty="0" err="1"/>
              <a:t>of</a:t>
            </a:r>
            <a:r>
              <a:rPr lang="de-DE" dirty="0"/>
              <a:t> </a:t>
            </a:r>
            <a:r>
              <a:rPr lang="de-DE" dirty="0" err="1"/>
              <a:t>long</a:t>
            </a:r>
            <a:r>
              <a:rPr lang="de-DE" dirty="0"/>
              <a:t>-Term Care</a:t>
            </a:r>
            <a:endParaRPr lang="en-GB" dirty="0"/>
          </a:p>
        </p:txBody>
      </p:sp>
    </p:spTree>
    <p:extLst>
      <p:ext uri="{BB962C8B-B14F-4D97-AF65-F5344CB8AC3E}">
        <p14:creationId xmlns:p14="http://schemas.microsoft.com/office/powerpoint/2010/main" val="2377736615"/>
      </p:ext>
    </p:extLst>
  </p:cSld>
  <p:clrMapOvr>
    <a:masterClrMapping/>
  </p:clrMapOvr>
</p:sld>
</file>

<file path=ppt/theme/theme1.xml><?xml version="1.0" encoding="utf-8"?>
<a:theme xmlns:a="http://schemas.openxmlformats.org/drawingml/2006/main" name="Motiv Office">
  <a:themeElements>
    <a:clrScheme name="So Far Team">
      <a:dk1>
        <a:srgbClr val="1D1D1B"/>
      </a:dk1>
      <a:lt1>
        <a:srgbClr val="FFFFFF"/>
      </a:lt1>
      <a:dk2>
        <a:srgbClr val="585857"/>
      </a:dk2>
      <a:lt2>
        <a:srgbClr val="CDCDCD"/>
      </a:lt2>
      <a:accent1>
        <a:srgbClr val="13426F"/>
      </a:accent1>
      <a:accent2>
        <a:srgbClr val="057233"/>
      </a:accent2>
      <a:accent3>
        <a:srgbClr val="5DC5F1"/>
      </a:accent3>
      <a:accent4>
        <a:srgbClr val="98C8ED"/>
      </a:accent4>
      <a:accent5>
        <a:srgbClr val="DE6A53"/>
      </a:accent5>
      <a:accent6>
        <a:srgbClr val="F9B334"/>
      </a:accent6>
      <a:hlink>
        <a:srgbClr val="000000"/>
      </a:hlink>
      <a:folHlink>
        <a:srgbClr val="E6E6E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_sofarteam_16_9.potx" id="{3BE65D20-E9C9-4606-AFF3-F512A798586D}" vid="{711E73C8-D4DF-4EBD-A60C-0B91FE2367DC}"/>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Powerpoint_sofarteam_16_9 (1)</Template>
  <TotalTime>0</TotalTime>
  <Words>1581</Words>
  <Application>Microsoft Office PowerPoint</Application>
  <PresentationFormat>Breitbild</PresentationFormat>
  <Paragraphs>320</Paragraphs>
  <Slides>34</Slides>
  <Notes>31</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34</vt:i4>
      </vt:variant>
    </vt:vector>
  </HeadingPairs>
  <TitlesOfParts>
    <vt:vector size="39" baseType="lpstr">
      <vt:lpstr>Arial</vt:lpstr>
      <vt:lpstr>Calibri</vt:lpstr>
      <vt:lpstr>Calibri Light</vt:lpstr>
      <vt:lpstr>Wingdings</vt:lpstr>
      <vt:lpstr>Motiv Office</vt:lpstr>
      <vt:lpstr>Older People</vt:lpstr>
      <vt:lpstr>Overview</vt:lpstr>
      <vt:lpstr>Overview</vt:lpstr>
      <vt:lpstr>PowerPoint-Präsentation</vt:lpstr>
      <vt:lpstr>When are we old?</vt:lpstr>
      <vt:lpstr>When are we old?</vt:lpstr>
      <vt:lpstr>When are we old?</vt:lpstr>
      <vt:lpstr>When are we old?</vt:lpstr>
      <vt:lpstr>System of long-Term Care</vt:lpstr>
      <vt:lpstr>System of long-Term Care</vt:lpstr>
      <vt:lpstr>PowerPoint-Präsentation</vt:lpstr>
      <vt:lpstr>Dementia</vt:lpstr>
      <vt:lpstr>Dementia</vt:lpstr>
      <vt:lpstr>PowerPoint-Präsentation</vt:lpstr>
      <vt:lpstr>The older we get …</vt:lpstr>
      <vt:lpstr>Care work</vt:lpstr>
      <vt:lpstr>PowerPoint-Präsentation</vt:lpstr>
      <vt:lpstr>Loneliness</vt:lpstr>
      <vt:lpstr>PowerPoint-Präsentation</vt:lpstr>
      <vt:lpstr>Benefits for older people</vt:lpstr>
      <vt:lpstr>Benefits for older people</vt:lpstr>
      <vt:lpstr>Benefits for older people</vt:lpstr>
      <vt:lpstr>PowerPoint-Präsentation</vt:lpstr>
      <vt:lpstr>Various Services offered</vt:lpstr>
      <vt:lpstr>Should farmer families offer social services?</vt:lpstr>
      <vt:lpstr>PowerPoint-Präsentation</vt:lpstr>
      <vt:lpstr>Balancing autonomy and protection</vt:lpstr>
      <vt:lpstr>Balancing autonomy and protection</vt:lpstr>
      <vt:lpstr>Balancing autonomy and protection</vt:lpstr>
      <vt:lpstr>PowerPoint-Präsentation</vt:lpstr>
      <vt:lpstr>Conclusion</vt:lpstr>
      <vt:lpstr>Conclusion</vt:lpstr>
      <vt:lpstr>thank you for your attention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Farming in the Making: Requirements</dc:title>
  <dc:creator>Essich, Lisa</dc:creator>
  <cp:lastModifiedBy>Michael Harth</cp:lastModifiedBy>
  <cp:revision>15</cp:revision>
  <cp:lastPrinted>2019-04-08T12:55:43Z</cp:lastPrinted>
  <dcterms:created xsi:type="dcterms:W3CDTF">2023-02-28T14:52:48Z</dcterms:created>
  <dcterms:modified xsi:type="dcterms:W3CDTF">2023-07-07T13:29:49Z</dcterms:modified>
</cp:coreProperties>
</file>