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2"/>
  </p:notesMasterIdLst>
  <p:sldIdLst>
    <p:sldId id="256" r:id="rId2"/>
    <p:sldId id="257" r:id="rId3"/>
    <p:sldId id="283" r:id="rId4"/>
    <p:sldId id="279" r:id="rId5"/>
    <p:sldId id="284" r:id="rId6"/>
    <p:sldId id="262" r:id="rId7"/>
    <p:sldId id="290" r:id="rId8"/>
    <p:sldId id="281" r:id="rId9"/>
    <p:sldId id="263" r:id="rId10"/>
    <p:sldId id="264" r:id="rId11"/>
    <p:sldId id="265" r:id="rId12"/>
    <p:sldId id="266" r:id="rId13"/>
    <p:sldId id="267" r:id="rId14"/>
    <p:sldId id="268" r:id="rId15"/>
    <p:sldId id="291" r:id="rId16"/>
    <p:sldId id="270" r:id="rId17"/>
    <p:sldId id="278" r:id="rId18"/>
    <p:sldId id="271" r:id="rId19"/>
    <p:sldId id="272" r:id="rId20"/>
    <p:sldId id="273" r:id="rId21"/>
    <p:sldId id="274" r:id="rId22"/>
    <p:sldId id="285" r:id="rId23"/>
    <p:sldId id="286" r:id="rId24"/>
    <p:sldId id="287" r:id="rId25"/>
    <p:sldId id="289" r:id="rId26"/>
    <p:sldId id="282" r:id="rId27"/>
    <p:sldId id="275" r:id="rId28"/>
    <p:sldId id="276" r:id="rId29"/>
    <p:sldId id="277" r:id="rId30"/>
    <p:sldId id="292" r:id="rId31"/>
  </p:sldIdLst>
  <p:sldSz cx="12192000" cy="6858000"/>
  <p:notesSz cx="6858000" cy="9144000"/>
  <p:embeddedFontLst>
    <p:embeddedFont>
      <p:font typeface="Calibri" panose="020F0502020204030204" pitchFamily="3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iO+cgFUN08fwyTyurHzKsF7G9W6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80" autoAdjust="0"/>
  </p:normalViewPr>
  <p:slideViewPr>
    <p:cSldViewPr snapToGrid="0">
      <p:cViewPr varScale="1">
        <p:scale>
          <a:sx n="60" d="100"/>
          <a:sy n="60" d="100"/>
        </p:scale>
        <p:origin x="78" y="9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4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cs-CZ"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Biodiversity" TargetMode="External"/><Relationship Id="rId13" Type="http://schemas.openxmlformats.org/officeDocument/2006/relationships/hyperlink" Target="https://en.wikipedia.org/wiki/Unified_neutral_theory_of_biodiversity" TargetMode="External"/><Relationship Id="rId18" Type="http://schemas.openxmlformats.org/officeDocument/2006/relationships/hyperlink" Target="https://en.wikipedia.org/wiki/E._O._Wilson" TargetMode="External"/><Relationship Id="rId3" Type="http://schemas.openxmlformats.org/officeDocument/2006/relationships/hyperlink" Target="https://en.wikipedia.org/wiki/Biologist" TargetMode="External"/><Relationship Id="rId7" Type="http://schemas.openxmlformats.org/officeDocument/2006/relationships/hyperlink" Target="https://en.wikipedia.org/wiki/Sociobiology" TargetMode="External"/><Relationship Id="rId12" Type="http://schemas.openxmlformats.org/officeDocument/2006/relationships/hyperlink" Target="https://en.wikipedia.org/wiki/Robert_MacArthur" TargetMode="External"/><Relationship Id="rId17" Type="http://schemas.openxmlformats.org/officeDocument/2006/relationships/hyperlink" Target="https://en.wikipedia.org/wiki/Duke_University" TargetMode="External"/><Relationship Id="rId2" Type="http://schemas.openxmlformats.org/officeDocument/2006/relationships/slide" Target="../slides/slide16.xml"/><Relationship Id="rId16" Type="http://schemas.openxmlformats.org/officeDocument/2006/relationships/hyperlink" Target="https://en.wikipedia.org/wiki/Harvard_University" TargetMode="External"/><Relationship Id="rId1" Type="http://schemas.openxmlformats.org/officeDocument/2006/relationships/notesMaster" Target="../notesMasters/notesMaster1.xml"/><Relationship Id="rId6" Type="http://schemas.openxmlformats.org/officeDocument/2006/relationships/hyperlink" Target="https://en.wikipedia.org/wiki/Ant" TargetMode="External"/><Relationship Id="rId11" Type="http://schemas.openxmlformats.org/officeDocument/2006/relationships/hyperlink" Target="https://en.wikipedia.org/wiki/Island_biogeography" TargetMode="External"/><Relationship Id="rId5" Type="http://schemas.openxmlformats.org/officeDocument/2006/relationships/hyperlink" Target="https://en.wikipedia.org/wiki/Myrmecology" TargetMode="External"/><Relationship Id="rId15" Type="http://schemas.openxmlformats.org/officeDocument/2006/relationships/hyperlink" Target="https://en.wikipedia.org/wiki/Joseph_Pellegrino_University_Professor" TargetMode="External"/><Relationship Id="rId10" Type="http://schemas.openxmlformats.org/officeDocument/2006/relationships/hyperlink" Target="https://en.wikipedia.org/wiki/Deism" TargetMode="External"/><Relationship Id="rId19" Type="http://schemas.openxmlformats.org/officeDocument/2006/relationships/hyperlink" Target="https://en.wikipedia.org/wiki/Committee_for_Skeptical_Inquiry" TargetMode="External"/><Relationship Id="rId4" Type="http://schemas.openxmlformats.org/officeDocument/2006/relationships/hyperlink" Target="https://en.wikipedia.org/wiki/Naturalist" TargetMode="External"/><Relationship Id="rId9" Type="http://schemas.openxmlformats.org/officeDocument/2006/relationships/hyperlink" Target="https://en.wikipedia.org/wiki/Secular_humanism" TargetMode="External"/><Relationship Id="rId14" Type="http://schemas.openxmlformats.org/officeDocument/2006/relationships/hyperlink" Target="https://en.wikipedia.org/wiki/Stephen_P._Hubbell"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sychology.fandom.com/wiki/Environmental_psychology"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psychology.fandom.com/wiki/Rachel_and_Stephen_Kaplan" TargetMode="External"/><Relationship Id="rId5" Type="http://schemas.openxmlformats.org/officeDocument/2006/relationships/hyperlink" Target="https://psychology.fandom.com/wiki/Attention_Restoration_Theory" TargetMode="External"/><Relationship Id="rId4" Type="http://schemas.openxmlformats.org/officeDocument/2006/relationships/hyperlink" Target="https://psychology.fandom.com/wiki/University_of_Michigan"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Psychologis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en.wikipedia.org/wiki/Psychology" TargetMode="External"/><Relationship Id="rId5" Type="http://schemas.openxmlformats.org/officeDocument/2006/relationships/hyperlink" Target="https://en.wikipedia.org/wiki/Person-centered_psychotherapy" TargetMode="External"/><Relationship Id="rId4" Type="http://schemas.openxmlformats.org/officeDocument/2006/relationships/hyperlink" Target="https://en.wikipedia.org/wiki/Humanistic_psychology"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dirty="0"/>
              <a:t>Roger Ulrich, </a:t>
            </a:r>
            <a:r>
              <a:rPr lang="cs-CZ" dirty="0" err="1"/>
              <a:t>Emeritus</a:t>
            </a:r>
            <a:r>
              <a:rPr lang="cs-CZ" dirty="0"/>
              <a:t> </a:t>
            </a:r>
            <a:r>
              <a:rPr lang="cs-CZ" dirty="0" err="1"/>
              <a:t>Professor</a:t>
            </a:r>
            <a:r>
              <a:rPr lang="cs-CZ" dirty="0"/>
              <a:t>, </a:t>
            </a:r>
            <a:r>
              <a:rPr lang="cs-CZ" dirty="0" err="1"/>
              <a:t>College</a:t>
            </a:r>
            <a:r>
              <a:rPr lang="cs-CZ" dirty="0"/>
              <a:t> </a:t>
            </a:r>
            <a:r>
              <a:rPr lang="cs-CZ" dirty="0" err="1"/>
              <a:t>of</a:t>
            </a:r>
            <a:r>
              <a:rPr lang="cs-CZ" dirty="0"/>
              <a:t> </a:t>
            </a:r>
            <a:r>
              <a:rPr lang="cs-CZ" dirty="0" err="1"/>
              <a:t>Architecture</a:t>
            </a:r>
            <a:r>
              <a:rPr lang="cs-CZ" dirty="0"/>
              <a:t> </a:t>
            </a:r>
            <a:r>
              <a:rPr lang="cs-CZ" dirty="0" err="1"/>
              <a:t>at</a:t>
            </a:r>
            <a:r>
              <a:rPr lang="cs-CZ" dirty="0"/>
              <a:t> Texas A </a:t>
            </a:r>
            <a:r>
              <a:rPr lang="cs-CZ" dirty="0" err="1"/>
              <a:t>a</a:t>
            </a:r>
            <a:r>
              <a:rPr lang="cs-CZ" dirty="0"/>
              <a:t> M University and </a:t>
            </a:r>
            <a:r>
              <a:rPr lang="cs-CZ" dirty="0" err="1"/>
              <a:t>visiting</a:t>
            </a:r>
            <a:r>
              <a:rPr lang="cs-CZ" dirty="0"/>
              <a:t> </a:t>
            </a:r>
            <a:r>
              <a:rPr lang="cs-CZ" dirty="0" err="1"/>
              <a:t>Professor</a:t>
            </a:r>
            <a:r>
              <a:rPr lang="cs-CZ" dirty="0"/>
              <a:t> </a:t>
            </a:r>
            <a:r>
              <a:rPr lang="cs-CZ" dirty="0" err="1"/>
              <a:t>of</a:t>
            </a:r>
            <a:r>
              <a:rPr lang="cs-CZ" dirty="0"/>
              <a:t> </a:t>
            </a:r>
            <a:r>
              <a:rPr lang="cs-CZ" dirty="0" err="1"/>
              <a:t>Architecture</a:t>
            </a:r>
            <a:r>
              <a:rPr lang="cs-CZ" dirty="0"/>
              <a:t> </a:t>
            </a:r>
            <a:r>
              <a:rPr lang="cs-CZ" dirty="0" err="1"/>
              <a:t>at</a:t>
            </a:r>
            <a:r>
              <a:rPr lang="cs-CZ" dirty="0"/>
              <a:t> </a:t>
            </a:r>
            <a:r>
              <a:rPr lang="cs-CZ" dirty="0" err="1"/>
              <a:t>Chalmers</a:t>
            </a:r>
            <a:r>
              <a:rPr lang="cs-CZ" dirty="0"/>
              <a:t> University </a:t>
            </a:r>
            <a:r>
              <a:rPr lang="cs-CZ" dirty="0" err="1"/>
              <a:t>of</a:t>
            </a:r>
            <a:r>
              <a:rPr lang="cs-CZ" dirty="0"/>
              <a:t> Technology in </a:t>
            </a:r>
            <a:r>
              <a:rPr lang="cs-CZ" dirty="0" err="1"/>
              <a:t>Sweden</a:t>
            </a:r>
            <a:r>
              <a:rPr lang="cs-CZ" dirty="0"/>
              <a:t>.</a:t>
            </a:r>
            <a:endParaRPr dirty="0"/>
          </a:p>
        </p:txBody>
      </p:sp>
      <p:sp>
        <p:nvSpPr>
          <p:cNvPr id="197" name="Google Shape;19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15</a:t>
            </a:fld>
            <a:endParaRPr/>
          </a:p>
        </p:txBody>
      </p:sp>
    </p:spTree>
    <p:extLst>
      <p:ext uri="{BB962C8B-B14F-4D97-AF65-F5344CB8AC3E}">
        <p14:creationId xmlns:p14="http://schemas.microsoft.com/office/powerpoint/2010/main" val="1952483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500"/>
              </a:spcBef>
              <a:spcAft>
                <a:spcPts val="0"/>
              </a:spcAft>
              <a:buClr>
                <a:schemeClr val="dk1"/>
              </a:buClr>
              <a:buSzPts val="1100"/>
              <a:buFont typeface="Arial"/>
              <a:buNone/>
            </a:pPr>
            <a:r>
              <a:rPr lang="cs-CZ" sz="1050" b="0" dirty="0">
                <a:solidFill>
                  <a:srgbClr val="202122"/>
                </a:solidFill>
                <a:highlight>
                  <a:srgbClr val="FFFFFF"/>
                </a:highlight>
                <a:latin typeface="Arial"/>
                <a:ea typeface="Arial"/>
                <a:cs typeface="Arial"/>
                <a:sym typeface="Arial"/>
              </a:rPr>
              <a:t>Edward </a:t>
            </a:r>
            <a:r>
              <a:rPr lang="cs-CZ" sz="1050" b="0" dirty="0" err="1">
                <a:solidFill>
                  <a:srgbClr val="202122"/>
                </a:solidFill>
                <a:highlight>
                  <a:srgbClr val="FFFFFF"/>
                </a:highlight>
                <a:latin typeface="Arial"/>
                <a:ea typeface="Arial"/>
                <a:cs typeface="Arial"/>
                <a:sym typeface="Arial"/>
              </a:rPr>
              <a:t>Osborne</a:t>
            </a:r>
            <a:r>
              <a:rPr lang="cs-CZ" sz="1050" b="0" dirty="0">
                <a:solidFill>
                  <a:srgbClr val="202122"/>
                </a:solidFill>
                <a:highlight>
                  <a:srgbClr val="FFFFFF"/>
                </a:highlight>
                <a:latin typeface="Arial"/>
                <a:ea typeface="Arial"/>
                <a:cs typeface="Arial"/>
                <a:sym typeface="Arial"/>
              </a:rPr>
              <a:t> Wilson </a:t>
            </a:r>
            <a:r>
              <a:rPr lang="cs-CZ" sz="1050" dirty="0">
                <a:solidFill>
                  <a:srgbClr val="202122"/>
                </a:solidFill>
                <a:highlight>
                  <a:srgbClr val="FFFFFF"/>
                </a:highlight>
                <a:latin typeface="Arial"/>
                <a:ea typeface="Arial"/>
                <a:cs typeface="Arial"/>
                <a:sym typeface="Arial"/>
              </a:rPr>
              <a:t>(June 10, 1929 – </a:t>
            </a:r>
            <a:r>
              <a:rPr lang="cs-CZ" sz="1050" dirty="0" err="1">
                <a:solidFill>
                  <a:srgbClr val="202122"/>
                </a:solidFill>
                <a:highlight>
                  <a:srgbClr val="FFFFFF"/>
                </a:highlight>
                <a:latin typeface="Arial"/>
                <a:ea typeface="Arial"/>
                <a:cs typeface="Arial"/>
                <a:sym typeface="Arial"/>
              </a:rPr>
              <a:t>December</a:t>
            </a:r>
            <a:r>
              <a:rPr lang="cs-CZ" sz="1050" dirty="0">
                <a:solidFill>
                  <a:srgbClr val="202122"/>
                </a:solidFill>
                <a:highlight>
                  <a:srgbClr val="FFFFFF"/>
                </a:highlight>
                <a:latin typeface="Arial"/>
                <a:ea typeface="Arial"/>
                <a:cs typeface="Arial"/>
                <a:sym typeface="Arial"/>
              </a:rPr>
              <a:t> 26, 2021) </a:t>
            </a:r>
            <a:r>
              <a:rPr lang="cs-CZ" sz="1050" dirty="0" err="1">
                <a:solidFill>
                  <a:srgbClr val="202122"/>
                </a:solidFill>
                <a:highlight>
                  <a:srgbClr val="FFFFFF"/>
                </a:highlight>
                <a:latin typeface="Arial"/>
                <a:ea typeface="Arial"/>
                <a:cs typeface="Arial"/>
                <a:sym typeface="Arial"/>
              </a:rPr>
              <a:t>was</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an</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American</a:t>
            </a:r>
            <a:r>
              <a:rPr lang="cs-CZ" sz="1050" dirty="0">
                <a:solidFill>
                  <a:srgbClr val="202122"/>
                </a:solidFill>
                <a:highlight>
                  <a:srgbClr val="FFFFFF"/>
                </a:highlight>
                <a:latin typeface="Arial"/>
                <a:ea typeface="Arial"/>
                <a:cs typeface="Arial"/>
                <a:sym typeface="Arial"/>
              </a:rPr>
              <a:t> </a:t>
            </a:r>
            <a:r>
              <a:rPr lang="cs-CZ" sz="1050" dirty="0" err="1">
                <a:solidFill>
                  <a:srgbClr val="0645AD"/>
                </a:solidFill>
                <a:highlight>
                  <a:srgbClr val="FFFFFF"/>
                </a:highlight>
                <a:uFill>
                  <a:noFill/>
                </a:uFill>
                <a:latin typeface="Arial"/>
                <a:ea typeface="Arial"/>
                <a:cs typeface="Arial"/>
                <a:sym typeface="Arial"/>
                <a:hlinkClick r:id="rId3">
                  <a:extLst>
                    <a:ext uri="{A12FA001-AC4F-418D-AE19-62706E023703}">
                      <ahyp:hlinkClr xmlns:ahyp="http://schemas.microsoft.com/office/drawing/2018/hyperlinkcolor" val="tx"/>
                    </a:ext>
                  </a:extLst>
                </a:hlinkClick>
              </a:rPr>
              <a:t>biologist</a:t>
            </a:r>
            <a:r>
              <a:rPr lang="cs-CZ" sz="1050" dirty="0">
                <a:solidFill>
                  <a:srgbClr val="202122"/>
                </a:solidFill>
                <a:highlight>
                  <a:srgbClr val="FFFFFF"/>
                </a:highlight>
                <a:latin typeface="Arial"/>
                <a:ea typeface="Arial"/>
                <a:cs typeface="Arial"/>
                <a:sym typeface="Arial"/>
              </a:rPr>
              <a:t>, </a:t>
            </a:r>
            <a:r>
              <a:rPr lang="cs-CZ" sz="1050" dirty="0" err="1">
                <a:solidFill>
                  <a:srgbClr val="0645AD"/>
                </a:solidFill>
                <a:highlight>
                  <a:srgbClr val="FFFFFF"/>
                </a:highlight>
                <a:uFill>
                  <a:noFill/>
                </a:uFill>
                <a:latin typeface="Arial"/>
                <a:ea typeface="Arial"/>
                <a:cs typeface="Arial"/>
                <a:sym typeface="Arial"/>
                <a:hlinkClick r:id="rId4">
                  <a:extLst>
                    <a:ext uri="{A12FA001-AC4F-418D-AE19-62706E023703}">
                      <ahyp:hlinkClr xmlns:ahyp="http://schemas.microsoft.com/office/drawing/2018/hyperlinkcolor" val="tx"/>
                    </a:ext>
                  </a:extLst>
                </a:hlinkClick>
              </a:rPr>
              <a:t>naturalist</a:t>
            </a:r>
            <a:r>
              <a:rPr lang="cs-CZ" sz="1050" dirty="0">
                <a:solidFill>
                  <a:srgbClr val="202122"/>
                </a:solidFill>
                <a:highlight>
                  <a:srgbClr val="FFFFFF"/>
                </a:highlight>
                <a:latin typeface="Arial"/>
                <a:ea typeface="Arial"/>
                <a:cs typeface="Arial"/>
                <a:sym typeface="Arial"/>
              </a:rPr>
              <a:t>, and </a:t>
            </a:r>
            <a:r>
              <a:rPr lang="cs-CZ" sz="1050" dirty="0" err="1">
                <a:solidFill>
                  <a:srgbClr val="202122"/>
                </a:solidFill>
                <a:highlight>
                  <a:srgbClr val="FFFFFF"/>
                </a:highlight>
                <a:latin typeface="Arial"/>
                <a:ea typeface="Arial"/>
                <a:cs typeface="Arial"/>
                <a:sym typeface="Arial"/>
              </a:rPr>
              <a:t>writer</a:t>
            </a:r>
            <a:r>
              <a:rPr lang="cs-CZ" sz="1050" dirty="0">
                <a:solidFill>
                  <a:srgbClr val="202122"/>
                </a:solidFill>
                <a:highlight>
                  <a:srgbClr val="FFFFFF"/>
                </a:highlight>
                <a:latin typeface="Arial"/>
                <a:ea typeface="Arial"/>
                <a:cs typeface="Arial"/>
                <a:sym typeface="Arial"/>
              </a:rPr>
              <a:t>. His </a:t>
            </a:r>
            <a:r>
              <a:rPr lang="cs-CZ" sz="1050" dirty="0" err="1">
                <a:solidFill>
                  <a:srgbClr val="202122"/>
                </a:solidFill>
                <a:highlight>
                  <a:srgbClr val="FFFFFF"/>
                </a:highlight>
                <a:latin typeface="Arial"/>
                <a:ea typeface="Arial"/>
                <a:cs typeface="Arial"/>
                <a:sym typeface="Arial"/>
              </a:rPr>
              <a:t>specialty</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was</a:t>
            </a:r>
            <a:r>
              <a:rPr lang="cs-CZ" sz="1050" dirty="0">
                <a:solidFill>
                  <a:srgbClr val="202122"/>
                </a:solidFill>
                <a:highlight>
                  <a:srgbClr val="FFFFFF"/>
                </a:highlight>
                <a:latin typeface="Arial"/>
                <a:ea typeface="Arial"/>
                <a:cs typeface="Arial"/>
                <a:sym typeface="Arial"/>
              </a:rPr>
              <a:t> </a:t>
            </a:r>
            <a:r>
              <a:rPr lang="cs-CZ" sz="1050" dirty="0" err="1">
                <a:solidFill>
                  <a:srgbClr val="0645AD"/>
                </a:solidFill>
                <a:highlight>
                  <a:srgbClr val="FFFFFF"/>
                </a:highlight>
                <a:uFill>
                  <a:noFill/>
                </a:uFill>
                <a:latin typeface="Arial"/>
                <a:ea typeface="Arial"/>
                <a:cs typeface="Arial"/>
                <a:sym typeface="Arial"/>
                <a:hlinkClick r:id="rId5">
                  <a:extLst>
                    <a:ext uri="{A12FA001-AC4F-418D-AE19-62706E023703}">
                      <ahyp:hlinkClr xmlns:ahyp="http://schemas.microsoft.com/office/drawing/2018/hyperlinkcolor" val="tx"/>
                    </a:ext>
                  </a:extLst>
                </a:hlinkClick>
              </a:rPr>
              <a:t>myrmecology</a:t>
            </a:r>
            <a:r>
              <a:rPr lang="cs-CZ" sz="1050" dirty="0">
                <a:solidFill>
                  <a:srgbClr val="202122"/>
                </a:solidFill>
                <a:highlight>
                  <a:srgbClr val="FFFFFF"/>
                </a:highlight>
                <a:latin typeface="Arial"/>
                <a:ea typeface="Arial"/>
                <a:cs typeface="Arial"/>
                <a:sym typeface="Arial"/>
              </a:rPr>
              <a:t>, the study </a:t>
            </a:r>
            <a:r>
              <a:rPr lang="cs-CZ" sz="1050" dirty="0" err="1">
                <a:solidFill>
                  <a:srgbClr val="202122"/>
                </a:solidFill>
                <a:highlight>
                  <a:srgbClr val="FFFFFF"/>
                </a:highlight>
                <a:latin typeface="Arial"/>
                <a:ea typeface="Arial"/>
                <a:cs typeface="Arial"/>
                <a:sym typeface="Arial"/>
              </a:rPr>
              <a:t>of</a:t>
            </a:r>
            <a:r>
              <a:rPr lang="cs-CZ" sz="1050" dirty="0">
                <a:solidFill>
                  <a:srgbClr val="202122"/>
                </a:solidFill>
                <a:highlight>
                  <a:srgbClr val="FFFFFF"/>
                </a:highlight>
                <a:latin typeface="Arial"/>
                <a:ea typeface="Arial"/>
                <a:cs typeface="Arial"/>
                <a:sym typeface="Arial"/>
              </a:rPr>
              <a:t> </a:t>
            </a:r>
            <a:r>
              <a:rPr lang="cs-CZ" sz="1050" dirty="0" err="1">
                <a:solidFill>
                  <a:srgbClr val="0645AD"/>
                </a:solidFill>
                <a:highlight>
                  <a:srgbClr val="FFFFFF"/>
                </a:highlight>
                <a:uFill>
                  <a:noFill/>
                </a:uFill>
                <a:latin typeface="Arial"/>
                <a:ea typeface="Arial"/>
                <a:cs typeface="Arial"/>
                <a:sym typeface="Arial"/>
                <a:hlinkClick r:id="rId6">
                  <a:extLst>
                    <a:ext uri="{A12FA001-AC4F-418D-AE19-62706E023703}">
                      <ahyp:hlinkClr xmlns:ahyp="http://schemas.microsoft.com/office/drawing/2018/hyperlinkcolor" val="tx"/>
                    </a:ext>
                  </a:extLst>
                </a:hlinkClick>
              </a:rPr>
              <a:t>ants</a:t>
            </a:r>
            <a:r>
              <a:rPr lang="cs-CZ" sz="1050" dirty="0">
                <a:solidFill>
                  <a:srgbClr val="202122"/>
                </a:solidFill>
                <a:highlight>
                  <a:srgbClr val="FFFFFF"/>
                </a:highlight>
                <a:latin typeface="Arial"/>
                <a:ea typeface="Arial"/>
                <a:cs typeface="Arial"/>
                <a:sym typeface="Arial"/>
              </a:rPr>
              <a:t>. Wilson has </a:t>
            </a:r>
            <a:r>
              <a:rPr lang="cs-CZ" sz="1050" dirty="0" err="1">
                <a:solidFill>
                  <a:srgbClr val="202122"/>
                </a:solidFill>
                <a:highlight>
                  <a:srgbClr val="FFFFFF"/>
                </a:highlight>
                <a:latin typeface="Arial"/>
                <a:ea typeface="Arial"/>
                <a:cs typeface="Arial"/>
                <a:sym typeface="Arial"/>
              </a:rPr>
              <a:t>been</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called</a:t>
            </a:r>
            <a:r>
              <a:rPr lang="cs-CZ" sz="1050" dirty="0">
                <a:solidFill>
                  <a:srgbClr val="202122"/>
                </a:solidFill>
                <a:highlight>
                  <a:srgbClr val="FFFFFF"/>
                </a:highlight>
                <a:latin typeface="Arial"/>
                <a:ea typeface="Arial"/>
                <a:cs typeface="Arial"/>
                <a:sym typeface="Arial"/>
              </a:rPr>
              <a:t> "the </a:t>
            </a:r>
            <a:r>
              <a:rPr lang="cs-CZ" sz="1050" dirty="0" err="1">
                <a:solidFill>
                  <a:srgbClr val="202122"/>
                </a:solidFill>
                <a:highlight>
                  <a:srgbClr val="FFFFFF"/>
                </a:highlight>
                <a:latin typeface="Arial"/>
                <a:ea typeface="Arial"/>
                <a:cs typeface="Arial"/>
                <a:sym typeface="Arial"/>
              </a:rPr>
              <a:t>father</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of</a:t>
            </a:r>
            <a:r>
              <a:rPr lang="cs-CZ" sz="1050" dirty="0">
                <a:solidFill>
                  <a:srgbClr val="202122"/>
                </a:solidFill>
                <a:highlight>
                  <a:srgbClr val="FFFFFF"/>
                </a:highlight>
                <a:latin typeface="Arial"/>
                <a:ea typeface="Arial"/>
                <a:cs typeface="Arial"/>
                <a:sym typeface="Arial"/>
              </a:rPr>
              <a:t> </a:t>
            </a:r>
            <a:r>
              <a:rPr lang="cs-CZ" sz="1050" dirty="0">
                <a:solidFill>
                  <a:srgbClr val="0645AD"/>
                </a:solidFill>
                <a:highlight>
                  <a:srgbClr val="FFFFFF"/>
                </a:highlight>
                <a:uFill>
                  <a:noFill/>
                </a:uFill>
                <a:latin typeface="Arial"/>
                <a:ea typeface="Arial"/>
                <a:cs typeface="Arial"/>
                <a:sym typeface="Arial"/>
                <a:hlinkClick r:id="rId7">
                  <a:extLst>
                    <a:ext uri="{A12FA001-AC4F-418D-AE19-62706E023703}">
                      <ahyp:hlinkClr xmlns:ahyp="http://schemas.microsoft.com/office/drawing/2018/hyperlinkcolor" val="tx"/>
                    </a:ext>
                  </a:extLst>
                </a:hlinkClick>
              </a:rPr>
              <a:t>sociobiology</a:t>
            </a:r>
            <a:r>
              <a:rPr lang="cs-CZ" sz="1050" dirty="0">
                <a:solidFill>
                  <a:srgbClr val="202122"/>
                </a:solidFill>
                <a:highlight>
                  <a:srgbClr val="FFFFFF"/>
                </a:highlight>
                <a:latin typeface="Arial"/>
                <a:ea typeface="Arial"/>
                <a:cs typeface="Arial"/>
                <a:sym typeface="Arial"/>
              </a:rPr>
              <a:t>" and "the </a:t>
            </a:r>
            <a:r>
              <a:rPr lang="cs-CZ" sz="1050" dirty="0" err="1">
                <a:solidFill>
                  <a:srgbClr val="202122"/>
                </a:solidFill>
                <a:highlight>
                  <a:srgbClr val="FFFFFF"/>
                </a:highlight>
                <a:latin typeface="Arial"/>
                <a:ea typeface="Arial"/>
                <a:cs typeface="Arial"/>
                <a:sym typeface="Arial"/>
              </a:rPr>
              <a:t>father</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of</a:t>
            </a:r>
            <a:r>
              <a:rPr lang="cs-CZ" sz="1050" dirty="0">
                <a:solidFill>
                  <a:srgbClr val="202122"/>
                </a:solidFill>
                <a:highlight>
                  <a:srgbClr val="FFFFFF"/>
                </a:highlight>
                <a:latin typeface="Arial"/>
                <a:ea typeface="Arial"/>
                <a:cs typeface="Arial"/>
                <a:sym typeface="Arial"/>
              </a:rPr>
              <a:t> </a:t>
            </a:r>
            <a:r>
              <a:rPr lang="cs-CZ" sz="1050" dirty="0">
                <a:solidFill>
                  <a:srgbClr val="0645AD"/>
                </a:solidFill>
                <a:highlight>
                  <a:srgbClr val="FFFFFF"/>
                </a:highlight>
                <a:uFill>
                  <a:noFill/>
                </a:uFill>
                <a:latin typeface="Arial"/>
                <a:ea typeface="Arial"/>
                <a:cs typeface="Arial"/>
                <a:sym typeface="Arial"/>
                <a:hlinkClick r:id="rId8">
                  <a:extLst>
                    <a:ext uri="{A12FA001-AC4F-418D-AE19-62706E023703}">
                      <ahyp:hlinkClr xmlns:ahyp="http://schemas.microsoft.com/office/drawing/2018/hyperlinkcolor" val="tx"/>
                    </a:ext>
                  </a:extLst>
                </a:hlinkClick>
              </a:rPr>
              <a:t>biodiversity</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for</a:t>
            </a:r>
            <a:r>
              <a:rPr lang="cs-CZ" sz="1050" dirty="0">
                <a:solidFill>
                  <a:srgbClr val="202122"/>
                </a:solidFill>
                <a:highlight>
                  <a:srgbClr val="FFFFFF"/>
                </a:highlight>
                <a:latin typeface="Arial"/>
                <a:ea typeface="Arial"/>
                <a:cs typeface="Arial"/>
                <a:sym typeface="Arial"/>
              </a:rPr>
              <a:t> his </a:t>
            </a:r>
            <a:r>
              <a:rPr lang="cs-CZ" sz="1050" dirty="0" err="1">
                <a:solidFill>
                  <a:srgbClr val="202122"/>
                </a:solidFill>
                <a:highlight>
                  <a:srgbClr val="FFFFFF"/>
                </a:highlight>
                <a:latin typeface="Arial"/>
                <a:ea typeface="Arial"/>
                <a:cs typeface="Arial"/>
                <a:sym typeface="Arial"/>
              </a:rPr>
              <a:t>environmental</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advocacy</a:t>
            </a:r>
            <a:r>
              <a:rPr lang="cs-CZ" sz="1050" dirty="0">
                <a:solidFill>
                  <a:srgbClr val="202122"/>
                </a:solidFill>
                <a:highlight>
                  <a:srgbClr val="FFFFFF"/>
                </a:highlight>
                <a:latin typeface="Arial"/>
                <a:ea typeface="Arial"/>
                <a:cs typeface="Arial"/>
                <a:sym typeface="Arial"/>
              </a:rPr>
              <a:t>, and his </a:t>
            </a:r>
            <a:r>
              <a:rPr lang="cs-CZ" sz="1050" dirty="0" err="1">
                <a:solidFill>
                  <a:srgbClr val="0645AD"/>
                </a:solidFill>
                <a:highlight>
                  <a:srgbClr val="FFFFFF"/>
                </a:highlight>
                <a:uFill>
                  <a:noFill/>
                </a:uFill>
                <a:latin typeface="Arial"/>
                <a:ea typeface="Arial"/>
                <a:cs typeface="Arial"/>
                <a:sym typeface="Arial"/>
                <a:hlinkClick r:id="rId9">
                  <a:extLst>
                    <a:ext uri="{A12FA001-AC4F-418D-AE19-62706E023703}">
                      <ahyp:hlinkClr xmlns:ahyp="http://schemas.microsoft.com/office/drawing/2018/hyperlinkcolor" val="tx"/>
                    </a:ext>
                  </a:extLst>
                </a:hlinkClick>
              </a:rPr>
              <a:t>secular-humanist</a:t>
            </a:r>
            <a:r>
              <a:rPr lang="cs-CZ" sz="1050" dirty="0">
                <a:solidFill>
                  <a:srgbClr val="202122"/>
                </a:solidFill>
                <a:highlight>
                  <a:srgbClr val="FFFFFF"/>
                </a:highlight>
                <a:latin typeface="Arial"/>
                <a:ea typeface="Arial"/>
                <a:cs typeface="Arial"/>
                <a:sym typeface="Arial"/>
              </a:rPr>
              <a:t> and </a:t>
            </a:r>
            <a:r>
              <a:rPr lang="cs-CZ" sz="1050" dirty="0" err="1">
                <a:solidFill>
                  <a:srgbClr val="0645AD"/>
                </a:solidFill>
                <a:highlight>
                  <a:srgbClr val="FFFFFF"/>
                </a:highlight>
                <a:uFill>
                  <a:noFill/>
                </a:uFill>
                <a:latin typeface="Arial"/>
                <a:ea typeface="Arial"/>
                <a:cs typeface="Arial"/>
                <a:sym typeface="Arial"/>
                <a:hlinkClick r:id="rId10">
                  <a:extLst>
                    <a:ext uri="{A12FA001-AC4F-418D-AE19-62706E023703}">
                      <ahyp:hlinkClr xmlns:ahyp="http://schemas.microsoft.com/office/drawing/2018/hyperlinkcolor" val="tx"/>
                    </a:ext>
                  </a:extLst>
                </a:hlinkClick>
              </a:rPr>
              <a:t>deist</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ideas</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pertaining</a:t>
            </a:r>
            <a:r>
              <a:rPr lang="cs-CZ" sz="1050" dirty="0">
                <a:solidFill>
                  <a:srgbClr val="202122"/>
                </a:solidFill>
                <a:highlight>
                  <a:srgbClr val="FFFFFF"/>
                </a:highlight>
                <a:latin typeface="Arial"/>
                <a:ea typeface="Arial"/>
                <a:cs typeface="Arial"/>
                <a:sym typeface="Arial"/>
              </a:rPr>
              <a:t> to </a:t>
            </a:r>
            <a:r>
              <a:rPr lang="cs-CZ" sz="1050" dirty="0" err="1">
                <a:solidFill>
                  <a:srgbClr val="202122"/>
                </a:solidFill>
                <a:highlight>
                  <a:srgbClr val="FFFFFF"/>
                </a:highlight>
                <a:latin typeface="Arial"/>
                <a:ea typeface="Arial"/>
                <a:cs typeface="Arial"/>
                <a:sym typeface="Arial"/>
              </a:rPr>
              <a:t>religious</a:t>
            </a:r>
            <a:r>
              <a:rPr lang="cs-CZ" sz="1050" dirty="0">
                <a:solidFill>
                  <a:srgbClr val="202122"/>
                </a:solidFill>
                <a:highlight>
                  <a:srgbClr val="FFFFFF"/>
                </a:highlight>
                <a:latin typeface="Arial"/>
                <a:ea typeface="Arial"/>
                <a:cs typeface="Arial"/>
                <a:sym typeface="Arial"/>
              </a:rPr>
              <a:t> and </a:t>
            </a:r>
            <a:r>
              <a:rPr lang="cs-CZ" sz="1050" dirty="0" err="1">
                <a:solidFill>
                  <a:srgbClr val="202122"/>
                </a:solidFill>
                <a:highlight>
                  <a:srgbClr val="FFFFFF"/>
                </a:highlight>
                <a:latin typeface="Arial"/>
                <a:ea typeface="Arial"/>
                <a:cs typeface="Arial"/>
                <a:sym typeface="Arial"/>
              </a:rPr>
              <a:t>ethical</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matters</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Among</a:t>
            </a:r>
            <a:r>
              <a:rPr lang="cs-CZ" sz="1050" dirty="0">
                <a:solidFill>
                  <a:srgbClr val="202122"/>
                </a:solidFill>
                <a:highlight>
                  <a:srgbClr val="FFFFFF"/>
                </a:highlight>
                <a:latin typeface="Arial"/>
                <a:ea typeface="Arial"/>
                <a:cs typeface="Arial"/>
                <a:sym typeface="Arial"/>
              </a:rPr>
              <a:t> his </a:t>
            </a:r>
            <a:r>
              <a:rPr lang="cs-CZ" sz="1050" dirty="0" err="1">
                <a:solidFill>
                  <a:srgbClr val="202122"/>
                </a:solidFill>
                <a:highlight>
                  <a:srgbClr val="FFFFFF"/>
                </a:highlight>
                <a:latin typeface="Arial"/>
                <a:ea typeface="Arial"/>
                <a:cs typeface="Arial"/>
                <a:sym typeface="Arial"/>
              </a:rPr>
              <a:t>contributions</a:t>
            </a:r>
            <a:r>
              <a:rPr lang="cs-CZ" sz="1050" dirty="0">
                <a:solidFill>
                  <a:srgbClr val="202122"/>
                </a:solidFill>
                <a:highlight>
                  <a:srgbClr val="FFFFFF"/>
                </a:highlight>
                <a:latin typeface="Arial"/>
                <a:ea typeface="Arial"/>
                <a:cs typeface="Arial"/>
                <a:sym typeface="Arial"/>
              </a:rPr>
              <a:t> to </a:t>
            </a:r>
            <a:r>
              <a:rPr lang="cs-CZ" sz="1050" dirty="0" err="1">
                <a:solidFill>
                  <a:srgbClr val="202122"/>
                </a:solidFill>
                <a:highlight>
                  <a:srgbClr val="FFFFFF"/>
                </a:highlight>
                <a:latin typeface="Arial"/>
                <a:ea typeface="Arial"/>
                <a:cs typeface="Arial"/>
                <a:sym typeface="Arial"/>
              </a:rPr>
              <a:t>ecological</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theory</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is</a:t>
            </a:r>
            <a:r>
              <a:rPr lang="cs-CZ" sz="1050" dirty="0">
                <a:solidFill>
                  <a:srgbClr val="202122"/>
                </a:solidFill>
                <a:highlight>
                  <a:srgbClr val="FFFFFF"/>
                </a:highlight>
                <a:latin typeface="Arial"/>
                <a:ea typeface="Arial"/>
                <a:cs typeface="Arial"/>
                <a:sym typeface="Arial"/>
              </a:rPr>
              <a:t> the </a:t>
            </a:r>
            <a:r>
              <a:rPr lang="cs-CZ" sz="1050" dirty="0" err="1">
                <a:solidFill>
                  <a:srgbClr val="202122"/>
                </a:solidFill>
                <a:highlight>
                  <a:srgbClr val="FFFFFF"/>
                </a:highlight>
                <a:latin typeface="Arial"/>
                <a:ea typeface="Arial"/>
                <a:cs typeface="Arial"/>
                <a:sym typeface="Arial"/>
              </a:rPr>
              <a:t>theory</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of</a:t>
            </a:r>
            <a:r>
              <a:rPr lang="cs-CZ" sz="1050" dirty="0">
                <a:solidFill>
                  <a:srgbClr val="202122"/>
                </a:solidFill>
                <a:highlight>
                  <a:srgbClr val="FFFFFF"/>
                </a:highlight>
                <a:latin typeface="Arial"/>
                <a:ea typeface="Arial"/>
                <a:cs typeface="Arial"/>
                <a:sym typeface="Arial"/>
              </a:rPr>
              <a:t> </a:t>
            </a:r>
            <a:r>
              <a:rPr lang="cs-CZ" sz="1050" dirty="0" err="1">
                <a:solidFill>
                  <a:srgbClr val="0645AD"/>
                </a:solidFill>
                <a:highlight>
                  <a:srgbClr val="FFFFFF"/>
                </a:highlight>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island</a:t>
            </a:r>
            <a:r>
              <a:rPr lang="cs-CZ" sz="1050" dirty="0">
                <a:solidFill>
                  <a:srgbClr val="0645AD"/>
                </a:solidFill>
                <a:highlight>
                  <a:srgbClr val="FFFFFF"/>
                </a:highlight>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 </a:t>
            </a:r>
            <a:r>
              <a:rPr lang="cs-CZ" sz="1050" dirty="0" err="1">
                <a:solidFill>
                  <a:srgbClr val="0645AD"/>
                </a:solidFill>
                <a:highlight>
                  <a:srgbClr val="FFFFFF"/>
                </a:highlight>
                <a:uFill>
                  <a:noFill/>
                </a:uFill>
                <a:latin typeface="Arial"/>
                <a:ea typeface="Arial"/>
                <a:cs typeface="Arial"/>
                <a:sym typeface="Arial"/>
                <a:hlinkClick r:id="rId11">
                  <a:extLst>
                    <a:ext uri="{A12FA001-AC4F-418D-AE19-62706E023703}">
                      <ahyp:hlinkClr xmlns:ahyp="http://schemas.microsoft.com/office/drawing/2018/hyperlinkcolor" val="tx"/>
                    </a:ext>
                  </a:extLst>
                </a:hlinkClick>
              </a:rPr>
              <a:t>biogeography</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developed</a:t>
            </a:r>
            <a:r>
              <a:rPr lang="cs-CZ" sz="1050" dirty="0">
                <a:solidFill>
                  <a:srgbClr val="202122"/>
                </a:solidFill>
                <a:highlight>
                  <a:srgbClr val="FFFFFF"/>
                </a:highlight>
                <a:latin typeface="Arial"/>
                <a:ea typeface="Arial"/>
                <a:cs typeface="Arial"/>
                <a:sym typeface="Arial"/>
              </a:rPr>
              <a:t> in </a:t>
            </a:r>
            <a:r>
              <a:rPr lang="cs-CZ" sz="1050" dirty="0" err="1">
                <a:solidFill>
                  <a:srgbClr val="202122"/>
                </a:solidFill>
                <a:highlight>
                  <a:srgbClr val="FFFFFF"/>
                </a:highlight>
                <a:latin typeface="Arial"/>
                <a:ea typeface="Arial"/>
                <a:cs typeface="Arial"/>
                <a:sym typeface="Arial"/>
              </a:rPr>
              <a:t>collaboration</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with</a:t>
            </a:r>
            <a:r>
              <a:rPr lang="cs-CZ" sz="1050" dirty="0">
                <a:solidFill>
                  <a:srgbClr val="202122"/>
                </a:solidFill>
                <a:highlight>
                  <a:srgbClr val="FFFFFF"/>
                </a:highlight>
                <a:latin typeface="Arial"/>
                <a:ea typeface="Arial"/>
                <a:cs typeface="Arial"/>
                <a:sym typeface="Arial"/>
              </a:rPr>
              <a:t> the </a:t>
            </a:r>
            <a:r>
              <a:rPr lang="cs-CZ" sz="1050" dirty="0" err="1">
                <a:solidFill>
                  <a:srgbClr val="202122"/>
                </a:solidFill>
                <a:highlight>
                  <a:srgbClr val="FFFFFF"/>
                </a:highlight>
                <a:latin typeface="Arial"/>
                <a:ea typeface="Arial"/>
                <a:cs typeface="Arial"/>
                <a:sym typeface="Arial"/>
              </a:rPr>
              <a:t>mathematical</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ecologist</a:t>
            </a:r>
            <a:r>
              <a:rPr lang="cs-CZ" sz="1050" dirty="0">
                <a:solidFill>
                  <a:srgbClr val="202122"/>
                </a:solidFill>
                <a:highlight>
                  <a:srgbClr val="FFFFFF"/>
                </a:highlight>
                <a:latin typeface="Arial"/>
                <a:ea typeface="Arial"/>
                <a:cs typeface="Arial"/>
                <a:sym typeface="Arial"/>
              </a:rPr>
              <a:t> </a:t>
            </a:r>
            <a:r>
              <a:rPr lang="cs-CZ" sz="1050" dirty="0">
                <a:solidFill>
                  <a:srgbClr val="0645AD"/>
                </a:solidFill>
                <a:highlight>
                  <a:srgbClr val="FFFFFF"/>
                </a:highlight>
                <a:uFill>
                  <a:noFill/>
                </a:uFill>
                <a:latin typeface="Arial"/>
                <a:ea typeface="Arial"/>
                <a:cs typeface="Arial"/>
                <a:sym typeface="Arial"/>
                <a:hlinkClick r:id="rId12">
                  <a:extLst>
                    <a:ext uri="{A12FA001-AC4F-418D-AE19-62706E023703}">
                      <ahyp:hlinkClr xmlns:ahyp="http://schemas.microsoft.com/office/drawing/2018/hyperlinkcolor" val="tx"/>
                    </a:ext>
                  </a:extLst>
                </a:hlinkClick>
              </a:rPr>
              <a:t>Robert </a:t>
            </a:r>
            <a:r>
              <a:rPr lang="cs-CZ" sz="1050" dirty="0" err="1">
                <a:solidFill>
                  <a:srgbClr val="0645AD"/>
                </a:solidFill>
                <a:highlight>
                  <a:srgbClr val="FFFFFF"/>
                </a:highlight>
                <a:uFill>
                  <a:noFill/>
                </a:uFill>
                <a:latin typeface="Arial"/>
                <a:ea typeface="Arial"/>
                <a:cs typeface="Arial"/>
                <a:sym typeface="Arial"/>
                <a:hlinkClick r:id="rId12">
                  <a:extLst>
                    <a:ext uri="{A12FA001-AC4F-418D-AE19-62706E023703}">
                      <ahyp:hlinkClr xmlns:ahyp="http://schemas.microsoft.com/office/drawing/2018/hyperlinkcolor" val="tx"/>
                    </a:ext>
                  </a:extLst>
                </a:hlinkClick>
              </a:rPr>
              <a:t>MacArthur</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which</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served</a:t>
            </a:r>
            <a:r>
              <a:rPr lang="cs-CZ" sz="1050" dirty="0">
                <a:solidFill>
                  <a:srgbClr val="202122"/>
                </a:solidFill>
                <a:highlight>
                  <a:srgbClr val="FFFFFF"/>
                </a:highlight>
                <a:latin typeface="Arial"/>
                <a:ea typeface="Arial"/>
                <a:cs typeface="Arial"/>
                <a:sym typeface="Arial"/>
              </a:rPr>
              <a:t> as the </a:t>
            </a:r>
            <a:r>
              <a:rPr lang="cs-CZ" sz="1050" dirty="0" err="1">
                <a:solidFill>
                  <a:srgbClr val="202122"/>
                </a:solidFill>
                <a:highlight>
                  <a:srgbClr val="FFFFFF"/>
                </a:highlight>
                <a:latin typeface="Arial"/>
                <a:ea typeface="Arial"/>
                <a:cs typeface="Arial"/>
                <a:sym typeface="Arial"/>
              </a:rPr>
              <a:t>foundation</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of</a:t>
            </a:r>
            <a:r>
              <a:rPr lang="cs-CZ" sz="1050" dirty="0">
                <a:solidFill>
                  <a:srgbClr val="202122"/>
                </a:solidFill>
                <a:highlight>
                  <a:srgbClr val="FFFFFF"/>
                </a:highlight>
                <a:latin typeface="Arial"/>
                <a:ea typeface="Arial"/>
                <a:cs typeface="Arial"/>
                <a:sym typeface="Arial"/>
              </a:rPr>
              <a:t> the </a:t>
            </a:r>
            <a:r>
              <a:rPr lang="cs-CZ" sz="1050" dirty="0" err="1">
                <a:solidFill>
                  <a:srgbClr val="202122"/>
                </a:solidFill>
                <a:highlight>
                  <a:srgbClr val="FFFFFF"/>
                </a:highlight>
                <a:latin typeface="Arial"/>
                <a:ea typeface="Arial"/>
                <a:cs typeface="Arial"/>
                <a:sym typeface="Arial"/>
              </a:rPr>
              <a:t>field</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of</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conservation</a:t>
            </a:r>
            <a:r>
              <a:rPr lang="cs-CZ" sz="1050" dirty="0">
                <a:solidFill>
                  <a:srgbClr val="202122"/>
                </a:solidFill>
                <a:highlight>
                  <a:srgbClr val="FFFFFF"/>
                </a:highlight>
                <a:latin typeface="Arial"/>
                <a:ea typeface="Arial"/>
                <a:cs typeface="Arial"/>
                <a:sym typeface="Arial"/>
              </a:rPr>
              <a:t> area design, as </a:t>
            </a:r>
            <a:r>
              <a:rPr lang="cs-CZ" sz="1050" dirty="0" err="1">
                <a:solidFill>
                  <a:srgbClr val="202122"/>
                </a:solidFill>
                <a:highlight>
                  <a:srgbClr val="FFFFFF"/>
                </a:highlight>
                <a:latin typeface="Arial"/>
                <a:ea typeface="Arial"/>
                <a:cs typeface="Arial"/>
                <a:sym typeface="Arial"/>
              </a:rPr>
              <a:t>well</a:t>
            </a:r>
            <a:r>
              <a:rPr lang="cs-CZ" sz="1050" dirty="0">
                <a:solidFill>
                  <a:srgbClr val="202122"/>
                </a:solidFill>
                <a:highlight>
                  <a:srgbClr val="FFFFFF"/>
                </a:highlight>
                <a:latin typeface="Arial"/>
                <a:ea typeface="Arial"/>
                <a:cs typeface="Arial"/>
                <a:sym typeface="Arial"/>
              </a:rPr>
              <a:t> as the </a:t>
            </a:r>
            <a:r>
              <a:rPr lang="cs-CZ" sz="1050" dirty="0" err="1">
                <a:solidFill>
                  <a:srgbClr val="0645AD"/>
                </a:solidFill>
                <a:highlight>
                  <a:srgbClr val="FFFFFF"/>
                </a:highlight>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unified</a:t>
            </a:r>
            <a:r>
              <a:rPr lang="cs-CZ" sz="1050" dirty="0">
                <a:solidFill>
                  <a:srgbClr val="0645AD"/>
                </a:solidFill>
                <a:highlight>
                  <a:srgbClr val="FFFFFF"/>
                </a:highlight>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 </a:t>
            </a:r>
            <a:r>
              <a:rPr lang="cs-CZ" sz="1050" dirty="0" err="1">
                <a:solidFill>
                  <a:srgbClr val="0645AD"/>
                </a:solidFill>
                <a:highlight>
                  <a:srgbClr val="FFFFFF"/>
                </a:highlight>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neutral</a:t>
            </a:r>
            <a:r>
              <a:rPr lang="cs-CZ" sz="1050" dirty="0">
                <a:solidFill>
                  <a:srgbClr val="0645AD"/>
                </a:solidFill>
                <a:highlight>
                  <a:srgbClr val="FFFFFF"/>
                </a:highlight>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 </a:t>
            </a:r>
            <a:r>
              <a:rPr lang="cs-CZ" sz="1050" dirty="0" err="1">
                <a:solidFill>
                  <a:srgbClr val="0645AD"/>
                </a:solidFill>
                <a:highlight>
                  <a:srgbClr val="FFFFFF"/>
                </a:highlight>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theory</a:t>
            </a:r>
            <a:r>
              <a:rPr lang="cs-CZ" sz="1050" dirty="0">
                <a:solidFill>
                  <a:srgbClr val="0645AD"/>
                </a:solidFill>
                <a:highlight>
                  <a:srgbClr val="FFFFFF"/>
                </a:highlight>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 </a:t>
            </a:r>
            <a:r>
              <a:rPr lang="cs-CZ" sz="1050" dirty="0" err="1">
                <a:solidFill>
                  <a:srgbClr val="0645AD"/>
                </a:solidFill>
                <a:highlight>
                  <a:srgbClr val="FFFFFF"/>
                </a:highlight>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of</a:t>
            </a:r>
            <a:r>
              <a:rPr lang="cs-CZ" sz="1050" dirty="0">
                <a:solidFill>
                  <a:srgbClr val="0645AD"/>
                </a:solidFill>
                <a:highlight>
                  <a:srgbClr val="FFFFFF"/>
                </a:highlight>
                <a:uFill>
                  <a:noFill/>
                </a:uFill>
                <a:latin typeface="Arial"/>
                <a:ea typeface="Arial"/>
                <a:cs typeface="Arial"/>
                <a:sym typeface="Arial"/>
                <a:hlinkClick r:id="rId13">
                  <a:extLst>
                    <a:ext uri="{A12FA001-AC4F-418D-AE19-62706E023703}">
                      <ahyp:hlinkClr xmlns:ahyp="http://schemas.microsoft.com/office/drawing/2018/hyperlinkcolor" val="tx"/>
                    </a:ext>
                  </a:extLst>
                </a:hlinkClick>
              </a:rPr>
              <a:t> biodiversity</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of</a:t>
            </a:r>
            <a:r>
              <a:rPr lang="cs-CZ" sz="1050" dirty="0">
                <a:solidFill>
                  <a:srgbClr val="202122"/>
                </a:solidFill>
                <a:highlight>
                  <a:srgbClr val="FFFFFF"/>
                </a:highlight>
                <a:latin typeface="Arial"/>
                <a:ea typeface="Arial"/>
                <a:cs typeface="Arial"/>
                <a:sym typeface="Arial"/>
              </a:rPr>
              <a:t> </a:t>
            </a:r>
            <a:r>
              <a:rPr lang="cs-CZ" sz="1050" dirty="0">
                <a:solidFill>
                  <a:srgbClr val="0645AD"/>
                </a:solidFill>
                <a:highlight>
                  <a:srgbClr val="FFFFFF"/>
                </a:highlight>
                <a:uFill>
                  <a:noFill/>
                </a:uFill>
                <a:latin typeface="Arial"/>
                <a:ea typeface="Arial"/>
                <a:cs typeface="Arial"/>
                <a:sym typeface="Arial"/>
                <a:hlinkClick r:id="rId14">
                  <a:extLst>
                    <a:ext uri="{A12FA001-AC4F-418D-AE19-62706E023703}">
                      <ahyp:hlinkClr xmlns:ahyp="http://schemas.microsoft.com/office/drawing/2018/hyperlinkcolor" val="tx"/>
                    </a:ext>
                  </a:extLst>
                </a:hlinkClick>
              </a:rPr>
              <a:t>Stephen P. </a:t>
            </a:r>
            <a:r>
              <a:rPr lang="cs-CZ" sz="1050" dirty="0" err="1">
                <a:solidFill>
                  <a:srgbClr val="0645AD"/>
                </a:solidFill>
                <a:highlight>
                  <a:srgbClr val="FFFFFF"/>
                </a:highlight>
                <a:uFill>
                  <a:noFill/>
                </a:uFill>
                <a:latin typeface="Arial"/>
                <a:ea typeface="Arial"/>
                <a:cs typeface="Arial"/>
                <a:sym typeface="Arial"/>
                <a:hlinkClick r:id="rId14">
                  <a:extLst>
                    <a:ext uri="{A12FA001-AC4F-418D-AE19-62706E023703}">
                      <ahyp:hlinkClr xmlns:ahyp="http://schemas.microsoft.com/office/drawing/2018/hyperlinkcolor" val="tx"/>
                    </a:ext>
                  </a:extLst>
                </a:hlinkClick>
              </a:rPr>
              <a:t>Hubbell</a:t>
            </a:r>
            <a:r>
              <a:rPr lang="cs-CZ" sz="1050" dirty="0">
                <a:solidFill>
                  <a:srgbClr val="202122"/>
                </a:solidFill>
                <a:highlight>
                  <a:srgbClr val="FFFFFF"/>
                </a:highlight>
                <a:latin typeface="Arial"/>
                <a:ea typeface="Arial"/>
                <a:cs typeface="Arial"/>
                <a:sym typeface="Arial"/>
              </a:rPr>
              <a:t>.</a:t>
            </a:r>
            <a:endParaRPr sz="1050" dirty="0">
              <a:solidFill>
                <a:srgbClr val="202122"/>
              </a:solidFill>
              <a:highlight>
                <a:srgbClr val="FFFFFF"/>
              </a:highlight>
              <a:latin typeface="Arial"/>
              <a:ea typeface="Arial"/>
              <a:cs typeface="Arial"/>
              <a:sym typeface="Arial"/>
            </a:endParaRPr>
          </a:p>
          <a:p>
            <a:pPr marL="0" lvl="0" indent="0" algn="l" rtl="0">
              <a:lnSpc>
                <a:spcPct val="115000"/>
              </a:lnSpc>
              <a:spcBef>
                <a:spcPts val="500"/>
              </a:spcBef>
              <a:spcAft>
                <a:spcPts val="0"/>
              </a:spcAft>
              <a:buClr>
                <a:schemeClr val="dk1"/>
              </a:buClr>
              <a:buSzPts val="1100"/>
              <a:buFont typeface="Arial"/>
              <a:buNone/>
            </a:pPr>
            <a:r>
              <a:rPr lang="cs-CZ" sz="1050" dirty="0">
                <a:solidFill>
                  <a:srgbClr val="202122"/>
                </a:solidFill>
                <a:highlight>
                  <a:srgbClr val="FFFFFF"/>
                </a:highlight>
                <a:latin typeface="Arial"/>
                <a:ea typeface="Arial"/>
                <a:cs typeface="Arial"/>
                <a:sym typeface="Arial"/>
              </a:rPr>
              <a:t>Wilson </a:t>
            </a:r>
            <a:r>
              <a:rPr lang="cs-CZ" sz="1050" dirty="0" err="1">
                <a:solidFill>
                  <a:srgbClr val="202122"/>
                </a:solidFill>
                <a:highlight>
                  <a:srgbClr val="FFFFFF"/>
                </a:highlight>
                <a:latin typeface="Arial"/>
                <a:ea typeface="Arial"/>
                <a:cs typeface="Arial"/>
                <a:sym typeface="Arial"/>
              </a:rPr>
              <a:t>was</a:t>
            </a:r>
            <a:r>
              <a:rPr lang="cs-CZ" sz="1050" dirty="0">
                <a:solidFill>
                  <a:srgbClr val="202122"/>
                </a:solidFill>
                <a:highlight>
                  <a:srgbClr val="FFFFFF"/>
                </a:highlight>
                <a:latin typeface="Arial"/>
                <a:ea typeface="Arial"/>
                <a:cs typeface="Arial"/>
                <a:sym typeface="Arial"/>
              </a:rPr>
              <a:t> the </a:t>
            </a:r>
            <a:r>
              <a:rPr lang="cs-CZ" sz="1050" dirty="0" err="1">
                <a:solidFill>
                  <a:srgbClr val="0645AD"/>
                </a:solidFill>
                <a:highlight>
                  <a:srgbClr val="FFFFFF"/>
                </a:highlight>
                <a:uFill>
                  <a:noFill/>
                </a:uFill>
                <a:latin typeface="Arial"/>
                <a:ea typeface="Arial"/>
                <a:cs typeface="Arial"/>
                <a:sym typeface="Arial"/>
                <a:hlinkClick r:id="rId15">
                  <a:extLst>
                    <a:ext uri="{A12FA001-AC4F-418D-AE19-62706E023703}">
                      <ahyp:hlinkClr xmlns:ahyp="http://schemas.microsoft.com/office/drawing/2018/hyperlinkcolor" val="tx"/>
                    </a:ext>
                  </a:extLst>
                </a:hlinkClick>
              </a:rPr>
              <a:t>Pellegrino</a:t>
            </a:r>
            <a:r>
              <a:rPr lang="cs-CZ" sz="1050" dirty="0">
                <a:solidFill>
                  <a:srgbClr val="0645AD"/>
                </a:solidFill>
                <a:highlight>
                  <a:srgbClr val="FFFFFF"/>
                </a:highlight>
                <a:uFill>
                  <a:noFill/>
                </a:uFill>
                <a:latin typeface="Arial"/>
                <a:ea typeface="Arial"/>
                <a:cs typeface="Arial"/>
                <a:sym typeface="Arial"/>
                <a:hlinkClick r:id="rId15">
                  <a:extLst>
                    <a:ext uri="{A12FA001-AC4F-418D-AE19-62706E023703}">
                      <ahyp:hlinkClr xmlns:ahyp="http://schemas.microsoft.com/office/drawing/2018/hyperlinkcolor" val="tx"/>
                    </a:ext>
                  </a:extLst>
                </a:hlinkClick>
              </a:rPr>
              <a:t> University </a:t>
            </a:r>
            <a:r>
              <a:rPr lang="cs-CZ" sz="1050" dirty="0" err="1">
                <a:solidFill>
                  <a:srgbClr val="0645AD"/>
                </a:solidFill>
                <a:highlight>
                  <a:srgbClr val="FFFFFF"/>
                </a:highlight>
                <a:uFill>
                  <a:noFill/>
                </a:uFill>
                <a:latin typeface="Arial"/>
                <a:ea typeface="Arial"/>
                <a:cs typeface="Arial"/>
                <a:sym typeface="Arial"/>
                <a:hlinkClick r:id="rId15">
                  <a:extLst>
                    <a:ext uri="{A12FA001-AC4F-418D-AE19-62706E023703}">
                      <ahyp:hlinkClr xmlns:ahyp="http://schemas.microsoft.com/office/drawing/2018/hyperlinkcolor" val="tx"/>
                    </a:ext>
                  </a:extLst>
                </a:hlinkClick>
              </a:rPr>
              <a:t>Research</a:t>
            </a:r>
            <a:r>
              <a:rPr lang="cs-CZ" sz="1050" dirty="0">
                <a:solidFill>
                  <a:srgbClr val="0645AD"/>
                </a:solidFill>
                <a:highlight>
                  <a:srgbClr val="FFFFFF"/>
                </a:highlight>
                <a:uFill>
                  <a:noFill/>
                </a:uFill>
                <a:latin typeface="Arial"/>
                <a:ea typeface="Arial"/>
                <a:cs typeface="Arial"/>
                <a:sym typeface="Arial"/>
                <a:hlinkClick r:id="rId15">
                  <a:extLst>
                    <a:ext uri="{A12FA001-AC4F-418D-AE19-62706E023703}">
                      <ahyp:hlinkClr xmlns:ahyp="http://schemas.microsoft.com/office/drawing/2018/hyperlinkcolor" val="tx"/>
                    </a:ext>
                  </a:extLst>
                </a:hlinkClick>
              </a:rPr>
              <a:t> </a:t>
            </a:r>
            <a:r>
              <a:rPr lang="cs-CZ" sz="1050" dirty="0" err="1">
                <a:solidFill>
                  <a:srgbClr val="0645AD"/>
                </a:solidFill>
                <a:highlight>
                  <a:srgbClr val="FFFFFF"/>
                </a:highlight>
                <a:uFill>
                  <a:noFill/>
                </a:uFill>
                <a:latin typeface="Arial"/>
                <a:ea typeface="Arial"/>
                <a:cs typeface="Arial"/>
                <a:sym typeface="Arial"/>
                <a:hlinkClick r:id="rId15">
                  <a:extLst>
                    <a:ext uri="{A12FA001-AC4F-418D-AE19-62706E023703}">
                      <ahyp:hlinkClr xmlns:ahyp="http://schemas.microsoft.com/office/drawing/2018/hyperlinkcolor" val="tx"/>
                    </a:ext>
                  </a:extLst>
                </a:hlinkClick>
              </a:rPr>
              <a:t>Professor</a:t>
            </a:r>
            <a:r>
              <a:rPr lang="cs-CZ" sz="1050" dirty="0">
                <a:solidFill>
                  <a:srgbClr val="0645AD"/>
                </a:solidFill>
                <a:highlight>
                  <a:srgbClr val="FFFFFF"/>
                </a:highlight>
                <a:uFill>
                  <a:noFill/>
                </a:uFill>
                <a:latin typeface="Arial"/>
                <a:ea typeface="Arial"/>
                <a:cs typeface="Arial"/>
                <a:sym typeface="Arial"/>
                <a:hlinkClick r:id="rId15">
                  <a:extLst>
                    <a:ext uri="{A12FA001-AC4F-418D-AE19-62706E023703}">
                      <ahyp:hlinkClr xmlns:ahyp="http://schemas.microsoft.com/office/drawing/2018/hyperlinkcolor" val="tx"/>
                    </a:ext>
                  </a:extLst>
                </a:hlinkClick>
              </a:rPr>
              <a:t> </a:t>
            </a:r>
            <a:r>
              <a:rPr lang="cs-CZ" sz="1050" dirty="0" err="1">
                <a:solidFill>
                  <a:srgbClr val="0645AD"/>
                </a:solidFill>
                <a:highlight>
                  <a:srgbClr val="FFFFFF"/>
                </a:highlight>
                <a:uFill>
                  <a:noFill/>
                </a:uFill>
                <a:latin typeface="Arial"/>
                <a:ea typeface="Arial"/>
                <a:cs typeface="Arial"/>
                <a:sym typeface="Arial"/>
                <a:hlinkClick r:id="rId15">
                  <a:extLst>
                    <a:ext uri="{A12FA001-AC4F-418D-AE19-62706E023703}">
                      <ahyp:hlinkClr xmlns:ahyp="http://schemas.microsoft.com/office/drawing/2018/hyperlinkcolor" val="tx"/>
                    </a:ext>
                  </a:extLst>
                </a:hlinkClick>
              </a:rPr>
              <a:t>Emeritus</a:t>
            </a:r>
            <a:r>
              <a:rPr lang="cs-CZ" sz="1050" dirty="0">
                <a:solidFill>
                  <a:srgbClr val="202122"/>
                </a:solidFill>
                <a:highlight>
                  <a:srgbClr val="FFFFFF"/>
                </a:highlight>
                <a:latin typeface="Arial"/>
                <a:ea typeface="Arial"/>
                <a:cs typeface="Arial"/>
                <a:sym typeface="Arial"/>
              </a:rPr>
              <a:t> in Entomology </a:t>
            </a:r>
            <a:r>
              <a:rPr lang="cs-CZ" sz="1050" dirty="0" err="1">
                <a:solidFill>
                  <a:srgbClr val="202122"/>
                </a:solidFill>
                <a:highlight>
                  <a:srgbClr val="FFFFFF"/>
                </a:highlight>
                <a:latin typeface="Arial"/>
                <a:ea typeface="Arial"/>
                <a:cs typeface="Arial"/>
                <a:sym typeface="Arial"/>
              </a:rPr>
              <a:t>for</a:t>
            </a:r>
            <a:r>
              <a:rPr lang="cs-CZ" sz="1050" dirty="0">
                <a:solidFill>
                  <a:srgbClr val="202122"/>
                </a:solidFill>
                <a:highlight>
                  <a:srgbClr val="FFFFFF"/>
                </a:highlight>
                <a:latin typeface="Arial"/>
                <a:ea typeface="Arial"/>
                <a:cs typeface="Arial"/>
                <a:sym typeface="Arial"/>
              </a:rPr>
              <a:t> the Department </a:t>
            </a:r>
            <a:r>
              <a:rPr lang="cs-CZ" sz="1050" dirty="0" err="1">
                <a:solidFill>
                  <a:srgbClr val="202122"/>
                </a:solidFill>
                <a:highlight>
                  <a:srgbClr val="FFFFFF"/>
                </a:highlight>
                <a:latin typeface="Arial"/>
                <a:ea typeface="Arial"/>
                <a:cs typeface="Arial"/>
                <a:sym typeface="Arial"/>
              </a:rPr>
              <a:t>of</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Organismic</a:t>
            </a:r>
            <a:r>
              <a:rPr lang="cs-CZ" sz="1050" dirty="0">
                <a:solidFill>
                  <a:srgbClr val="202122"/>
                </a:solidFill>
                <a:highlight>
                  <a:srgbClr val="FFFFFF"/>
                </a:highlight>
                <a:latin typeface="Arial"/>
                <a:ea typeface="Arial"/>
                <a:cs typeface="Arial"/>
                <a:sym typeface="Arial"/>
              </a:rPr>
              <a:t> and </a:t>
            </a:r>
            <a:r>
              <a:rPr lang="cs-CZ" sz="1050" dirty="0" err="1">
                <a:solidFill>
                  <a:srgbClr val="202122"/>
                </a:solidFill>
                <a:highlight>
                  <a:srgbClr val="FFFFFF"/>
                </a:highlight>
                <a:latin typeface="Arial"/>
                <a:ea typeface="Arial"/>
                <a:cs typeface="Arial"/>
                <a:sym typeface="Arial"/>
              </a:rPr>
              <a:t>Evolutionary</a:t>
            </a:r>
            <a:r>
              <a:rPr lang="cs-CZ" sz="1050" dirty="0">
                <a:solidFill>
                  <a:srgbClr val="202122"/>
                </a:solidFill>
                <a:highlight>
                  <a:srgbClr val="FFFFFF"/>
                </a:highlight>
                <a:latin typeface="Arial"/>
                <a:ea typeface="Arial"/>
                <a:cs typeface="Arial"/>
                <a:sym typeface="Arial"/>
              </a:rPr>
              <a:t> Biology </a:t>
            </a:r>
            <a:r>
              <a:rPr lang="cs-CZ" sz="1050" dirty="0" err="1">
                <a:solidFill>
                  <a:srgbClr val="202122"/>
                </a:solidFill>
                <a:highlight>
                  <a:srgbClr val="FFFFFF"/>
                </a:highlight>
                <a:latin typeface="Arial"/>
                <a:ea typeface="Arial"/>
                <a:cs typeface="Arial"/>
                <a:sym typeface="Arial"/>
              </a:rPr>
              <a:t>at</a:t>
            </a:r>
            <a:r>
              <a:rPr lang="cs-CZ" sz="1050" dirty="0">
                <a:solidFill>
                  <a:srgbClr val="202122"/>
                </a:solidFill>
                <a:highlight>
                  <a:srgbClr val="FFFFFF"/>
                </a:highlight>
                <a:latin typeface="Arial"/>
                <a:ea typeface="Arial"/>
                <a:cs typeface="Arial"/>
                <a:sym typeface="Arial"/>
              </a:rPr>
              <a:t> </a:t>
            </a:r>
            <a:r>
              <a:rPr lang="cs-CZ" sz="1050" dirty="0">
                <a:solidFill>
                  <a:srgbClr val="0645AD"/>
                </a:solidFill>
                <a:highlight>
                  <a:srgbClr val="FFFFFF"/>
                </a:highlight>
                <a:uFill>
                  <a:noFill/>
                </a:uFill>
                <a:latin typeface="Arial"/>
                <a:ea typeface="Arial"/>
                <a:cs typeface="Arial"/>
                <a:sym typeface="Arial"/>
                <a:hlinkClick r:id="rId16">
                  <a:extLst>
                    <a:ext uri="{A12FA001-AC4F-418D-AE19-62706E023703}">
                      <ahyp:hlinkClr xmlns:ahyp="http://schemas.microsoft.com/office/drawing/2018/hyperlinkcolor" val="tx"/>
                    </a:ext>
                  </a:extLst>
                </a:hlinkClick>
              </a:rPr>
              <a:t>Harvard University</a:t>
            </a:r>
            <a:r>
              <a:rPr lang="cs-CZ" sz="1050" dirty="0">
                <a:solidFill>
                  <a:srgbClr val="202122"/>
                </a:solidFill>
                <a:highlight>
                  <a:srgbClr val="FFFFFF"/>
                </a:highlight>
                <a:latin typeface="Arial"/>
                <a:ea typeface="Arial"/>
                <a:cs typeface="Arial"/>
                <a:sym typeface="Arial"/>
              </a:rPr>
              <a:t>, a </a:t>
            </a:r>
            <a:r>
              <a:rPr lang="cs-CZ" sz="1050" dirty="0" err="1">
                <a:solidFill>
                  <a:srgbClr val="202122"/>
                </a:solidFill>
                <a:highlight>
                  <a:srgbClr val="FFFFFF"/>
                </a:highlight>
                <a:latin typeface="Arial"/>
                <a:ea typeface="Arial"/>
                <a:cs typeface="Arial"/>
                <a:sym typeface="Arial"/>
              </a:rPr>
              <a:t>lecturer</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at</a:t>
            </a:r>
            <a:r>
              <a:rPr lang="cs-CZ" sz="1050" dirty="0">
                <a:solidFill>
                  <a:srgbClr val="202122"/>
                </a:solidFill>
                <a:highlight>
                  <a:srgbClr val="FFFFFF"/>
                </a:highlight>
                <a:latin typeface="Arial"/>
                <a:ea typeface="Arial"/>
                <a:cs typeface="Arial"/>
                <a:sym typeface="Arial"/>
              </a:rPr>
              <a:t> </a:t>
            </a:r>
            <a:r>
              <a:rPr lang="cs-CZ" sz="1050" dirty="0" err="1">
                <a:solidFill>
                  <a:srgbClr val="0645AD"/>
                </a:solidFill>
                <a:highlight>
                  <a:srgbClr val="FFFFFF"/>
                </a:highlight>
                <a:uFill>
                  <a:noFill/>
                </a:uFill>
                <a:latin typeface="Arial"/>
                <a:ea typeface="Arial"/>
                <a:cs typeface="Arial"/>
                <a:sym typeface="Arial"/>
                <a:hlinkClick r:id="rId17">
                  <a:extLst>
                    <a:ext uri="{A12FA001-AC4F-418D-AE19-62706E023703}">
                      <ahyp:hlinkClr xmlns:ahyp="http://schemas.microsoft.com/office/drawing/2018/hyperlinkcolor" val="tx"/>
                    </a:ext>
                  </a:extLst>
                </a:hlinkClick>
              </a:rPr>
              <a:t>Duke</a:t>
            </a:r>
            <a:r>
              <a:rPr lang="cs-CZ" sz="1050" dirty="0">
                <a:solidFill>
                  <a:srgbClr val="0645AD"/>
                </a:solidFill>
                <a:highlight>
                  <a:srgbClr val="FFFFFF"/>
                </a:highlight>
                <a:uFill>
                  <a:noFill/>
                </a:uFill>
                <a:latin typeface="Arial"/>
                <a:ea typeface="Arial"/>
                <a:cs typeface="Arial"/>
                <a:sym typeface="Arial"/>
                <a:hlinkClick r:id="rId17">
                  <a:extLst>
                    <a:ext uri="{A12FA001-AC4F-418D-AE19-62706E023703}">
                      <ahyp:hlinkClr xmlns:ahyp="http://schemas.microsoft.com/office/drawing/2018/hyperlinkcolor" val="tx"/>
                    </a:ext>
                  </a:extLst>
                </a:hlinkClick>
              </a:rPr>
              <a:t> University</a:t>
            </a:r>
            <a:r>
              <a:rPr lang="cs-CZ" sz="1050" dirty="0">
                <a:solidFill>
                  <a:srgbClr val="202122"/>
                </a:solidFill>
                <a:highlight>
                  <a:srgbClr val="FFFFFF"/>
                </a:highlight>
                <a:latin typeface="Arial"/>
                <a:ea typeface="Arial"/>
                <a:cs typeface="Arial"/>
                <a:sym typeface="Arial"/>
              </a:rPr>
              <a:t>,</a:t>
            </a:r>
            <a:r>
              <a:rPr lang="cs-CZ" sz="1400" baseline="30000" dirty="0">
                <a:solidFill>
                  <a:srgbClr val="0645AD"/>
                </a:solidFill>
                <a:highlight>
                  <a:srgbClr val="FFFFFF"/>
                </a:highlight>
                <a:uFill>
                  <a:noFill/>
                </a:uFill>
                <a:latin typeface="Arial"/>
                <a:ea typeface="Arial"/>
                <a:cs typeface="Arial"/>
                <a:sym typeface="Arial"/>
                <a:hlinkClick r:id="rId18">
                  <a:extLst>
                    <a:ext uri="{A12FA001-AC4F-418D-AE19-62706E023703}">
                      <ahyp:hlinkClr xmlns:ahyp="http://schemas.microsoft.com/office/drawing/2018/hyperlinkcolor" val="tx"/>
                    </a:ext>
                  </a:extLst>
                </a:hlinkClick>
              </a:rPr>
              <a:t>[8]</a:t>
            </a:r>
            <a:r>
              <a:rPr lang="cs-CZ" sz="1050" dirty="0">
                <a:solidFill>
                  <a:srgbClr val="202122"/>
                </a:solidFill>
                <a:highlight>
                  <a:srgbClr val="FFFFFF"/>
                </a:highlight>
                <a:latin typeface="Arial"/>
                <a:ea typeface="Arial"/>
                <a:cs typeface="Arial"/>
                <a:sym typeface="Arial"/>
              </a:rPr>
              <a:t> and a </a:t>
            </a:r>
            <a:r>
              <a:rPr lang="cs-CZ" sz="1050" dirty="0" err="1">
                <a:solidFill>
                  <a:srgbClr val="202122"/>
                </a:solidFill>
                <a:highlight>
                  <a:srgbClr val="FFFFFF"/>
                </a:highlight>
                <a:latin typeface="Arial"/>
                <a:ea typeface="Arial"/>
                <a:cs typeface="Arial"/>
                <a:sym typeface="Arial"/>
              </a:rPr>
              <a:t>fellow</a:t>
            </a:r>
            <a:r>
              <a:rPr lang="cs-CZ" sz="1050" dirty="0">
                <a:solidFill>
                  <a:srgbClr val="202122"/>
                </a:solidFill>
                <a:highlight>
                  <a:srgbClr val="FFFFFF"/>
                </a:highlight>
                <a:latin typeface="Arial"/>
                <a:ea typeface="Arial"/>
                <a:cs typeface="Arial"/>
                <a:sym typeface="Arial"/>
              </a:rPr>
              <a:t> </a:t>
            </a:r>
            <a:r>
              <a:rPr lang="cs-CZ" sz="1050" dirty="0" err="1">
                <a:solidFill>
                  <a:srgbClr val="202122"/>
                </a:solidFill>
                <a:highlight>
                  <a:srgbClr val="FFFFFF"/>
                </a:highlight>
                <a:latin typeface="Arial"/>
                <a:ea typeface="Arial"/>
                <a:cs typeface="Arial"/>
                <a:sym typeface="Arial"/>
              </a:rPr>
              <a:t>of</a:t>
            </a:r>
            <a:r>
              <a:rPr lang="cs-CZ" sz="1050" dirty="0">
                <a:solidFill>
                  <a:srgbClr val="202122"/>
                </a:solidFill>
                <a:highlight>
                  <a:srgbClr val="FFFFFF"/>
                </a:highlight>
                <a:latin typeface="Arial"/>
                <a:ea typeface="Arial"/>
                <a:cs typeface="Arial"/>
                <a:sym typeface="Arial"/>
              </a:rPr>
              <a:t> the </a:t>
            </a:r>
            <a:r>
              <a:rPr lang="cs-CZ" sz="1050" dirty="0" err="1">
                <a:solidFill>
                  <a:srgbClr val="0645AD"/>
                </a:solidFill>
                <a:highlight>
                  <a:srgbClr val="FFFFFF"/>
                </a:highlight>
                <a:uFill>
                  <a:noFill/>
                </a:uFill>
                <a:latin typeface="Arial"/>
                <a:ea typeface="Arial"/>
                <a:cs typeface="Arial"/>
                <a:sym typeface="Arial"/>
                <a:hlinkClick r:id="rId19">
                  <a:extLst>
                    <a:ext uri="{A12FA001-AC4F-418D-AE19-62706E023703}">
                      <ahyp:hlinkClr xmlns:ahyp="http://schemas.microsoft.com/office/drawing/2018/hyperlinkcolor" val="tx"/>
                    </a:ext>
                  </a:extLst>
                </a:hlinkClick>
              </a:rPr>
              <a:t>Committee</a:t>
            </a:r>
            <a:r>
              <a:rPr lang="cs-CZ" sz="1050" dirty="0">
                <a:solidFill>
                  <a:srgbClr val="0645AD"/>
                </a:solidFill>
                <a:highlight>
                  <a:srgbClr val="FFFFFF"/>
                </a:highlight>
                <a:uFill>
                  <a:noFill/>
                </a:uFill>
                <a:latin typeface="Arial"/>
                <a:ea typeface="Arial"/>
                <a:cs typeface="Arial"/>
                <a:sym typeface="Arial"/>
                <a:hlinkClick r:id="rId19">
                  <a:extLst>
                    <a:ext uri="{A12FA001-AC4F-418D-AE19-62706E023703}">
                      <ahyp:hlinkClr xmlns:ahyp="http://schemas.microsoft.com/office/drawing/2018/hyperlinkcolor" val="tx"/>
                    </a:ext>
                  </a:extLst>
                </a:hlinkClick>
              </a:rPr>
              <a:t> </a:t>
            </a:r>
            <a:r>
              <a:rPr lang="cs-CZ" sz="1050" dirty="0" err="1">
                <a:solidFill>
                  <a:srgbClr val="0645AD"/>
                </a:solidFill>
                <a:highlight>
                  <a:srgbClr val="FFFFFF"/>
                </a:highlight>
                <a:uFill>
                  <a:noFill/>
                </a:uFill>
                <a:latin typeface="Arial"/>
                <a:ea typeface="Arial"/>
                <a:cs typeface="Arial"/>
                <a:sym typeface="Arial"/>
                <a:hlinkClick r:id="rId19">
                  <a:extLst>
                    <a:ext uri="{A12FA001-AC4F-418D-AE19-62706E023703}">
                      <ahyp:hlinkClr xmlns:ahyp="http://schemas.microsoft.com/office/drawing/2018/hyperlinkcolor" val="tx"/>
                    </a:ext>
                  </a:extLst>
                </a:hlinkClick>
              </a:rPr>
              <a:t>for</a:t>
            </a:r>
            <a:r>
              <a:rPr lang="cs-CZ" sz="1050" dirty="0">
                <a:solidFill>
                  <a:srgbClr val="0645AD"/>
                </a:solidFill>
                <a:highlight>
                  <a:srgbClr val="FFFFFF"/>
                </a:highlight>
                <a:uFill>
                  <a:noFill/>
                </a:uFill>
                <a:latin typeface="Arial"/>
                <a:ea typeface="Arial"/>
                <a:cs typeface="Arial"/>
                <a:sym typeface="Arial"/>
                <a:hlinkClick r:id="rId19">
                  <a:extLst>
                    <a:ext uri="{A12FA001-AC4F-418D-AE19-62706E023703}">
                      <ahyp:hlinkClr xmlns:ahyp="http://schemas.microsoft.com/office/drawing/2018/hyperlinkcolor" val="tx"/>
                    </a:ext>
                  </a:extLst>
                </a:hlinkClick>
              </a:rPr>
              <a:t> </a:t>
            </a:r>
            <a:r>
              <a:rPr lang="cs-CZ" sz="1050" dirty="0" err="1">
                <a:solidFill>
                  <a:srgbClr val="0645AD"/>
                </a:solidFill>
                <a:highlight>
                  <a:srgbClr val="FFFFFF"/>
                </a:highlight>
                <a:uFill>
                  <a:noFill/>
                </a:uFill>
                <a:latin typeface="Arial"/>
                <a:ea typeface="Arial"/>
                <a:cs typeface="Arial"/>
                <a:sym typeface="Arial"/>
                <a:hlinkClick r:id="rId19">
                  <a:extLst>
                    <a:ext uri="{A12FA001-AC4F-418D-AE19-62706E023703}">
                      <ahyp:hlinkClr xmlns:ahyp="http://schemas.microsoft.com/office/drawing/2018/hyperlinkcolor" val="tx"/>
                    </a:ext>
                  </a:extLst>
                </a:hlinkClick>
              </a:rPr>
              <a:t>Skeptical</a:t>
            </a:r>
            <a:r>
              <a:rPr lang="cs-CZ" sz="1050" dirty="0">
                <a:solidFill>
                  <a:srgbClr val="0645AD"/>
                </a:solidFill>
                <a:highlight>
                  <a:srgbClr val="FFFFFF"/>
                </a:highlight>
                <a:uFill>
                  <a:noFill/>
                </a:uFill>
                <a:latin typeface="Arial"/>
                <a:ea typeface="Arial"/>
                <a:cs typeface="Arial"/>
                <a:sym typeface="Arial"/>
                <a:hlinkClick r:id="rId19">
                  <a:extLst>
                    <a:ext uri="{A12FA001-AC4F-418D-AE19-62706E023703}">
                      <ahyp:hlinkClr xmlns:ahyp="http://schemas.microsoft.com/office/drawing/2018/hyperlinkcolor" val="tx"/>
                    </a:ext>
                  </a:extLst>
                </a:hlinkClick>
              </a:rPr>
              <a:t> </a:t>
            </a:r>
            <a:r>
              <a:rPr lang="cs-CZ" sz="1050" dirty="0" err="1">
                <a:solidFill>
                  <a:srgbClr val="0645AD"/>
                </a:solidFill>
                <a:highlight>
                  <a:srgbClr val="FFFFFF"/>
                </a:highlight>
                <a:uFill>
                  <a:noFill/>
                </a:uFill>
                <a:latin typeface="Arial"/>
                <a:ea typeface="Arial"/>
                <a:cs typeface="Arial"/>
                <a:sym typeface="Arial"/>
                <a:hlinkClick r:id="rId19">
                  <a:extLst>
                    <a:ext uri="{A12FA001-AC4F-418D-AE19-62706E023703}">
                      <ahyp:hlinkClr xmlns:ahyp="http://schemas.microsoft.com/office/drawing/2018/hyperlinkcolor" val="tx"/>
                    </a:ext>
                  </a:extLst>
                </a:hlinkClick>
              </a:rPr>
              <a:t>Inquiry</a:t>
            </a:r>
            <a:r>
              <a:rPr lang="cs-CZ" sz="1050" dirty="0">
                <a:solidFill>
                  <a:srgbClr val="202122"/>
                </a:solidFill>
                <a:highlight>
                  <a:srgbClr val="FFFFFF"/>
                </a:highlight>
                <a:latin typeface="Arial"/>
                <a:ea typeface="Arial"/>
                <a:cs typeface="Arial"/>
                <a:sym typeface="Arial"/>
              </a:rPr>
              <a:t>. (Wikipedia.org)</a:t>
            </a:r>
            <a:endParaRPr dirty="0"/>
          </a:p>
        </p:txBody>
      </p:sp>
      <p:sp>
        <p:nvSpPr>
          <p:cNvPr id="204" name="Google Shape;2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fontAlgn="base"/>
            <a:r>
              <a:rPr lang="en-US" dirty="0"/>
              <a:t>Rachel and Stephen Kaplan are renowned in the field of </a:t>
            </a:r>
            <a:r>
              <a:rPr lang="en-US" dirty="0">
                <a:hlinkClick r:id="rId3" tooltip="Environmental psychology"/>
              </a:rPr>
              <a:t>environmental psychology</a:t>
            </a:r>
            <a:r>
              <a:rPr lang="en-US" dirty="0"/>
              <a:t>. Professors of psychology at the </a:t>
            </a:r>
            <a:r>
              <a:rPr lang="en-US" dirty="0">
                <a:hlinkClick r:id="rId4" tooltip="University of Michigan"/>
              </a:rPr>
              <a:t>University of Michigan</a:t>
            </a:r>
            <a:r>
              <a:rPr lang="en-US" dirty="0"/>
              <a:t>, the Kaplans are known for their research on the effect of nature on people’s relationships and health. Their work on “restorative environments” and </a:t>
            </a:r>
            <a:r>
              <a:rPr lang="en-US" dirty="0">
                <a:hlinkClick r:id="rId5" tooltip="Attention Restoration Theory"/>
              </a:rPr>
              <a:t>Attention Restoration Theory</a:t>
            </a:r>
            <a:r>
              <a:rPr lang="en-US" dirty="0"/>
              <a:t> has had a tremendous impact on how landscape and design professionals and others view humanities relationship with nature. The Kaplans got involved in studying the effects of nature on people back in the 1970’s with a US Forest Service grant to evaluate a challenge program in Michigan’s wilderness. This introduction went on to influence a generations worth of environmental psychologists and designers.</a:t>
            </a:r>
          </a:p>
          <a:p>
            <a:pPr algn="l" fontAlgn="base"/>
            <a:r>
              <a:rPr lang="en-US" dirty="0"/>
              <a:t>The Kaplans have found that too much focused attention on anything can lead to mental fatigue and such fatigues remedy is found in exposure to nature. In order for nature to best work its relaxing effect it is preferable for a place to have</a:t>
            </a:r>
            <a:r>
              <a:rPr lang="cs-CZ" dirty="0"/>
              <a:t> </a:t>
            </a:r>
            <a:r>
              <a:rPr lang="en-US" dirty="0"/>
              <a:t>high fascination value. An environment that automatically pulls the viewer into it is most beneficial. The Kaplans research has found that office workers with a view of nature were happier and healthier at work. Exposure to natural environments of the most mundane sort has proven to lift people’s moods and enhance their ability to mentally focus.</a:t>
            </a:r>
            <a:r>
              <a:rPr lang="cs-CZ" dirty="0"/>
              <a:t> (</a:t>
            </a:r>
            <a:r>
              <a:rPr lang="cs-CZ" dirty="0">
                <a:hlinkClick r:id="rId6"/>
              </a:rPr>
              <a:t>Rachel and Stephen Kaplan | Psychology Wiki | </a:t>
            </a:r>
            <a:r>
              <a:rPr lang="cs-CZ" dirty="0" err="1">
                <a:hlinkClick r:id="rId6"/>
              </a:rPr>
              <a:t>Fandom</a:t>
            </a:r>
            <a:r>
              <a:rPr lang="cs-CZ" dirty="0"/>
              <a:t>, 2022-10-14)</a:t>
            </a:r>
            <a:endParaRPr lang="en-US" dirty="0"/>
          </a:p>
          <a:p>
            <a:pPr marL="0" lvl="0" indent="0" algn="l" rtl="0">
              <a:lnSpc>
                <a:spcPct val="115000"/>
              </a:lnSpc>
              <a:spcBef>
                <a:spcPts val="500"/>
              </a:spcBef>
              <a:spcAft>
                <a:spcPts val="0"/>
              </a:spcAft>
              <a:buClr>
                <a:schemeClr val="dk1"/>
              </a:buClr>
              <a:buSzPts val="1100"/>
              <a:buFont typeface="Arial"/>
              <a:buNone/>
            </a:pPr>
            <a:endParaRPr dirty="0"/>
          </a:p>
        </p:txBody>
      </p:sp>
      <p:sp>
        <p:nvSpPr>
          <p:cNvPr id="204" name="Google Shape;20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62822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dirty="0"/>
              <a:t>William </a:t>
            </a:r>
            <a:r>
              <a:rPr lang="cs-CZ" dirty="0" err="1"/>
              <a:t>Rush</a:t>
            </a:r>
            <a:r>
              <a:rPr lang="cs-CZ" dirty="0"/>
              <a:t> </a:t>
            </a:r>
            <a:r>
              <a:rPr lang="cs-CZ" dirty="0" err="1"/>
              <a:t>Dunton</a:t>
            </a:r>
            <a:r>
              <a:rPr lang="cs-CZ" dirty="0"/>
              <a:t>, 1919, Habit </a:t>
            </a:r>
            <a:r>
              <a:rPr lang="cs-CZ" dirty="0" err="1"/>
              <a:t>Training</a:t>
            </a:r>
            <a:r>
              <a:rPr lang="cs-CZ" dirty="0"/>
              <a:t> </a:t>
            </a:r>
            <a:r>
              <a:rPr lang="cs-CZ" dirty="0" err="1"/>
              <a:t>initiated</a:t>
            </a:r>
            <a:r>
              <a:rPr lang="cs-CZ" dirty="0"/>
              <a:t> </a:t>
            </a:r>
            <a:r>
              <a:rPr lang="cs-CZ" dirty="0" err="1"/>
              <a:t>at</a:t>
            </a:r>
            <a:r>
              <a:rPr lang="cs-CZ" dirty="0"/>
              <a:t> </a:t>
            </a:r>
            <a:r>
              <a:rPr lang="cs-CZ" dirty="0" err="1"/>
              <a:t>Johns</a:t>
            </a:r>
            <a:r>
              <a:rPr lang="cs-CZ" dirty="0"/>
              <a:t> </a:t>
            </a:r>
            <a:r>
              <a:rPr lang="cs-CZ" dirty="0" err="1"/>
              <a:t>Hopkins</a:t>
            </a:r>
            <a:r>
              <a:rPr lang="cs-CZ" dirty="0"/>
              <a:t> </a:t>
            </a:r>
            <a:r>
              <a:rPr lang="cs-CZ" dirty="0" err="1"/>
              <a:t>hospital</a:t>
            </a:r>
            <a:r>
              <a:rPr lang="cs-CZ" dirty="0"/>
              <a:t> in the early </a:t>
            </a:r>
            <a:r>
              <a:rPr lang="cs-CZ" dirty="0" err="1"/>
              <a:t>twentieth</a:t>
            </a:r>
            <a:r>
              <a:rPr lang="cs-CZ" dirty="0"/>
              <a:t> </a:t>
            </a:r>
            <a:r>
              <a:rPr lang="cs-CZ" dirty="0" err="1"/>
              <a:t>century</a:t>
            </a:r>
            <a:r>
              <a:rPr lang="cs-CZ" dirty="0"/>
              <a:t>. The </a:t>
            </a:r>
            <a:r>
              <a:rPr lang="cs-CZ" dirty="0" err="1"/>
              <a:t>lack</a:t>
            </a:r>
            <a:r>
              <a:rPr lang="cs-CZ" dirty="0"/>
              <a:t> </a:t>
            </a:r>
            <a:r>
              <a:rPr lang="cs-CZ" dirty="0" err="1"/>
              <a:t>of</a:t>
            </a:r>
            <a:r>
              <a:rPr lang="cs-CZ" dirty="0"/>
              <a:t> </a:t>
            </a:r>
            <a:r>
              <a:rPr lang="cs-CZ" dirty="0" err="1"/>
              <a:t>structure</a:t>
            </a:r>
            <a:r>
              <a:rPr lang="cs-CZ" dirty="0"/>
              <a:t> and balance in the </a:t>
            </a:r>
            <a:r>
              <a:rPr lang="cs-CZ" dirty="0" err="1"/>
              <a:t>lives</a:t>
            </a:r>
            <a:r>
              <a:rPr lang="cs-CZ" dirty="0"/>
              <a:t> </a:t>
            </a:r>
            <a:r>
              <a:rPr lang="cs-CZ" dirty="0" err="1"/>
              <a:t>of</a:t>
            </a:r>
            <a:r>
              <a:rPr lang="cs-CZ" dirty="0"/>
              <a:t> </a:t>
            </a:r>
            <a:r>
              <a:rPr lang="cs-CZ" dirty="0" err="1"/>
              <a:t>clients</a:t>
            </a:r>
            <a:r>
              <a:rPr lang="cs-CZ" dirty="0"/>
              <a:t> </a:t>
            </a:r>
            <a:r>
              <a:rPr lang="cs-CZ" dirty="0" err="1"/>
              <a:t>with</a:t>
            </a:r>
            <a:r>
              <a:rPr lang="cs-CZ" dirty="0"/>
              <a:t> </a:t>
            </a:r>
            <a:r>
              <a:rPr lang="cs-CZ" dirty="0" err="1"/>
              <a:t>mental</a:t>
            </a:r>
            <a:r>
              <a:rPr lang="cs-CZ" dirty="0"/>
              <a:t> </a:t>
            </a:r>
            <a:r>
              <a:rPr lang="cs-CZ" dirty="0" err="1"/>
              <a:t>health</a:t>
            </a:r>
            <a:r>
              <a:rPr lang="cs-CZ" dirty="0"/>
              <a:t> </a:t>
            </a:r>
            <a:r>
              <a:rPr lang="cs-CZ" dirty="0" err="1"/>
              <a:t>problems</a:t>
            </a:r>
            <a:r>
              <a:rPr lang="cs-CZ" dirty="0"/>
              <a:t>, </a:t>
            </a:r>
            <a:r>
              <a:rPr lang="cs-CZ" dirty="0" err="1"/>
              <a:t>meant</a:t>
            </a:r>
            <a:r>
              <a:rPr lang="cs-CZ" dirty="0"/>
              <a:t> </a:t>
            </a:r>
            <a:r>
              <a:rPr lang="cs-CZ" dirty="0" err="1"/>
              <a:t>that</a:t>
            </a:r>
            <a:r>
              <a:rPr lang="cs-CZ" dirty="0"/>
              <a:t> these </a:t>
            </a:r>
            <a:r>
              <a:rPr lang="cs-CZ" dirty="0" err="1"/>
              <a:t>individuals</a:t>
            </a:r>
            <a:r>
              <a:rPr lang="cs-CZ" dirty="0"/>
              <a:t> </a:t>
            </a:r>
            <a:r>
              <a:rPr lang="cs-CZ" dirty="0" err="1"/>
              <a:t>would</a:t>
            </a:r>
            <a:r>
              <a:rPr lang="cs-CZ" dirty="0"/>
              <a:t> benefit </a:t>
            </a:r>
            <a:r>
              <a:rPr lang="cs-CZ" dirty="0" err="1"/>
              <a:t>from</a:t>
            </a:r>
            <a:r>
              <a:rPr lang="cs-CZ" dirty="0"/>
              <a:t> </a:t>
            </a:r>
            <a:r>
              <a:rPr lang="cs-CZ" dirty="0" err="1"/>
              <a:t>occupational</a:t>
            </a:r>
            <a:r>
              <a:rPr lang="cs-CZ" dirty="0"/>
              <a:t> </a:t>
            </a:r>
            <a:r>
              <a:rPr lang="cs-CZ" dirty="0" err="1"/>
              <a:t>activities</a:t>
            </a:r>
            <a:r>
              <a:rPr lang="cs-CZ" dirty="0"/>
              <a:t> such as </a:t>
            </a:r>
            <a:r>
              <a:rPr lang="cs-CZ" dirty="0" err="1"/>
              <a:t>work</a:t>
            </a:r>
            <a:r>
              <a:rPr lang="cs-CZ" dirty="0"/>
              <a:t>, rest and play. </a:t>
            </a:r>
            <a:r>
              <a:rPr lang="cs-CZ" dirty="0" err="1"/>
              <a:t>Goal-directed</a:t>
            </a:r>
            <a:r>
              <a:rPr lang="cs-CZ" dirty="0"/>
              <a:t> </a:t>
            </a:r>
            <a:r>
              <a:rPr lang="cs-CZ" dirty="0" err="1"/>
              <a:t>activities</a:t>
            </a:r>
            <a:r>
              <a:rPr lang="cs-CZ" dirty="0"/>
              <a:t> </a:t>
            </a:r>
            <a:r>
              <a:rPr lang="cs-CZ" dirty="0" err="1"/>
              <a:t>should</a:t>
            </a:r>
            <a:r>
              <a:rPr lang="cs-CZ" dirty="0"/>
              <a:t> </a:t>
            </a:r>
            <a:r>
              <a:rPr lang="cs-CZ" dirty="0" err="1"/>
              <a:t>be</a:t>
            </a:r>
            <a:r>
              <a:rPr lang="cs-CZ" dirty="0"/>
              <a:t> </a:t>
            </a:r>
            <a:r>
              <a:rPr lang="cs-CZ" dirty="0" err="1"/>
              <a:t>used</a:t>
            </a:r>
            <a:r>
              <a:rPr lang="cs-CZ" dirty="0"/>
              <a:t> to </a:t>
            </a:r>
            <a:r>
              <a:rPr lang="cs-CZ" dirty="0" err="1"/>
              <a:t>help</a:t>
            </a:r>
            <a:r>
              <a:rPr lang="cs-CZ" dirty="0"/>
              <a:t> </a:t>
            </a:r>
            <a:r>
              <a:rPr lang="cs-CZ" dirty="0" err="1"/>
              <a:t>individuals</a:t>
            </a:r>
            <a:r>
              <a:rPr lang="cs-CZ" dirty="0"/>
              <a:t> </a:t>
            </a:r>
            <a:r>
              <a:rPr lang="cs-CZ" dirty="0" err="1"/>
              <a:t>learn</a:t>
            </a:r>
            <a:r>
              <a:rPr lang="cs-CZ" dirty="0"/>
              <a:t> </a:t>
            </a:r>
            <a:r>
              <a:rPr lang="cs-CZ" dirty="0" err="1"/>
              <a:t>new</a:t>
            </a:r>
            <a:r>
              <a:rPr lang="cs-CZ" dirty="0"/>
              <a:t> </a:t>
            </a:r>
            <a:r>
              <a:rPr lang="cs-CZ" dirty="0" err="1"/>
              <a:t>skills</a:t>
            </a:r>
            <a:r>
              <a:rPr lang="cs-CZ" dirty="0"/>
              <a:t>, </a:t>
            </a:r>
            <a:r>
              <a:rPr lang="cs-CZ" dirty="0" err="1"/>
              <a:t>become</a:t>
            </a:r>
            <a:r>
              <a:rPr lang="cs-CZ" dirty="0"/>
              <a:t> more </a:t>
            </a:r>
            <a:r>
              <a:rPr lang="cs-CZ" dirty="0" err="1"/>
              <a:t>productive</a:t>
            </a:r>
            <a:r>
              <a:rPr lang="cs-CZ" dirty="0"/>
              <a:t>, and </a:t>
            </a:r>
            <a:r>
              <a:rPr lang="cs-CZ" dirty="0" err="1"/>
              <a:t>experience</a:t>
            </a:r>
            <a:r>
              <a:rPr lang="cs-CZ" dirty="0"/>
              <a:t> the </a:t>
            </a:r>
            <a:r>
              <a:rPr lang="cs-CZ" dirty="0" err="1"/>
              <a:t>therapeutic</a:t>
            </a:r>
            <a:r>
              <a:rPr lang="cs-CZ" dirty="0"/>
              <a:t> </a:t>
            </a:r>
            <a:r>
              <a:rPr lang="cs-CZ" dirty="0" err="1"/>
              <a:t>benefits</a:t>
            </a:r>
            <a:r>
              <a:rPr lang="cs-CZ" dirty="0"/>
              <a:t> </a:t>
            </a:r>
            <a:r>
              <a:rPr lang="cs-CZ" dirty="0" err="1"/>
              <a:t>of</a:t>
            </a:r>
            <a:r>
              <a:rPr lang="cs-CZ" dirty="0"/>
              <a:t> a </a:t>
            </a:r>
            <a:r>
              <a:rPr lang="cs-CZ" dirty="0" err="1"/>
              <a:t>balanced</a:t>
            </a:r>
            <a:r>
              <a:rPr lang="cs-CZ" dirty="0"/>
              <a:t> </a:t>
            </a:r>
            <a:r>
              <a:rPr lang="cs-CZ" dirty="0" err="1"/>
              <a:t>daily</a:t>
            </a:r>
            <a:r>
              <a:rPr lang="cs-CZ" dirty="0"/>
              <a:t> </a:t>
            </a:r>
            <a:r>
              <a:rPr lang="cs-CZ" dirty="0" err="1"/>
              <a:t>schedule</a:t>
            </a:r>
            <a:r>
              <a:rPr lang="cs-CZ" dirty="0"/>
              <a:t>.</a:t>
            </a:r>
            <a:endParaRPr dirty="0"/>
          </a:p>
        </p:txBody>
      </p:sp>
      <p:sp>
        <p:nvSpPr>
          <p:cNvPr id="212" name="Google Shape;21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18</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Carl Ransom Rogers (January 8, 1902 – February 4, 1987) was an American </a:t>
            </a:r>
            <a:r>
              <a:rPr lang="en-US" dirty="0">
                <a:hlinkClick r:id="rId3" tooltip="Psychologist"/>
              </a:rPr>
              <a:t>psychologist</a:t>
            </a:r>
            <a:r>
              <a:rPr lang="en-US" dirty="0"/>
              <a:t> and among the founders of the </a:t>
            </a:r>
            <a:r>
              <a:rPr lang="en-US" dirty="0">
                <a:hlinkClick r:id="rId4" tooltip="Humanistic psychology"/>
              </a:rPr>
              <a:t>humanistic approach</a:t>
            </a:r>
            <a:r>
              <a:rPr lang="en-US" dirty="0"/>
              <a:t> (and </a:t>
            </a:r>
            <a:r>
              <a:rPr lang="en-US" dirty="0">
                <a:hlinkClick r:id="rId5" tooltip="Person-centered psychotherapy"/>
              </a:rPr>
              <a:t>client-centered approach</a:t>
            </a:r>
            <a:r>
              <a:rPr lang="en-US" dirty="0"/>
              <a:t>) in </a:t>
            </a:r>
            <a:r>
              <a:rPr lang="en-US" dirty="0">
                <a:hlinkClick r:id="rId6" tooltip="Psychology"/>
              </a:rPr>
              <a:t>psychology</a:t>
            </a:r>
            <a:r>
              <a:rPr lang="en-US" dirty="0"/>
              <a:t>. </a:t>
            </a:r>
            <a:r>
              <a:rPr lang="cs-CZ" dirty="0"/>
              <a:t>Carl </a:t>
            </a:r>
            <a:r>
              <a:rPr lang="cs-CZ" dirty="0" err="1"/>
              <a:t>Rogers</a:t>
            </a:r>
            <a:r>
              <a:rPr lang="cs-CZ" dirty="0"/>
              <a:t>. (2022, </a:t>
            </a:r>
            <a:r>
              <a:rPr lang="cs-CZ" dirty="0" err="1"/>
              <a:t>October</a:t>
            </a:r>
            <a:r>
              <a:rPr lang="cs-CZ" dirty="0"/>
              <a:t> 2). In </a:t>
            </a:r>
            <a:r>
              <a:rPr lang="cs-CZ" i="1" dirty="0"/>
              <a:t>Wikipedia</a:t>
            </a:r>
            <a:r>
              <a:rPr lang="cs-CZ" dirty="0"/>
              <a:t>. https://en.wikipedia.org/wiki/Carl_Rogers</a:t>
            </a:r>
            <a:endParaRPr dirty="0"/>
          </a:p>
        </p:txBody>
      </p:sp>
      <p:sp>
        <p:nvSpPr>
          <p:cNvPr id="221" name="Google Shape;22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19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Americal gerontologist born in 1932 in Munich. Validation Therapy as alternative to traditional methods of working with the severely disoriented aged people. She grew up in the Mentefiore Home for the Aged in Cleveland. Her mother was the head of the Social Service Department and her father was the administrator. </a:t>
            </a:r>
            <a:endParaRPr/>
          </a:p>
        </p:txBody>
      </p:sp>
      <p:sp>
        <p:nvSpPr>
          <p:cNvPr id="229" name="Google Shape;22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20</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a:t>Urie Bronfenbrenner, American psychologist focusing on child development. Laboratory features of research are not characteristic of environments that children actually live and develop in. </a:t>
            </a:r>
            <a:endParaRPr/>
          </a:p>
        </p:txBody>
      </p:sp>
      <p:sp>
        <p:nvSpPr>
          <p:cNvPr id="237" name="Google Shape;23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21</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err="1"/>
              <a:t>According</a:t>
            </a:r>
            <a:r>
              <a:rPr lang="cs-CZ" dirty="0"/>
              <a:t> to </a:t>
            </a:r>
            <a:r>
              <a:rPr lang="cs-CZ" dirty="0" err="1"/>
              <a:t>Immanuel</a:t>
            </a:r>
            <a:r>
              <a:rPr lang="cs-CZ" dirty="0"/>
              <a:t> Kant </a:t>
            </a:r>
            <a:r>
              <a:rPr lang="cs-CZ" dirty="0" err="1"/>
              <a:t>and</a:t>
            </a:r>
            <a:r>
              <a:rPr lang="cs-CZ" dirty="0"/>
              <a:t> many </a:t>
            </a:r>
            <a:r>
              <a:rPr lang="cs-CZ" dirty="0" err="1"/>
              <a:t>of</a:t>
            </a:r>
            <a:r>
              <a:rPr lang="cs-CZ" dirty="0"/>
              <a:t> his </a:t>
            </a:r>
            <a:r>
              <a:rPr lang="cs-CZ" dirty="0" err="1"/>
              <a:t>followers</a:t>
            </a:r>
            <a:r>
              <a:rPr lang="cs-CZ" dirty="0"/>
              <a:t> – in </a:t>
            </a:r>
            <a:r>
              <a:rPr lang="cs-CZ" dirty="0" err="1"/>
              <a:t>this</a:t>
            </a:r>
            <a:r>
              <a:rPr lang="cs-CZ" baseline="0" dirty="0"/>
              <a:t> </a:t>
            </a:r>
            <a:r>
              <a:rPr lang="cs-CZ" baseline="0" dirty="0" err="1"/>
              <a:t>sense</a:t>
            </a:r>
            <a:r>
              <a:rPr lang="cs-CZ" dirty="0"/>
              <a:t> </a:t>
            </a:r>
            <a:r>
              <a:rPr lang="cs-CZ" dirty="0" err="1"/>
              <a:t>including</a:t>
            </a:r>
            <a:r>
              <a:rPr lang="cs-CZ" dirty="0"/>
              <a:t> </a:t>
            </a:r>
            <a:r>
              <a:rPr lang="cs-CZ" dirty="0" err="1"/>
              <a:t>Ralph</a:t>
            </a:r>
            <a:r>
              <a:rPr lang="cs-CZ" baseline="0" dirty="0"/>
              <a:t> </a:t>
            </a:r>
            <a:r>
              <a:rPr lang="cs-CZ" baseline="0" dirty="0" err="1"/>
              <a:t>Waldo</a:t>
            </a:r>
            <a:r>
              <a:rPr lang="cs-CZ" baseline="0" dirty="0"/>
              <a:t> </a:t>
            </a:r>
            <a:r>
              <a:rPr lang="cs-CZ" baseline="0" dirty="0" err="1"/>
              <a:t>Emerson</a:t>
            </a:r>
            <a:r>
              <a:rPr lang="cs-CZ" baseline="0" dirty="0"/>
              <a:t> – </a:t>
            </a:r>
            <a:r>
              <a:rPr lang="cs-CZ" baseline="0" dirty="0" err="1"/>
              <a:t>think</a:t>
            </a:r>
            <a:r>
              <a:rPr lang="cs-CZ" baseline="0" dirty="0"/>
              <a:t> </a:t>
            </a:r>
            <a:r>
              <a:rPr lang="cs-CZ" baseline="0" dirty="0" err="1"/>
              <a:t>that</a:t>
            </a:r>
            <a:r>
              <a:rPr lang="cs-CZ" baseline="0" dirty="0"/>
              <a:t> </a:t>
            </a:r>
            <a:r>
              <a:rPr lang="cs-CZ" baseline="0" dirty="0" err="1"/>
              <a:t>t</a:t>
            </a:r>
            <a:r>
              <a:rPr lang="cs-CZ" dirty="0" err="1"/>
              <a:t>here</a:t>
            </a:r>
            <a:r>
              <a:rPr lang="cs-CZ" baseline="0" dirty="0"/>
              <a:t> are </a:t>
            </a:r>
            <a:r>
              <a:rPr lang="cs-CZ" baseline="0" dirty="0" err="1"/>
              <a:t>two</a:t>
            </a:r>
            <a:r>
              <a:rPr lang="cs-CZ" baseline="0" dirty="0"/>
              <a:t> </a:t>
            </a:r>
            <a:r>
              <a:rPr lang="cs-CZ" baseline="0" dirty="0" err="1"/>
              <a:t>ways</a:t>
            </a:r>
            <a:r>
              <a:rPr lang="cs-CZ" baseline="0" dirty="0"/>
              <a:t> </a:t>
            </a:r>
            <a:r>
              <a:rPr lang="cs-CZ" baseline="0" dirty="0" err="1"/>
              <a:t>how</a:t>
            </a:r>
            <a:r>
              <a:rPr lang="cs-CZ" baseline="0" dirty="0"/>
              <a:t> </a:t>
            </a:r>
            <a:r>
              <a:rPr lang="cs-CZ" baseline="0" dirty="0" err="1"/>
              <a:t>anybody</a:t>
            </a:r>
            <a:r>
              <a:rPr lang="cs-CZ" baseline="0" dirty="0"/>
              <a:t> </a:t>
            </a:r>
            <a:r>
              <a:rPr lang="cs-CZ" baseline="0" dirty="0" err="1"/>
              <a:t>can</a:t>
            </a:r>
            <a:r>
              <a:rPr lang="cs-CZ" baseline="0" dirty="0"/>
              <a:t> </a:t>
            </a:r>
            <a:r>
              <a:rPr lang="cs-CZ" baseline="0" dirty="0" err="1"/>
              <a:t>approach</a:t>
            </a:r>
            <a:r>
              <a:rPr lang="cs-CZ" baseline="0" dirty="0"/>
              <a:t> </a:t>
            </a:r>
            <a:r>
              <a:rPr lang="cs-CZ" baseline="0" dirty="0" err="1"/>
              <a:t>understanding</a:t>
            </a:r>
            <a:r>
              <a:rPr lang="cs-CZ" baseline="0" dirty="0"/>
              <a:t> </a:t>
            </a:r>
            <a:r>
              <a:rPr lang="cs-CZ" baseline="0" dirty="0" err="1"/>
              <a:t>of</a:t>
            </a:r>
            <a:r>
              <a:rPr lang="cs-CZ" baseline="0" dirty="0"/>
              <a:t> </a:t>
            </a:r>
            <a:r>
              <a:rPr lang="cs-CZ" baseline="0" dirty="0" err="1"/>
              <a:t>the</a:t>
            </a:r>
            <a:r>
              <a:rPr lang="cs-CZ" baseline="0" dirty="0"/>
              <a:t> </a:t>
            </a:r>
            <a:r>
              <a:rPr lang="cs-CZ" baseline="0" dirty="0" err="1"/>
              <a:t>world</a:t>
            </a:r>
            <a:r>
              <a:rPr lang="cs-CZ" baseline="0" dirty="0"/>
              <a:t>, </a:t>
            </a:r>
            <a:r>
              <a:rPr lang="cs-CZ" baseline="0" dirty="0" err="1"/>
              <a:t>especially</a:t>
            </a:r>
            <a:r>
              <a:rPr lang="cs-CZ" baseline="0" dirty="0"/>
              <a:t> </a:t>
            </a:r>
            <a:r>
              <a:rPr lang="cs-CZ" baseline="0" dirty="0" err="1"/>
              <a:t>understanding</a:t>
            </a:r>
            <a:r>
              <a:rPr lang="cs-CZ" baseline="0" dirty="0"/>
              <a:t> to </a:t>
            </a:r>
            <a:r>
              <a:rPr lang="cs-CZ" baseline="0" dirty="0" err="1"/>
              <a:t>the</a:t>
            </a:r>
            <a:r>
              <a:rPr lang="cs-CZ" baseline="0" dirty="0"/>
              <a:t> </a:t>
            </a:r>
            <a:r>
              <a:rPr lang="cs-CZ" baseline="0" dirty="0" err="1"/>
              <a:t>nature</a:t>
            </a:r>
            <a:r>
              <a:rPr lang="cs-CZ" baseline="0" dirty="0"/>
              <a:t> </a:t>
            </a:r>
            <a:r>
              <a:rPr lang="cs-CZ" baseline="0" dirty="0" err="1"/>
              <a:t>and</a:t>
            </a:r>
            <a:r>
              <a:rPr lang="cs-CZ" baseline="0" dirty="0"/>
              <a:t> </a:t>
            </a:r>
            <a:r>
              <a:rPr lang="cs-CZ" baseline="0" dirty="0" err="1"/>
              <a:t>trhough</a:t>
            </a:r>
            <a:r>
              <a:rPr lang="cs-CZ" baseline="0" dirty="0"/>
              <a:t> </a:t>
            </a:r>
            <a:r>
              <a:rPr lang="cs-CZ" baseline="0" dirty="0" err="1"/>
              <a:t>the</a:t>
            </a:r>
            <a:r>
              <a:rPr lang="cs-CZ" baseline="0" dirty="0"/>
              <a:t> </a:t>
            </a:r>
            <a:r>
              <a:rPr lang="cs-CZ" baseline="0" dirty="0" err="1"/>
              <a:t>nature</a:t>
            </a:r>
            <a:r>
              <a:rPr lang="cs-CZ" baseline="0" dirty="0"/>
              <a:t>. </a:t>
            </a:r>
            <a:r>
              <a:rPr lang="cs-CZ" baseline="0" dirty="0" err="1"/>
              <a:t>Emerson</a:t>
            </a:r>
            <a:r>
              <a:rPr lang="cs-CZ" baseline="0" dirty="0"/>
              <a:t> </a:t>
            </a:r>
            <a:r>
              <a:rPr lang="cs-CZ" baseline="0" dirty="0" err="1"/>
              <a:t>emphasises</a:t>
            </a:r>
            <a:r>
              <a:rPr lang="cs-CZ" baseline="0" dirty="0"/>
              <a:t> </a:t>
            </a:r>
            <a:r>
              <a:rPr lang="cs-CZ" baseline="0" dirty="0" err="1"/>
              <a:t>the</a:t>
            </a:r>
            <a:r>
              <a:rPr lang="cs-CZ" baseline="0" dirty="0"/>
              <a:t> role </a:t>
            </a:r>
            <a:r>
              <a:rPr lang="cs-CZ" baseline="0" dirty="0" err="1"/>
              <a:t>of</a:t>
            </a:r>
            <a:r>
              <a:rPr lang="cs-CZ" baseline="0" dirty="0"/>
              <a:t> </a:t>
            </a:r>
            <a:r>
              <a:rPr lang="cs-CZ" baseline="0" dirty="0" err="1"/>
              <a:t>intuition</a:t>
            </a:r>
            <a:r>
              <a:rPr lang="cs-CZ" baseline="0" dirty="0"/>
              <a:t> </a:t>
            </a:r>
            <a:r>
              <a:rPr lang="cs-CZ" baseline="0" dirty="0" err="1"/>
              <a:t>and</a:t>
            </a:r>
            <a:r>
              <a:rPr lang="cs-CZ" baseline="0" dirty="0"/>
              <a:t> </a:t>
            </a:r>
            <a:r>
              <a:rPr lang="cs-CZ" baseline="0" dirty="0" err="1"/>
              <a:t>the</a:t>
            </a:r>
            <a:r>
              <a:rPr lang="cs-CZ" baseline="0" dirty="0"/>
              <a:t> </a:t>
            </a:r>
            <a:r>
              <a:rPr lang="cs-CZ" baseline="0" dirty="0" err="1"/>
              <a:t>need</a:t>
            </a:r>
            <a:r>
              <a:rPr lang="cs-CZ" baseline="0" dirty="0"/>
              <a:t> </a:t>
            </a:r>
            <a:r>
              <a:rPr lang="cs-CZ" baseline="0" dirty="0" err="1"/>
              <a:t>of</a:t>
            </a:r>
            <a:r>
              <a:rPr lang="cs-CZ" baseline="0" dirty="0"/>
              <a:t> </a:t>
            </a:r>
            <a:r>
              <a:rPr lang="cs-CZ" baseline="0" dirty="0" err="1"/>
              <a:t>full</a:t>
            </a:r>
            <a:r>
              <a:rPr lang="cs-CZ" baseline="0" dirty="0"/>
              <a:t> presence </a:t>
            </a:r>
            <a:r>
              <a:rPr lang="cs-CZ" baseline="0" dirty="0" err="1"/>
              <a:t>if</a:t>
            </a:r>
            <a:r>
              <a:rPr lang="cs-CZ" baseline="0" dirty="0"/>
              <a:t> </a:t>
            </a:r>
            <a:r>
              <a:rPr lang="cs-CZ" baseline="0" dirty="0" err="1"/>
              <a:t>anybody</a:t>
            </a:r>
            <a:r>
              <a:rPr lang="cs-CZ" baseline="0" dirty="0"/>
              <a:t> </a:t>
            </a:r>
            <a:r>
              <a:rPr lang="cs-CZ" baseline="0" dirty="0" err="1"/>
              <a:t>wishes</a:t>
            </a:r>
            <a:r>
              <a:rPr lang="cs-CZ" baseline="0" dirty="0"/>
              <a:t> to </a:t>
            </a:r>
            <a:r>
              <a:rPr lang="cs-CZ" baseline="0" dirty="0" err="1"/>
              <a:t>grasp</a:t>
            </a:r>
            <a:r>
              <a:rPr lang="cs-CZ" baseline="0" dirty="0"/>
              <a:t> </a:t>
            </a:r>
            <a:r>
              <a:rPr lang="cs-CZ" baseline="0" dirty="0" err="1"/>
              <a:t>the</a:t>
            </a:r>
            <a:r>
              <a:rPr lang="cs-CZ" baseline="0" dirty="0"/>
              <a:t> </a:t>
            </a:r>
            <a:r>
              <a:rPr lang="cs-CZ" baseline="0" dirty="0" err="1"/>
              <a:t>whole</a:t>
            </a:r>
            <a:r>
              <a:rPr lang="cs-CZ" baseline="0" dirty="0"/>
              <a:t>, in </a:t>
            </a:r>
            <a:r>
              <a:rPr lang="cs-CZ" baseline="0" dirty="0" err="1"/>
              <a:t>other</a:t>
            </a:r>
            <a:r>
              <a:rPr lang="cs-CZ" baseline="0" dirty="0"/>
              <a:t> </a:t>
            </a:r>
            <a:r>
              <a:rPr lang="cs-CZ" baseline="0" dirty="0" err="1"/>
              <a:t>words</a:t>
            </a:r>
            <a:r>
              <a:rPr lang="cs-CZ" baseline="0" dirty="0"/>
              <a:t> </a:t>
            </a:r>
            <a:r>
              <a:rPr lang="cs-CZ" baseline="0" dirty="0" err="1"/>
              <a:t>what</a:t>
            </a:r>
            <a:r>
              <a:rPr lang="cs-CZ" baseline="0" dirty="0"/>
              <a:t> </a:t>
            </a:r>
            <a:r>
              <a:rPr lang="cs-CZ" baseline="0" dirty="0" err="1"/>
              <a:t>is</a:t>
            </a:r>
            <a:r>
              <a:rPr lang="cs-CZ" baseline="0" dirty="0"/>
              <a:t> </a:t>
            </a:r>
            <a:r>
              <a:rPr lang="cs-CZ" baseline="0" dirty="0" err="1"/>
              <a:t>going</a:t>
            </a:r>
            <a:r>
              <a:rPr lang="cs-CZ" baseline="0" dirty="0"/>
              <a:t> on </a:t>
            </a:r>
            <a:r>
              <a:rPr lang="cs-CZ" baseline="0" dirty="0" err="1"/>
              <a:t>beyond</a:t>
            </a:r>
            <a:r>
              <a:rPr lang="cs-CZ" baseline="0" dirty="0"/>
              <a:t> </a:t>
            </a:r>
            <a:r>
              <a:rPr lang="cs-CZ" baseline="0" dirty="0" err="1"/>
              <a:t>the</a:t>
            </a:r>
            <a:r>
              <a:rPr lang="cs-CZ" baseline="0" dirty="0"/>
              <a:t> </a:t>
            </a:r>
            <a:r>
              <a:rPr lang="cs-CZ" baseline="0" dirty="0" err="1"/>
              <a:t>obvious</a:t>
            </a:r>
            <a:r>
              <a:rPr lang="cs-CZ" baseline="0" dirty="0"/>
              <a:t>. </a:t>
            </a:r>
            <a:r>
              <a:rPr lang="cs-CZ" baseline="0" dirty="0" err="1"/>
              <a:t>This</a:t>
            </a:r>
            <a:r>
              <a:rPr lang="cs-CZ" baseline="0" dirty="0"/>
              <a:t> </a:t>
            </a:r>
            <a:r>
              <a:rPr lang="cs-CZ" baseline="0" dirty="0" err="1"/>
              <a:t>helps</a:t>
            </a:r>
            <a:r>
              <a:rPr lang="cs-CZ" baseline="0" dirty="0"/>
              <a:t> </a:t>
            </a:r>
            <a:r>
              <a:rPr lang="cs-CZ" baseline="0" dirty="0" err="1"/>
              <a:t>when</a:t>
            </a:r>
            <a:r>
              <a:rPr lang="cs-CZ" baseline="0" dirty="0"/>
              <a:t> </a:t>
            </a:r>
            <a:r>
              <a:rPr lang="cs-CZ" baseline="0" dirty="0" err="1"/>
              <a:t>we</a:t>
            </a:r>
            <a:r>
              <a:rPr lang="cs-CZ" baseline="0" dirty="0"/>
              <a:t> </a:t>
            </a:r>
            <a:r>
              <a:rPr lang="cs-CZ" baseline="0" dirty="0" err="1"/>
              <a:t>attempt</a:t>
            </a:r>
            <a:r>
              <a:rPr lang="cs-CZ" baseline="0" dirty="0"/>
              <a:t> to </a:t>
            </a:r>
            <a:r>
              <a:rPr lang="cs-CZ" baseline="0" dirty="0" err="1"/>
              <a:t>perceive</a:t>
            </a:r>
            <a:r>
              <a:rPr lang="cs-CZ" baseline="0" dirty="0"/>
              <a:t> </a:t>
            </a:r>
            <a:r>
              <a:rPr lang="cs-CZ" baseline="0" dirty="0" err="1"/>
              <a:t>deeply</a:t>
            </a:r>
            <a:r>
              <a:rPr lang="cs-CZ" baseline="0" dirty="0"/>
              <a:t> </a:t>
            </a:r>
            <a:r>
              <a:rPr lang="cs-CZ" baseline="0" dirty="0" err="1"/>
              <a:t>farming</a:t>
            </a:r>
            <a:r>
              <a:rPr lang="cs-CZ" baseline="0" dirty="0"/>
              <a:t>/</a:t>
            </a:r>
            <a:r>
              <a:rPr lang="cs-CZ" baseline="0" dirty="0" err="1"/>
              <a:t>natue</a:t>
            </a:r>
            <a:r>
              <a:rPr lang="cs-CZ" baseline="0" dirty="0"/>
              <a:t> </a:t>
            </a:r>
            <a:r>
              <a:rPr lang="cs-CZ" baseline="0" dirty="0" err="1"/>
              <a:t>environment</a:t>
            </a:r>
            <a:r>
              <a:rPr lang="cs-CZ" baseline="0" dirty="0"/>
              <a:t> as </a:t>
            </a:r>
            <a:r>
              <a:rPr lang="cs-CZ" baseline="0" dirty="0" err="1"/>
              <a:t>the</a:t>
            </a:r>
            <a:r>
              <a:rPr lang="cs-CZ" baseline="0" dirty="0"/>
              <a:t> </a:t>
            </a:r>
            <a:r>
              <a:rPr lang="cs-CZ" baseline="0" dirty="0" err="1"/>
              <a:t>space</a:t>
            </a:r>
            <a:r>
              <a:rPr lang="cs-CZ" baseline="0" dirty="0"/>
              <a:t> </a:t>
            </a:r>
            <a:r>
              <a:rPr lang="cs-CZ" baseline="0" dirty="0" err="1"/>
              <a:t>and</a:t>
            </a:r>
            <a:r>
              <a:rPr lang="cs-CZ" baseline="0" dirty="0"/>
              <a:t> </a:t>
            </a:r>
            <a:r>
              <a:rPr lang="cs-CZ" baseline="0" dirty="0" err="1"/>
              <a:t>time</a:t>
            </a:r>
            <a:r>
              <a:rPr lang="cs-CZ" baseline="0" dirty="0"/>
              <a:t> </a:t>
            </a:r>
            <a:r>
              <a:rPr lang="cs-CZ" baseline="0" dirty="0" err="1"/>
              <a:t>where</a:t>
            </a:r>
            <a:r>
              <a:rPr lang="cs-CZ" baseline="0" dirty="0"/>
              <a:t> </a:t>
            </a:r>
            <a:r>
              <a:rPr lang="cs-CZ" baseline="0" dirty="0" err="1"/>
              <a:t>we</a:t>
            </a:r>
            <a:r>
              <a:rPr lang="cs-CZ" baseline="0" dirty="0"/>
              <a:t> </a:t>
            </a:r>
            <a:r>
              <a:rPr lang="cs-CZ" baseline="0" dirty="0" err="1"/>
              <a:t>can</a:t>
            </a:r>
            <a:r>
              <a:rPr lang="cs-CZ" baseline="0" dirty="0"/>
              <a:t> </a:t>
            </a:r>
            <a:r>
              <a:rPr lang="cs-CZ" baseline="0" dirty="0" err="1"/>
              <a:t>work</a:t>
            </a:r>
            <a:r>
              <a:rPr lang="cs-CZ" baseline="0" dirty="0"/>
              <a:t> </a:t>
            </a:r>
            <a:r>
              <a:rPr lang="cs-CZ" baseline="0" dirty="0" err="1"/>
              <a:t>with</a:t>
            </a:r>
            <a:r>
              <a:rPr lang="cs-CZ" baseline="0" dirty="0"/>
              <a:t> </a:t>
            </a:r>
            <a:r>
              <a:rPr lang="cs-CZ" baseline="0" dirty="0" err="1"/>
              <a:t>people</a:t>
            </a:r>
            <a:r>
              <a:rPr lang="cs-CZ" baseline="0" dirty="0"/>
              <a:t>.</a:t>
            </a:r>
            <a:endParaRPr dirty="0"/>
          </a:p>
        </p:txBody>
      </p:sp>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err="1"/>
              <a:t>Reason</a:t>
            </a:r>
            <a:r>
              <a:rPr lang="cs-CZ" dirty="0"/>
              <a:t> (</a:t>
            </a:r>
            <a:r>
              <a:rPr lang="cs-CZ" dirty="0" err="1"/>
              <a:t>Vernunft</a:t>
            </a:r>
            <a:r>
              <a:rPr lang="cs-CZ" dirty="0"/>
              <a:t>) </a:t>
            </a:r>
            <a:r>
              <a:rPr lang="cs-CZ" dirty="0" err="1"/>
              <a:t>is</a:t>
            </a:r>
            <a:r>
              <a:rPr lang="cs-CZ" baseline="0" dirty="0"/>
              <a:t> a </a:t>
            </a:r>
            <a:r>
              <a:rPr lang="cs-CZ" baseline="0" dirty="0" err="1"/>
              <a:t>way</a:t>
            </a:r>
            <a:r>
              <a:rPr lang="cs-CZ" baseline="0" dirty="0"/>
              <a:t> </a:t>
            </a:r>
            <a:r>
              <a:rPr lang="cs-CZ" baseline="0" dirty="0" err="1"/>
              <a:t>of</a:t>
            </a:r>
            <a:r>
              <a:rPr lang="cs-CZ" baseline="0" dirty="0"/>
              <a:t> </a:t>
            </a:r>
            <a:r>
              <a:rPr lang="cs-CZ" baseline="0" dirty="0" err="1"/>
              <a:t>perceiving</a:t>
            </a:r>
            <a:r>
              <a:rPr lang="cs-CZ" baseline="0" dirty="0"/>
              <a:t>/</a:t>
            </a:r>
            <a:r>
              <a:rPr lang="cs-CZ" baseline="0" dirty="0" err="1"/>
              <a:t>thinking</a:t>
            </a:r>
            <a:r>
              <a:rPr lang="cs-CZ" baseline="0" dirty="0"/>
              <a:t>/</a:t>
            </a:r>
            <a:r>
              <a:rPr lang="cs-CZ" baseline="0" dirty="0" err="1"/>
              <a:t>understanding</a:t>
            </a:r>
            <a:r>
              <a:rPr lang="cs-CZ" baseline="0" dirty="0"/>
              <a:t> </a:t>
            </a:r>
            <a:r>
              <a:rPr lang="cs-CZ" baseline="0" dirty="0" err="1"/>
              <a:t>the</a:t>
            </a:r>
            <a:r>
              <a:rPr lang="cs-CZ" baseline="0" dirty="0"/>
              <a:t> </a:t>
            </a:r>
            <a:r>
              <a:rPr lang="cs-CZ" baseline="0" dirty="0" err="1"/>
              <a:t>world</a:t>
            </a:r>
            <a:r>
              <a:rPr lang="cs-CZ" baseline="0" dirty="0"/>
              <a:t> – </a:t>
            </a:r>
            <a:r>
              <a:rPr lang="cs-CZ" baseline="0" dirty="0" err="1"/>
              <a:t>the</a:t>
            </a:r>
            <a:r>
              <a:rPr lang="cs-CZ" baseline="0" dirty="0"/>
              <a:t> </a:t>
            </a:r>
            <a:r>
              <a:rPr lang="cs-CZ" baseline="0" dirty="0" err="1"/>
              <a:t>deep</a:t>
            </a:r>
            <a:r>
              <a:rPr lang="cs-CZ" baseline="0" dirty="0"/>
              <a:t> </a:t>
            </a:r>
            <a:r>
              <a:rPr lang="cs-CZ" baseline="0" dirty="0" err="1"/>
              <a:t>way</a:t>
            </a:r>
            <a:r>
              <a:rPr lang="cs-CZ" baseline="0" dirty="0"/>
              <a:t> </a:t>
            </a:r>
            <a:r>
              <a:rPr lang="cs-CZ" baseline="0" dirty="0" err="1"/>
              <a:t>of</a:t>
            </a:r>
            <a:r>
              <a:rPr lang="cs-CZ" baseline="0" dirty="0"/>
              <a:t> </a:t>
            </a:r>
            <a:r>
              <a:rPr lang="cs-CZ" baseline="0" dirty="0" err="1"/>
              <a:t>understanding</a:t>
            </a:r>
            <a:r>
              <a:rPr lang="cs-CZ" baseline="0" dirty="0"/>
              <a:t> </a:t>
            </a:r>
            <a:r>
              <a:rPr lang="cs-CZ" baseline="0" dirty="0" err="1"/>
              <a:t>the</a:t>
            </a:r>
            <a:r>
              <a:rPr lang="cs-CZ" baseline="0" dirty="0"/>
              <a:t> </a:t>
            </a:r>
            <a:r>
              <a:rPr lang="cs-CZ" baseline="0" dirty="0" err="1"/>
              <a:t>world</a:t>
            </a:r>
            <a:r>
              <a:rPr lang="cs-CZ" baseline="0" dirty="0"/>
              <a:t>, </a:t>
            </a:r>
            <a:r>
              <a:rPr lang="cs-CZ" baseline="0" dirty="0" err="1"/>
              <a:t>being</a:t>
            </a:r>
            <a:r>
              <a:rPr lang="cs-CZ" baseline="0" dirty="0"/>
              <a:t>.</a:t>
            </a:r>
            <a:endParaRPr dirty="0"/>
          </a:p>
        </p:txBody>
      </p:sp>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err="1"/>
              <a:t>Understanding</a:t>
            </a:r>
            <a:r>
              <a:rPr lang="cs-CZ" dirty="0"/>
              <a:t> = </a:t>
            </a:r>
            <a:r>
              <a:rPr lang="cs-CZ" dirty="0" err="1"/>
              <a:t>the</a:t>
            </a:r>
            <a:r>
              <a:rPr lang="cs-CZ" dirty="0"/>
              <a:t> </a:t>
            </a:r>
            <a:r>
              <a:rPr lang="cs-CZ" dirty="0" err="1"/>
              <a:t>usual</a:t>
            </a:r>
            <a:r>
              <a:rPr lang="cs-CZ" dirty="0"/>
              <a:t> </a:t>
            </a:r>
            <a:r>
              <a:rPr lang="cs-CZ" dirty="0" err="1"/>
              <a:t>and</a:t>
            </a:r>
            <a:r>
              <a:rPr lang="cs-CZ" dirty="0"/>
              <a:t> </a:t>
            </a:r>
            <a:r>
              <a:rPr lang="cs-CZ" dirty="0" err="1"/>
              <a:t>also</a:t>
            </a:r>
            <a:r>
              <a:rPr lang="cs-CZ" dirty="0"/>
              <a:t> </a:t>
            </a:r>
            <a:r>
              <a:rPr lang="cs-CZ" dirty="0" err="1"/>
              <a:t>the</a:t>
            </a:r>
            <a:r>
              <a:rPr lang="cs-CZ" dirty="0"/>
              <a:t> </a:t>
            </a:r>
            <a:r>
              <a:rPr lang="cs-CZ" dirty="0" err="1"/>
              <a:t>shallow</a:t>
            </a:r>
            <a:r>
              <a:rPr lang="cs-CZ" dirty="0"/>
              <a:t> </a:t>
            </a:r>
            <a:r>
              <a:rPr lang="cs-CZ" dirty="0" err="1"/>
              <a:t>way</a:t>
            </a:r>
            <a:r>
              <a:rPr lang="cs-CZ" dirty="0"/>
              <a:t> </a:t>
            </a:r>
            <a:r>
              <a:rPr lang="cs-CZ" dirty="0" err="1"/>
              <a:t>how</a:t>
            </a:r>
            <a:r>
              <a:rPr lang="cs-CZ" dirty="0"/>
              <a:t> to </a:t>
            </a:r>
            <a:r>
              <a:rPr lang="cs-CZ" dirty="0" err="1"/>
              <a:t>perceive</a:t>
            </a:r>
            <a:r>
              <a:rPr lang="cs-CZ" dirty="0"/>
              <a:t> </a:t>
            </a:r>
            <a:r>
              <a:rPr lang="cs-CZ" dirty="0" err="1"/>
              <a:t>world</a:t>
            </a:r>
            <a:r>
              <a:rPr lang="cs-CZ" dirty="0"/>
              <a:t>. </a:t>
            </a:r>
            <a:endParaRPr dirty="0"/>
          </a:p>
        </p:txBody>
      </p:sp>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err="1"/>
              <a:t>The</a:t>
            </a:r>
            <a:r>
              <a:rPr lang="cs-CZ" dirty="0"/>
              <a:t> </a:t>
            </a:r>
            <a:r>
              <a:rPr lang="cs-CZ" dirty="0" err="1"/>
              <a:t>goal</a:t>
            </a:r>
            <a:r>
              <a:rPr lang="cs-CZ" dirty="0"/>
              <a:t> </a:t>
            </a:r>
            <a:r>
              <a:rPr lang="cs-CZ" dirty="0" err="1"/>
              <a:t>is</a:t>
            </a:r>
            <a:r>
              <a:rPr lang="cs-CZ" dirty="0"/>
              <a:t> to </a:t>
            </a:r>
            <a:r>
              <a:rPr lang="cs-CZ" dirty="0" err="1"/>
              <a:t>be</a:t>
            </a:r>
            <a:r>
              <a:rPr lang="cs-CZ" baseline="0" dirty="0"/>
              <a:t> </a:t>
            </a:r>
            <a:r>
              <a:rPr lang="cs-CZ" baseline="0" dirty="0" err="1"/>
              <a:t>fully</a:t>
            </a:r>
            <a:r>
              <a:rPr lang="cs-CZ" baseline="0" dirty="0"/>
              <a:t> </a:t>
            </a:r>
            <a:r>
              <a:rPr lang="cs-CZ" baseline="0" dirty="0" err="1"/>
              <a:t>present</a:t>
            </a:r>
            <a:r>
              <a:rPr lang="cs-CZ" baseline="0" dirty="0"/>
              <a:t> </a:t>
            </a:r>
            <a:r>
              <a:rPr lang="cs-CZ" baseline="0" dirty="0" err="1"/>
              <a:t>for</a:t>
            </a:r>
            <a:r>
              <a:rPr lang="cs-CZ" baseline="0" dirty="0"/>
              <a:t> </a:t>
            </a:r>
            <a:r>
              <a:rPr lang="cs-CZ" baseline="0" dirty="0" err="1"/>
              <a:t>only</a:t>
            </a:r>
            <a:r>
              <a:rPr lang="cs-CZ" baseline="0" dirty="0"/>
              <a:t> </a:t>
            </a:r>
            <a:r>
              <a:rPr lang="cs-CZ" baseline="0" dirty="0" err="1"/>
              <a:t>then</a:t>
            </a:r>
            <a:r>
              <a:rPr lang="cs-CZ" baseline="0" dirty="0"/>
              <a:t> </a:t>
            </a:r>
            <a:r>
              <a:rPr lang="cs-CZ" baseline="0" dirty="0" err="1"/>
              <a:t>we</a:t>
            </a:r>
            <a:r>
              <a:rPr lang="cs-CZ" baseline="0" dirty="0"/>
              <a:t> </a:t>
            </a:r>
            <a:r>
              <a:rPr lang="cs-CZ" baseline="0" dirty="0" err="1"/>
              <a:t>may</a:t>
            </a:r>
            <a:r>
              <a:rPr lang="cs-CZ" baseline="0" dirty="0"/>
              <a:t> </a:t>
            </a:r>
            <a:r>
              <a:rPr lang="cs-CZ" baseline="0" dirty="0" err="1"/>
              <a:t>act</a:t>
            </a:r>
            <a:r>
              <a:rPr lang="cs-CZ" baseline="0" dirty="0"/>
              <a:t> in </a:t>
            </a:r>
            <a:r>
              <a:rPr lang="cs-CZ" baseline="0" dirty="0" err="1"/>
              <a:t>accord</a:t>
            </a:r>
            <a:r>
              <a:rPr lang="cs-CZ" baseline="0" dirty="0"/>
              <a:t> </a:t>
            </a:r>
            <a:r>
              <a:rPr lang="cs-CZ" baseline="0" dirty="0" err="1"/>
              <a:t>with</a:t>
            </a:r>
            <a:r>
              <a:rPr lang="cs-CZ" baseline="0" dirty="0"/>
              <a:t> </a:t>
            </a:r>
            <a:r>
              <a:rPr lang="cs-CZ" baseline="0" dirty="0" err="1"/>
              <a:t>the</a:t>
            </a:r>
            <a:r>
              <a:rPr lang="cs-CZ" baseline="0" dirty="0"/>
              <a:t> </a:t>
            </a:r>
            <a:r>
              <a:rPr lang="cs-CZ" baseline="0" dirty="0" err="1"/>
              <a:t>nature</a:t>
            </a:r>
            <a:r>
              <a:rPr lang="cs-CZ" baseline="0" dirty="0"/>
              <a:t>. </a:t>
            </a:r>
            <a:r>
              <a:rPr lang="cs-CZ" baseline="0" dirty="0" err="1"/>
              <a:t>We</a:t>
            </a:r>
            <a:r>
              <a:rPr lang="cs-CZ" baseline="0" dirty="0"/>
              <a:t> </a:t>
            </a:r>
            <a:r>
              <a:rPr lang="cs-CZ" baseline="0" dirty="0" err="1"/>
              <a:t>have</a:t>
            </a:r>
            <a:r>
              <a:rPr lang="cs-CZ" baseline="0" dirty="0"/>
              <a:t> to use </a:t>
            </a:r>
            <a:r>
              <a:rPr lang="cs-CZ" baseline="0" dirty="0" err="1"/>
              <a:t>our</a:t>
            </a:r>
            <a:r>
              <a:rPr lang="cs-CZ" baseline="0" dirty="0"/>
              <a:t> </a:t>
            </a:r>
            <a:r>
              <a:rPr lang="cs-CZ" baseline="0" dirty="0" err="1"/>
              <a:t>intuition</a:t>
            </a:r>
            <a:r>
              <a:rPr lang="cs-CZ" baseline="0" dirty="0"/>
              <a:t> (</a:t>
            </a:r>
            <a:r>
              <a:rPr lang="cs-CZ" baseline="0" dirty="0" err="1"/>
              <a:t>reason</a:t>
            </a:r>
            <a:r>
              <a:rPr lang="cs-CZ" baseline="0" dirty="0"/>
              <a:t>) to </a:t>
            </a:r>
            <a:r>
              <a:rPr lang="cs-CZ" baseline="0" dirty="0" err="1"/>
              <a:t>see</a:t>
            </a:r>
            <a:r>
              <a:rPr lang="cs-CZ" baseline="0" dirty="0"/>
              <a:t> </a:t>
            </a:r>
            <a:r>
              <a:rPr lang="cs-CZ" baseline="0" dirty="0" err="1"/>
              <a:t>the</a:t>
            </a:r>
            <a:r>
              <a:rPr lang="cs-CZ" baseline="0" dirty="0"/>
              <a:t> </a:t>
            </a:r>
            <a:r>
              <a:rPr lang="cs-CZ" baseline="0" dirty="0" err="1"/>
              <a:t>whole</a:t>
            </a:r>
            <a:r>
              <a:rPr lang="cs-CZ" baseline="0" dirty="0"/>
              <a:t> </a:t>
            </a:r>
            <a:r>
              <a:rPr lang="cs-CZ" baseline="0" dirty="0" err="1"/>
              <a:t>and</a:t>
            </a:r>
            <a:r>
              <a:rPr lang="cs-CZ" baseline="0" dirty="0"/>
              <a:t> </a:t>
            </a:r>
            <a:r>
              <a:rPr lang="cs-CZ" baseline="0" dirty="0" err="1"/>
              <a:t>then</a:t>
            </a:r>
            <a:r>
              <a:rPr lang="cs-CZ" baseline="0" dirty="0"/>
              <a:t> </a:t>
            </a:r>
            <a:r>
              <a:rPr lang="cs-CZ" baseline="0" dirty="0" err="1"/>
              <a:t>act</a:t>
            </a:r>
            <a:r>
              <a:rPr lang="cs-CZ" baseline="0" dirty="0"/>
              <a:t> as </a:t>
            </a:r>
            <a:r>
              <a:rPr lang="cs-CZ" baseline="0" dirty="0" err="1"/>
              <a:t>farmers</a:t>
            </a:r>
            <a:r>
              <a:rPr lang="cs-CZ" baseline="0" dirty="0"/>
              <a:t>, </a:t>
            </a:r>
            <a:r>
              <a:rPr lang="cs-CZ" baseline="0" dirty="0" err="1"/>
              <a:t>social</a:t>
            </a:r>
            <a:r>
              <a:rPr lang="cs-CZ" baseline="0" dirty="0"/>
              <a:t> </a:t>
            </a:r>
            <a:r>
              <a:rPr lang="cs-CZ" baseline="0" dirty="0" err="1"/>
              <a:t>workers</a:t>
            </a:r>
            <a:r>
              <a:rPr lang="cs-CZ" baseline="0" dirty="0"/>
              <a:t> </a:t>
            </a:r>
            <a:r>
              <a:rPr lang="cs-CZ" baseline="0" dirty="0" err="1"/>
              <a:t>etc</a:t>
            </a:r>
            <a:r>
              <a:rPr lang="cs-CZ" baseline="0" dirty="0"/>
              <a:t>. </a:t>
            </a:r>
            <a:r>
              <a:rPr lang="cs-CZ" baseline="0" dirty="0" err="1"/>
              <a:t>The</a:t>
            </a:r>
            <a:r>
              <a:rPr lang="cs-CZ" baseline="0" dirty="0"/>
              <a:t> </a:t>
            </a:r>
            <a:r>
              <a:rPr lang="cs-CZ" baseline="0" dirty="0" err="1"/>
              <a:t>uncertainty</a:t>
            </a:r>
            <a:r>
              <a:rPr lang="cs-CZ" baseline="0" dirty="0"/>
              <a:t> </a:t>
            </a:r>
            <a:r>
              <a:rPr lang="cs-CZ" baseline="0" dirty="0" err="1"/>
              <a:t>it</a:t>
            </a:r>
            <a:r>
              <a:rPr lang="cs-CZ" baseline="0" dirty="0"/>
              <a:t> </a:t>
            </a:r>
            <a:r>
              <a:rPr lang="cs-CZ" baseline="0" dirty="0" err="1"/>
              <a:t>brings</a:t>
            </a:r>
            <a:r>
              <a:rPr lang="cs-CZ" baseline="0" dirty="0"/>
              <a:t> </a:t>
            </a:r>
            <a:r>
              <a:rPr lang="cs-CZ" baseline="0" dirty="0" err="1"/>
              <a:t>may</a:t>
            </a:r>
            <a:r>
              <a:rPr lang="cs-CZ" baseline="0" dirty="0"/>
              <a:t> </a:t>
            </a:r>
            <a:r>
              <a:rPr lang="cs-CZ" baseline="0" dirty="0" err="1"/>
              <a:t>become</a:t>
            </a:r>
            <a:r>
              <a:rPr lang="cs-CZ" baseline="0" dirty="0"/>
              <a:t> </a:t>
            </a:r>
            <a:r>
              <a:rPr lang="cs-CZ" baseline="0" dirty="0" err="1"/>
              <a:t>the</a:t>
            </a:r>
            <a:r>
              <a:rPr lang="cs-CZ" baseline="0" dirty="0"/>
              <a:t> </a:t>
            </a:r>
            <a:r>
              <a:rPr lang="cs-CZ" baseline="0" dirty="0" err="1"/>
              <a:t>strength</a:t>
            </a:r>
            <a:r>
              <a:rPr lang="cs-CZ" baseline="0" dirty="0"/>
              <a:t>. </a:t>
            </a:r>
            <a:r>
              <a:rPr lang="cs-CZ" baseline="0" dirty="0" err="1"/>
              <a:t>The</a:t>
            </a:r>
            <a:r>
              <a:rPr lang="cs-CZ" baseline="0" dirty="0"/>
              <a:t> </a:t>
            </a:r>
            <a:r>
              <a:rPr lang="cs-CZ" baseline="0" dirty="0" err="1"/>
              <a:t>truly</a:t>
            </a:r>
            <a:r>
              <a:rPr lang="cs-CZ" baseline="0" dirty="0"/>
              <a:t> solid </a:t>
            </a:r>
            <a:r>
              <a:rPr lang="cs-CZ" baseline="0" dirty="0" err="1"/>
              <a:t>and</a:t>
            </a:r>
            <a:r>
              <a:rPr lang="cs-CZ" baseline="0" dirty="0"/>
              <a:t> </a:t>
            </a:r>
            <a:r>
              <a:rPr lang="cs-CZ" baseline="0" dirty="0" err="1"/>
              <a:t>firm</a:t>
            </a:r>
            <a:r>
              <a:rPr lang="cs-CZ" baseline="0" dirty="0"/>
              <a:t> </a:t>
            </a:r>
            <a:r>
              <a:rPr lang="cs-CZ" baseline="0" dirty="0" err="1"/>
              <a:t>is</a:t>
            </a:r>
            <a:r>
              <a:rPr lang="cs-CZ" baseline="0" dirty="0"/>
              <a:t> </a:t>
            </a:r>
            <a:r>
              <a:rPr lang="cs-CZ" baseline="0" dirty="0" err="1"/>
              <a:t>only</a:t>
            </a:r>
            <a:r>
              <a:rPr lang="cs-CZ" baseline="0" dirty="0"/>
              <a:t> </a:t>
            </a:r>
            <a:r>
              <a:rPr lang="cs-CZ" baseline="0" dirty="0" err="1"/>
              <a:t>what</a:t>
            </a:r>
            <a:r>
              <a:rPr lang="cs-CZ" baseline="0" dirty="0"/>
              <a:t> </a:t>
            </a:r>
            <a:r>
              <a:rPr lang="cs-CZ" baseline="0" dirty="0" err="1"/>
              <a:t>is</a:t>
            </a:r>
            <a:r>
              <a:rPr lang="cs-CZ" baseline="0" dirty="0"/>
              <a:t> </a:t>
            </a:r>
            <a:r>
              <a:rPr lang="cs-CZ" baseline="0" dirty="0" err="1"/>
              <a:t>trembling</a:t>
            </a:r>
            <a:r>
              <a:rPr lang="cs-CZ" baseline="0" dirty="0"/>
              <a:t>/</a:t>
            </a:r>
            <a:r>
              <a:rPr lang="cs-CZ" baseline="0" dirty="0" err="1"/>
              <a:t>shaking</a:t>
            </a:r>
            <a:r>
              <a:rPr lang="cs-CZ" baseline="0" dirty="0"/>
              <a:t> </a:t>
            </a:r>
            <a:r>
              <a:rPr lang="cs-CZ" baseline="0" dirty="0" err="1"/>
              <a:t>or</a:t>
            </a:r>
            <a:r>
              <a:rPr lang="cs-CZ" baseline="0" dirty="0"/>
              <a:t> </a:t>
            </a:r>
            <a:r>
              <a:rPr lang="cs-CZ" baseline="0" dirty="0" err="1"/>
              <a:t>uncertain</a:t>
            </a:r>
            <a:r>
              <a:rPr lang="cs-CZ" baseline="0"/>
              <a:t>.</a:t>
            </a:r>
            <a:endParaRPr dirty="0"/>
          </a:p>
        </p:txBody>
      </p:sp>
      <p:sp>
        <p:nvSpPr>
          <p:cNvPr id="124" name="Google Shape;12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2" name="Google Shape;25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5741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err="1"/>
              <a:t>Draw</a:t>
            </a:r>
            <a:r>
              <a:rPr lang="cs-CZ" dirty="0"/>
              <a:t> a </a:t>
            </a:r>
            <a:r>
              <a:rPr lang="cs-CZ" dirty="0" err="1"/>
              <a:t>picture</a:t>
            </a:r>
            <a:r>
              <a:rPr lang="cs-CZ" dirty="0"/>
              <a:t> </a:t>
            </a:r>
            <a:r>
              <a:rPr lang="cs-CZ" dirty="0" err="1"/>
              <a:t>with</a:t>
            </a:r>
            <a:r>
              <a:rPr lang="cs-CZ" dirty="0"/>
              <a:t> a place </a:t>
            </a:r>
            <a:r>
              <a:rPr lang="cs-CZ" dirty="0" err="1"/>
              <a:t>you</a:t>
            </a:r>
            <a:r>
              <a:rPr lang="cs-CZ" dirty="0"/>
              <a:t> </a:t>
            </a:r>
            <a:r>
              <a:rPr lang="cs-CZ" dirty="0" err="1"/>
              <a:t>would</a:t>
            </a:r>
            <a:r>
              <a:rPr lang="cs-CZ" dirty="0"/>
              <a:t> </a:t>
            </a:r>
            <a:r>
              <a:rPr lang="cs-CZ" dirty="0" err="1"/>
              <a:t>like</a:t>
            </a:r>
            <a:r>
              <a:rPr lang="cs-CZ" dirty="0"/>
              <a:t> to </a:t>
            </a:r>
            <a:r>
              <a:rPr lang="cs-CZ" dirty="0" err="1"/>
              <a:t>stay</a:t>
            </a:r>
            <a:r>
              <a:rPr lang="cs-CZ" dirty="0"/>
              <a:t> the most. </a:t>
            </a:r>
            <a:r>
              <a:rPr lang="cs-CZ" dirty="0" err="1"/>
              <a:t>You</a:t>
            </a:r>
            <a:r>
              <a:rPr lang="cs-CZ" dirty="0"/>
              <a:t> </a:t>
            </a:r>
            <a:r>
              <a:rPr lang="cs-CZ" dirty="0" err="1"/>
              <a:t>will</a:t>
            </a:r>
            <a:r>
              <a:rPr lang="cs-CZ" dirty="0"/>
              <a:t> </a:t>
            </a:r>
            <a:r>
              <a:rPr lang="cs-CZ" dirty="0" err="1"/>
              <a:t>later</a:t>
            </a:r>
            <a:r>
              <a:rPr lang="cs-CZ" dirty="0"/>
              <a:t> test </a:t>
            </a:r>
            <a:r>
              <a:rPr lang="cs-CZ" dirty="0" err="1"/>
              <a:t>whether</a:t>
            </a:r>
            <a:r>
              <a:rPr lang="cs-CZ" dirty="0"/>
              <a:t> the </a:t>
            </a:r>
            <a:r>
              <a:rPr lang="cs-CZ" dirty="0" err="1"/>
              <a:t>students</a:t>
            </a:r>
            <a:r>
              <a:rPr lang="cs-CZ" dirty="0"/>
              <a:t> </a:t>
            </a:r>
            <a:r>
              <a:rPr lang="cs-CZ" dirty="0" err="1"/>
              <a:t>identify</a:t>
            </a:r>
            <a:r>
              <a:rPr lang="cs-CZ" dirty="0"/>
              <a:t> the </a:t>
            </a:r>
            <a:r>
              <a:rPr lang="cs-CZ" dirty="0" err="1"/>
              <a:t>common</a:t>
            </a:r>
            <a:r>
              <a:rPr lang="cs-CZ" dirty="0"/>
              <a:t> </a:t>
            </a:r>
            <a:r>
              <a:rPr lang="cs-CZ" dirty="0" err="1"/>
              <a:t>elements</a:t>
            </a:r>
            <a:r>
              <a:rPr lang="cs-CZ" dirty="0"/>
              <a:t> </a:t>
            </a:r>
            <a:r>
              <a:rPr lang="cs-CZ" dirty="0" err="1"/>
              <a:t>of</a:t>
            </a:r>
            <a:r>
              <a:rPr lang="cs-CZ" dirty="0"/>
              <a:t> </a:t>
            </a:r>
            <a:r>
              <a:rPr lang="cs-CZ" dirty="0" err="1"/>
              <a:t>water</a:t>
            </a:r>
            <a:r>
              <a:rPr lang="cs-CZ" dirty="0"/>
              <a:t>, food, </a:t>
            </a:r>
            <a:r>
              <a:rPr lang="cs-CZ" dirty="0" err="1"/>
              <a:t>shelter</a:t>
            </a:r>
            <a:r>
              <a:rPr lang="cs-CZ" dirty="0"/>
              <a:t> and </a:t>
            </a:r>
            <a:r>
              <a:rPr lang="cs-CZ" dirty="0" err="1"/>
              <a:t>security</a:t>
            </a:r>
            <a:r>
              <a:rPr lang="cs-CZ" dirty="0"/>
              <a:t> </a:t>
            </a:r>
            <a:r>
              <a:rPr lang="cs-CZ" dirty="0" err="1"/>
              <a:t>according</a:t>
            </a:r>
            <a:r>
              <a:rPr lang="cs-CZ" dirty="0"/>
              <a:t> to the </a:t>
            </a:r>
            <a:r>
              <a:rPr lang="cs-CZ" dirty="0" err="1"/>
              <a:t>Savannah</a:t>
            </a:r>
            <a:r>
              <a:rPr lang="cs-CZ" dirty="0"/>
              <a:t> </a:t>
            </a:r>
            <a:r>
              <a:rPr lang="cs-CZ" dirty="0" err="1"/>
              <a:t>hypothesis</a:t>
            </a:r>
            <a:r>
              <a:rPr lang="cs-CZ" dirty="0"/>
              <a:t> by </a:t>
            </a:r>
            <a:r>
              <a:rPr lang="cs-CZ" dirty="0" err="1"/>
              <a:t>Orians</a:t>
            </a:r>
            <a:r>
              <a:rPr lang="cs-CZ" dirty="0"/>
              <a:t> (1980). </a:t>
            </a:r>
            <a:endParaRPr dirty="0"/>
          </a:p>
        </p:txBody>
      </p:sp>
      <p:sp>
        <p:nvSpPr>
          <p:cNvPr id="138" name="Google Shape;13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11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cs-CZ" dirty="0" err="1"/>
              <a:t>What</a:t>
            </a:r>
            <a:r>
              <a:rPr lang="cs-CZ" dirty="0"/>
              <a:t> </a:t>
            </a:r>
            <a:r>
              <a:rPr lang="cs-CZ" dirty="0" err="1"/>
              <a:t>is</a:t>
            </a:r>
            <a:r>
              <a:rPr lang="cs-CZ" dirty="0"/>
              <a:t> the most </a:t>
            </a:r>
            <a:r>
              <a:rPr lang="cs-CZ" dirty="0" err="1"/>
              <a:t>prefered</a:t>
            </a:r>
            <a:r>
              <a:rPr lang="cs-CZ" dirty="0"/>
              <a:t> place to the </a:t>
            </a:r>
            <a:r>
              <a:rPr lang="cs-CZ" dirty="0" err="1"/>
              <a:t>students</a:t>
            </a:r>
            <a:r>
              <a:rPr lang="cs-CZ" dirty="0"/>
              <a:t>? (Place identity </a:t>
            </a:r>
            <a:r>
              <a:rPr lang="cs-CZ" dirty="0" err="1"/>
              <a:t>theory</a:t>
            </a:r>
            <a:r>
              <a:rPr lang="cs-CZ" dirty="0"/>
              <a:t>, </a:t>
            </a:r>
            <a:r>
              <a:rPr lang="cs-CZ" dirty="0" err="1"/>
              <a:t>Proshansky</a:t>
            </a:r>
            <a:r>
              <a:rPr lang="cs-CZ" dirty="0"/>
              <a:t> et al., 1983)</a:t>
            </a:r>
            <a:endParaRPr dirty="0"/>
          </a:p>
        </p:txBody>
      </p:sp>
      <p:sp>
        <p:nvSpPr>
          <p:cNvPr id="170" name="Google Shape;17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cs-CZ" dirty="0" err="1"/>
              <a:t>Gordon</a:t>
            </a:r>
            <a:r>
              <a:rPr lang="cs-CZ" dirty="0"/>
              <a:t> H. </a:t>
            </a:r>
            <a:r>
              <a:rPr lang="cs-CZ" dirty="0" err="1"/>
              <a:t>Orians</a:t>
            </a:r>
            <a:r>
              <a:rPr lang="cs-CZ" dirty="0"/>
              <a:t>, </a:t>
            </a:r>
            <a:r>
              <a:rPr lang="cs-CZ" dirty="0" err="1"/>
              <a:t>evolutionary</a:t>
            </a:r>
            <a:r>
              <a:rPr lang="cs-CZ" dirty="0"/>
              <a:t> </a:t>
            </a:r>
            <a:r>
              <a:rPr lang="cs-CZ" dirty="0" err="1"/>
              <a:t>biologist</a:t>
            </a:r>
            <a:r>
              <a:rPr lang="cs-CZ" dirty="0"/>
              <a:t> </a:t>
            </a:r>
            <a:r>
              <a:rPr lang="cs-CZ" dirty="0" err="1"/>
              <a:t>at</a:t>
            </a:r>
            <a:r>
              <a:rPr lang="cs-CZ" dirty="0"/>
              <a:t> the University </a:t>
            </a:r>
            <a:r>
              <a:rPr lang="cs-CZ" dirty="0" err="1"/>
              <a:t>of</a:t>
            </a:r>
            <a:r>
              <a:rPr lang="cs-CZ" dirty="0"/>
              <a:t> Washington </a:t>
            </a:r>
            <a:r>
              <a:rPr lang="cs-CZ" dirty="0" err="1"/>
              <a:t>Colege</a:t>
            </a:r>
            <a:r>
              <a:rPr lang="cs-CZ" dirty="0"/>
              <a:t> </a:t>
            </a:r>
            <a:r>
              <a:rPr lang="cs-CZ" dirty="0" err="1"/>
              <a:t>of</a:t>
            </a:r>
            <a:r>
              <a:rPr lang="cs-CZ" dirty="0"/>
              <a:t> </a:t>
            </a:r>
            <a:r>
              <a:rPr lang="cs-CZ" dirty="0" err="1"/>
              <a:t>Arts</a:t>
            </a:r>
            <a:r>
              <a:rPr lang="cs-CZ" dirty="0"/>
              <a:t> &amp; </a:t>
            </a:r>
            <a:r>
              <a:rPr lang="cs-CZ" dirty="0" err="1"/>
              <a:t>Sciences</a:t>
            </a:r>
            <a:r>
              <a:rPr lang="cs-CZ" dirty="0"/>
              <a:t>. </a:t>
            </a:r>
            <a:r>
              <a:rPr lang="cs-CZ" dirty="0" err="1"/>
              <a:t>Savanna</a:t>
            </a:r>
            <a:r>
              <a:rPr lang="cs-CZ" dirty="0"/>
              <a:t> </a:t>
            </a:r>
            <a:r>
              <a:rPr lang="cs-CZ" dirty="0" err="1"/>
              <a:t>landscapes</a:t>
            </a:r>
            <a:r>
              <a:rPr lang="cs-CZ" dirty="0"/>
              <a:t> </a:t>
            </a:r>
            <a:r>
              <a:rPr lang="cs-CZ" dirty="0" err="1"/>
              <a:t>provide</a:t>
            </a:r>
            <a:r>
              <a:rPr lang="cs-CZ" dirty="0"/>
              <a:t> </a:t>
            </a:r>
            <a:r>
              <a:rPr lang="cs-CZ" dirty="0" err="1"/>
              <a:t>opportunities</a:t>
            </a:r>
            <a:r>
              <a:rPr lang="cs-CZ" dirty="0"/>
              <a:t> </a:t>
            </a:r>
            <a:r>
              <a:rPr lang="cs-CZ" dirty="0" err="1"/>
              <a:t>of</a:t>
            </a:r>
            <a:r>
              <a:rPr lang="cs-CZ" dirty="0"/>
              <a:t> </a:t>
            </a:r>
            <a:r>
              <a:rPr lang="cs-CZ" dirty="0" err="1"/>
              <a:t>openness</a:t>
            </a:r>
            <a:r>
              <a:rPr lang="cs-CZ" dirty="0"/>
              <a:t> and </a:t>
            </a:r>
            <a:r>
              <a:rPr lang="cs-CZ" dirty="0" err="1"/>
              <a:t>seclusion</a:t>
            </a:r>
            <a:r>
              <a:rPr lang="cs-CZ" dirty="0"/>
              <a:t> and </a:t>
            </a:r>
            <a:r>
              <a:rPr lang="cs-CZ" dirty="0" err="1"/>
              <a:t>may</a:t>
            </a:r>
            <a:r>
              <a:rPr lang="cs-CZ" dirty="0"/>
              <a:t> </a:t>
            </a:r>
            <a:r>
              <a:rPr lang="cs-CZ" dirty="0" err="1"/>
              <a:t>provide</a:t>
            </a:r>
            <a:r>
              <a:rPr lang="cs-CZ" dirty="0"/>
              <a:t> a </a:t>
            </a:r>
            <a:r>
              <a:rPr lang="cs-CZ" dirty="0" err="1"/>
              <a:t>plausible</a:t>
            </a:r>
            <a:r>
              <a:rPr lang="cs-CZ" dirty="0"/>
              <a:t> </a:t>
            </a:r>
            <a:r>
              <a:rPr lang="cs-CZ" dirty="0" err="1"/>
              <a:t>explanation</a:t>
            </a:r>
            <a:r>
              <a:rPr lang="cs-CZ" dirty="0"/>
              <a:t> </a:t>
            </a:r>
            <a:r>
              <a:rPr lang="cs-CZ" dirty="0" err="1"/>
              <a:t>of</a:t>
            </a:r>
            <a:r>
              <a:rPr lang="cs-CZ" dirty="0"/>
              <a:t> the </a:t>
            </a:r>
            <a:r>
              <a:rPr lang="cs-CZ" dirty="0" err="1"/>
              <a:t>importance</a:t>
            </a:r>
            <a:r>
              <a:rPr lang="cs-CZ" dirty="0"/>
              <a:t> </a:t>
            </a:r>
            <a:r>
              <a:rPr lang="cs-CZ" dirty="0" err="1"/>
              <a:t>fo</a:t>
            </a:r>
            <a:r>
              <a:rPr lang="cs-CZ" dirty="0"/>
              <a:t> the </a:t>
            </a:r>
            <a:r>
              <a:rPr lang="cs-CZ" dirty="0" err="1"/>
              <a:t>pastoral</a:t>
            </a:r>
            <a:r>
              <a:rPr lang="cs-CZ" dirty="0"/>
              <a:t> </a:t>
            </a:r>
            <a:r>
              <a:rPr lang="cs-CZ" dirty="0" err="1"/>
              <a:t>landscape</a:t>
            </a:r>
            <a:r>
              <a:rPr lang="cs-CZ" dirty="0"/>
              <a:t>. Preference </a:t>
            </a:r>
            <a:r>
              <a:rPr lang="cs-CZ" dirty="0" err="1"/>
              <a:t>of</a:t>
            </a:r>
            <a:r>
              <a:rPr lang="cs-CZ" dirty="0"/>
              <a:t> </a:t>
            </a:r>
            <a:r>
              <a:rPr lang="cs-CZ" dirty="0" err="1"/>
              <a:t>municipal</a:t>
            </a:r>
            <a:r>
              <a:rPr lang="cs-CZ" dirty="0"/>
              <a:t> </a:t>
            </a:r>
            <a:r>
              <a:rPr lang="cs-CZ" dirty="0" err="1"/>
              <a:t>parks</a:t>
            </a:r>
            <a:r>
              <a:rPr lang="cs-CZ" dirty="0"/>
              <a:t> </a:t>
            </a:r>
            <a:r>
              <a:rPr lang="cs-CZ" dirty="0" err="1"/>
              <a:t>of</a:t>
            </a:r>
            <a:r>
              <a:rPr lang="cs-CZ" dirty="0"/>
              <a:t> </a:t>
            </a:r>
            <a:r>
              <a:rPr lang="cs-CZ" dirty="0" err="1"/>
              <a:t>today</a:t>
            </a:r>
            <a:r>
              <a:rPr lang="cs-CZ" dirty="0"/>
              <a:t>.</a:t>
            </a:r>
            <a:endParaRPr dirty="0"/>
          </a:p>
        </p:txBody>
      </p:sp>
      <p:sp>
        <p:nvSpPr>
          <p:cNvPr id="182" name="Google Shape;1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13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Úvodní snímek">
  <p:cSld name="Úvodní snímek">
    <p:spTree>
      <p:nvGrpSpPr>
        <p:cNvPr id="1" name="Shape 15"/>
        <p:cNvGrpSpPr/>
        <p:nvPr/>
      </p:nvGrpSpPr>
      <p:grpSpPr>
        <a:xfrm>
          <a:off x="0" y="0"/>
          <a:ext cx="0" cy="0"/>
          <a:chOff x="0" y="0"/>
          <a:chExt cx="0" cy="0"/>
        </a:xfrm>
      </p:grpSpPr>
      <p:pic>
        <p:nvPicPr>
          <p:cNvPr id="16" name="Google Shape;16;p24"/>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 name="Google Shape;17;p24"/>
          <p:cNvSpPr txBox="1">
            <a:spLocks noGrp="1"/>
          </p:cNvSpPr>
          <p:nvPr>
            <p:ph type="ctrTitle"/>
          </p:nvPr>
        </p:nvSpPr>
        <p:spPr>
          <a:xfrm>
            <a:off x="0" y="8442"/>
            <a:ext cx="7527866" cy="4315729"/>
          </a:xfrm>
          <a:prstGeom prst="rect">
            <a:avLst/>
          </a:prstGeom>
          <a:noFill/>
          <a:ln>
            <a:noFill/>
          </a:ln>
        </p:spPr>
        <p:txBody>
          <a:bodyPr spcFirstLastPara="1" wrap="square" lIns="648000" tIns="414000" rIns="91425" bIns="0" anchor="t" anchorCtr="0">
            <a:noAutofit/>
          </a:bodyPr>
          <a:lstStyle>
            <a:lvl1pPr lvl="0" algn="l">
              <a:lnSpc>
                <a:spcPct val="115789"/>
              </a:lnSpc>
              <a:spcBef>
                <a:spcPts val="0"/>
              </a:spcBef>
              <a:spcAft>
                <a:spcPts val="0"/>
              </a:spcAft>
              <a:buClr>
                <a:schemeClr val="lt1"/>
              </a:buClr>
              <a:buSzPts val="3800"/>
              <a:buFont typeface="Arial"/>
              <a:buNone/>
              <a:defRPr sz="38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4"/>
          <p:cNvSpPr txBox="1">
            <a:spLocks noGrp="1"/>
          </p:cNvSpPr>
          <p:nvPr>
            <p:ph type="body" idx="1"/>
          </p:nvPr>
        </p:nvSpPr>
        <p:spPr>
          <a:xfrm>
            <a:off x="7527866" y="4003489"/>
            <a:ext cx="313184" cy="260793"/>
          </a:xfrm>
          <a:prstGeom prst="rect">
            <a:avLst/>
          </a:prstGeom>
          <a:noFill/>
          <a:ln>
            <a:noFill/>
          </a:ln>
        </p:spPr>
        <p:txBody>
          <a:bodyPr spcFirstLastPara="1" wrap="square" lIns="0" tIns="0" rIns="0" bIns="0" anchor="b" anchorCtr="0">
            <a:noAutofit/>
          </a:bodyPr>
          <a:lstStyle>
            <a:lvl1pPr marL="457200" lvl="0" indent="-228600" algn="ctr">
              <a:lnSpc>
                <a:spcPct val="120000"/>
              </a:lnSpc>
              <a:spcBef>
                <a:spcPts val="1000"/>
              </a:spcBef>
              <a:spcAft>
                <a:spcPts val="0"/>
              </a:spcAft>
              <a:buClr>
                <a:schemeClr val="lt1"/>
              </a:buClr>
              <a:buSzPts val="1600"/>
              <a:buNone/>
              <a:defRPr sz="16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4"/>
          <p:cNvSpPr txBox="1">
            <a:spLocks noGrp="1"/>
          </p:cNvSpPr>
          <p:nvPr>
            <p:ph type="body" idx="2"/>
          </p:nvPr>
        </p:nvSpPr>
        <p:spPr>
          <a:xfrm>
            <a:off x="7871146" y="4003488"/>
            <a:ext cx="313183" cy="260793"/>
          </a:xfrm>
          <a:prstGeom prst="rect">
            <a:avLst/>
          </a:prstGeom>
          <a:noFill/>
          <a:ln>
            <a:noFill/>
          </a:ln>
        </p:spPr>
        <p:txBody>
          <a:bodyPr spcFirstLastPara="1" wrap="square" lIns="0" tIns="0" rIns="0" bIns="0" anchor="b" anchorCtr="0">
            <a:noAutofit/>
          </a:bodyPr>
          <a:lstStyle>
            <a:lvl1pPr marL="457200" lvl="0" indent="-228600" algn="ctr">
              <a:lnSpc>
                <a:spcPct val="120000"/>
              </a:lnSpc>
              <a:spcBef>
                <a:spcPts val="1000"/>
              </a:spcBef>
              <a:spcAft>
                <a:spcPts val="0"/>
              </a:spcAft>
              <a:buClr>
                <a:schemeClr val="lt1"/>
              </a:buClr>
              <a:buSzPts val="1600"/>
              <a:buNone/>
              <a:defRPr sz="16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4"/>
          <p:cNvSpPr txBox="1">
            <a:spLocks noGrp="1"/>
          </p:cNvSpPr>
          <p:nvPr>
            <p:ph type="body" idx="3"/>
          </p:nvPr>
        </p:nvSpPr>
        <p:spPr>
          <a:xfrm>
            <a:off x="8230211" y="4003490"/>
            <a:ext cx="534334" cy="260793"/>
          </a:xfrm>
          <a:prstGeom prst="rect">
            <a:avLst/>
          </a:prstGeom>
          <a:noFill/>
          <a:ln>
            <a:noFill/>
          </a:ln>
        </p:spPr>
        <p:txBody>
          <a:bodyPr spcFirstLastPara="1" wrap="square" lIns="0" tIns="0" rIns="0" bIns="0" anchor="b" anchorCtr="0">
            <a:noAutofit/>
          </a:bodyPr>
          <a:lstStyle>
            <a:lvl1pPr marL="457200" lvl="0" indent="-228600" algn="ctr">
              <a:lnSpc>
                <a:spcPct val="120000"/>
              </a:lnSpc>
              <a:spcBef>
                <a:spcPts val="1000"/>
              </a:spcBef>
              <a:spcAft>
                <a:spcPts val="0"/>
              </a:spcAft>
              <a:buClr>
                <a:schemeClr val="lt1"/>
              </a:buClr>
              <a:buSzPts val="1600"/>
              <a:buNone/>
              <a:defRPr sz="16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1" name="Google Shape;21;p24"/>
          <p:cNvSpPr txBox="1">
            <a:spLocks noGrp="1"/>
          </p:cNvSpPr>
          <p:nvPr>
            <p:ph type="body" idx="4"/>
          </p:nvPr>
        </p:nvSpPr>
        <p:spPr>
          <a:xfrm>
            <a:off x="7527866" y="2794475"/>
            <a:ext cx="4664134" cy="698512"/>
          </a:xfrm>
          <a:prstGeom prst="rect">
            <a:avLst/>
          </a:prstGeom>
          <a:noFill/>
          <a:ln>
            <a:noFill/>
          </a:ln>
        </p:spPr>
        <p:txBody>
          <a:bodyPr spcFirstLastPara="1" wrap="square" lIns="72000" tIns="0" rIns="180000" bIns="0" anchor="t" anchorCtr="0">
            <a:noAutofit/>
          </a:bodyPr>
          <a:lstStyle>
            <a:lvl1pPr marL="457200" lvl="0" indent="-228600" algn="l">
              <a:lnSpc>
                <a:spcPct val="120000"/>
              </a:lnSpc>
              <a:spcBef>
                <a:spcPts val="0"/>
              </a:spcBef>
              <a:spcAft>
                <a:spcPts val="0"/>
              </a:spcAft>
              <a:buClr>
                <a:schemeClr val="accent6"/>
              </a:buClr>
              <a:buSzPts val="1600"/>
              <a:buNone/>
              <a:defRPr sz="1600">
                <a:solidFill>
                  <a:schemeClr val="accent6"/>
                </a:solidFill>
                <a:latin typeface="Arial"/>
                <a:ea typeface="Arial"/>
                <a:cs typeface="Arial"/>
                <a:sym typeface="Arial"/>
              </a:defRPr>
            </a:lvl1pPr>
            <a:lvl2pPr marL="914400" marR="0" lvl="1" indent="-228600" algn="l">
              <a:lnSpc>
                <a:spcPct val="133333"/>
              </a:lnSpc>
              <a:spcBef>
                <a:spcPts val="200"/>
              </a:spcBef>
              <a:spcAft>
                <a:spcPts val="0"/>
              </a:spcAft>
              <a:buClr>
                <a:schemeClr val="accent2"/>
              </a:buClr>
              <a:buSzPts val="1200"/>
              <a:buFont typeface="Arial"/>
              <a:buNone/>
              <a:defRPr sz="1200">
                <a:solidFill>
                  <a:schemeClr val="lt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 name="Google Shape;22;p24"/>
          <p:cNvCxnSpPr/>
          <p:nvPr/>
        </p:nvCxnSpPr>
        <p:spPr>
          <a:xfrm>
            <a:off x="7871146" y="4003487"/>
            <a:ext cx="0" cy="260793"/>
          </a:xfrm>
          <a:prstGeom prst="straightConnector1">
            <a:avLst/>
          </a:prstGeom>
          <a:noFill/>
          <a:ln w="12700" cap="flat" cmpd="sng">
            <a:solidFill>
              <a:schemeClr val="accent6"/>
            </a:solidFill>
            <a:prstDash val="solid"/>
            <a:miter lim="800000"/>
            <a:headEnd type="none" w="sm" len="sm"/>
            <a:tailEnd type="none" w="sm" len="sm"/>
          </a:ln>
        </p:spPr>
      </p:cxnSp>
      <p:cxnSp>
        <p:nvCxnSpPr>
          <p:cNvPr id="23" name="Google Shape;23;p24"/>
          <p:cNvCxnSpPr/>
          <p:nvPr/>
        </p:nvCxnSpPr>
        <p:spPr>
          <a:xfrm>
            <a:off x="8184330" y="4003487"/>
            <a:ext cx="0" cy="260793"/>
          </a:xfrm>
          <a:prstGeom prst="straightConnector1">
            <a:avLst/>
          </a:prstGeom>
          <a:noFill/>
          <a:ln w="12700" cap="flat" cmpd="sng">
            <a:solidFill>
              <a:schemeClr val="accent6"/>
            </a:solidFill>
            <a:prstDash val="solid"/>
            <a:miter lim="800000"/>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graf">
  <p:cSld name="Text+ graf">
    <p:spTree>
      <p:nvGrpSpPr>
        <p:cNvPr id="1" name="Shape 70"/>
        <p:cNvGrpSpPr/>
        <p:nvPr/>
      </p:nvGrpSpPr>
      <p:grpSpPr>
        <a:xfrm>
          <a:off x="0" y="0"/>
          <a:ext cx="0" cy="0"/>
          <a:chOff x="0" y="0"/>
          <a:chExt cx="0" cy="0"/>
        </a:xfrm>
      </p:grpSpPr>
      <p:sp>
        <p:nvSpPr>
          <p:cNvPr id="71" name="Google Shape;71;p33"/>
          <p:cNvSpPr txBox="1">
            <a:spLocks noGrp="1"/>
          </p:cNvSpPr>
          <p:nvPr>
            <p:ph type="title"/>
          </p:nvPr>
        </p:nvSpPr>
        <p:spPr>
          <a:xfrm>
            <a:off x="648000" y="668337"/>
            <a:ext cx="10726738" cy="646113"/>
          </a:xfrm>
          <a:prstGeom prst="rect">
            <a:avLst/>
          </a:prstGeom>
          <a:noFill/>
          <a:ln>
            <a:noFill/>
          </a:ln>
        </p:spPr>
        <p:txBody>
          <a:bodyPr spcFirstLastPara="1" wrap="square" lIns="0" tIns="46800" rIns="91425" bIns="45700" anchor="t" anchorCtr="0">
            <a:normAutofit/>
          </a:bodyPr>
          <a:lstStyle>
            <a:lvl1pPr lvl="0" algn="l">
              <a:lnSpc>
                <a:spcPct val="109677"/>
              </a:lnSpc>
              <a:spcBef>
                <a:spcPts val="0"/>
              </a:spcBef>
              <a:spcAft>
                <a:spcPts val="0"/>
              </a:spcAft>
              <a:buClr>
                <a:schemeClr val="accent1"/>
              </a:buClr>
              <a:buSzPts val="3100"/>
              <a:buFont typeface="Arial"/>
              <a:buNone/>
              <a:defRPr sz="3100" cap="none">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33"/>
          <p:cNvSpPr txBox="1">
            <a:spLocks noGrp="1"/>
          </p:cNvSpPr>
          <p:nvPr>
            <p:ph type="body" idx="1"/>
          </p:nvPr>
        </p:nvSpPr>
        <p:spPr>
          <a:xfrm>
            <a:off x="648000" y="1781175"/>
            <a:ext cx="5368925" cy="723900"/>
          </a:xfrm>
          <a:prstGeom prst="rect">
            <a:avLst/>
          </a:prstGeom>
          <a:noFill/>
          <a:ln>
            <a:noFill/>
          </a:ln>
        </p:spPr>
        <p:txBody>
          <a:bodyPr spcFirstLastPara="1" wrap="square" lIns="0" tIns="45700" rIns="91425" bIns="45700" anchor="t" anchorCtr="0">
            <a:noAutofit/>
          </a:bodyPr>
          <a:lstStyle>
            <a:lvl1pPr marL="457200" lvl="0" indent="-228600" algn="l">
              <a:lnSpc>
                <a:spcPct val="113636"/>
              </a:lnSpc>
              <a:spcBef>
                <a:spcPts val="0"/>
              </a:spcBef>
              <a:spcAft>
                <a:spcPts val="0"/>
              </a:spcAft>
              <a:buClr>
                <a:schemeClr val="accent2"/>
              </a:buClr>
              <a:buSzPts val="2200"/>
              <a:buNone/>
              <a:defRPr sz="2200" b="1">
                <a:solidFill>
                  <a:schemeClr val="accen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33"/>
          <p:cNvSpPr txBox="1">
            <a:spLocks noGrp="1"/>
          </p:cNvSpPr>
          <p:nvPr>
            <p:ph type="body" idx="2"/>
          </p:nvPr>
        </p:nvSpPr>
        <p:spPr>
          <a:xfrm>
            <a:off x="648000" y="2505075"/>
            <a:ext cx="5368925" cy="3684588"/>
          </a:xfrm>
          <a:prstGeom prst="rect">
            <a:avLst/>
          </a:prstGeom>
          <a:noFill/>
          <a:ln>
            <a:noFill/>
          </a:ln>
        </p:spPr>
        <p:txBody>
          <a:bodyPr spcFirstLastPara="1" wrap="square" lIns="0" tIns="18000" rIns="91425" bIns="45700" anchor="t" anchorCtr="0">
            <a:normAutofit/>
          </a:bodyPr>
          <a:lstStyle>
            <a:lvl1pPr marL="457200" lvl="0" indent="-228600" algn="l">
              <a:lnSpc>
                <a:spcPct val="120000"/>
              </a:lnSpc>
              <a:spcBef>
                <a:spcPts val="0"/>
              </a:spcBef>
              <a:spcAft>
                <a:spcPts val="0"/>
              </a:spcAft>
              <a:buClr>
                <a:schemeClr val="dk2"/>
              </a:buClr>
              <a:buSzPts val="2000"/>
              <a:buNone/>
              <a:defRPr sz="2000">
                <a:solidFill>
                  <a:schemeClr val="dk2"/>
                </a:solidFill>
                <a:latin typeface="Arial"/>
                <a:ea typeface="Arial"/>
                <a:cs typeface="Arial"/>
                <a:sym typeface="Arial"/>
              </a:defRPr>
            </a:lvl1pPr>
            <a:lvl2pPr marL="914400" lvl="1" indent="-336550" algn="l">
              <a:lnSpc>
                <a:spcPct val="141176"/>
              </a:lnSpc>
              <a:spcBef>
                <a:spcPts val="800"/>
              </a:spcBef>
              <a:spcAft>
                <a:spcPts val="0"/>
              </a:spcAft>
              <a:buClr>
                <a:schemeClr val="accent1"/>
              </a:buClr>
              <a:buSzPts val="1700"/>
              <a:buChar char="•"/>
              <a:defRPr sz="1700">
                <a:solidFill>
                  <a:schemeClr val="dk2"/>
                </a:solidFill>
                <a:latin typeface="Arial"/>
                <a:ea typeface="Arial"/>
                <a:cs typeface="Arial"/>
                <a:sym typeface="Arial"/>
              </a:defRPr>
            </a:lvl2pPr>
            <a:lvl3pPr marL="1371600" lvl="2" indent="-323850" algn="l">
              <a:lnSpc>
                <a:spcPct val="126666"/>
              </a:lnSpc>
              <a:spcBef>
                <a:spcPts val="800"/>
              </a:spcBef>
              <a:spcAft>
                <a:spcPts val="0"/>
              </a:spcAft>
              <a:buClr>
                <a:schemeClr val="accent1"/>
              </a:buClr>
              <a:buSzPts val="1500"/>
              <a:buChar char="•"/>
              <a:defRPr sz="1500">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33"/>
          <p:cNvSpPr txBox="1">
            <a:spLocks noGrp="1"/>
          </p:cNvSpPr>
          <p:nvPr>
            <p:ph type="body" idx="3"/>
          </p:nvPr>
        </p:nvSpPr>
        <p:spPr>
          <a:xfrm>
            <a:off x="6315074" y="1781175"/>
            <a:ext cx="5248276" cy="257175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2000"/>
              <a:buNone/>
              <a:defRPr sz="2000">
                <a:solidFill>
                  <a:schemeClr val="accent1"/>
                </a:solidFill>
                <a:latin typeface="Arial"/>
                <a:ea typeface="Arial"/>
                <a:cs typeface="Arial"/>
                <a:sym typeface="Arial"/>
              </a:defRPr>
            </a:lvl1pPr>
            <a:lvl2pPr marL="914400" lvl="1" indent="-336550" algn="l">
              <a:lnSpc>
                <a:spcPct val="90000"/>
              </a:lnSpc>
              <a:spcBef>
                <a:spcPts val="500"/>
              </a:spcBef>
              <a:spcAft>
                <a:spcPts val="0"/>
              </a:spcAft>
              <a:buClr>
                <a:schemeClr val="dk1"/>
              </a:buClr>
              <a:buSzPts val="1700"/>
              <a:buChar char="•"/>
              <a:defRPr sz="1700">
                <a:solidFill>
                  <a:schemeClr val="dk1"/>
                </a:solidFill>
                <a:latin typeface="Arial"/>
                <a:ea typeface="Arial"/>
                <a:cs typeface="Arial"/>
                <a:sym typeface="Arial"/>
              </a:defRPr>
            </a:lvl2pPr>
            <a:lvl3pPr marL="1371600" lvl="2" indent="-323850" algn="l">
              <a:lnSpc>
                <a:spcPct val="90000"/>
              </a:lnSpc>
              <a:spcBef>
                <a:spcPts val="500"/>
              </a:spcBef>
              <a:spcAft>
                <a:spcPts val="0"/>
              </a:spcAft>
              <a:buClr>
                <a:schemeClr val="dk1"/>
              </a:buClr>
              <a:buSzPts val="1500"/>
              <a:buChar char="•"/>
              <a:defRPr sz="1500">
                <a:solidFill>
                  <a:schemeClr val="dk1"/>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ftr" idx="11"/>
          </p:nvPr>
        </p:nvSpPr>
        <p:spPr>
          <a:xfrm>
            <a:off x="0" y="6300056"/>
            <a:ext cx="4114800" cy="545244"/>
          </a:xfrm>
          <a:prstGeom prst="rect">
            <a:avLst/>
          </a:prstGeom>
          <a:noFill/>
          <a:ln>
            <a:noFill/>
          </a:ln>
        </p:spPr>
        <p:txBody>
          <a:bodyPr spcFirstLastPara="1" wrap="square" lIns="648000" tIns="45700" rIns="0" bIns="144000" anchor="b" anchorCtr="0">
            <a:noAutofit/>
          </a:bodyPr>
          <a:lstStyle>
            <a:lvl1pPr lvl="0" algn="l">
              <a:lnSpc>
                <a:spcPct val="741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lvl1pPr marL="0" lvl="0" indent="0" algn="r">
              <a:lnSpc>
                <a:spcPct val="121363"/>
              </a:lnSpc>
              <a:spcBef>
                <a:spcPts val="0"/>
              </a:spcBef>
              <a:buNone/>
              <a:defRPr/>
            </a:lvl1pPr>
            <a:lvl2pPr marL="0" lvl="1" indent="0" algn="r">
              <a:lnSpc>
                <a:spcPct val="121363"/>
              </a:lnSpc>
              <a:spcBef>
                <a:spcPts val="0"/>
              </a:spcBef>
              <a:buNone/>
              <a:defRPr/>
            </a:lvl2pPr>
            <a:lvl3pPr marL="0" lvl="2" indent="0" algn="r">
              <a:lnSpc>
                <a:spcPct val="121363"/>
              </a:lnSpc>
              <a:spcBef>
                <a:spcPts val="0"/>
              </a:spcBef>
              <a:buNone/>
              <a:defRPr/>
            </a:lvl3pPr>
            <a:lvl4pPr marL="0" lvl="3" indent="0" algn="r">
              <a:lnSpc>
                <a:spcPct val="121363"/>
              </a:lnSpc>
              <a:spcBef>
                <a:spcPts val="0"/>
              </a:spcBef>
              <a:buNone/>
              <a:defRPr/>
            </a:lvl4pPr>
            <a:lvl5pPr marL="0" lvl="4" indent="0" algn="r">
              <a:lnSpc>
                <a:spcPct val="121363"/>
              </a:lnSpc>
              <a:spcBef>
                <a:spcPts val="0"/>
              </a:spcBef>
              <a:buNone/>
              <a:defRPr/>
            </a:lvl5pPr>
            <a:lvl6pPr marL="0" lvl="5" indent="0" algn="r">
              <a:lnSpc>
                <a:spcPct val="121363"/>
              </a:lnSpc>
              <a:spcBef>
                <a:spcPts val="0"/>
              </a:spcBef>
              <a:buNone/>
              <a:defRPr/>
            </a:lvl6pPr>
            <a:lvl7pPr marL="0" lvl="6" indent="0" algn="r">
              <a:lnSpc>
                <a:spcPct val="121363"/>
              </a:lnSpc>
              <a:spcBef>
                <a:spcPts val="0"/>
              </a:spcBef>
              <a:buNone/>
              <a:defRPr/>
            </a:lvl7pPr>
            <a:lvl8pPr marL="0" lvl="7" indent="0" algn="r">
              <a:lnSpc>
                <a:spcPct val="121363"/>
              </a:lnSpc>
              <a:spcBef>
                <a:spcPts val="0"/>
              </a:spcBef>
              <a:buNone/>
              <a:defRPr/>
            </a:lvl8pPr>
            <a:lvl9pPr marL="0" lvl="8" indent="0" algn="r">
              <a:lnSpc>
                <a:spcPct val="121363"/>
              </a:lnSpc>
              <a:spcBef>
                <a:spcPts val="0"/>
              </a:spcBef>
              <a:buNone/>
              <a:defRPr/>
            </a:lvl9p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‹Nr.›</a:t>
            </a:fld>
            <a:endParaRPr/>
          </a:p>
        </p:txBody>
      </p:sp>
      <p:sp>
        <p:nvSpPr>
          <p:cNvPr id="77" name="Google Shape;77;p33"/>
          <p:cNvSpPr txBox="1">
            <a:spLocks noGrp="1"/>
          </p:cNvSpPr>
          <p:nvPr>
            <p:ph type="body" idx="4"/>
          </p:nvPr>
        </p:nvSpPr>
        <p:spPr>
          <a:xfrm>
            <a:off x="6315074" y="4412316"/>
            <a:ext cx="5248276" cy="885600"/>
          </a:xfrm>
          <a:prstGeom prst="rect">
            <a:avLst/>
          </a:prstGeom>
          <a:noFill/>
          <a:ln>
            <a:noFill/>
          </a:ln>
        </p:spPr>
        <p:txBody>
          <a:bodyPr spcFirstLastPara="1" wrap="square" lIns="90000" tIns="46800" rIns="0" bIns="0" anchor="t" anchorCtr="0">
            <a:noAutofit/>
          </a:bodyPr>
          <a:lstStyle>
            <a:lvl1pPr marL="457200" lvl="0" indent="-228600" algn="l">
              <a:lnSpc>
                <a:spcPct val="126666"/>
              </a:lnSpc>
              <a:spcBef>
                <a:spcPts val="0"/>
              </a:spcBef>
              <a:spcAft>
                <a:spcPts val="0"/>
              </a:spcAft>
              <a:buClr>
                <a:schemeClr val="accent1"/>
              </a:buClr>
              <a:buSzPts val="1500"/>
              <a:buNone/>
              <a:defRPr sz="1500">
                <a:solidFill>
                  <a:schemeClr val="accent1"/>
                </a:solidFill>
                <a:latin typeface="Arial"/>
                <a:ea typeface="Arial"/>
                <a:cs typeface="Arial"/>
                <a:sym typeface="Arial"/>
              </a:defRPr>
            </a:lvl1pPr>
            <a:lvl2pPr marL="914400" lvl="1" indent="-228600" algn="l">
              <a:lnSpc>
                <a:spcPct val="120000"/>
              </a:lnSpc>
              <a:spcBef>
                <a:spcPts val="0"/>
              </a:spcBef>
              <a:spcAft>
                <a:spcPts val="0"/>
              </a:spcAft>
              <a:buClr>
                <a:schemeClr val="dk2"/>
              </a:buClr>
              <a:buSzPts val="1200"/>
              <a:buFont typeface="Arial"/>
              <a:buNone/>
              <a:defRPr sz="1200">
                <a:solidFill>
                  <a:schemeClr val="accent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ázev+text ve4 úrovních">
  <p:cSld name="Název+text ve4 úrovních">
    <p:spTree>
      <p:nvGrpSpPr>
        <p:cNvPr id="1" name="Shape 78"/>
        <p:cNvGrpSpPr/>
        <p:nvPr/>
      </p:nvGrpSpPr>
      <p:grpSpPr>
        <a:xfrm>
          <a:off x="0" y="0"/>
          <a:ext cx="0" cy="0"/>
          <a:chOff x="0" y="0"/>
          <a:chExt cx="0" cy="0"/>
        </a:xfrm>
      </p:grpSpPr>
      <p:sp>
        <p:nvSpPr>
          <p:cNvPr id="79" name="Google Shape;79;p34"/>
          <p:cNvSpPr txBox="1">
            <a:spLocks noGrp="1"/>
          </p:cNvSpPr>
          <p:nvPr>
            <p:ph type="ftr" idx="11"/>
          </p:nvPr>
        </p:nvSpPr>
        <p:spPr>
          <a:xfrm>
            <a:off x="0" y="6300056"/>
            <a:ext cx="4114800" cy="545244"/>
          </a:xfrm>
          <a:prstGeom prst="rect">
            <a:avLst/>
          </a:prstGeom>
          <a:noFill/>
          <a:ln>
            <a:noFill/>
          </a:ln>
        </p:spPr>
        <p:txBody>
          <a:bodyPr spcFirstLastPara="1" wrap="square" lIns="648000" tIns="45700" rIns="0" bIns="144000" anchor="b" anchorCtr="0">
            <a:noAutofit/>
          </a:bodyPr>
          <a:lstStyle>
            <a:lvl1pPr lvl="0" algn="l">
              <a:lnSpc>
                <a:spcPct val="741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4"/>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lvl1pPr marL="0" lvl="0" indent="0" algn="r">
              <a:lnSpc>
                <a:spcPct val="121363"/>
              </a:lnSpc>
              <a:spcBef>
                <a:spcPts val="0"/>
              </a:spcBef>
              <a:buNone/>
              <a:defRPr/>
            </a:lvl1pPr>
            <a:lvl2pPr marL="0" lvl="1" indent="0" algn="r">
              <a:lnSpc>
                <a:spcPct val="121363"/>
              </a:lnSpc>
              <a:spcBef>
                <a:spcPts val="0"/>
              </a:spcBef>
              <a:buNone/>
              <a:defRPr/>
            </a:lvl2pPr>
            <a:lvl3pPr marL="0" lvl="2" indent="0" algn="r">
              <a:lnSpc>
                <a:spcPct val="121363"/>
              </a:lnSpc>
              <a:spcBef>
                <a:spcPts val="0"/>
              </a:spcBef>
              <a:buNone/>
              <a:defRPr/>
            </a:lvl3pPr>
            <a:lvl4pPr marL="0" lvl="3" indent="0" algn="r">
              <a:lnSpc>
                <a:spcPct val="121363"/>
              </a:lnSpc>
              <a:spcBef>
                <a:spcPts val="0"/>
              </a:spcBef>
              <a:buNone/>
              <a:defRPr/>
            </a:lvl4pPr>
            <a:lvl5pPr marL="0" lvl="4" indent="0" algn="r">
              <a:lnSpc>
                <a:spcPct val="121363"/>
              </a:lnSpc>
              <a:spcBef>
                <a:spcPts val="0"/>
              </a:spcBef>
              <a:buNone/>
              <a:defRPr/>
            </a:lvl5pPr>
            <a:lvl6pPr marL="0" lvl="5" indent="0" algn="r">
              <a:lnSpc>
                <a:spcPct val="121363"/>
              </a:lnSpc>
              <a:spcBef>
                <a:spcPts val="0"/>
              </a:spcBef>
              <a:buNone/>
              <a:defRPr/>
            </a:lvl6pPr>
            <a:lvl7pPr marL="0" lvl="6" indent="0" algn="r">
              <a:lnSpc>
                <a:spcPct val="121363"/>
              </a:lnSpc>
              <a:spcBef>
                <a:spcPts val="0"/>
              </a:spcBef>
              <a:buNone/>
              <a:defRPr/>
            </a:lvl7pPr>
            <a:lvl8pPr marL="0" lvl="7" indent="0" algn="r">
              <a:lnSpc>
                <a:spcPct val="121363"/>
              </a:lnSpc>
              <a:spcBef>
                <a:spcPts val="0"/>
              </a:spcBef>
              <a:buNone/>
              <a:defRPr/>
            </a:lvl8pPr>
            <a:lvl9pPr marL="0" lvl="8" indent="0" algn="r">
              <a:lnSpc>
                <a:spcPct val="121363"/>
              </a:lnSpc>
              <a:spcBef>
                <a:spcPts val="0"/>
              </a:spcBef>
              <a:buNone/>
              <a:defRPr/>
            </a:lvl9p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‹Nr.›</a:t>
            </a:fld>
            <a:endParaRPr/>
          </a:p>
        </p:txBody>
      </p:sp>
      <p:sp>
        <p:nvSpPr>
          <p:cNvPr id="81" name="Google Shape;81;p34"/>
          <p:cNvSpPr txBox="1">
            <a:spLocks noGrp="1"/>
          </p:cNvSpPr>
          <p:nvPr>
            <p:ph type="title"/>
          </p:nvPr>
        </p:nvSpPr>
        <p:spPr>
          <a:xfrm>
            <a:off x="648000" y="668337"/>
            <a:ext cx="9877985" cy="1022351"/>
          </a:xfrm>
          <a:prstGeom prst="rect">
            <a:avLst/>
          </a:prstGeom>
          <a:noFill/>
          <a:ln>
            <a:noFill/>
          </a:ln>
        </p:spPr>
        <p:txBody>
          <a:bodyPr spcFirstLastPara="1" wrap="square" lIns="0" tIns="46800" rIns="91425" bIns="45700" anchor="t" anchorCtr="0">
            <a:normAutofit/>
          </a:bodyPr>
          <a:lstStyle>
            <a:lvl1pPr lvl="0" algn="l">
              <a:lnSpc>
                <a:spcPct val="109677"/>
              </a:lnSpc>
              <a:spcBef>
                <a:spcPts val="0"/>
              </a:spcBef>
              <a:spcAft>
                <a:spcPts val="0"/>
              </a:spcAft>
              <a:buClr>
                <a:schemeClr val="accent1"/>
              </a:buClr>
              <a:buSzPts val="3100"/>
              <a:buFont typeface="Arial"/>
              <a:buNone/>
              <a:defRPr sz="3100" cap="none">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body" idx="1"/>
          </p:nvPr>
        </p:nvSpPr>
        <p:spPr>
          <a:xfrm>
            <a:off x="648000" y="1801081"/>
            <a:ext cx="9877985" cy="427769"/>
          </a:xfrm>
          <a:prstGeom prst="rect">
            <a:avLst/>
          </a:prstGeom>
          <a:noFill/>
          <a:ln>
            <a:noFill/>
          </a:ln>
        </p:spPr>
        <p:txBody>
          <a:bodyPr spcFirstLastPara="1" wrap="square" lIns="0" tIns="45700" rIns="91425" bIns="45700" anchor="t" anchorCtr="0">
            <a:normAutofit/>
          </a:bodyPr>
          <a:lstStyle>
            <a:lvl1pPr marL="457200" lvl="0" indent="-228600" algn="l">
              <a:lnSpc>
                <a:spcPct val="113636"/>
              </a:lnSpc>
              <a:spcBef>
                <a:spcPts val="0"/>
              </a:spcBef>
              <a:spcAft>
                <a:spcPts val="0"/>
              </a:spcAft>
              <a:buClr>
                <a:schemeClr val="accent2"/>
              </a:buClr>
              <a:buSzPts val="2200"/>
              <a:buNone/>
              <a:defRPr sz="2200" b="1">
                <a:solidFill>
                  <a:schemeClr val="accen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3" name="Google Shape;83;p34"/>
          <p:cNvSpPr txBox="1">
            <a:spLocks noGrp="1"/>
          </p:cNvSpPr>
          <p:nvPr>
            <p:ph type="body" idx="2"/>
          </p:nvPr>
        </p:nvSpPr>
        <p:spPr>
          <a:xfrm>
            <a:off x="648000" y="2228850"/>
            <a:ext cx="9877985" cy="3960813"/>
          </a:xfrm>
          <a:prstGeom prst="rect">
            <a:avLst/>
          </a:prstGeom>
          <a:noFill/>
          <a:ln>
            <a:noFill/>
          </a:ln>
        </p:spPr>
        <p:txBody>
          <a:bodyPr spcFirstLastPara="1" wrap="square" lIns="0" tIns="36000" rIns="91425" bIns="45700" anchor="t" anchorCtr="0">
            <a:normAutofit/>
          </a:bodyPr>
          <a:lstStyle>
            <a:lvl1pPr marL="457200" lvl="0" indent="-228600" algn="l">
              <a:lnSpc>
                <a:spcPct val="120000"/>
              </a:lnSpc>
              <a:spcBef>
                <a:spcPts val="500"/>
              </a:spcBef>
              <a:spcAft>
                <a:spcPts val="0"/>
              </a:spcAft>
              <a:buClr>
                <a:schemeClr val="dk2"/>
              </a:buClr>
              <a:buSzPts val="2000"/>
              <a:buNone/>
              <a:defRPr sz="2000">
                <a:solidFill>
                  <a:schemeClr val="dk2"/>
                </a:solidFill>
                <a:latin typeface="Arial"/>
                <a:ea typeface="Arial"/>
                <a:cs typeface="Arial"/>
                <a:sym typeface="Arial"/>
              </a:defRPr>
            </a:lvl1pPr>
            <a:lvl2pPr marL="914400" lvl="1" indent="-336550" algn="l">
              <a:lnSpc>
                <a:spcPct val="141176"/>
              </a:lnSpc>
              <a:spcBef>
                <a:spcPts val="700"/>
              </a:spcBef>
              <a:spcAft>
                <a:spcPts val="0"/>
              </a:spcAft>
              <a:buClr>
                <a:schemeClr val="accent1"/>
              </a:buClr>
              <a:buSzPts val="1700"/>
              <a:buChar char="•"/>
              <a:defRPr sz="1700">
                <a:solidFill>
                  <a:schemeClr val="dk2"/>
                </a:solidFill>
                <a:latin typeface="Arial"/>
                <a:ea typeface="Arial"/>
                <a:cs typeface="Arial"/>
                <a:sym typeface="Arial"/>
              </a:defRPr>
            </a:lvl2pPr>
            <a:lvl3pPr marL="1371600" lvl="2" indent="-323850" algn="l">
              <a:lnSpc>
                <a:spcPct val="126666"/>
              </a:lnSpc>
              <a:spcBef>
                <a:spcPts val="500"/>
              </a:spcBef>
              <a:spcAft>
                <a:spcPts val="0"/>
              </a:spcAft>
              <a:buClr>
                <a:schemeClr val="accent1"/>
              </a:buClr>
              <a:buSzPts val="1500"/>
              <a:buChar char="•"/>
              <a:defRPr sz="1500">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Název a podtitul kapitoly">
    <p:spTree>
      <p:nvGrpSpPr>
        <p:cNvPr id="1" name=""/>
        <p:cNvGrpSpPr/>
        <p:nvPr/>
      </p:nvGrpSpPr>
      <p:grpSpPr>
        <a:xfrm>
          <a:off x="0" y="0"/>
          <a:ext cx="0" cy="0"/>
          <a:chOff x="0" y="0"/>
          <a:chExt cx="0" cy="0"/>
        </a:xfrm>
      </p:grpSpPr>
      <p:pic>
        <p:nvPicPr>
          <p:cNvPr id="4" name="Grafický objekt 5">
            <a:extLst>
              <a:ext uri="{FF2B5EF4-FFF2-40B4-BE49-F238E27FC236}">
                <a16:creationId xmlns:a16="http://schemas.microsoft.com/office/drawing/2014/main" id="{9827597F-88DB-49DA-9691-D455D969BCA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1"/>
            <a:ext cx="12191999" cy="6857999"/>
          </a:xfrm>
          <a:prstGeom prst="rect">
            <a:avLst/>
          </a:prstGeom>
        </p:spPr>
      </p:pic>
      <p:sp>
        <p:nvSpPr>
          <p:cNvPr id="5" name="Zástupný obsah 3">
            <a:extLst>
              <a:ext uri="{FF2B5EF4-FFF2-40B4-BE49-F238E27FC236}">
                <a16:creationId xmlns:a16="http://schemas.microsoft.com/office/drawing/2014/main" id="{BAC84FFF-E2DC-4583-9616-9A8CA883E47B}"/>
              </a:ext>
            </a:extLst>
          </p:cNvPr>
          <p:cNvSpPr>
            <a:spLocks noGrp="1"/>
          </p:cNvSpPr>
          <p:nvPr>
            <p:ph sz="half" idx="2" hasCustomPrompt="1"/>
          </p:nvPr>
        </p:nvSpPr>
        <p:spPr>
          <a:xfrm>
            <a:off x="4" y="809625"/>
            <a:ext cx="10079521" cy="3481718"/>
          </a:xfrm>
        </p:spPr>
        <p:txBody>
          <a:bodyPr lIns="648000" tIns="72000">
            <a:noAutofit/>
          </a:bodyPr>
          <a:lstStyle>
            <a:lvl1pPr marL="0" indent="0">
              <a:lnSpc>
                <a:spcPts val="3400"/>
              </a:lnSpc>
              <a:spcBef>
                <a:spcPts val="0"/>
              </a:spcBef>
              <a:buNone/>
              <a:defRPr sz="3300" cap="all" baseline="0">
                <a:solidFill>
                  <a:schemeClr val="accent1"/>
                </a:solidFill>
                <a:latin typeface="Arial" panose="020B0604020202020204" pitchFamily="34" charset="0"/>
                <a:cs typeface="Arial" panose="020B0604020202020204" pitchFamily="34" charset="0"/>
              </a:defRPr>
            </a:lvl1pPr>
            <a:lvl2pPr marL="0" indent="0">
              <a:lnSpc>
                <a:spcPts val="3400"/>
              </a:lnSpc>
              <a:spcBef>
                <a:spcPts val="3400"/>
              </a:spcBef>
              <a:buClr>
                <a:schemeClr val="tx2"/>
              </a:buClr>
              <a:buFontTx/>
              <a:buNone/>
              <a:defRPr sz="3300">
                <a:solidFill>
                  <a:schemeClr val="accent2"/>
                </a:solidFill>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Název kapitoly </a:t>
            </a:r>
            <a:r>
              <a:rPr lang="cs-CZ" dirty="0" err="1"/>
              <a:t>faci</a:t>
            </a:r>
            <a:br>
              <a:rPr lang="cs-CZ" dirty="0"/>
            </a:br>
            <a:r>
              <a:rPr lang="cs-CZ" dirty="0" err="1"/>
              <a:t>cuptatiaes</a:t>
            </a:r>
            <a:r>
              <a:rPr lang="cs-CZ" dirty="0"/>
              <a:t> sum </a:t>
            </a:r>
            <a:r>
              <a:rPr lang="cs-CZ" dirty="0" err="1"/>
              <a:t>velignam</a:t>
            </a:r>
            <a:r>
              <a:rPr lang="cs-CZ" dirty="0"/>
              <a:t> , </a:t>
            </a:r>
            <a:r>
              <a:rPr lang="cs-CZ" dirty="0" err="1"/>
              <a:t>quam</a:t>
            </a:r>
            <a:r>
              <a:rPr lang="cs-CZ" dirty="0"/>
              <a:t>, </a:t>
            </a:r>
            <a:r>
              <a:rPr lang="cs-CZ" dirty="0" err="1"/>
              <a:t>occuturem</a:t>
            </a:r>
            <a:r>
              <a:rPr lang="cs-CZ" dirty="0"/>
              <a:t>. Ed qui cese </a:t>
            </a:r>
            <a:r>
              <a:rPr lang="cs-CZ" dirty="0" err="1"/>
              <a:t>voluptaspero</a:t>
            </a:r>
            <a:r>
              <a:rPr lang="cs-CZ" dirty="0"/>
              <a:t> </a:t>
            </a:r>
            <a:r>
              <a:rPr lang="cs-CZ" dirty="0" err="1"/>
              <a:t>ovitaquaspiet</a:t>
            </a:r>
            <a:r>
              <a:rPr lang="cs-CZ" dirty="0"/>
              <a:t> </a:t>
            </a:r>
            <a:r>
              <a:rPr lang="cs-CZ" dirty="0" err="1"/>
              <a:t>derumetur</a:t>
            </a:r>
            <a:endParaRPr lang="cs-CZ" dirty="0"/>
          </a:p>
          <a:p>
            <a:pPr lvl="1"/>
            <a:r>
              <a:rPr lang="cs-CZ" dirty="0"/>
              <a:t>Podtitul kapitoly </a:t>
            </a:r>
            <a:r>
              <a:rPr lang="cs-CZ" dirty="0" err="1"/>
              <a:t>faci</a:t>
            </a:r>
            <a:r>
              <a:rPr lang="cs-CZ" dirty="0"/>
              <a:t> </a:t>
            </a:r>
            <a:r>
              <a:rPr lang="cs-CZ" dirty="0" err="1"/>
              <a:t>cuptatiaes</a:t>
            </a:r>
            <a:r>
              <a:rPr lang="cs-CZ" dirty="0"/>
              <a:t> sum</a:t>
            </a:r>
            <a:br>
              <a:rPr lang="cs-CZ" dirty="0"/>
            </a:br>
            <a:r>
              <a:rPr lang="cs-CZ" dirty="0"/>
              <a:t>Ovitaquaspiet </a:t>
            </a:r>
            <a:r>
              <a:rPr lang="cs-CZ" dirty="0" err="1"/>
              <a:t>derumetur</a:t>
            </a:r>
            <a:endParaRPr lang="cs-CZ" dirty="0"/>
          </a:p>
        </p:txBody>
      </p:sp>
    </p:spTree>
    <p:extLst>
      <p:ext uri="{BB962C8B-B14F-4D97-AF65-F5344CB8AC3E}">
        <p14:creationId xmlns:p14="http://schemas.microsoft.com/office/powerpoint/2010/main" val="17446113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Název a podtitul kapito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3E59F8E-8BA2-AC2E-4569-77CAD69219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5" name="Zástupný obsah 3">
            <a:extLst>
              <a:ext uri="{FF2B5EF4-FFF2-40B4-BE49-F238E27FC236}">
                <a16:creationId xmlns:a16="http://schemas.microsoft.com/office/drawing/2014/main" id="{BAC84FFF-E2DC-4583-9616-9A8CA883E47B}"/>
              </a:ext>
            </a:extLst>
          </p:cNvPr>
          <p:cNvSpPr>
            <a:spLocks noGrp="1"/>
          </p:cNvSpPr>
          <p:nvPr>
            <p:ph sz="half" idx="2" hasCustomPrompt="1"/>
          </p:nvPr>
        </p:nvSpPr>
        <p:spPr>
          <a:xfrm>
            <a:off x="4" y="809625"/>
            <a:ext cx="10079521" cy="3481718"/>
          </a:xfrm>
        </p:spPr>
        <p:txBody>
          <a:bodyPr lIns="648000" tIns="72000">
            <a:noAutofit/>
          </a:bodyPr>
          <a:lstStyle>
            <a:lvl1pPr marL="0" indent="0">
              <a:lnSpc>
                <a:spcPts val="3400"/>
              </a:lnSpc>
              <a:spcBef>
                <a:spcPts val="0"/>
              </a:spcBef>
              <a:buNone/>
              <a:defRPr sz="3300" cap="all" baseline="0">
                <a:solidFill>
                  <a:schemeClr val="accent1"/>
                </a:solidFill>
                <a:latin typeface="Arial" panose="020B0604020202020204" pitchFamily="34" charset="0"/>
                <a:cs typeface="Arial" panose="020B0604020202020204" pitchFamily="34" charset="0"/>
              </a:defRPr>
            </a:lvl1pPr>
            <a:lvl2pPr marL="0" indent="0">
              <a:lnSpc>
                <a:spcPts val="3400"/>
              </a:lnSpc>
              <a:spcBef>
                <a:spcPts val="3400"/>
              </a:spcBef>
              <a:buClr>
                <a:schemeClr val="tx2"/>
              </a:buClr>
              <a:buFontTx/>
              <a:buNone/>
              <a:defRPr sz="3300">
                <a:solidFill>
                  <a:schemeClr val="accent2"/>
                </a:solidFill>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Název kapitoly </a:t>
            </a:r>
            <a:r>
              <a:rPr lang="cs-CZ" dirty="0" err="1"/>
              <a:t>faci</a:t>
            </a:r>
            <a:br>
              <a:rPr lang="cs-CZ" dirty="0"/>
            </a:br>
            <a:r>
              <a:rPr lang="cs-CZ" dirty="0" err="1"/>
              <a:t>cuptatiaes</a:t>
            </a:r>
            <a:r>
              <a:rPr lang="cs-CZ" dirty="0"/>
              <a:t> sum </a:t>
            </a:r>
            <a:r>
              <a:rPr lang="cs-CZ" dirty="0" err="1"/>
              <a:t>velignam</a:t>
            </a:r>
            <a:r>
              <a:rPr lang="cs-CZ" dirty="0"/>
              <a:t> , </a:t>
            </a:r>
            <a:r>
              <a:rPr lang="cs-CZ" dirty="0" err="1"/>
              <a:t>quam</a:t>
            </a:r>
            <a:r>
              <a:rPr lang="cs-CZ" dirty="0"/>
              <a:t>, </a:t>
            </a:r>
            <a:r>
              <a:rPr lang="cs-CZ" dirty="0" err="1"/>
              <a:t>occuturem</a:t>
            </a:r>
            <a:r>
              <a:rPr lang="cs-CZ" dirty="0"/>
              <a:t>. Ed qui cese </a:t>
            </a:r>
            <a:r>
              <a:rPr lang="cs-CZ" dirty="0" err="1"/>
              <a:t>voluptaspero</a:t>
            </a:r>
            <a:r>
              <a:rPr lang="cs-CZ" dirty="0"/>
              <a:t> </a:t>
            </a:r>
            <a:r>
              <a:rPr lang="cs-CZ" dirty="0" err="1"/>
              <a:t>ovitaquaspiet</a:t>
            </a:r>
            <a:r>
              <a:rPr lang="cs-CZ" dirty="0"/>
              <a:t> </a:t>
            </a:r>
            <a:r>
              <a:rPr lang="cs-CZ" dirty="0" err="1"/>
              <a:t>derumetur</a:t>
            </a:r>
            <a:endParaRPr lang="cs-CZ" dirty="0"/>
          </a:p>
          <a:p>
            <a:pPr lvl="1"/>
            <a:r>
              <a:rPr lang="cs-CZ" dirty="0"/>
              <a:t>Podtitul kapitoly </a:t>
            </a:r>
            <a:r>
              <a:rPr lang="cs-CZ" dirty="0" err="1"/>
              <a:t>faci</a:t>
            </a:r>
            <a:r>
              <a:rPr lang="cs-CZ" dirty="0"/>
              <a:t> </a:t>
            </a:r>
            <a:r>
              <a:rPr lang="cs-CZ" dirty="0" err="1"/>
              <a:t>cuptatiaes</a:t>
            </a:r>
            <a:r>
              <a:rPr lang="cs-CZ" dirty="0"/>
              <a:t> sum</a:t>
            </a:r>
            <a:br>
              <a:rPr lang="cs-CZ" dirty="0"/>
            </a:br>
            <a:r>
              <a:rPr lang="cs-CZ" dirty="0"/>
              <a:t>Ovitaquaspiet </a:t>
            </a:r>
            <a:r>
              <a:rPr lang="cs-CZ" dirty="0" err="1"/>
              <a:t>derumetur</a:t>
            </a:r>
            <a:endParaRPr lang="cs-CZ" dirty="0"/>
          </a:p>
        </p:txBody>
      </p:sp>
    </p:spTree>
    <p:extLst>
      <p:ext uri="{BB962C8B-B14F-4D97-AF65-F5344CB8AC3E}">
        <p14:creationId xmlns:p14="http://schemas.microsoft.com/office/powerpoint/2010/main" val="19412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bsah" type="obj">
  <p:cSld name="OBJECT">
    <p:spTree>
      <p:nvGrpSpPr>
        <p:cNvPr id="1" name="Shape 24"/>
        <p:cNvGrpSpPr/>
        <p:nvPr/>
      </p:nvGrpSpPr>
      <p:grpSpPr>
        <a:xfrm>
          <a:off x="0" y="0"/>
          <a:ext cx="0" cy="0"/>
          <a:chOff x="0" y="0"/>
          <a:chExt cx="0" cy="0"/>
        </a:xfrm>
      </p:grpSpPr>
      <p:sp>
        <p:nvSpPr>
          <p:cNvPr id="25" name="Google Shape;25;p25"/>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lvl1pPr marL="0" lvl="0" indent="0" algn="r">
              <a:lnSpc>
                <a:spcPct val="121363"/>
              </a:lnSpc>
              <a:spcBef>
                <a:spcPts val="0"/>
              </a:spcBef>
              <a:buNone/>
              <a:defRPr sz="1100" b="1" i="0" u="none" strike="noStrike" cap="none">
                <a:solidFill>
                  <a:schemeClr val="accent1"/>
                </a:solidFill>
                <a:latin typeface="Arial"/>
                <a:ea typeface="Arial"/>
                <a:cs typeface="Arial"/>
                <a:sym typeface="Arial"/>
              </a:defRPr>
            </a:lvl1pPr>
            <a:lvl2pPr marL="0" lvl="1" indent="0" algn="r">
              <a:lnSpc>
                <a:spcPct val="121363"/>
              </a:lnSpc>
              <a:spcBef>
                <a:spcPts val="0"/>
              </a:spcBef>
              <a:buNone/>
              <a:defRPr sz="1100" b="1" i="0" u="none" strike="noStrike" cap="none">
                <a:solidFill>
                  <a:schemeClr val="accent1"/>
                </a:solidFill>
                <a:latin typeface="Arial"/>
                <a:ea typeface="Arial"/>
                <a:cs typeface="Arial"/>
                <a:sym typeface="Arial"/>
              </a:defRPr>
            </a:lvl2pPr>
            <a:lvl3pPr marL="0" lvl="2" indent="0" algn="r">
              <a:lnSpc>
                <a:spcPct val="121363"/>
              </a:lnSpc>
              <a:spcBef>
                <a:spcPts val="0"/>
              </a:spcBef>
              <a:buNone/>
              <a:defRPr sz="1100" b="1" i="0" u="none" strike="noStrike" cap="none">
                <a:solidFill>
                  <a:schemeClr val="accent1"/>
                </a:solidFill>
                <a:latin typeface="Arial"/>
                <a:ea typeface="Arial"/>
                <a:cs typeface="Arial"/>
                <a:sym typeface="Arial"/>
              </a:defRPr>
            </a:lvl3pPr>
            <a:lvl4pPr marL="0" lvl="3" indent="0" algn="r">
              <a:lnSpc>
                <a:spcPct val="121363"/>
              </a:lnSpc>
              <a:spcBef>
                <a:spcPts val="0"/>
              </a:spcBef>
              <a:buNone/>
              <a:defRPr sz="1100" b="1" i="0" u="none" strike="noStrike" cap="none">
                <a:solidFill>
                  <a:schemeClr val="accent1"/>
                </a:solidFill>
                <a:latin typeface="Arial"/>
                <a:ea typeface="Arial"/>
                <a:cs typeface="Arial"/>
                <a:sym typeface="Arial"/>
              </a:defRPr>
            </a:lvl4pPr>
            <a:lvl5pPr marL="0" lvl="4" indent="0" algn="r">
              <a:lnSpc>
                <a:spcPct val="121363"/>
              </a:lnSpc>
              <a:spcBef>
                <a:spcPts val="0"/>
              </a:spcBef>
              <a:buNone/>
              <a:defRPr sz="1100" b="1" i="0" u="none" strike="noStrike" cap="none">
                <a:solidFill>
                  <a:schemeClr val="accent1"/>
                </a:solidFill>
                <a:latin typeface="Arial"/>
                <a:ea typeface="Arial"/>
                <a:cs typeface="Arial"/>
                <a:sym typeface="Arial"/>
              </a:defRPr>
            </a:lvl5pPr>
            <a:lvl6pPr marL="0" lvl="5" indent="0" algn="r">
              <a:lnSpc>
                <a:spcPct val="121363"/>
              </a:lnSpc>
              <a:spcBef>
                <a:spcPts val="0"/>
              </a:spcBef>
              <a:buNone/>
              <a:defRPr sz="1100" b="1" i="0" u="none" strike="noStrike" cap="none">
                <a:solidFill>
                  <a:schemeClr val="accent1"/>
                </a:solidFill>
                <a:latin typeface="Arial"/>
                <a:ea typeface="Arial"/>
                <a:cs typeface="Arial"/>
                <a:sym typeface="Arial"/>
              </a:defRPr>
            </a:lvl6pPr>
            <a:lvl7pPr marL="0" lvl="6" indent="0" algn="r">
              <a:lnSpc>
                <a:spcPct val="121363"/>
              </a:lnSpc>
              <a:spcBef>
                <a:spcPts val="0"/>
              </a:spcBef>
              <a:buNone/>
              <a:defRPr sz="1100" b="1" i="0" u="none" strike="noStrike" cap="none">
                <a:solidFill>
                  <a:schemeClr val="accent1"/>
                </a:solidFill>
                <a:latin typeface="Arial"/>
                <a:ea typeface="Arial"/>
                <a:cs typeface="Arial"/>
                <a:sym typeface="Arial"/>
              </a:defRPr>
            </a:lvl7pPr>
            <a:lvl8pPr marL="0" lvl="7" indent="0" algn="r">
              <a:lnSpc>
                <a:spcPct val="121363"/>
              </a:lnSpc>
              <a:spcBef>
                <a:spcPts val="0"/>
              </a:spcBef>
              <a:buNone/>
              <a:defRPr sz="1100" b="1" i="0" u="none" strike="noStrike" cap="none">
                <a:solidFill>
                  <a:schemeClr val="accent1"/>
                </a:solidFill>
                <a:latin typeface="Arial"/>
                <a:ea typeface="Arial"/>
                <a:cs typeface="Arial"/>
                <a:sym typeface="Arial"/>
              </a:defRPr>
            </a:lvl8pPr>
            <a:lvl9pPr marL="0" lvl="8" indent="0" algn="r">
              <a:lnSpc>
                <a:spcPct val="121363"/>
              </a:lnSpc>
              <a:spcBef>
                <a:spcPts val="0"/>
              </a:spcBef>
              <a:buNone/>
              <a:defRPr sz="11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‹Nr.›</a:t>
            </a:fld>
            <a:endParaRPr/>
          </a:p>
        </p:txBody>
      </p:sp>
      <p:sp>
        <p:nvSpPr>
          <p:cNvPr id="26" name="Google Shape;26;p25"/>
          <p:cNvSpPr txBox="1">
            <a:spLocks noGrp="1"/>
          </p:cNvSpPr>
          <p:nvPr>
            <p:ph type="ftr" idx="11"/>
          </p:nvPr>
        </p:nvSpPr>
        <p:spPr>
          <a:xfrm>
            <a:off x="9525" y="6300056"/>
            <a:ext cx="4114800" cy="545244"/>
          </a:xfrm>
          <a:prstGeom prst="rect">
            <a:avLst/>
          </a:prstGeom>
          <a:noFill/>
          <a:ln>
            <a:noFill/>
          </a:ln>
        </p:spPr>
        <p:txBody>
          <a:bodyPr spcFirstLastPara="1" wrap="square" lIns="648000" tIns="45700" rIns="0" bIns="144000" anchor="b" anchorCtr="0">
            <a:noAutofit/>
          </a:bodyPr>
          <a:lstStyle>
            <a:lvl1pPr lvl="0" algn="l">
              <a:lnSpc>
                <a:spcPct val="121363"/>
              </a:lnSpc>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1" y="1638300"/>
            <a:ext cx="10353675" cy="4538663"/>
          </a:xfrm>
          <a:prstGeom prst="rect">
            <a:avLst/>
          </a:prstGeom>
          <a:noFill/>
          <a:ln>
            <a:noFill/>
          </a:ln>
        </p:spPr>
        <p:txBody>
          <a:bodyPr spcFirstLastPara="1" wrap="square" lIns="648000" tIns="0" rIns="0" bIns="0" anchor="t" anchorCtr="0">
            <a:normAutofit/>
          </a:bodyPr>
          <a:lstStyle>
            <a:lvl1pPr marL="457200" lvl="0" indent="-228600" algn="l">
              <a:lnSpc>
                <a:spcPct val="120000"/>
              </a:lnSpc>
              <a:spcBef>
                <a:spcPts val="0"/>
              </a:spcBef>
              <a:spcAft>
                <a:spcPts val="0"/>
              </a:spcAft>
              <a:buClr>
                <a:schemeClr val="accent2"/>
              </a:buClr>
              <a:buSzPts val="2300"/>
              <a:buNone/>
              <a:defRPr sz="2300">
                <a:solidFill>
                  <a:schemeClr val="accent2"/>
                </a:solidFill>
                <a:latin typeface="Arial"/>
                <a:ea typeface="Arial"/>
                <a:cs typeface="Arial"/>
                <a:sym typeface="Arial"/>
              </a:defRPr>
            </a:lvl1pPr>
            <a:lvl2pPr marL="914400" marR="0" lvl="1" indent="-336550" algn="l">
              <a:lnSpc>
                <a:spcPct val="111764"/>
              </a:lnSpc>
              <a:spcBef>
                <a:spcPts val="600"/>
              </a:spcBef>
              <a:spcAft>
                <a:spcPts val="0"/>
              </a:spcAft>
              <a:buClr>
                <a:schemeClr val="accent2"/>
              </a:buClr>
              <a:buSzPts val="1700"/>
              <a:buFont typeface="Arial"/>
              <a:buChar char="•"/>
              <a:defRPr sz="1700">
                <a:solidFill>
                  <a:schemeClr val="dk2"/>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25"/>
          <p:cNvSpPr txBox="1">
            <a:spLocks noGrp="1"/>
          </p:cNvSpPr>
          <p:nvPr>
            <p:ph type="title"/>
          </p:nvPr>
        </p:nvSpPr>
        <p:spPr>
          <a:xfrm>
            <a:off x="9525" y="681037"/>
            <a:ext cx="10506075" cy="804863"/>
          </a:xfrm>
          <a:prstGeom prst="rect">
            <a:avLst/>
          </a:prstGeom>
          <a:noFill/>
          <a:ln>
            <a:noFill/>
          </a:ln>
        </p:spPr>
        <p:txBody>
          <a:bodyPr spcFirstLastPara="1" wrap="square" lIns="648000" tIns="45700" rIns="91425" bIns="45700" anchor="ctr" anchorCtr="0">
            <a:noAutofit/>
          </a:bodyPr>
          <a:lstStyle>
            <a:lvl1pPr lvl="0" algn="l">
              <a:lnSpc>
                <a:spcPct val="103030"/>
              </a:lnSpc>
              <a:spcBef>
                <a:spcPts val="0"/>
              </a:spcBef>
              <a:spcAft>
                <a:spcPts val="0"/>
              </a:spcAft>
              <a:buClr>
                <a:schemeClr val="accent1"/>
              </a:buClr>
              <a:buSzPts val="3300"/>
              <a:buFont typeface="Arial"/>
              <a:buNone/>
              <a:defRPr sz="3300" cap="none">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lká tabulka">
  <p:cSld name="Velká tabulka">
    <p:spTree>
      <p:nvGrpSpPr>
        <p:cNvPr id="1" name="Shape 29"/>
        <p:cNvGrpSpPr/>
        <p:nvPr/>
      </p:nvGrpSpPr>
      <p:grpSpPr>
        <a:xfrm>
          <a:off x="0" y="0"/>
          <a:ext cx="0" cy="0"/>
          <a:chOff x="0" y="0"/>
          <a:chExt cx="0" cy="0"/>
        </a:xfrm>
      </p:grpSpPr>
      <p:sp>
        <p:nvSpPr>
          <p:cNvPr id="30" name="Google Shape;30;p26"/>
          <p:cNvSpPr txBox="1">
            <a:spLocks noGrp="1"/>
          </p:cNvSpPr>
          <p:nvPr>
            <p:ph type="ftr" idx="11"/>
          </p:nvPr>
        </p:nvSpPr>
        <p:spPr>
          <a:xfrm>
            <a:off x="0" y="6300056"/>
            <a:ext cx="4114800" cy="545244"/>
          </a:xfrm>
          <a:prstGeom prst="rect">
            <a:avLst/>
          </a:prstGeom>
          <a:noFill/>
          <a:ln>
            <a:noFill/>
          </a:ln>
        </p:spPr>
        <p:txBody>
          <a:bodyPr spcFirstLastPara="1" wrap="square" lIns="648000" tIns="45700" rIns="0" bIns="144000" anchor="b" anchorCtr="0">
            <a:noAutofit/>
          </a:bodyPr>
          <a:lstStyle>
            <a:lvl1pPr lvl="0" algn="l">
              <a:lnSpc>
                <a:spcPct val="741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lvl1pPr marL="0" lvl="0" indent="0" algn="r">
              <a:lnSpc>
                <a:spcPct val="121363"/>
              </a:lnSpc>
              <a:spcBef>
                <a:spcPts val="0"/>
              </a:spcBef>
              <a:buNone/>
              <a:defRPr sz="1100" b="1" i="0" u="none" strike="noStrike" cap="none">
                <a:solidFill>
                  <a:schemeClr val="accent1"/>
                </a:solidFill>
                <a:latin typeface="Arial"/>
                <a:ea typeface="Arial"/>
                <a:cs typeface="Arial"/>
                <a:sym typeface="Arial"/>
              </a:defRPr>
            </a:lvl1pPr>
            <a:lvl2pPr marL="0" lvl="1" indent="0" algn="r">
              <a:lnSpc>
                <a:spcPct val="121363"/>
              </a:lnSpc>
              <a:spcBef>
                <a:spcPts val="0"/>
              </a:spcBef>
              <a:buNone/>
              <a:defRPr sz="1100" b="1" i="0" u="none" strike="noStrike" cap="none">
                <a:solidFill>
                  <a:schemeClr val="accent1"/>
                </a:solidFill>
                <a:latin typeface="Arial"/>
                <a:ea typeface="Arial"/>
                <a:cs typeface="Arial"/>
                <a:sym typeface="Arial"/>
              </a:defRPr>
            </a:lvl2pPr>
            <a:lvl3pPr marL="0" lvl="2" indent="0" algn="r">
              <a:lnSpc>
                <a:spcPct val="121363"/>
              </a:lnSpc>
              <a:spcBef>
                <a:spcPts val="0"/>
              </a:spcBef>
              <a:buNone/>
              <a:defRPr sz="1100" b="1" i="0" u="none" strike="noStrike" cap="none">
                <a:solidFill>
                  <a:schemeClr val="accent1"/>
                </a:solidFill>
                <a:latin typeface="Arial"/>
                <a:ea typeface="Arial"/>
                <a:cs typeface="Arial"/>
                <a:sym typeface="Arial"/>
              </a:defRPr>
            </a:lvl3pPr>
            <a:lvl4pPr marL="0" lvl="3" indent="0" algn="r">
              <a:lnSpc>
                <a:spcPct val="121363"/>
              </a:lnSpc>
              <a:spcBef>
                <a:spcPts val="0"/>
              </a:spcBef>
              <a:buNone/>
              <a:defRPr sz="1100" b="1" i="0" u="none" strike="noStrike" cap="none">
                <a:solidFill>
                  <a:schemeClr val="accent1"/>
                </a:solidFill>
                <a:latin typeface="Arial"/>
                <a:ea typeface="Arial"/>
                <a:cs typeface="Arial"/>
                <a:sym typeface="Arial"/>
              </a:defRPr>
            </a:lvl4pPr>
            <a:lvl5pPr marL="0" lvl="4" indent="0" algn="r">
              <a:lnSpc>
                <a:spcPct val="121363"/>
              </a:lnSpc>
              <a:spcBef>
                <a:spcPts val="0"/>
              </a:spcBef>
              <a:buNone/>
              <a:defRPr sz="1100" b="1" i="0" u="none" strike="noStrike" cap="none">
                <a:solidFill>
                  <a:schemeClr val="accent1"/>
                </a:solidFill>
                <a:latin typeface="Arial"/>
                <a:ea typeface="Arial"/>
                <a:cs typeface="Arial"/>
                <a:sym typeface="Arial"/>
              </a:defRPr>
            </a:lvl5pPr>
            <a:lvl6pPr marL="0" lvl="5" indent="0" algn="r">
              <a:lnSpc>
                <a:spcPct val="121363"/>
              </a:lnSpc>
              <a:spcBef>
                <a:spcPts val="0"/>
              </a:spcBef>
              <a:buNone/>
              <a:defRPr sz="1100" b="1" i="0" u="none" strike="noStrike" cap="none">
                <a:solidFill>
                  <a:schemeClr val="accent1"/>
                </a:solidFill>
                <a:latin typeface="Arial"/>
                <a:ea typeface="Arial"/>
                <a:cs typeface="Arial"/>
                <a:sym typeface="Arial"/>
              </a:defRPr>
            </a:lvl6pPr>
            <a:lvl7pPr marL="0" lvl="6" indent="0" algn="r">
              <a:lnSpc>
                <a:spcPct val="121363"/>
              </a:lnSpc>
              <a:spcBef>
                <a:spcPts val="0"/>
              </a:spcBef>
              <a:buNone/>
              <a:defRPr sz="1100" b="1" i="0" u="none" strike="noStrike" cap="none">
                <a:solidFill>
                  <a:schemeClr val="accent1"/>
                </a:solidFill>
                <a:latin typeface="Arial"/>
                <a:ea typeface="Arial"/>
                <a:cs typeface="Arial"/>
                <a:sym typeface="Arial"/>
              </a:defRPr>
            </a:lvl7pPr>
            <a:lvl8pPr marL="0" lvl="7" indent="0" algn="r">
              <a:lnSpc>
                <a:spcPct val="121363"/>
              </a:lnSpc>
              <a:spcBef>
                <a:spcPts val="0"/>
              </a:spcBef>
              <a:buNone/>
              <a:defRPr sz="1100" b="1" i="0" u="none" strike="noStrike" cap="none">
                <a:solidFill>
                  <a:schemeClr val="accent1"/>
                </a:solidFill>
                <a:latin typeface="Arial"/>
                <a:ea typeface="Arial"/>
                <a:cs typeface="Arial"/>
                <a:sym typeface="Arial"/>
              </a:defRPr>
            </a:lvl8pPr>
            <a:lvl9pPr marL="0" lvl="8" indent="0" algn="r">
              <a:lnSpc>
                <a:spcPct val="121363"/>
              </a:lnSpc>
              <a:spcBef>
                <a:spcPts val="0"/>
              </a:spcBef>
              <a:buNone/>
              <a:defRPr sz="11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‹Nr.›</a:t>
            </a:fld>
            <a:endParaRPr/>
          </a:p>
        </p:txBody>
      </p:sp>
      <p:sp>
        <p:nvSpPr>
          <p:cNvPr id="32" name="Google Shape;32;p26"/>
          <p:cNvSpPr txBox="1">
            <a:spLocks noGrp="1"/>
          </p:cNvSpPr>
          <p:nvPr>
            <p:ph type="body" idx="1"/>
          </p:nvPr>
        </p:nvSpPr>
        <p:spPr>
          <a:xfrm>
            <a:off x="648000" y="5438775"/>
            <a:ext cx="10934701" cy="304194"/>
          </a:xfrm>
          <a:prstGeom prst="rect">
            <a:avLst/>
          </a:prstGeom>
          <a:noFill/>
          <a:ln>
            <a:noFill/>
          </a:ln>
        </p:spPr>
        <p:txBody>
          <a:bodyPr spcFirstLastPara="1" wrap="square" lIns="0" tIns="46800" rIns="0" bIns="0" anchor="t" anchorCtr="0">
            <a:normAutofit/>
          </a:bodyPr>
          <a:lstStyle>
            <a:lvl1pPr marL="457200" lvl="0" indent="-228600" algn="l">
              <a:lnSpc>
                <a:spcPct val="126666"/>
              </a:lnSpc>
              <a:spcBef>
                <a:spcPts val="0"/>
              </a:spcBef>
              <a:spcAft>
                <a:spcPts val="0"/>
              </a:spcAft>
              <a:buClr>
                <a:schemeClr val="accent1"/>
              </a:buClr>
              <a:buSzPts val="1500"/>
              <a:buNone/>
              <a:defRPr sz="1500">
                <a:solidFill>
                  <a:schemeClr val="accent1"/>
                </a:solidFill>
                <a:latin typeface="Arial"/>
                <a:ea typeface="Arial"/>
                <a:cs typeface="Arial"/>
                <a:sym typeface="Arial"/>
              </a:defRPr>
            </a:lvl1pPr>
            <a:lvl2pPr marL="914400" lvl="1" indent="-228600" algn="l">
              <a:lnSpc>
                <a:spcPct val="120000"/>
              </a:lnSpc>
              <a:spcBef>
                <a:spcPts val="0"/>
              </a:spcBef>
              <a:spcAft>
                <a:spcPts val="0"/>
              </a:spcAft>
              <a:buClr>
                <a:schemeClr val="dk2"/>
              </a:buClr>
              <a:buSzPts val="1200"/>
              <a:buFont typeface="Arial"/>
              <a:buNone/>
              <a:defRPr sz="1200">
                <a:solidFill>
                  <a:schemeClr val="accent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6"/>
          <p:cNvSpPr txBox="1">
            <a:spLocks noGrp="1"/>
          </p:cNvSpPr>
          <p:nvPr>
            <p:ph type="body" idx="2"/>
          </p:nvPr>
        </p:nvSpPr>
        <p:spPr>
          <a:xfrm>
            <a:off x="648000" y="1876425"/>
            <a:ext cx="10934701" cy="34183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6"/>
          <p:cNvSpPr txBox="1">
            <a:spLocks noGrp="1"/>
          </p:cNvSpPr>
          <p:nvPr>
            <p:ph type="title"/>
          </p:nvPr>
        </p:nvSpPr>
        <p:spPr>
          <a:xfrm>
            <a:off x="648000" y="668337"/>
            <a:ext cx="10726738" cy="836079"/>
          </a:xfrm>
          <a:prstGeom prst="rect">
            <a:avLst/>
          </a:prstGeom>
          <a:noFill/>
          <a:ln>
            <a:noFill/>
          </a:ln>
        </p:spPr>
        <p:txBody>
          <a:bodyPr spcFirstLastPara="1" wrap="square" lIns="0" tIns="46800" rIns="91425" bIns="45700" anchor="t" anchorCtr="0">
            <a:noAutofit/>
          </a:bodyPr>
          <a:lstStyle>
            <a:lvl1pPr lvl="0" algn="l">
              <a:lnSpc>
                <a:spcPct val="109677"/>
              </a:lnSpc>
              <a:spcBef>
                <a:spcPts val="0"/>
              </a:spcBef>
              <a:spcAft>
                <a:spcPts val="0"/>
              </a:spcAft>
              <a:buClr>
                <a:schemeClr val="accent1"/>
              </a:buClr>
              <a:buSzPts val="3100"/>
              <a:buFont typeface="Arial"/>
              <a:buNone/>
              <a:defRPr sz="3100" cap="none">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 tabulka/obrázek">
  <p:cSld name="Text + tabulka/obrázek">
    <p:spTree>
      <p:nvGrpSpPr>
        <p:cNvPr id="1" name="Shape 35"/>
        <p:cNvGrpSpPr/>
        <p:nvPr/>
      </p:nvGrpSpPr>
      <p:grpSpPr>
        <a:xfrm>
          <a:off x="0" y="0"/>
          <a:ext cx="0" cy="0"/>
          <a:chOff x="0" y="0"/>
          <a:chExt cx="0" cy="0"/>
        </a:xfrm>
      </p:grpSpPr>
      <p:sp>
        <p:nvSpPr>
          <p:cNvPr id="36" name="Google Shape;36;p27"/>
          <p:cNvSpPr txBox="1">
            <a:spLocks noGrp="1"/>
          </p:cNvSpPr>
          <p:nvPr>
            <p:ph type="title"/>
          </p:nvPr>
        </p:nvSpPr>
        <p:spPr>
          <a:xfrm>
            <a:off x="648000" y="668337"/>
            <a:ext cx="10726738" cy="646113"/>
          </a:xfrm>
          <a:prstGeom prst="rect">
            <a:avLst/>
          </a:prstGeom>
          <a:noFill/>
          <a:ln>
            <a:noFill/>
          </a:ln>
        </p:spPr>
        <p:txBody>
          <a:bodyPr spcFirstLastPara="1" wrap="square" lIns="0" tIns="46800" rIns="91425" bIns="45700" anchor="t" anchorCtr="0">
            <a:normAutofit/>
          </a:bodyPr>
          <a:lstStyle>
            <a:lvl1pPr lvl="0" algn="l">
              <a:lnSpc>
                <a:spcPct val="109677"/>
              </a:lnSpc>
              <a:spcBef>
                <a:spcPts val="0"/>
              </a:spcBef>
              <a:spcAft>
                <a:spcPts val="0"/>
              </a:spcAft>
              <a:buClr>
                <a:schemeClr val="accent1"/>
              </a:buClr>
              <a:buSzPts val="3100"/>
              <a:buFont typeface="Arial"/>
              <a:buNone/>
              <a:defRPr sz="3100" cap="none">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27"/>
          <p:cNvSpPr txBox="1">
            <a:spLocks noGrp="1"/>
          </p:cNvSpPr>
          <p:nvPr>
            <p:ph type="body" idx="1"/>
          </p:nvPr>
        </p:nvSpPr>
        <p:spPr>
          <a:xfrm>
            <a:off x="648000" y="1762125"/>
            <a:ext cx="5368925" cy="742950"/>
          </a:xfrm>
          <a:prstGeom prst="rect">
            <a:avLst/>
          </a:prstGeom>
          <a:noFill/>
          <a:ln>
            <a:noFill/>
          </a:ln>
        </p:spPr>
        <p:txBody>
          <a:bodyPr spcFirstLastPara="1" wrap="square" lIns="0" tIns="45700" rIns="91425" bIns="45700" anchor="t" anchorCtr="0">
            <a:noAutofit/>
          </a:bodyPr>
          <a:lstStyle>
            <a:lvl1pPr marL="457200" lvl="0" indent="-228600" algn="l">
              <a:lnSpc>
                <a:spcPct val="113636"/>
              </a:lnSpc>
              <a:spcBef>
                <a:spcPts val="0"/>
              </a:spcBef>
              <a:spcAft>
                <a:spcPts val="0"/>
              </a:spcAft>
              <a:buClr>
                <a:schemeClr val="accent2"/>
              </a:buClr>
              <a:buSzPts val="2200"/>
              <a:buNone/>
              <a:defRPr sz="2200" b="1">
                <a:solidFill>
                  <a:schemeClr val="accen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 name="Google Shape;38;p27"/>
          <p:cNvSpPr txBox="1">
            <a:spLocks noGrp="1"/>
          </p:cNvSpPr>
          <p:nvPr>
            <p:ph type="body" idx="2"/>
          </p:nvPr>
        </p:nvSpPr>
        <p:spPr>
          <a:xfrm>
            <a:off x="648000" y="2505075"/>
            <a:ext cx="5368925" cy="3684588"/>
          </a:xfrm>
          <a:prstGeom prst="rect">
            <a:avLst/>
          </a:prstGeom>
          <a:noFill/>
          <a:ln>
            <a:noFill/>
          </a:ln>
        </p:spPr>
        <p:txBody>
          <a:bodyPr spcFirstLastPara="1" wrap="square" lIns="0" tIns="18000" rIns="91425" bIns="45700" anchor="t" anchorCtr="0">
            <a:normAutofit/>
          </a:bodyPr>
          <a:lstStyle>
            <a:lvl1pPr marL="457200" lvl="0" indent="-228600" algn="l">
              <a:lnSpc>
                <a:spcPct val="120000"/>
              </a:lnSpc>
              <a:spcBef>
                <a:spcPts val="0"/>
              </a:spcBef>
              <a:spcAft>
                <a:spcPts val="0"/>
              </a:spcAft>
              <a:buClr>
                <a:schemeClr val="dk2"/>
              </a:buClr>
              <a:buSzPts val="2000"/>
              <a:buNone/>
              <a:defRPr sz="2000">
                <a:solidFill>
                  <a:schemeClr val="dk2"/>
                </a:solidFill>
                <a:latin typeface="Arial"/>
                <a:ea typeface="Arial"/>
                <a:cs typeface="Arial"/>
                <a:sym typeface="Arial"/>
              </a:defRPr>
            </a:lvl1pPr>
            <a:lvl2pPr marL="914400" lvl="1" indent="-336550" algn="l">
              <a:lnSpc>
                <a:spcPct val="141176"/>
              </a:lnSpc>
              <a:spcBef>
                <a:spcPts val="800"/>
              </a:spcBef>
              <a:spcAft>
                <a:spcPts val="0"/>
              </a:spcAft>
              <a:buClr>
                <a:schemeClr val="accent1"/>
              </a:buClr>
              <a:buSzPts val="1700"/>
              <a:buChar char="•"/>
              <a:defRPr sz="1700">
                <a:solidFill>
                  <a:schemeClr val="dk2"/>
                </a:solidFill>
                <a:latin typeface="Arial"/>
                <a:ea typeface="Arial"/>
                <a:cs typeface="Arial"/>
                <a:sym typeface="Arial"/>
              </a:defRPr>
            </a:lvl2pPr>
            <a:lvl3pPr marL="1371600" lvl="2" indent="-323850" algn="l">
              <a:lnSpc>
                <a:spcPct val="126666"/>
              </a:lnSpc>
              <a:spcBef>
                <a:spcPts val="800"/>
              </a:spcBef>
              <a:spcAft>
                <a:spcPts val="0"/>
              </a:spcAft>
              <a:buClr>
                <a:schemeClr val="accent1"/>
              </a:buClr>
              <a:buSzPts val="1500"/>
              <a:buChar char="•"/>
              <a:defRPr sz="1500">
                <a:solidFill>
                  <a:schemeClr val="dk2"/>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7"/>
          <p:cNvSpPr txBox="1">
            <a:spLocks noGrp="1"/>
          </p:cNvSpPr>
          <p:nvPr>
            <p:ph type="body" idx="3"/>
          </p:nvPr>
        </p:nvSpPr>
        <p:spPr>
          <a:xfrm>
            <a:off x="6315074" y="1762125"/>
            <a:ext cx="5248276" cy="343852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accent1"/>
              </a:buClr>
              <a:buSzPts val="2000"/>
              <a:buNone/>
              <a:defRPr sz="2000">
                <a:solidFill>
                  <a:schemeClr val="accent1"/>
                </a:solidFill>
                <a:latin typeface="Arial"/>
                <a:ea typeface="Arial"/>
                <a:cs typeface="Arial"/>
                <a:sym typeface="Arial"/>
              </a:defRPr>
            </a:lvl1pPr>
            <a:lvl2pPr marL="914400" lvl="1" indent="-336550" algn="l">
              <a:lnSpc>
                <a:spcPct val="90000"/>
              </a:lnSpc>
              <a:spcBef>
                <a:spcPts val="500"/>
              </a:spcBef>
              <a:spcAft>
                <a:spcPts val="0"/>
              </a:spcAft>
              <a:buClr>
                <a:schemeClr val="dk1"/>
              </a:buClr>
              <a:buSzPts val="1700"/>
              <a:buChar char="•"/>
              <a:defRPr sz="1700">
                <a:solidFill>
                  <a:schemeClr val="dk1"/>
                </a:solidFill>
                <a:latin typeface="Arial"/>
                <a:ea typeface="Arial"/>
                <a:cs typeface="Arial"/>
                <a:sym typeface="Arial"/>
              </a:defRPr>
            </a:lvl2pPr>
            <a:lvl3pPr marL="1371600" lvl="2" indent="-323850" algn="l">
              <a:lnSpc>
                <a:spcPct val="90000"/>
              </a:lnSpc>
              <a:spcBef>
                <a:spcPts val="500"/>
              </a:spcBef>
              <a:spcAft>
                <a:spcPts val="0"/>
              </a:spcAft>
              <a:buClr>
                <a:schemeClr val="dk1"/>
              </a:buClr>
              <a:buSzPts val="1500"/>
              <a:buChar char="•"/>
              <a:defRPr sz="1500">
                <a:solidFill>
                  <a:schemeClr val="dk1"/>
                </a:solidFill>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7"/>
          <p:cNvSpPr txBox="1">
            <a:spLocks noGrp="1"/>
          </p:cNvSpPr>
          <p:nvPr>
            <p:ph type="ftr" idx="11"/>
          </p:nvPr>
        </p:nvSpPr>
        <p:spPr>
          <a:xfrm>
            <a:off x="0" y="6300056"/>
            <a:ext cx="4114800" cy="545244"/>
          </a:xfrm>
          <a:prstGeom prst="rect">
            <a:avLst/>
          </a:prstGeom>
          <a:noFill/>
          <a:ln>
            <a:noFill/>
          </a:ln>
        </p:spPr>
        <p:txBody>
          <a:bodyPr spcFirstLastPara="1" wrap="square" lIns="648000" tIns="45700" rIns="0" bIns="144000" anchor="b" anchorCtr="0">
            <a:noAutofit/>
          </a:bodyPr>
          <a:lstStyle>
            <a:lvl1pPr lvl="0" algn="l">
              <a:lnSpc>
                <a:spcPct val="741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7"/>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lvl1pPr marL="0" lvl="0" indent="0" algn="r">
              <a:lnSpc>
                <a:spcPct val="121363"/>
              </a:lnSpc>
              <a:spcBef>
                <a:spcPts val="0"/>
              </a:spcBef>
              <a:buNone/>
              <a:defRPr/>
            </a:lvl1pPr>
            <a:lvl2pPr marL="0" lvl="1" indent="0" algn="r">
              <a:lnSpc>
                <a:spcPct val="121363"/>
              </a:lnSpc>
              <a:spcBef>
                <a:spcPts val="0"/>
              </a:spcBef>
              <a:buNone/>
              <a:defRPr/>
            </a:lvl2pPr>
            <a:lvl3pPr marL="0" lvl="2" indent="0" algn="r">
              <a:lnSpc>
                <a:spcPct val="121363"/>
              </a:lnSpc>
              <a:spcBef>
                <a:spcPts val="0"/>
              </a:spcBef>
              <a:buNone/>
              <a:defRPr/>
            </a:lvl3pPr>
            <a:lvl4pPr marL="0" lvl="3" indent="0" algn="r">
              <a:lnSpc>
                <a:spcPct val="121363"/>
              </a:lnSpc>
              <a:spcBef>
                <a:spcPts val="0"/>
              </a:spcBef>
              <a:buNone/>
              <a:defRPr/>
            </a:lvl4pPr>
            <a:lvl5pPr marL="0" lvl="4" indent="0" algn="r">
              <a:lnSpc>
                <a:spcPct val="121363"/>
              </a:lnSpc>
              <a:spcBef>
                <a:spcPts val="0"/>
              </a:spcBef>
              <a:buNone/>
              <a:defRPr/>
            </a:lvl5pPr>
            <a:lvl6pPr marL="0" lvl="5" indent="0" algn="r">
              <a:lnSpc>
                <a:spcPct val="121363"/>
              </a:lnSpc>
              <a:spcBef>
                <a:spcPts val="0"/>
              </a:spcBef>
              <a:buNone/>
              <a:defRPr/>
            </a:lvl6pPr>
            <a:lvl7pPr marL="0" lvl="6" indent="0" algn="r">
              <a:lnSpc>
                <a:spcPct val="121363"/>
              </a:lnSpc>
              <a:spcBef>
                <a:spcPts val="0"/>
              </a:spcBef>
              <a:buNone/>
              <a:defRPr/>
            </a:lvl7pPr>
            <a:lvl8pPr marL="0" lvl="7" indent="0" algn="r">
              <a:lnSpc>
                <a:spcPct val="121363"/>
              </a:lnSpc>
              <a:spcBef>
                <a:spcPts val="0"/>
              </a:spcBef>
              <a:buNone/>
              <a:defRPr/>
            </a:lvl8pPr>
            <a:lvl9pPr marL="0" lvl="8" indent="0" algn="r">
              <a:lnSpc>
                <a:spcPct val="121363"/>
              </a:lnSpc>
              <a:spcBef>
                <a:spcPts val="0"/>
              </a:spcBef>
              <a:buNone/>
              <a:defRPr/>
            </a:lvl9p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‹Nr.›</a:t>
            </a:fld>
            <a:endParaRPr/>
          </a:p>
        </p:txBody>
      </p:sp>
      <p:sp>
        <p:nvSpPr>
          <p:cNvPr id="42" name="Google Shape;42;p27"/>
          <p:cNvSpPr txBox="1">
            <a:spLocks noGrp="1"/>
          </p:cNvSpPr>
          <p:nvPr>
            <p:ph type="body" idx="4"/>
          </p:nvPr>
        </p:nvSpPr>
        <p:spPr>
          <a:xfrm>
            <a:off x="6295724" y="5400675"/>
            <a:ext cx="5248276" cy="788988"/>
          </a:xfrm>
          <a:prstGeom prst="rect">
            <a:avLst/>
          </a:prstGeom>
          <a:noFill/>
          <a:ln>
            <a:noFill/>
          </a:ln>
        </p:spPr>
        <p:txBody>
          <a:bodyPr spcFirstLastPara="1" wrap="square" lIns="36000" tIns="46800" rIns="0" bIns="0" anchor="t" anchorCtr="0">
            <a:noAutofit/>
          </a:bodyPr>
          <a:lstStyle>
            <a:lvl1pPr marL="457200" lvl="0" indent="-228600" algn="l">
              <a:lnSpc>
                <a:spcPct val="126666"/>
              </a:lnSpc>
              <a:spcBef>
                <a:spcPts val="0"/>
              </a:spcBef>
              <a:spcAft>
                <a:spcPts val="0"/>
              </a:spcAft>
              <a:buClr>
                <a:schemeClr val="accent1"/>
              </a:buClr>
              <a:buSzPts val="1500"/>
              <a:buNone/>
              <a:defRPr sz="1500">
                <a:solidFill>
                  <a:schemeClr val="accent1"/>
                </a:solidFill>
                <a:latin typeface="Arial"/>
                <a:ea typeface="Arial"/>
                <a:cs typeface="Arial"/>
                <a:sym typeface="Arial"/>
              </a:defRPr>
            </a:lvl1pPr>
            <a:lvl2pPr marL="914400" lvl="1" indent="-228600" algn="l">
              <a:lnSpc>
                <a:spcPct val="120000"/>
              </a:lnSpc>
              <a:spcBef>
                <a:spcPts val="0"/>
              </a:spcBef>
              <a:spcAft>
                <a:spcPts val="0"/>
              </a:spcAft>
              <a:buClr>
                <a:schemeClr val="dk2"/>
              </a:buClr>
              <a:buSzPts val="1200"/>
              <a:buFont typeface="Arial"/>
              <a:buNone/>
              <a:defRPr sz="1200">
                <a:solidFill>
                  <a:schemeClr val="accent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rázdný" type="blank">
  <p:cSld name="BLANK">
    <p:spTree>
      <p:nvGrpSpPr>
        <p:cNvPr id="1" name="Shape 43"/>
        <p:cNvGrpSpPr/>
        <p:nvPr/>
      </p:nvGrpSpPr>
      <p:grpSpPr>
        <a:xfrm>
          <a:off x="0" y="0"/>
          <a:ext cx="0" cy="0"/>
          <a:chOff x="0" y="0"/>
          <a:chExt cx="0" cy="0"/>
        </a:xfrm>
      </p:grpSpPr>
      <p:sp>
        <p:nvSpPr>
          <p:cNvPr id="44" name="Google Shape;44;p28"/>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8"/>
          <p:cNvSpPr txBox="1">
            <a:spLocks noGrp="1"/>
          </p:cNvSpPr>
          <p:nvPr>
            <p:ph type="ftr" idx="11"/>
          </p:nvPr>
        </p:nvSpPr>
        <p:spPr>
          <a:xfrm>
            <a:off x="0" y="6311901"/>
            <a:ext cx="4114800" cy="545244"/>
          </a:xfrm>
          <a:prstGeom prst="rect">
            <a:avLst/>
          </a:prstGeom>
          <a:noFill/>
          <a:ln>
            <a:noFill/>
          </a:ln>
        </p:spPr>
        <p:txBody>
          <a:bodyPr spcFirstLastPara="1" wrap="square" lIns="648000" tIns="45700" rIns="0" bIns="144000" anchor="b" anchorCtr="0">
            <a:noAutofit/>
          </a:bodyPr>
          <a:lstStyle>
            <a:lvl1pPr lvl="0" algn="l">
              <a:lnSpc>
                <a:spcPct val="741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8"/>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lvl1pPr marL="0" lvl="0" indent="0" algn="r">
              <a:lnSpc>
                <a:spcPct val="121363"/>
              </a:lnSpc>
              <a:spcBef>
                <a:spcPts val="0"/>
              </a:spcBef>
              <a:buNone/>
              <a:defRPr/>
            </a:lvl1pPr>
            <a:lvl2pPr marL="0" lvl="1" indent="0" algn="r">
              <a:lnSpc>
                <a:spcPct val="121363"/>
              </a:lnSpc>
              <a:spcBef>
                <a:spcPts val="0"/>
              </a:spcBef>
              <a:buNone/>
              <a:defRPr/>
            </a:lvl2pPr>
            <a:lvl3pPr marL="0" lvl="2" indent="0" algn="r">
              <a:lnSpc>
                <a:spcPct val="121363"/>
              </a:lnSpc>
              <a:spcBef>
                <a:spcPts val="0"/>
              </a:spcBef>
              <a:buNone/>
              <a:defRPr/>
            </a:lvl3pPr>
            <a:lvl4pPr marL="0" lvl="3" indent="0" algn="r">
              <a:lnSpc>
                <a:spcPct val="121363"/>
              </a:lnSpc>
              <a:spcBef>
                <a:spcPts val="0"/>
              </a:spcBef>
              <a:buNone/>
              <a:defRPr/>
            </a:lvl4pPr>
            <a:lvl5pPr marL="0" lvl="4" indent="0" algn="r">
              <a:lnSpc>
                <a:spcPct val="121363"/>
              </a:lnSpc>
              <a:spcBef>
                <a:spcPts val="0"/>
              </a:spcBef>
              <a:buNone/>
              <a:defRPr/>
            </a:lvl5pPr>
            <a:lvl6pPr marL="0" lvl="5" indent="0" algn="r">
              <a:lnSpc>
                <a:spcPct val="121363"/>
              </a:lnSpc>
              <a:spcBef>
                <a:spcPts val="0"/>
              </a:spcBef>
              <a:buNone/>
              <a:defRPr/>
            </a:lvl6pPr>
            <a:lvl7pPr marL="0" lvl="6" indent="0" algn="r">
              <a:lnSpc>
                <a:spcPct val="121363"/>
              </a:lnSpc>
              <a:spcBef>
                <a:spcPts val="0"/>
              </a:spcBef>
              <a:buNone/>
              <a:defRPr/>
            </a:lvl7pPr>
            <a:lvl8pPr marL="0" lvl="7" indent="0" algn="r">
              <a:lnSpc>
                <a:spcPct val="121363"/>
              </a:lnSpc>
              <a:spcBef>
                <a:spcPts val="0"/>
              </a:spcBef>
              <a:buNone/>
              <a:defRPr/>
            </a:lvl8pPr>
            <a:lvl9pPr marL="0" lvl="8" indent="0" algn="r">
              <a:lnSpc>
                <a:spcPct val="121363"/>
              </a:lnSpc>
              <a:spcBef>
                <a:spcPts val="0"/>
              </a:spcBef>
              <a:buNone/>
              <a:defRPr/>
            </a:lvl9p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 texty">
  <p:cSld name="2 texty">
    <p:spTree>
      <p:nvGrpSpPr>
        <p:cNvPr id="1" name="Shape 47"/>
        <p:cNvGrpSpPr/>
        <p:nvPr/>
      </p:nvGrpSpPr>
      <p:grpSpPr>
        <a:xfrm>
          <a:off x="0" y="0"/>
          <a:ext cx="0" cy="0"/>
          <a:chOff x="0" y="0"/>
          <a:chExt cx="0" cy="0"/>
        </a:xfrm>
      </p:grpSpPr>
      <p:sp>
        <p:nvSpPr>
          <p:cNvPr id="48" name="Google Shape;48;p29"/>
          <p:cNvSpPr txBox="1">
            <a:spLocks noGrp="1"/>
          </p:cNvSpPr>
          <p:nvPr>
            <p:ph type="title"/>
          </p:nvPr>
        </p:nvSpPr>
        <p:spPr>
          <a:xfrm>
            <a:off x="648000" y="668337"/>
            <a:ext cx="10959798" cy="1022351"/>
          </a:xfrm>
          <a:prstGeom prst="rect">
            <a:avLst/>
          </a:prstGeom>
          <a:noFill/>
          <a:ln>
            <a:noFill/>
          </a:ln>
        </p:spPr>
        <p:txBody>
          <a:bodyPr spcFirstLastPara="1" wrap="square" lIns="0" tIns="46800" rIns="91425" bIns="45700" anchor="t" anchorCtr="0">
            <a:noAutofit/>
          </a:bodyPr>
          <a:lstStyle>
            <a:lvl1pPr lvl="0" algn="l">
              <a:lnSpc>
                <a:spcPct val="109677"/>
              </a:lnSpc>
              <a:spcBef>
                <a:spcPts val="0"/>
              </a:spcBef>
              <a:spcAft>
                <a:spcPts val="0"/>
              </a:spcAft>
              <a:buClr>
                <a:schemeClr val="accent1"/>
              </a:buClr>
              <a:buSzPts val="3100"/>
              <a:buFont typeface="Arial"/>
              <a:buNone/>
              <a:defRPr sz="3100" cap="none">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9"/>
          <p:cNvSpPr txBox="1">
            <a:spLocks noGrp="1"/>
          </p:cNvSpPr>
          <p:nvPr>
            <p:ph type="body" idx="1"/>
          </p:nvPr>
        </p:nvSpPr>
        <p:spPr>
          <a:xfrm>
            <a:off x="648000" y="1801081"/>
            <a:ext cx="5368925" cy="703994"/>
          </a:xfrm>
          <a:prstGeom prst="rect">
            <a:avLst/>
          </a:prstGeom>
          <a:noFill/>
          <a:ln>
            <a:noFill/>
          </a:ln>
        </p:spPr>
        <p:txBody>
          <a:bodyPr spcFirstLastPara="1" wrap="square" lIns="0" tIns="45700" rIns="91425" bIns="45700" anchor="t" anchorCtr="0">
            <a:noAutofit/>
          </a:bodyPr>
          <a:lstStyle>
            <a:lvl1pPr marL="457200" lvl="0" indent="-228600" algn="l">
              <a:lnSpc>
                <a:spcPct val="113636"/>
              </a:lnSpc>
              <a:spcBef>
                <a:spcPts val="1000"/>
              </a:spcBef>
              <a:spcAft>
                <a:spcPts val="0"/>
              </a:spcAft>
              <a:buClr>
                <a:schemeClr val="accent2"/>
              </a:buClr>
              <a:buSzPts val="2200"/>
              <a:buNone/>
              <a:defRPr sz="2200" b="1">
                <a:solidFill>
                  <a:schemeClr val="accen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29"/>
          <p:cNvSpPr txBox="1">
            <a:spLocks noGrp="1"/>
          </p:cNvSpPr>
          <p:nvPr>
            <p:ph type="body" idx="2"/>
          </p:nvPr>
        </p:nvSpPr>
        <p:spPr>
          <a:xfrm>
            <a:off x="648000" y="2505075"/>
            <a:ext cx="5368925" cy="3684588"/>
          </a:xfrm>
          <a:prstGeom prst="rect">
            <a:avLst/>
          </a:prstGeom>
          <a:noFill/>
          <a:ln>
            <a:noFill/>
          </a:ln>
        </p:spPr>
        <p:txBody>
          <a:bodyPr spcFirstLastPara="1" wrap="square" lIns="0" tIns="72000" rIns="91425" bIns="45700" anchor="t" anchorCtr="0">
            <a:normAutofit/>
          </a:bodyPr>
          <a:lstStyle>
            <a:lvl1pPr marL="457200" lvl="0" indent="-228600" algn="l">
              <a:lnSpc>
                <a:spcPct val="120000"/>
              </a:lnSpc>
              <a:spcBef>
                <a:spcPts val="500"/>
              </a:spcBef>
              <a:spcAft>
                <a:spcPts val="0"/>
              </a:spcAft>
              <a:buClr>
                <a:schemeClr val="dk2"/>
              </a:buClr>
              <a:buSzPts val="2000"/>
              <a:buNone/>
              <a:defRPr sz="2000">
                <a:solidFill>
                  <a:schemeClr val="dk2"/>
                </a:solidFill>
                <a:latin typeface="Arial"/>
                <a:ea typeface="Arial"/>
                <a:cs typeface="Arial"/>
                <a:sym typeface="Arial"/>
              </a:defRPr>
            </a:lvl1pPr>
            <a:lvl2pPr marL="914400" lvl="1" indent="-336550" algn="l">
              <a:lnSpc>
                <a:spcPct val="123529"/>
              </a:lnSpc>
              <a:spcBef>
                <a:spcPts val="800"/>
              </a:spcBef>
              <a:spcAft>
                <a:spcPts val="0"/>
              </a:spcAft>
              <a:buClr>
                <a:schemeClr val="accent1"/>
              </a:buClr>
              <a:buSzPts val="1700"/>
              <a:buChar char="•"/>
              <a:defRPr sz="1700">
                <a:solidFill>
                  <a:schemeClr val="dk2"/>
                </a:solidFill>
                <a:latin typeface="Arial"/>
                <a:ea typeface="Arial"/>
                <a:cs typeface="Arial"/>
                <a:sym typeface="Arial"/>
              </a:defRPr>
            </a:lvl2pPr>
            <a:lvl3pPr marL="1371600" lvl="2" indent="-323850" algn="l">
              <a:lnSpc>
                <a:spcPct val="126666"/>
              </a:lnSpc>
              <a:spcBef>
                <a:spcPts val="1000"/>
              </a:spcBef>
              <a:spcAft>
                <a:spcPts val="0"/>
              </a:spcAft>
              <a:buClr>
                <a:schemeClr val="accent1"/>
              </a:buClr>
              <a:buSzPts val="1500"/>
              <a:buChar char="•"/>
              <a:defRPr sz="150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29"/>
          <p:cNvSpPr txBox="1">
            <a:spLocks noGrp="1"/>
          </p:cNvSpPr>
          <p:nvPr>
            <p:ph type="body" idx="3"/>
          </p:nvPr>
        </p:nvSpPr>
        <p:spPr>
          <a:xfrm>
            <a:off x="6238873" y="1801079"/>
            <a:ext cx="5368925" cy="703995"/>
          </a:xfrm>
          <a:prstGeom prst="rect">
            <a:avLst/>
          </a:prstGeom>
          <a:noFill/>
          <a:ln>
            <a:noFill/>
          </a:ln>
        </p:spPr>
        <p:txBody>
          <a:bodyPr spcFirstLastPara="1" wrap="square" lIns="90000" tIns="45700" rIns="91425" bIns="45700" anchor="t" anchorCtr="0">
            <a:noAutofit/>
          </a:bodyPr>
          <a:lstStyle>
            <a:lvl1pPr marL="457200" lvl="0" indent="-228600" algn="l">
              <a:lnSpc>
                <a:spcPct val="90000"/>
              </a:lnSpc>
              <a:spcBef>
                <a:spcPts val="1000"/>
              </a:spcBef>
              <a:spcAft>
                <a:spcPts val="0"/>
              </a:spcAft>
              <a:buClr>
                <a:schemeClr val="accent2"/>
              </a:buClr>
              <a:buSzPts val="2200"/>
              <a:buNone/>
              <a:defRPr sz="2200" b="1">
                <a:solidFill>
                  <a:schemeClr val="accent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29"/>
          <p:cNvSpPr txBox="1">
            <a:spLocks noGrp="1"/>
          </p:cNvSpPr>
          <p:nvPr>
            <p:ph type="ftr" idx="11"/>
          </p:nvPr>
        </p:nvSpPr>
        <p:spPr>
          <a:xfrm>
            <a:off x="0" y="6300056"/>
            <a:ext cx="4114800" cy="545244"/>
          </a:xfrm>
          <a:prstGeom prst="rect">
            <a:avLst/>
          </a:prstGeom>
          <a:noFill/>
          <a:ln>
            <a:noFill/>
          </a:ln>
        </p:spPr>
        <p:txBody>
          <a:bodyPr spcFirstLastPara="1" wrap="square" lIns="648000" tIns="45700" rIns="0" bIns="144000" anchor="b" anchorCtr="0">
            <a:noAutofit/>
          </a:bodyPr>
          <a:lstStyle>
            <a:lvl1pPr lvl="0" algn="l">
              <a:lnSpc>
                <a:spcPct val="741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lvl1pPr marL="0" lvl="0" indent="0" algn="r">
              <a:lnSpc>
                <a:spcPct val="121363"/>
              </a:lnSpc>
              <a:spcBef>
                <a:spcPts val="0"/>
              </a:spcBef>
              <a:buNone/>
              <a:defRPr/>
            </a:lvl1pPr>
            <a:lvl2pPr marL="0" lvl="1" indent="0" algn="r">
              <a:lnSpc>
                <a:spcPct val="121363"/>
              </a:lnSpc>
              <a:spcBef>
                <a:spcPts val="0"/>
              </a:spcBef>
              <a:buNone/>
              <a:defRPr/>
            </a:lvl2pPr>
            <a:lvl3pPr marL="0" lvl="2" indent="0" algn="r">
              <a:lnSpc>
                <a:spcPct val="121363"/>
              </a:lnSpc>
              <a:spcBef>
                <a:spcPts val="0"/>
              </a:spcBef>
              <a:buNone/>
              <a:defRPr/>
            </a:lvl3pPr>
            <a:lvl4pPr marL="0" lvl="3" indent="0" algn="r">
              <a:lnSpc>
                <a:spcPct val="121363"/>
              </a:lnSpc>
              <a:spcBef>
                <a:spcPts val="0"/>
              </a:spcBef>
              <a:buNone/>
              <a:defRPr/>
            </a:lvl4pPr>
            <a:lvl5pPr marL="0" lvl="4" indent="0" algn="r">
              <a:lnSpc>
                <a:spcPct val="121363"/>
              </a:lnSpc>
              <a:spcBef>
                <a:spcPts val="0"/>
              </a:spcBef>
              <a:buNone/>
              <a:defRPr/>
            </a:lvl5pPr>
            <a:lvl6pPr marL="0" lvl="5" indent="0" algn="r">
              <a:lnSpc>
                <a:spcPct val="121363"/>
              </a:lnSpc>
              <a:spcBef>
                <a:spcPts val="0"/>
              </a:spcBef>
              <a:buNone/>
              <a:defRPr/>
            </a:lvl6pPr>
            <a:lvl7pPr marL="0" lvl="6" indent="0" algn="r">
              <a:lnSpc>
                <a:spcPct val="121363"/>
              </a:lnSpc>
              <a:spcBef>
                <a:spcPts val="0"/>
              </a:spcBef>
              <a:buNone/>
              <a:defRPr/>
            </a:lvl7pPr>
            <a:lvl8pPr marL="0" lvl="7" indent="0" algn="r">
              <a:lnSpc>
                <a:spcPct val="121363"/>
              </a:lnSpc>
              <a:spcBef>
                <a:spcPts val="0"/>
              </a:spcBef>
              <a:buNone/>
              <a:defRPr/>
            </a:lvl8pPr>
            <a:lvl9pPr marL="0" lvl="8" indent="0" algn="r">
              <a:lnSpc>
                <a:spcPct val="121363"/>
              </a:lnSpc>
              <a:spcBef>
                <a:spcPts val="0"/>
              </a:spcBef>
              <a:buNone/>
              <a:defRPr/>
            </a:lvl9p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‹Nr.›</a:t>
            </a:fld>
            <a:endParaRPr/>
          </a:p>
        </p:txBody>
      </p:sp>
      <p:sp>
        <p:nvSpPr>
          <p:cNvPr id="54" name="Google Shape;54;p29"/>
          <p:cNvSpPr txBox="1">
            <a:spLocks noGrp="1"/>
          </p:cNvSpPr>
          <p:nvPr>
            <p:ph type="body" idx="4"/>
          </p:nvPr>
        </p:nvSpPr>
        <p:spPr>
          <a:xfrm>
            <a:off x="6238874" y="2505074"/>
            <a:ext cx="5368923" cy="3684588"/>
          </a:xfrm>
          <a:prstGeom prst="rect">
            <a:avLst/>
          </a:prstGeom>
          <a:noFill/>
          <a:ln>
            <a:noFill/>
          </a:ln>
        </p:spPr>
        <p:txBody>
          <a:bodyPr spcFirstLastPara="1" wrap="square" lIns="90000" tIns="72000" rIns="91425" bIns="45700" anchor="t" anchorCtr="0">
            <a:normAutofit/>
          </a:bodyPr>
          <a:lstStyle>
            <a:lvl1pPr marL="457200" lvl="0" indent="-228600" algn="l">
              <a:lnSpc>
                <a:spcPct val="120000"/>
              </a:lnSpc>
              <a:spcBef>
                <a:spcPts val="500"/>
              </a:spcBef>
              <a:spcAft>
                <a:spcPts val="0"/>
              </a:spcAft>
              <a:buClr>
                <a:schemeClr val="dk2"/>
              </a:buClr>
              <a:buSzPts val="2000"/>
              <a:buNone/>
              <a:defRPr sz="2000">
                <a:solidFill>
                  <a:schemeClr val="dk2"/>
                </a:solidFill>
                <a:latin typeface="Arial"/>
                <a:ea typeface="Arial"/>
                <a:cs typeface="Arial"/>
                <a:sym typeface="Arial"/>
              </a:defRPr>
            </a:lvl1pPr>
            <a:lvl2pPr marL="914400" lvl="1" indent="-336550" algn="l">
              <a:lnSpc>
                <a:spcPct val="123529"/>
              </a:lnSpc>
              <a:spcBef>
                <a:spcPts val="800"/>
              </a:spcBef>
              <a:spcAft>
                <a:spcPts val="0"/>
              </a:spcAft>
              <a:buClr>
                <a:schemeClr val="accent1"/>
              </a:buClr>
              <a:buSzPts val="1700"/>
              <a:buChar char="•"/>
              <a:defRPr sz="1700">
                <a:solidFill>
                  <a:schemeClr val="dk2"/>
                </a:solidFill>
                <a:latin typeface="Arial"/>
                <a:ea typeface="Arial"/>
                <a:cs typeface="Arial"/>
                <a:sym typeface="Arial"/>
              </a:defRPr>
            </a:lvl2pPr>
            <a:lvl3pPr marL="1371600" lvl="2" indent="-323850" algn="l">
              <a:lnSpc>
                <a:spcPct val="126666"/>
              </a:lnSpc>
              <a:spcBef>
                <a:spcPts val="1000"/>
              </a:spcBef>
              <a:spcAft>
                <a:spcPts val="0"/>
              </a:spcAft>
              <a:buClr>
                <a:schemeClr val="accent1"/>
              </a:buClr>
              <a:buSzPts val="1500"/>
              <a:buChar char="•"/>
              <a:defRPr sz="150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ávěr">
  <p:cSld name="Závěr">
    <p:spTree>
      <p:nvGrpSpPr>
        <p:cNvPr id="1" name="Shape 55"/>
        <p:cNvGrpSpPr/>
        <p:nvPr/>
      </p:nvGrpSpPr>
      <p:grpSpPr>
        <a:xfrm>
          <a:off x="0" y="0"/>
          <a:ext cx="0" cy="0"/>
          <a:chOff x="0" y="0"/>
          <a:chExt cx="0" cy="0"/>
        </a:xfrm>
      </p:grpSpPr>
      <p:sp>
        <p:nvSpPr>
          <p:cNvPr id="56" name="Google Shape;56;p30"/>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lvl1pPr marL="0" lvl="0" indent="0" algn="r">
              <a:lnSpc>
                <a:spcPct val="121363"/>
              </a:lnSpc>
              <a:spcBef>
                <a:spcPts val="0"/>
              </a:spcBef>
              <a:buNone/>
              <a:defRPr sz="1100" b="1">
                <a:solidFill>
                  <a:schemeClr val="accent1"/>
                </a:solidFill>
                <a:latin typeface="Arial"/>
                <a:ea typeface="Arial"/>
                <a:cs typeface="Arial"/>
                <a:sym typeface="Arial"/>
              </a:defRPr>
            </a:lvl1pPr>
            <a:lvl2pPr marL="0" lvl="1" indent="0" algn="r">
              <a:lnSpc>
                <a:spcPct val="121363"/>
              </a:lnSpc>
              <a:spcBef>
                <a:spcPts val="0"/>
              </a:spcBef>
              <a:buNone/>
              <a:defRPr sz="1100" b="1">
                <a:solidFill>
                  <a:schemeClr val="accent1"/>
                </a:solidFill>
                <a:latin typeface="Arial"/>
                <a:ea typeface="Arial"/>
                <a:cs typeface="Arial"/>
                <a:sym typeface="Arial"/>
              </a:defRPr>
            </a:lvl2pPr>
            <a:lvl3pPr marL="0" lvl="2" indent="0" algn="r">
              <a:lnSpc>
                <a:spcPct val="121363"/>
              </a:lnSpc>
              <a:spcBef>
                <a:spcPts val="0"/>
              </a:spcBef>
              <a:buNone/>
              <a:defRPr sz="1100" b="1">
                <a:solidFill>
                  <a:schemeClr val="accent1"/>
                </a:solidFill>
                <a:latin typeface="Arial"/>
                <a:ea typeface="Arial"/>
                <a:cs typeface="Arial"/>
                <a:sym typeface="Arial"/>
              </a:defRPr>
            </a:lvl3pPr>
            <a:lvl4pPr marL="0" lvl="3" indent="0" algn="r">
              <a:lnSpc>
                <a:spcPct val="121363"/>
              </a:lnSpc>
              <a:spcBef>
                <a:spcPts val="0"/>
              </a:spcBef>
              <a:buNone/>
              <a:defRPr sz="1100" b="1">
                <a:solidFill>
                  <a:schemeClr val="accent1"/>
                </a:solidFill>
                <a:latin typeface="Arial"/>
                <a:ea typeface="Arial"/>
                <a:cs typeface="Arial"/>
                <a:sym typeface="Arial"/>
              </a:defRPr>
            </a:lvl4pPr>
            <a:lvl5pPr marL="0" lvl="4" indent="0" algn="r">
              <a:lnSpc>
                <a:spcPct val="121363"/>
              </a:lnSpc>
              <a:spcBef>
                <a:spcPts val="0"/>
              </a:spcBef>
              <a:buNone/>
              <a:defRPr sz="1100" b="1">
                <a:solidFill>
                  <a:schemeClr val="accent1"/>
                </a:solidFill>
                <a:latin typeface="Arial"/>
                <a:ea typeface="Arial"/>
                <a:cs typeface="Arial"/>
                <a:sym typeface="Arial"/>
              </a:defRPr>
            </a:lvl5pPr>
            <a:lvl6pPr marL="0" lvl="5" indent="0" algn="r">
              <a:lnSpc>
                <a:spcPct val="121363"/>
              </a:lnSpc>
              <a:spcBef>
                <a:spcPts val="0"/>
              </a:spcBef>
              <a:buNone/>
              <a:defRPr sz="1100" b="1">
                <a:solidFill>
                  <a:schemeClr val="accent1"/>
                </a:solidFill>
                <a:latin typeface="Arial"/>
                <a:ea typeface="Arial"/>
                <a:cs typeface="Arial"/>
                <a:sym typeface="Arial"/>
              </a:defRPr>
            </a:lvl6pPr>
            <a:lvl7pPr marL="0" lvl="6" indent="0" algn="r">
              <a:lnSpc>
                <a:spcPct val="121363"/>
              </a:lnSpc>
              <a:spcBef>
                <a:spcPts val="0"/>
              </a:spcBef>
              <a:buNone/>
              <a:defRPr sz="1100" b="1">
                <a:solidFill>
                  <a:schemeClr val="accent1"/>
                </a:solidFill>
                <a:latin typeface="Arial"/>
                <a:ea typeface="Arial"/>
                <a:cs typeface="Arial"/>
                <a:sym typeface="Arial"/>
              </a:defRPr>
            </a:lvl7pPr>
            <a:lvl8pPr marL="0" lvl="7" indent="0" algn="r">
              <a:lnSpc>
                <a:spcPct val="121363"/>
              </a:lnSpc>
              <a:spcBef>
                <a:spcPts val="0"/>
              </a:spcBef>
              <a:buNone/>
              <a:defRPr sz="1100" b="1">
                <a:solidFill>
                  <a:schemeClr val="accent1"/>
                </a:solidFill>
                <a:latin typeface="Arial"/>
                <a:ea typeface="Arial"/>
                <a:cs typeface="Arial"/>
                <a:sym typeface="Arial"/>
              </a:defRPr>
            </a:lvl8pPr>
            <a:lvl9pPr marL="0" lvl="8" indent="0" algn="r">
              <a:lnSpc>
                <a:spcPct val="121363"/>
              </a:lnSpc>
              <a:spcBef>
                <a:spcPts val="0"/>
              </a:spcBef>
              <a:buNone/>
              <a:defRPr sz="1100" b="1">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‹Nr.›</a:t>
            </a:fld>
            <a:endParaRPr/>
          </a:p>
        </p:txBody>
      </p:sp>
      <p:sp>
        <p:nvSpPr>
          <p:cNvPr id="57" name="Google Shape;57;p30"/>
          <p:cNvSpPr txBox="1">
            <a:spLocks noGrp="1"/>
          </p:cNvSpPr>
          <p:nvPr>
            <p:ph type="ftr" idx="11"/>
          </p:nvPr>
        </p:nvSpPr>
        <p:spPr>
          <a:xfrm>
            <a:off x="9525" y="6300056"/>
            <a:ext cx="4114800" cy="545244"/>
          </a:xfrm>
          <a:prstGeom prst="rect">
            <a:avLst/>
          </a:prstGeom>
          <a:noFill/>
          <a:ln>
            <a:noFill/>
          </a:ln>
        </p:spPr>
        <p:txBody>
          <a:bodyPr spcFirstLastPara="1" wrap="square" lIns="648000" tIns="45700" rIns="0" bIns="144000" anchor="b" anchorCtr="0">
            <a:noAutofit/>
          </a:bodyPr>
          <a:lstStyle>
            <a:lvl1pPr lvl="0" algn="l">
              <a:lnSpc>
                <a:spcPct val="121363"/>
              </a:lnSpc>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0"/>
          <p:cNvSpPr txBox="1">
            <a:spLocks noGrp="1"/>
          </p:cNvSpPr>
          <p:nvPr>
            <p:ph type="body" idx="1"/>
          </p:nvPr>
        </p:nvSpPr>
        <p:spPr>
          <a:xfrm>
            <a:off x="-1" y="1390650"/>
            <a:ext cx="10515601" cy="4786314"/>
          </a:xfrm>
          <a:prstGeom prst="rect">
            <a:avLst/>
          </a:prstGeom>
          <a:noFill/>
          <a:ln>
            <a:noFill/>
          </a:ln>
        </p:spPr>
        <p:txBody>
          <a:bodyPr spcFirstLastPara="1" wrap="square" lIns="648000" tIns="0" rIns="0" bIns="0" anchor="t" anchorCtr="0">
            <a:normAutofit/>
          </a:bodyPr>
          <a:lstStyle>
            <a:lvl1pPr marL="457200" lvl="0" indent="-228600" algn="l">
              <a:lnSpc>
                <a:spcPct val="120000"/>
              </a:lnSpc>
              <a:spcBef>
                <a:spcPts val="0"/>
              </a:spcBef>
              <a:spcAft>
                <a:spcPts val="0"/>
              </a:spcAft>
              <a:buClr>
                <a:schemeClr val="dk2"/>
              </a:buClr>
              <a:buSzPts val="2000"/>
              <a:buNone/>
              <a:defRPr sz="2000">
                <a:solidFill>
                  <a:schemeClr val="dk2"/>
                </a:solidFill>
                <a:latin typeface="Arial"/>
                <a:ea typeface="Arial"/>
                <a:cs typeface="Arial"/>
                <a:sym typeface="Arial"/>
              </a:defRPr>
            </a:lvl1pPr>
            <a:lvl2pPr marL="914400" lvl="1" indent="-336550" algn="l">
              <a:lnSpc>
                <a:spcPct val="111764"/>
              </a:lnSpc>
              <a:spcBef>
                <a:spcPts val="500"/>
              </a:spcBef>
              <a:spcAft>
                <a:spcPts val="0"/>
              </a:spcAft>
              <a:buClr>
                <a:schemeClr val="dk2"/>
              </a:buClr>
              <a:buSzPts val="1700"/>
              <a:buFont typeface="Arial"/>
              <a:buChar char="•"/>
              <a:defRPr sz="1700">
                <a:solidFill>
                  <a:schemeClr val="accent1"/>
                </a:solidFill>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0"/>
          <p:cNvSpPr txBox="1">
            <a:spLocks noGrp="1"/>
          </p:cNvSpPr>
          <p:nvPr>
            <p:ph type="title"/>
          </p:nvPr>
        </p:nvSpPr>
        <p:spPr>
          <a:xfrm>
            <a:off x="9525" y="438151"/>
            <a:ext cx="10506075" cy="952500"/>
          </a:xfrm>
          <a:prstGeom prst="rect">
            <a:avLst/>
          </a:prstGeom>
          <a:noFill/>
          <a:ln>
            <a:noFill/>
          </a:ln>
        </p:spPr>
        <p:txBody>
          <a:bodyPr spcFirstLastPara="1" wrap="square" lIns="648000" tIns="45700" rIns="91425" bIns="0" anchor="ctr" anchorCtr="0">
            <a:normAutofit/>
          </a:bodyPr>
          <a:lstStyle>
            <a:lvl1pPr lvl="0" algn="l">
              <a:lnSpc>
                <a:spcPct val="90000"/>
              </a:lnSpc>
              <a:spcBef>
                <a:spcPts val="0"/>
              </a:spcBef>
              <a:spcAft>
                <a:spcPts val="0"/>
              </a:spcAft>
              <a:buClr>
                <a:schemeClr val="accent1"/>
              </a:buClr>
              <a:buSzPts val="3300"/>
              <a:buFont typeface="Arial"/>
              <a:buNone/>
              <a:defRPr sz="3300" cap="none">
                <a:solidFill>
                  <a:schemeClr val="accen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Děkujeme">
  <p:cSld name="Děkujeme">
    <p:spTree>
      <p:nvGrpSpPr>
        <p:cNvPr id="1" name="Shape 60"/>
        <p:cNvGrpSpPr/>
        <p:nvPr/>
      </p:nvGrpSpPr>
      <p:grpSpPr>
        <a:xfrm>
          <a:off x="0" y="0"/>
          <a:ext cx="0" cy="0"/>
          <a:chOff x="0" y="0"/>
          <a:chExt cx="0" cy="0"/>
        </a:xfrm>
      </p:grpSpPr>
      <p:pic>
        <p:nvPicPr>
          <p:cNvPr id="61" name="Google Shape;61;p3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2" name="Google Shape;62;p31"/>
          <p:cNvSpPr txBox="1">
            <a:spLocks noGrp="1"/>
          </p:cNvSpPr>
          <p:nvPr>
            <p:ph type="title"/>
          </p:nvPr>
        </p:nvSpPr>
        <p:spPr>
          <a:xfrm>
            <a:off x="1682" y="1998617"/>
            <a:ext cx="8712574" cy="1052639"/>
          </a:xfrm>
          <a:prstGeom prst="rect">
            <a:avLst/>
          </a:prstGeom>
          <a:noFill/>
          <a:ln>
            <a:noFill/>
          </a:ln>
        </p:spPr>
        <p:txBody>
          <a:bodyPr spcFirstLastPara="1" wrap="square" lIns="684000" tIns="45700" rIns="91425" bIns="45700" anchor="ctr" anchorCtr="0">
            <a:normAutofit/>
          </a:bodyPr>
          <a:lstStyle>
            <a:lvl1pPr lvl="0" algn="l">
              <a:lnSpc>
                <a:spcPct val="90000"/>
              </a:lnSpc>
              <a:spcBef>
                <a:spcPts val="0"/>
              </a:spcBef>
              <a:spcAft>
                <a:spcPts val="0"/>
              </a:spcAft>
              <a:buClr>
                <a:schemeClr val="lt1"/>
              </a:buClr>
              <a:buSzPts val="3300"/>
              <a:buFont typeface="Arial"/>
              <a:buNone/>
              <a:defRPr sz="3300" cap="none">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txBox="1">
            <a:spLocks noGrp="1"/>
          </p:cNvSpPr>
          <p:nvPr>
            <p:ph type="body" idx="1"/>
          </p:nvPr>
        </p:nvSpPr>
        <p:spPr>
          <a:xfrm>
            <a:off x="562" y="3626757"/>
            <a:ext cx="8713694" cy="1052639"/>
          </a:xfrm>
          <a:prstGeom prst="rect">
            <a:avLst/>
          </a:prstGeom>
          <a:noFill/>
          <a:ln>
            <a:noFill/>
          </a:ln>
        </p:spPr>
        <p:txBody>
          <a:bodyPr spcFirstLastPara="1" wrap="square" lIns="648000" tIns="72000" rIns="91425" bIns="45700" anchor="t" anchorCtr="0">
            <a:normAutofit/>
          </a:bodyPr>
          <a:lstStyle>
            <a:lvl1pPr marL="457200" lvl="0" indent="-228600" algn="l">
              <a:lnSpc>
                <a:spcPct val="120000"/>
              </a:lnSpc>
              <a:spcBef>
                <a:spcPts val="0"/>
              </a:spcBef>
              <a:spcAft>
                <a:spcPts val="0"/>
              </a:spcAft>
              <a:buClr>
                <a:schemeClr val="accent6"/>
              </a:buClr>
              <a:buSzPts val="1600"/>
              <a:buNone/>
              <a:defRPr sz="1600">
                <a:solidFill>
                  <a:schemeClr val="accent6"/>
                </a:solidFill>
                <a:latin typeface="Arial"/>
                <a:ea typeface="Arial"/>
                <a:cs typeface="Arial"/>
                <a:sym typeface="Arial"/>
              </a:defRPr>
            </a:lvl1pPr>
            <a:lvl2pPr marL="914400" lvl="1" indent="-228600" algn="l">
              <a:lnSpc>
                <a:spcPct val="120000"/>
              </a:lnSpc>
              <a:spcBef>
                <a:spcPts val="200"/>
              </a:spcBef>
              <a:spcAft>
                <a:spcPts val="0"/>
              </a:spcAft>
              <a:buClr>
                <a:schemeClr val="dk2"/>
              </a:buClr>
              <a:buSzPts val="1200"/>
              <a:buFont typeface="Arial"/>
              <a:buNone/>
              <a:defRPr sz="1200">
                <a:solidFill>
                  <a:schemeClr val="lt1"/>
                </a:solidFill>
                <a:latin typeface="Arial"/>
                <a:ea typeface="Arial"/>
                <a:cs typeface="Arial"/>
                <a:sym typeface="Arial"/>
              </a:defRPr>
            </a:lvl2pPr>
            <a:lvl3pPr marL="1371600" lvl="2" indent="-323850" algn="l">
              <a:lnSpc>
                <a:spcPct val="126666"/>
              </a:lnSpc>
              <a:spcBef>
                <a:spcPts val="500"/>
              </a:spcBef>
              <a:spcAft>
                <a:spcPts val="0"/>
              </a:spcAft>
              <a:buClr>
                <a:schemeClr val="dk2"/>
              </a:buClr>
              <a:buSzPts val="1500"/>
              <a:buChar char="•"/>
              <a:defRPr sz="150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31"/>
          <p:cNvSpPr txBox="1">
            <a:spLocks noGrp="1"/>
          </p:cNvSpPr>
          <p:nvPr>
            <p:ph type="ftr" idx="11"/>
          </p:nvPr>
        </p:nvSpPr>
        <p:spPr>
          <a:xfrm>
            <a:off x="940750" y="5396847"/>
            <a:ext cx="2495550" cy="279301"/>
          </a:xfrm>
          <a:prstGeom prst="rect">
            <a:avLst/>
          </a:prstGeom>
          <a:noFill/>
          <a:ln>
            <a:noFill/>
          </a:ln>
        </p:spPr>
        <p:txBody>
          <a:bodyPr spcFirstLastPara="1" wrap="square" lIns="0" tIns="45700" rIns="0" bIns="46800" anchor="ctr" anchorCtr="0">
            <a:noAutofit/>
          </a:bodyPr>
          <a:lstStyle>
            <a:lvl1pPr marR="0" lvl="0" algn="l">
              <a:lnSpc>
                <a:spcPct val="100000"/>
              </a:lnSpc>
              <a:spcBef>
                <a:spcPts val="0"/>
              </a:spcBef>
              <a:spcAft>
                <a:spcPts val="0"/>
              </a:spcAft>
              <a:buClr>
                <a:schemeClr val="lt1"/>
              </a:buClr>
              <a:buSzPts val="1600"/>
              <a:buFont typeface="Arial"/>
              <a:buNone/>
              <a:defRPr sz="1600" b="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1"/>
          <p:cNvSpPr txBox="1"/>
          <p:nvPr/>
        </p:nvSpPr>
        <p:spPr>
          <a:xfrm>
            <a:off x="940750" y="6075822"/>
            <a:ext cx="2495549" cy="400802"/>
          </a:xfrm>
          <a:prstGeom prst="rect">
            <a:avLst/>
          </a:prstGeom>
          <a:noFill/>
          <a:ln>
            <a:noFill/>
          </a:ln>
        </p:spPr>
        <p:txBody>
          <a:bodyPr spcFirstLastPara="1" wrap="square" lIns="0" tIns="45700" rIns="0" bIns="46800" anchor="ctr" anchorCtr="0">
            <a:noAutofit/>
          </a:bodyPr>
          <a:lstStyle/>
          <a:p>
            <a:pPr marL="0" marR="0" lvl="0" indent="0" algn="l" rtl="0">
              <a:lnSpc>
                <a:spcPct val="100000"/>
              </a:lnSpc>
              <a:spcBef>
                <a:spcPts val="0"/>
              </a:spcBef>
              <a:spcAft>
                <a:spcPts val="0"/>
              </a:spcAft>
              <a:buClr>
                <a:schemeClr val="lt1"/>
              </a:buClr>
              <a:buSzPts val="1600"/>
              <a:buFont typeface="Arial"/>
              <a:buNone/>
            </a:pPr>
            <a:r>
              <a:rPr lang="cs-CZ" sz="1600" b="0">
                <a:solidFill>
                  <a:schemeClr val="lt1"/>
                </a:solidFill>
                <a:latin typeface="Arial"/>
                <a:ea typeface="Arial"/>
                <a:cs typeface="Arial"/>
                <a:sym typeface="Arial"/>
              </a:rPr>
              <a:t>www.sofaredu.eu</a:t>
            </a:r>
            <a:endParaRPr sz="1600" b="0" baseline="30000">
              <a:solidFill>
                <a:schemeClr val="lt1"/>
              </a:solidFill>
              <a:latin typeface="Arial"/>
              <a:ea typeface="Arial"/>
              <a:cs typeface="Arial"/>
              <a:sym typeface="Arial"/>
            </a:endParaRPr>
          </a:p>
        </p:txBody>
      </p:sp>
      <p:sp>
        <p:nvSpPr>
          <p:cNvPr id="66" name="Google Shape;66;p31"/>
          <p:cNvSpPr txBox="1">
            <a:spLocks noGrp="1"/>
          </p:cNvSpPr>
          <p:nvPr>
            <p:ph type="body" idx="2"/>
          </p:nvPr>
        </p:nvSpPr>
        <p:spPr>
          <a:xfrm>
            <a:off x="942975" y="5676149"/>
            <a:ext cx="2495549" cy="400802"/>
          </a:xfrm>
          <a:prstGeom prst="rect">
            <a:avLst/>
          </a:prstGeom>
          <a:noFill/>
          <a:ln>
            <a:noFill/>
          </a:ln>
        </p:spPr>
        <p:txBody>
          <a:bodyPr spcFirstLastPara="1" wrap="square" lIns="0" tIns="72000" rIns="91425" bIns="45700" anchor="t" anchorCtr="0">
            <a:normAutofit/>
          </a:bodyPr>
          <a:lstStyle>
            <a:lvl1pPr marL="457200" marR="0" lvl="0" indent="-228600" algn="l">
              <a:lnSpc>
                <a:spcPct val="100000"/>
              </a:lnSpc>
              <a:spcBef>
                <a:spcPts val="0"/>
              </a:spcBef>
              <a:spcAft>
                <a:spcPts val="0"/>
              </a:spcAft>
              <a:buClr>
                <a:schemeClr val="lt1"/>
              </a:buClr>
              <a:buSzPts val="1600"/>
              <a:buFont typeface="Arial"/>
              <a:buNone/>
              <a:defRPr sz="1600" b="0">
                <a:solidFill>
                  <a:schemeClr val="lt1"/>
                </a:solidFill>
                <a:latin typeface="Arial"/>
                <a:ea typeface="Arial"/>
                <a:cs typeface="Arial"/>
                <a:sym typeface="Arial"/>
              </a:defRPr>
            </a:lvl1pPr>
            <a:lvl2pPr marL="914400" lvl="1" indent="-228600" algn="l">
              <a:lnSpc>
                <a:spcPct val="120000"/>
              </a:lnSpc>
              <a:spcBef>
                <a:spcPts val="0"/>
              </a:spcBef>
              <a:spcAft>
                <a:spcPts val="0"/>
              </a:spcAft>
              <a:buClr>
                <a:schemeClr val="dk2"/>
              </a:buClr>
              <a:buSzPts val="1200"/>
              <a:buFont typeface="Arial"/>
              <a:buNone/>
              <a:defRPr sz="1200">
                <a:latin typeface="Arial"/>
                <a:ea typeface="Arial"/>
                <a:cs typeface="Arial"/>
                <a:sym typeface="Arial"/>
              </a:defRPr>
            </a:lvl2pPr>
            <a:lvl3pPr marL="1371600" lvl="2" indent="-323850" algn="l">
              <a:lnSpc>
                <a:spcPct val="126666"/>
              </a:lnSpc>
              <a:spcBef>
                <a:spcPts val="500"/>
              </a:spcBef>
              <a:spcAft>
                <a:spcPts val="0"/>
              </a:spcAft>
              <a:buClr>
                <a:schemeClr val="dk2"/>
              </a:buClr>
              <a:buSzPts val="1500"/>
              <a:buChar char="•"/>
              <a:defRPr sz="150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Název a podtitul kapitoly">
  <p:cSld name="Název a podtitul kapitoly">
    <p:spTree>
      <p:nvGrpSpPr>
        <p:cNvPr id="1" name="Shape 67"/>
        <p:cNvGrpSpPr/>
        <p:nvPr/>
      </p:nvGrpSpPr>
      <p:grpSpPr>
        <a:xfrm>
          <a:off x="0" y="0"/>
          <a:ext cx="0" cy="0"/>
          <a:chOff x="0" y="0"/>
          <a:chExt cx="0" cy="0"/>
        </a:xfrm>
      </p:grpSpPr>
      <p:pic>
        <p:nvPicPr>
          <p:cNvPr id="68" name="Google Shape;68;p32"/>
          <p:cNvPicPr preferRelativeResize="0"/>
          <p:nvPr/>
        </p:nvPicPr>
        <p:blipFill rotWithShape="1">
          <a:blip r:embed="rId2">
            <a:alphaModFix/>
          </a:blip>
          <a:srcRect/>
          <a:stretch/>
        </p:blipFill>
        <p:spPr>
          <a:xfrm>
            <a:off x="-1" y="-1"/>
            <a:ext cx="12191999" cy="6857999"/>
          </a:xfrm>
          <a:prstGeom prst="rect">
            <a:avLst/>
          </a:prstGeom>
          <a:noFill/>
          <a:ln>
            <a:noFill/>
          </a:ln>
        </p:spPr>
      </p:pic>
      <p:sp>
        <p:nvSpPr>
          <p:cNvPr id="69" name="Google Shape;69;p32"/>
          <p:cNvSpPr txBox="1">
            <a:spLocks noGrp="1"/>
          </p:cNvSpPr>
          <p:nvPr>
            <p:ph type="body" idx="1"/>
          </p:nvPr>
        </p:nvSpPr>
        <p:spPr>
          <a:xfrm>
            <a:off x="1" y="809625"/>
            <a:ext cx="7715249" cy="3467100"/>
          </a:xfrm>
          <a:prstGeom prst="rect">
            <a:avLst/>
          </a:prstGeom>
          <a:noFill/>
          <a:ln>
            <a:noFill/>
          </a:ln>
        </p:spPr>
        <p:txBody>
          <a:bodyPr spcFirstLastPara="1" wrap="square" lIns="648000" tIns="72000" rIns="91425" bIns="45700" anchor="t" anchorCtr="0">
            <a:noAutofit/>
          </a:bodyPr>
          <a:lstStyle>
            <a:lvl1pPr marL="457200" lvl="0" indent="-228600" algn="l">
              <a:lnSpc>
                <a:spcPct val="103030"/>
              </a:lnSpc>
              <a:spcBef>
                <a:spcPts val="0"/>
              </a:spcBef>
              <a:spcAft>
                <a:spcPts val="0"/>
              </a:spcAft>
              <a:buClr>
                <a:schemeClr val="accent1"/>
              </a:buClr>
              <a:buSzPts val="3300"/>
              <a:buNone/>
              <a:defRPr sz="3300" cap="none">
                <a:solidFill>
                  <a:schemeClr val="accent1"/>
                </a:solidFill>
                <a:latin typeface="Arial"/>
                <a:ea typeface="Arial"/>
                <a:cs typeface="Arial"/>
                <a:sym typeface="Arial"/>
              </a:defRPr>
            </a:lvl1pPr>
            <a:lvl2pPr marL="914400" lvl="1" indent="-228600" algn="l">
              <a:lnSpc>
                <a:spcPct val="103030"/>
              </a:lnSpc>
              <a:spcBef>
                <a:spcPts val="3400"/>
              </a:spcBef>
              <a:spcAft>
                <a:spcPts val="0"/>
              </a:spcAft>
              <a:buClr>
                <a:schemeClr val="dk2"/>
              </a:buClr>
              <a:buSzPts val="3300"/>
              <a:buFont typeface="Arial"/>
              <a:buNone/>
              <a:defRPr sz="3300">
                <a:solidFill>
                  <a:schemeClr val="accent2"/>
                </a:solidFill>
                <a:latin typeface="Arial"/>
                <a:ea typeface="Arial"/>
                <a:cs typeface="Arial"/>
                <a:sym typeface="Arial"/>
              </a:defRPr>
            </a:lvl2pPr>
            <a:lvl3pPr marL="1371600" lvl="2" indent="-323850" algn="l">
              <a:lnSpc>
                <a:spcPct val="126666"/>
              </a:lnSpc>
              <a:spcBef>
                <a:spcPts val="500"/>
              </a:spcBef>
              <a:spcAft>
                <a:spcPts val="0"/>
              </a:spcAft>
              <a:buClr>
                <a:schemeClr val="dk2"/>
              </a:buClr>
              <a:buSzPts val="1500"/>
              <a:buChar char="•"/>
              <a:defRPr sz="1500">
                <a:latin typeface="Arial"/>
                <a:ea typeface="Arial"/>
                <a:cs typeface="Arial"/>
                <a:sym typeface="Arial"/>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3"/>
          <p:cNvPicPr preferRelativeResize="0"/>
          <p:nvPr/>
        </p:nvPicPr>
        <p:blipFill rotWithShape="1">
          <a:blip r:embed="rId15">
            <a:alphaModFix/>
          </a:blip>
          <a:srcRect/>
          <a:stretch/>
        </p:blipFill>
        <p:spPr>
          <a:xfrm>
            <a:off x="9525" y="-11845"/>
            <a:ext cx="12190479" cy="6857145"/>
          </a:xfrm>
          <a:prstGeom prst="rect">
            <a:avLst/>
          </a:prstGeom>
          <a:noFill/>
          <a:ln>
            <a:noFill/>
          </a:ln>
        </p:spPr>
      </p:pic>
      <p:sp>
        <p:nvSpPr>
          <p:cNvPr id="11" name="Google Shape;1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3"/>
          <p:cNvSpPr txBox="1">
            <a:spLocks noGrp="1"/>
          </p:cNvSpPr>
          <p:nvPr>
            <p:ph type="body" idx="1"/>
          </p:nvPr>
        </p:nvSpPr>
        <p:spPr>
          <a:xfrm>
            <a:off x="-1" y="1825625"/>
            <a:ext cx="1218247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0" y="6311901"/>
            <a:ext cx="4114800" cy="545244"/>
          </a:xfrm>
          <a:prstGeom prst="rect">
            <a:avLst/>
          </a:prstGeom>
          <a:noFill/>
          <a:ln>
            <a:noFill/>
          </a:ln>
        </p:spPr>
        <p:txBody>
          <a:bodyPr spcFirstLastPara="1" wrap="square" lIns="648000" tIns="45700" rIns="0" bIns="144000" anchor="b" anchorCtr="0">
            <a:noAutofit/>
          </a:bodyPr>
          <a:lstStyle>
            <a:lvl1pPr marR="0" lvl="0" algn="l" rtl="0">
              <a:lnSpc>
                <a:spcPct val="121363"/>
              </a:lnSpc>
              <a:spcBef>
                <a:spcPts val="0"/>
              </a:spcBef>
              <a:spcAft>
                <a:spcPts val="0"/>
              </a:spcAft>
              <a:buSzPts val="1400"/>
              <a:buNone/>
              <a:defRPr sz="1100" b="0" i="0" u="none" strike="noStrike" cap="none">
                <a:solidFill>
                  <a:schemeClr val="accen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lvl1pPr marL="0" marR="0" lvl="0" indent="0" algn="r" rtl="0">
              <a:lnSpc>
                <a:spcPct val="121363"/>
              </a:lnSpc>
              <a:spcBef>
                <a:spcPts val="0"/>
              </a:spcBef>
              <a:buNone/>
              <a:defRPr sz="1100" b="1" i="0" u="none" strike="noStrike" cap="none">
                <a:solidFill>
                  <a:schemeClr val="accent1"/>
                </a:solidFill>
                <a:latin typeface="Arial"/>
                <a:ea typeface="Arial"/>
                <a:cs typeface="Arial"/>
                <a:sym typeface="Arial"/>
              </a:defRPr>
            </a:lvl1pPr>
            <a:lvl2pPr marL="0" marR="0" lvl="1" indent="0" algn="r" rtl="0">
              <a:lnSpc>
                <a:spcPct val="121363"/>
              </a:lnSpc>
              <a:spcBef>
                <a:spcPts val="0"/>
              </a:spcBef>
              <a:buNone/>
              <a:defRPr sz="1100" b="1" i="0" u="none" strike="noStrike" cap="none">
                <a:solidFill>
                  <a:schemeClr val="accent1"/>
                </a:solidFill>
                <a:latin typeface="Arial"/>
                <a:ea typeface="Arial"/>
                <a:cs typeface="Arial"/>
                <a:sym typeface="Arial"/>
              </a:defRPr>
            </a:lvl2pPr>
            <a:lvl3pPr marL="0" marR="0" lvl="2" indent="0" algn="r" rtl="0">
              <a:lnSpc>
                <a:spcPct val="121363"/>
              </a:lnSpc>
              <a:spcBef>
                <a:spcPts val="0"/>
              </a:spcBef>
              <a:buNone/>
              <a:defRPr sz="1100" b="1" i="0" u="none" strike="noStrike" cap="none">
                <a:solidFill>
                  <a:schemeClr val="accent1"/>
                </a:solidFill>
                <a:latin typeface="Arial"/>
                <a:ea typeface="Arial"/>
                <a:cs typeface="Arial"/>
                <a:sym typeface="Arial"/>
              </a:defRPr>
            </a:lvl3pPr>
            <a:lvl4pPr marL="0" marR="0" lvl="3" indent="0" algn="r" rtl="0">
              <a:lnSpc>
                <a:spcPct val="121363"/>
              </a:lnSpc>
              <a:spcBef>
                <a:spcPts val="0"/>
              </a:spcBef>
              <a:buNone/>
              <a:defRPr sz="1100" b="1" i="0" u="none" strike="noStrike" cap="none">
                <a:solidFill>
                  <a:schemeClr val="accent1"/>
                </a:solidFill>
                <a:latin typeface="Arial"/>
                <a:ea typeface="Arial"/>
                <a:cs typeface="Arial"/>
                <a:sym typeface="Arial"/>
              </a:defRPr>
            </a:lvl4pPr>
            <a:lvl5pPr marL="0" marR="0" lvl="4" indent="0" algn="r" rtl="0">
              <a:lnSpc>
                <a:spcPct val="121363"/>
              </a:lnSpc>
              <a:spcBef>
                <a:spcPts val="0"/>
              </a:spcBef>
              <a:buNone/>
              <a:defRPr sz="1100" b="1" i="0" u="none" strike="noStrike" cap="none">
                <a:solidFill>
                  <a:schemeClr val="accent1"/>
                </a:solidFill>
                <a:latin typeface="Arial"/>
                <a:ea typeface="Arial"/>
                <a:cs typeface="Arial"/>
                <a:sym typeface="Arial"/>
              </a:defRPr>
            </a:lvl5pPr>
            <a:lvl6pPr marL="0" marR="0" lvl="5" indent="0" algn="r" rtl="0">
              <a:lnSpc>
                <a:spcPct val="121363"/>
              </a:lnSpc>
              <a:spcBef>
                <a:spcPts val="0"/>
              </a:spcBef>
              <a:buNone/>
              <a:defRPr sz="1100" b="1" i="0" u="none" strike="noStrike" cap="none">
                <a:solidFill>
                  <a:schemeClr val="accent1"/>
                </a:solidFill>
                <a:latin typeface="Arial"/>
                <a:ea typeface="Arial"/>
                <a:cs typeface="Arial"/>
                <a:sym typeface="Arial"/>
              </a:defRPr>
            </a:lvl6pPr>
            <a:lvl7pPr marL="0" marR="0" lvl="6" indent="0" algn="r" rtl="0">
              <a:lnSpc>
                <a:spcPct val="121363"/>
              </a:lnSpc>
              <a:spcBef>
                <a:spcPts val="0"/>
              </a:spcBef>
              <a:buNone/>
              <a:defRPr sz="1100" b="1" i="0" u="none" strike="noStrike" cap="none">
                <a:solidFill>
                  <a:schemeClr val="accent1"/>
                </a:solidFill>
                <a:latin typeface="Arial"/>
                <a:ea typeface="Arial"/>
                <a:cs typeface="Arial"/>
                <a:sym typeface="Arial"/>
              </a:defRPr>
            </a:lvl7pPr>
            <a:lvl8pPr marL="0" marR="0" lvl="7" indent="0" algn="r" rtl="0">
              <a:lnSpc>
                <a:spcPct val="121363"/>
              </a:lnSpc>
              <a:spcBef>
                <a:spcPts val="0"/>
              </a:spcBef>
              <a:buNone/>
              <a:defRPr sz="1100" b="1" i="0" u="none" strike="noStrike" cap="none">
                <a:solidFill>
                  <a:schemeClr val="accent1"/>
                </a:solidFill>
                <a:latin typeface="Arial"/>
                <a:ea typeface="Arial"/>
                <a:cs typeface="Arial"/>
                <a:sym typeface="Arial"/>
              </a:defRPr>
            </a:lvl8pPr>
            <a:lvl9pPr marL="0" marR="0" lvl="8" indent="0" algn="r" rtl="0">
              <a:lnSpc>
                <a:spcPct val="121363"/>
              </a:lnSpc>
              <a:spcBef>
                <a:spcPts val="0"/>
              </a:spcBef>
              <a:buNone/>
              <a:defRPr sz="1100" b="1"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cs-CZ"/>
              <a:pPr marL="0" lvl="0" indent="0" algn="r" rtl="0">
                <a:spcBef>
                  <a:spcPts val="0"/>
                </a:spcBef>
                <a:spcAft>
                  <a:spcPts val="0"/>
                </a:spcAft>
                <a:buNone/>
              </a:pPr>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hyperlink" Target="https://d1wqtxts1xzle7.cloudfront.net/39743807/Bronfenbrenner_Toward_an_experimental_ecology_of_human_development_1977.pdf?1446806100=&amp;response-content-disposition=inline;+filename=Bronfenbrenner_Toward_an_experimental_ec.pdf&amp;Expires=1604935923&amp;Signature=HtTjzrbxaw~4ZJaAp46g67v9mrAYGMmUVncPbYUuhgqSxpboOLxfnmZu~XoprEjzC2k4d2pTOadTIYkYCzycGSjOti-vEk9f6r3OfUsF9xZLdRJCdI6Ac5vicdtXtu72EtnvbKwQsGAb342jQTIHXt9s~9GmK6NYaCe7LBUCeRB1sr-00HOR~Cm9Tz3wPFrGL~-uCLf7WBqdOIjIQQqGW1fV2~em2KgLx7BMbfasXOQxBVrW9ek-tMbC1hBpGrCAljdn5IvXup5Jk6gPyiOVMiQZy0EwUKKyUXL1DIhjCr3ERuZsQIXSvDjkuMVOMlBqzIfEc~v6KDzO~y5ai7iKGw__&amp;Key-Pair-Id=APKAJLOHF5GGSLRBV4ZA"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prohuman.sk/socialna-praca/metoda-validace-podpora-prace-s-dezorientovanymi-lidmi"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doi.org/10.1016/S0272-4944(83)80021-8"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hyperlink" Target="https://www.ifsw.org/what-is-social-work/global-definition-of-social-work/"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pixabay.com/" TargetMode="Externa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psychology.fandom.com/wiki/Maslow's_hierarchy_of_need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0" y="8442"/>
            <a:ext cx="7527866" cy="4315729"/>
          </a:xfrm>
          <a:prstGeom prst="rect">
            <a:avLst/>
          </a:prstGeom>
          <a:noFill/>
          <a:ln>
            <a:noFill/>
          </a:ln>
        </p:spPr>
        <p:txBody>
          <a:bodyPr spcFirstLastPara="1" wrap="square" lIns="648000" tIns="414000" rIns="91425" bIns="0" anchor="ctr" anchorCtr="0">
            <a:noAutofit/>
          </a:bodyPr>
          <a:lstStyle/>
          <a:p>
            <a:pPr marL="0" lvl="0" indent="0" algn="l" rtl="0">
              <a:lnSpc>
                <a:spcPct val="91666"/>
              </a:lnSpc>
              <a:spcBef>
                <a:spcPts val="0"/>
              </a:spcBef>
              <a:spcAft>
                <a:spcPts val="0"/>
              </a:spcAft>
              <a:buClr>
                <a:schemeClr val="lt1"/>
              </a:buClr>
              <a:buSzPts val="4800"/>
              <a:buFont typeface="Arial"/>
              <a:buNone/>
            </a:pPr>
            <a:r>
              <a:rPr lang="cs-CZ" dirty="0"/>
              <a:t>SOCIAL FARMING </a:t>
            </a:r>
            <a:br>
              <a:rPr lang="de-DE" dirty="0"/>
            </a:br>
            <a:r>
              <a:rPr lang="cs-CZ" dirty="0"/>
              <a:t>THEORIES</a:t>
            </a:r>
          </a:p>
        </p:txBody>
      </p:sp>
      <p:sp>
        <p:nvSpPr>
          <p:cNvPr id="89" name="Google Shape;89;p1"/>
          <p:cNvSpPr txBox="1">
            <a:spLocks noGrp="1"/>
          </p:cNvSpPr>
          <p:nvPr>
            <p:ph type="body" idx="1"/>
          </p:nvPr>
        </p:nvSpPr>
        <p:spPr>
          <a:xfrm>
            <a:off x="7527866" y="4003489"/>
            <a:ext cx="313184" cy="260793"/>
          </a:xfrm>
          <a:prstGeom prst="rect">
            <a:avLst/>
          </a:prstGeom>
          <a:noFill/>
          <a:ln>
            <a:noFill/>
          </a:ln>
        </p:spPr>
        <p:txBody>
          <a:bodyPr spcFirstLastPara="1" wrap="square" lIns="0" tIns="0" rIns="0" bIns="0" anchor="b" anchorCtr="0">
            <a:noAutofit/>
          </a:bodyPr>
          <a:lstStyle/>
          <a:p>
            <a:pPr marL="0" lvl="0" indent="0" algn="ctr" rtl="0">
              <a:lnSpc>
                <a:spcPct val="120000"/>
              </a:lnSpc>
              <a:spcBef>
                <a:spcPts val="0"/>
              </a:spcBef>
              <a:spcAft>
                <a:spcPts val="0"/>
              </a:spcAft>
              <a:buClr>
                <a:schemeClr val="lt1"/>
              </a:buClr>
              <a:buSzPts val="1600"/>
              <a:buNone/>
            </a:pPr>
            <a:r>
              <a:rPr lang="cs-CZ" dirty="0"/>
              <a:t>10</a:t>
            </a:r>
          </a:p>
        </p:txBody>
      </p:sp>
      <p:sp>
        <p:nvSpPr>
          <p:cNvPr id="90" name="Google Shape;90;p1"/>
          <p:cNvSpPr txBox="1">
            <a:spLocks noGrp="1"/>
          </p:cNvSpPr>
          <p:nvPr>
            <p:ph type="body" idx="2"/>
          </p:nvPr>
        </p:nvSpPr>
        <p:spPr>
          <a:xfrm>
            <a:off x="7871146" y="4003488"/>
            <a:ext cx="313183" cy="260793"/>
          </a:xfrm>
          <a:prstGeom prst="rect">
            <a:avLst/>
          </a:prstGeom>
          <a:noFill/>
          <a:ln>
            <a:noFill/>
          </a:ln>
        </p:spPr>
        <p:txBody>
          <a:bodyPr spcFirstLastPara="1" wrap="square" lIns="0" tIns="0" rIns="0" bIns="0" anchor="b" anchorCtr="0">
            <a:noAutofit/>
          </a:bodyPr>
          <a:lstStyle/>
          <a:p>
            <a:pPr marL="0" lvl="0" indent="0" algn="ctr" rtl="0">
              <a:lnSpc>
                <a:spcPct val="120000"/>
              </a:lnSpc>
              <a:spcBef>
                <a:spcPts val="0"/>
              </a:spcBef>
              <a:spcAft>
                <a:spcPts val="0"/>
              </a:spcAft>
              <a:buClr>
                <a:schemeClr val="lt1"/>
              </a:buClr>
              <a:buSzPts val="1600"/>
              <a:buNone/>
            </a:pPr>
            <a:r>
              <a:rPr lang="cs-CZ"/>
              <a:t>10</a:t>
            </a:r>
          </a:p>
        </p:txBody>
      </p:sp>
      <p:sp>
        <p:nvSpPr>
          <p:cNvPr id="91" name="Google Shape;91;p1"/>
          <p:cNvSpPr txBox="1">
            <a:spLocks noGrp="1"/>
          </p:cNvSpPr>
          <p:nvPr>
            <p:ph type="body" idx="3"/>
          </p:nvPr>
        </p:nvSpPr>
        <p:spPr>
          <a:xfrm>
            <a:off x="8230211" y="4003490"/>
            <a:ext cx="534334" cy="260793"/>
          </a:xfrm>
          <a:prstGeom prst="rect">
            <a:avLst/>
          </a:prstGeom>
          <a:noFill/>
          <a:ln>
            <a:noFill/>
          </a:ln>
        </p:spPr>
        <p:txBody>
          <a:bodyPr spcFirstLastPara="1" wrap="square" lIns="0" tIns="0" rIns="0" bIns="0" anchor="b" anchorCtr="0">
            <a:noAutofit/>
          </a:bodyPr>
          <a:lstStyle/>
          <a:p>
            <a:pPr marL="0" lvl="0" indent="0" algn="ctr" rtl="0">
              <a:lnSpc>
                <a:spcPct val="120000"/>
              </a:lnSpc>
              <a:spcBef>
                <a:spcPts val="0"/>
              </a:spcBef>
              <a:spcAft>
                <a:spcPts val="0"/>
              </a:spcAft>
              <a:buClr>
                <a:schemeClr val="lt1"/>
              </a:buClr>
              <a:buSzPts val="1600"/>
              <a:buNone/>
            </a:pPr>
            <a:r>
              <a:rPr lang="cs-CZ"/>
              <a:t>2022</a:t>
            </a:r>
          </a:p>
        </p:txBody>
      </p:sp>
      <p:sp>
        <p:nvSpPr>
          <p:cNvPr id="9" name="Zástupný obsah 5">
            <a:extLst>
              <a:ext uri="{FF2B5EF4-FFF2-40B4-BE49-F238E27FC236}">
                <a16:creationId xmlns:a16="http://schemas.microsoft.com/office/drawing/2014/main" id="{2F32F526-0F68-4D27-AC42-431F4A79F8E3}"/>
              </a:ext>
            </a:extLst>
          </p:cNvPr>
          <p:cNvSpPr>
            <a:spLocks noGrp="1"/>
          </p:cNvSpPr>
          <p:nvPr/>
        </p:nvSpPr>
        <p:spPr>
          <a:xfrm>
            <a:off x="7527866" y="2854510"/>
            <a:ext cx="4664134" cy="698512"/>
          </a:xfrm>
          <a:prstGeom prst="rect">
            <a:avLst/>
          </a:prstGeom>
        </p:spPr>
        <p:txBody>
          <a:bodyPr vert="horz" lIns="72000" tIns="0" rIns="180000" bIns="0" rtlCol="0">
            <a:noAutofit/>
          </a:bodyPr>
          <a:lstStyle>
            <a:lvl1pPr marL="0" indent="0" algn="l" defTabSz="914400" rtl="0" eaLnBrk="1" latinLnBrk="0" hangingPunct="1">
              <a:lnSpc>
                <a:spcPts val="1920"/>
              </a:lnSpc>
              <a:spcBef>
                <a:spcPts val="0"/>
              </a:spcBef>
              <a:spcAft>
                <a:spcPts val="200"/>
              </a:spcAft>
              <a:buFont typeface="Arial" panose="020B0604020202020204" pitchFamily="34" charset="0"/>
              <a:buNone/>
              <a:defRPr lang="cs-CZ" sz="1600" kern="1200" spc="30" baseline="0" dirty="0">
                <a:solidFill>
                  <a:schemeClr val="accent6"/>
                </a:solidFill>
                <a:latin typeface="Arial" panose="020B0604020202020204" pitchFamily="34" charset="0"/>
                <a:ea typeface="+mn-ea"/>
                <a:cs typeface="Arial" panose="020B0604020202020204" pitchFamily="34" charset="0"/>
              </a:defRPr>
            </a:lvl1pPr>
            <a:lvl2pPr marL="0" marR="0" indent="0" algn="l" defTabSz="914400" rtl="0" eaLnBrk="1" fontAlgn="auto" latinLnBrk="0" hangingPunct="1">
              <a:lnSpc>
                <a:spcPts val="1600"/>
              </a:lnSpc>
              <a:spcBef>
                <a:spcPts val="0"/>
              </a:spcBef>
              <a:spcAft>
                <a:spcPts val="0"/>
              </a:spcAft>
              <a:buClr>
                <a:schemeClr val="accent2"/>
              </a:buClr>
              <a:buSzTx/>
              <a:buFont typeface="Arial" panose="020B0604020202020204" pitchFamily="34" charset="0"/>
              <a:buNone/>
              <a:tabLst/>
              <a:defRPr lang="cs-CZ" sz="12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Name </a:t>
            </a:r>
            <a:r>
              <a:rPr lang="de-DE" dirty="0" err="1"/>
              <a:t>of</a:t>
            </a:r>
            <a:r>
              <a:rPr lang="de-DE" dirty="0"/>
              <a:t> </a:t>
            </a:r>
            <a:r>
              <a:rPr lang="de-DE" dirty="0" err="1"/>
              <a:t>Lecturer</a:t>
            </a:r>
            <a:endParaRPr lang="en-GB" dirty="0"/>
          </a:p>
          <a:p>
            <a:pPr lvl="1"/>
            <a:r>
              <a:rPr lang="de-DE" dirty="0"/>
              <a:t>Institution </a:t>
            </a:r>
            <a:r>
              <a:rPr lang="de-DE" dirty="0" err="1"/>
              <a:t>of</a:t>
            </a:r>
            <a:r>
              <a:rPr lang="de-DE" dirty="0"/>
              <a:t> </a:t>
            </a:r>
            <a:r>
              <a:rPr lang="de-DE" dirty="0" err="1"/>
              <a:t>Lecturer</a:t>
            </a:r>
            <a:endParaRPr lang="en-GB"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3" name="Google Shape;153;p9"/>
          <p:cNvSpPr txBox="1">
            <a:spLocks noGrp="1"/>
          </p:cNvSpPr>
          <p:nvPr>
            <p:ph type="sldNum" idx="12"/>
          </p:nvPr>
        </p:nvSpPr>
        <p:spPr>
          <a:prstGeom prst="rect">
            <a:avLst/>
          </a:prstGeom>
          <a:noFill/>
          <a:ln>
            <a:noFill/>
          </a:ln>
        </p:spPr>
        <p:txBody>
          <a:bodyPr spcFirstLastPara="1" wrap="square" lIns="0" tIns="45700" rIns="648000" bIns="144000" anchor="b" anchorCtr="0">
            <a:normAutofit/>
          </a:bodyPr>
          <a:lstStyle/>
          <a:p>
            <a:pPr marL="0" lvl="0" indent="0" algn="r" rtl="0">
              <a:lnSpc>
                <a:spcPct val="121363"/>
              </a:lnSpc>
              <a:spcBef>
                <a:spcPts val="0"/>
              </a:spcBef>
              <a:spcAft>
                <a:spcPts val="0"/>
              </a:spcAft>
              <a:buNone/>
            </a:pPr>
            <a:fld id="{00000000-1234-1234-1234-123412341234}" type="slidenum">
              <a:rPr lang="cs-CZ" smtClean="0"/>
              <a:pPr marL="0" lvl="0" indent="0" algn="r" rtl="0">
                <a:lnSpc>
                  <a:spcPct val="121363"/>
                </a:lnSpc>
                <a:spcBef>
                  <a:spcPts val="0"/>
                </a:spcBef>
                <a:spcAft>
                  <a:spcPts val="0"/>
                </a:spcAft>
                <a:buNone/>
              </a:pPr>
              <a:t>10</a:t>
            </a:fld>
            <a:endParaRPr lang="cs-CZ"/>
          </a:p>
        </p:txBody>
      </p:sp>
      <p:sp>
        <p:nvSpPr>
          <p:cNvPr id="150" name="Google Shape;150;p9"/>
          <p:cNvSpPr txBox="1">
            <a:spLocks noGrp="1"/>
          </p:cNvSpPr>
          <p:nvPr>
            <p:ph type="title"/>
          </p:nvPr>
        </p:nvSpPr>
        <p:spPr>
          <a:prstGeom prst="rect">
            <a:avLst/>
          </a:prstGeom>
          <a:noFill/>
          <a:ln>
            <a:noFill/>
          </a:ln>
        </p:spPr>
        <p:txBody>
          <a:bodyPr spcFirstLastPara="1" wrap="square" lIns="0" tIns="46800" rIns="91425" bIns="45700" anchor="t" anchorCtr="0">
            <a:normAutofit/>
          </a:bodyPr>
          <a:lstStyle/>
          <a:p>
            <a:pPr marL="0" lvl="0" indent="0" algn="l" rtl="0">
              <a:lnSpc>
                <a:spcPct val="109677"/>
              </a:lnSpc>
              <a:spcBef>
                <a:spcPts val="0"/>
              </a:spcBef>
              <a:spcAft>
                <a:spcPts val="0"/>
              </a:spcAft>
              <a:buClr>
                <a:schemeClr val="accent1"/>
              </a:buClr>
              <a:buSzPts val="3100"/>
              <a:buFont typeface="Arial"/>
              <a:buNone/>
            </a:pPr>
            <a:r>
              <a:rPr lang="cs-CZ"/>
              <a:t>CONNECTEDNESS AND BELONGING</a:t>
            </a:r>
            <a:endParaRPr lang="cs-CZ" dirty="0"/>
          </a:p>
        </p:txBody>
      </p:sp>
      <p:sp>
        <p:nvSpPr>
          <p:cNvPr id="151" name="Google Shape;151;p9"/>
          <p:cNvSpPr txBox="1">
            <a:spLocks noGrp="1"/>
          </p:cNvSpPr>
          <p:nvPr>
            <p:ph type="body" idx="1"/>
          </p:nvPr>
        </p:nvSpPr>
        <p:spPr>
          <a:xfrm>
            <a:off x="648000" y="1466015"/>
            <a:ext cx="9877985" cy="427769"/>
          </a:xfrm>
          <a:prstGeom prst="rect">
            <a:avLst/>
          </a:prstGeom>
          <a:noFill/>
          <a:ln>
            <a:noFill/>
          </a:ln>
        </p:spPr>
        <p:txBody>
          <a:bodyPr spcFirstLastPara="1" wrap="square" lIns="0" tIns="45700" rIns="91425" bIns="45700" anchor="t" anchorCtr="0">
            <a:normAutofit fontScale="92500" lnSpcReduction="10000"/>
          </a:bodyPr>
          <a:lstStyle/>
          <a:p>
            <a:pPr marL="0" lvl="0" indent="0" algn="l" rtl="0">
              <a:lnSpc>
                <a:spcPct val="113636"/>
              </a:lnSpc>
              <a:spcBef>
                <a:spcPts val="0"/>
              </a:spcBef>
              <a:spcAft>
                <a:spcPts val="0"/>
              </a:spcAft>
              <a:buClr>
                <a:schemeClr val="accent2"/>
              </a:buClr>
              <a:buSzPts val="2200"/>
              <a:buNone/>
            </a:pPr>
            <a:r>
              <a:rPr lang="en-US" dirty="0"/>
              <a:t>Social integration and social cohesion</a:t>
            </a:r>
          </a:p>
        </p:txBody>
      </p:sp>
      <p:sp>
        <p:nvSpPr>
          <p:cNvPr id="152" name="Google Shape;152;p9"/>
          <p:cNvSpPr txBox="1">
            <a:spLocks noGrp="1"/>
          </p:cNvSpPr>
          <p:nvPr>
            <p:ph type="body" idx="2"/>
          </p:nvPr>
        </p:nvSpPr>
        <p:spPr>
          <a:xfrm>
            <a:off x="648000" y="1893784"/>
            <a:ext cx="10896000" cy="3960813"/>
          </a:xfrm>
          <a:prstGeom prst="rect">
            <a:avLst/>
          </a:prstGeom>
          <a:noFill/>
          <a:ln>
            <a:noFill/>
          </a:ln>
        </p:spPr>
        <p:txBody>
          <a:bodyPr spcFirstLastPara="1" wrap="square" lIns="0" tIns="18000" rIns="91425" bIns="45700" anchor="t" anchorCtr="0">
            <a:normAutofit/>
          </a:bodyPr>
          <a:lstStyle/>
          <a:p>
            <a:pPr marL="180000" lvl="1" indent="-180000" algn="l" rtl="0">
              <a:lnSpc>
                <a:spcPct val="120000"/>
              </a:lnSpc>
              <a:spcBef>
                <a:spcPts val="0"/>
              </a:spcBef>
              <a:spcAft>
                <a:spcPts val="0"/>
              </a:spcAft>
              <a:buSzPts val="2000"/>
              <a:buChar char="•"/>
            </a:pPr>
            <a:r>
              <a:rPr lang="en-US" sz="2000" dirty="0"/>
              <a:t>Influence on psychological well-being</a:t>
            </a:r>
          </a:p>
          <a:p>
            <a:pPr marL="180000" lvl="1" indent="-180000" algn="l" rtl="0">
              <a:lnSpc>
                <a:spcPct val="120000"/>
              </a:lnSpc>
              <a:spcBef>
                <a:spcPts val="800"/>
              </a:spcBef>
              <a:spcAft>
                <a:spcPts val="0"/>
              </a:spcAft>
              <a:buSzPts val="2000"/>
              <a:buChar char="•"/>
            </a:pPr>
            <a:r>
              <a:rPr lang="en-US" sz="2000" dirty="0"/>
              <a:t>Being socially connected is the human brain‘s lifelong mission, that has evolved over millions of years, resulting in major differences in the brain that distinguish us from our ancestors (Lieberman, 2013) </a:t>
            </a:r>
          </a:p>
          <a:p>
            <a:pPr marL="180000" lvl="1" indent="-180000" algn="l" rtl="0">
              <a:lnSpc>
                <a:spcPct val="120000"/>
              </a:lnSpc>
              <a:spcBef>
                <a:spcPts val="800"/>
              </a:spcBef>
              <a:spcAft>
                <a:spcPts val="0"/>
              </a:spcAft>
              <a:buSzPts val="2000"/>
              <a:buChar char="•"/>
            </a:pPr>
            <a:r>
              <a:rPr lang="en-US" sz="2000" dirty="0"/>
              <a:t>Disconnection from the normal, required, basic human need of connection </a:t>
            </a:r>
            <a:r>
              <a:rPr lang="en-US" sz="2000" dirty="0" err="1"/>
              <a:t>thourgh</a:t>
            </a:r>
            <a:r>
              <a:rPr lang="en-US" sz="2000" dirty="0"/>
              <a:t> touch and touching. Suicidal </a:t>
            </a:r>
            <a:r>
              <a:rPr lang="en-US" sz="2000" dirty="0" err="1"/>
              <a:t>youngsetrs</a:t>
            </a:r>
            <a:r>
              <a:rPr lang="en-US" sz="2000" dirty="0"/>
              <a:t> have lower tactile sensitivity and responsiveness and lower emotional investment in the body. (Orbach, 2003)</a:t>
            </a:r>
          </a:p>
        </p:txBody>
      </p:sp>
      <p:pic>
        <p:nvPicPr>
          <p:cNvPr id="154" name="Google Shape;154;p9" descr="Zarovnejte Prsty, Ukazováčky, Ruce"/>
          <p:cNvPicPr preferRelativeResize="0"/>
          <p:nvPr/>
        </p:nvPicPr>
        <p:blipFill rotWithShape="1">
          <a:blip r:embed="rId3">
            <a:alphaModFix/>
          </a:blip>
          <a:srcRect t="11229" b="9287"/>
          <a:stretch/>
        </p:blipFill>
        <p:spPr>
          <a:xfrm>
            <a:off x="3958497" y="4760421"/>
            <a:ext cx="4237235" cy="2097579"/>
          </a:xfrm>
          <a:prstGeom prst="rect">
            <a:avLst/>
          </a:prstGeom>
          <a:noFill/>
          <a:ln>
            <a:noFill/>
          </a:ln>
        </p:spPr>
      </p:pic>
      <p:pic>
        <p:nvPicPr>
          <p:cNvPr id="155" name="Google Shape;155;p9" descr="Ruce, Přátelství, Přátelé, Děti, Dítě"/>
          <p:cNvPicPr preferRelativeResize="0"/>
          <p:nvPr/>
        </p:nvPicPr>
        <p:blipFill rotWithShape="1">
          <a:blip r:embed="rId4">
            <a:alphaModFix/>
          </a:blip>
          <a:srcRect t="5797" b="14718"/>
          <a:stretch/>
        </p:blipFill>
        <p:spPr>
          <a:xfrm>
            <a:off x="0" y="4760421"/>
            <a:ext cx="3958498" cy="2097579"/>
          </a:xfrm>
          <a:prstGeom prst="rect">
            <a:avLst/>
          </a:prstGeom>
          <a:noFill/>
          <a:ln>
            <a:noFill/>
          </a:ln>
        </p:spPr>
      </p:pic>
      <p:pic>
        <p:nvPicPr>
          <p:cNvPr id="156" name="Google Shape;156;p9" descr="Louka, Pole, Západ Slunce, Dojemný, Mír"/>
          <p:cNvPicPr preferRelativeResize="0"/>
          <p:nvPr/>
        </p:nvPicPr>
        <p:blipFill rotWithShape="1">
          <a:blip r:embed="rId5">
            <a:alphaModFix/>
          </a:blip>
          <a:srcRect t="14821" b="5655"/>
          <a:stretch/>
        </p:blipFill>
        <p:spPr>
          <a:xfrm>
            <a:off x="8174897" y="4755237"/>
            <a:ext cx="4017103" cy="2102764"/>
          </a:xfrm>
          <a:prstGeom prst="rect">
            <a:avLst/>
          </a:prstGeom>
          <a:noFill/>
          <a:ln>
            <a:noFill/>
          </a:ln>
        </p:spPr>
      </p:pic>
      <p:sp>
        <p:nvSpPr>
          <p:cNvPr id="2" name="TextovéPole 1">
            <a:extLst>
              <a:ext uri="{FF2B5EF4-FFF2-40B4-BE49-F238E27FC236}">
                <a16:creationId xmlns:a16="http://schemas.microsoft.com/office/drawing/2014/main" id="{3F3EC5A5-34AB-0972-7BD8-4211167CDB2D}"/>
              </a:ext>
            </a:extLst>
          </p:cNvPr>
          <p:cNvSpPr txBox="1"/>
          <p:nvPr/>
        </p:nvSpPr>
        <p:spPr>
          <a:xfrm>
            <a:off x="10474975" y="4755237"/>
            <a:ext cx="2858815" cy="276999"/>
          </a:xfrm>
          <a:prstGeom prst="rect">
            <a:avLst/>
          </a:prstGeom>
          <a:noFill/>
        </p:spPr>
        <p:txBody>
          <a:bodyPr wrap="square" rtlCol="0">
            <a:spAutoFit/>
          </a:bodyPr>
          <a:lstStyle/>
          <a:p>
            <a:r>
              <a:rPr lang="cs-CZ" sz="1200" dirty="0" err="1"/>
              <a:t>Photos</a:t>
            </a:r>
            <a:r>
              <a:rPr lang="cs-CZ" sz="1200" dirty="0"/>
              <a:t>: pixabay.com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648000" y="668337"/>
            <a:ext cx="10726738" cy="646113"/>
          </a:xfrm>
          <a:prstGeom prst="rect">
            <a:avLst/>
          </a:prstGeom>
          <a:noFill/>
          <a:ln>
            <a:noFill/>
          </a:ln>
        </p:spPr>
        <p:txBody>
          <a:bodyPr spcFirstLastPara="1" wrap="square" lIns="0" tIns="46800" rIns="91425" bIns="45700" anchor="t" anchorCtr="0">
            <a:normAutofit/>
          </a:bodyPr>
          <a:lstStyle/>
          <a:p>
            <a:pPr marL="0" lvl="0" indent="0" algn="l" rtl="0">
              <a:lnSpc>
                <a:spcPct val="109677"/>
              </a:lnSpc>
              <a:spcBef>
                <a:spcPts val="0"/>
              </a:spcBef>
              <a:spcAft>
                <a:spcPts val="0"/>
              </a:spcAft>
              <a:buClr>
                <a:schemeClr val="accent1"/>
              </a:buClr>
              <a:buSzPts val="3100"/>
              <a:buFont typeface="Arial"/>
              <a:buNone/>
            </a:pPr>
            <a:r>
              <a:rPr lang="cs-CZ"/>
              <a:t>CONNECTEDNESS AND BELONGING</a:t>
            </a:r>
          </a:p>
        </p:txBody>
      </p:sp>
      <p:sp>
        <p:nvSpPr>
          <p:cNvPr id="163" name="Google Shape;163;p10"/>
          <p:cNvSpPr txBox="1">
            <a:spLocks noGrp="1"/>
          </p:cNvSpPr>
          <p:nvPr>
            <p:ph type="body" idx="1"/>
          </p:nvPr>
        </p:nvSpPr>
        <p:spPr>
          <a:xfrm>
            <a:off x="633183" y="1255410"/>
            <a:ext cx="8806092" cy="742950"/>
          </a:xfrm>
          <a:prstGeom prst="rect">
            <a:avLst/>
          </a:prstGeom>
          <a:noFill/>
          <a:ln>
            <a:noFill/>
          </a:ln>
        </p:spPr>
        <p:txBody>
          <a:bodyPr spcFirstLastPara="1" wrap="square" lIns="0" tIns="45700" rIns="91425" bIns="45700" anchor="t" anchorCtr="0">
            <a:normAutofit/>
          </a:bodyPr>
          <a:lstStyle/>
          <a:p>
            <a:pPr marL="0" lvl="0" indent="0" algn="l" rtl="0">
              <a:lnSpc>
                <a:spcPct val="113636"/>
              </a:lnSpc>
              <a:spcBef>
                <a:spcPts val="0"/>
              </a:spcBef>
              <a:spcAft>
                <a:spcPts val="0"/>
              </a:spcAft>
              <a:buClr>
                <a:schemeClr val="accent2"/>
              </a:buClr>
              <a:buSzPts val="2200"/>
              <a:buNone/>
            </a:pPr>
            <a:r>
              <a:rPr lang="en-US"/>
              <a:t>Notion of feeling connected to the world or universe</a:t>
            </a:r>
          </a:p>
        </p:txBody>
      </p:sp>
      <p:sp>
        <p:nvSpPr>
          <p:cNvPr id="164" name="Google Shape;164;p10"/>
          <p:cNvSpPr txBox="1">
            <a:spLocks noGrp="1"/>
          </p:cNvSpPr>
          <p:nvPr>
            <p:ph type="body" idx="2"/>
          </p:nvPr>
        </p:nvSpPr>
        <p:spPr>
          <a:xfrm>
            <a:off x="648000" y="1901523"/>
            <a:ext cx="6294667" cy="4288140"/>
          </a:xfrm>
          <a:prstGeom prst="rect">
            <a:avLst/>
          </a:prstGeom>
          <a:noFill/>
          <a:ln>
            <a:noFill/>
          </a:ln>
        </p:spPr>
        <p:txBody>
          <a:bodyPr spcFirstLastPara="1" wrap="square" lIns="0" tIns="18000" rIns="91425" bIns="45700" anchor="t" anchorCtr="0">
            <a:normAutofit fontScale="92500" lnSpcReduction="10000"/>
          </a:bodyPr>
          <a:lstStyle/>
          <a:p>
            <a:pPr marL="180000" lvl="1" indent="-180000" algn="l" rtl="0">
              <a:lnSpc>
                <a:spcPct val="100000"/>
              </a:lnSpc>
              <a:spcBef>
                <a:spcPts val="0"/>
              </a:spcBef>
              <a:spcAft>
                <a:spcPts val="0"/>
              </a:spcAft>
              <a:buSzPct val="100000"/>
              <a:buChar char="•"/>
            </a:pPr>
            <a:r>
              <a:rPr lang="en-US" sz="2400" dirty="0"/>
              <a:t>Ontological exigence (Marcel, 1948)</a:t>
            </a:r>
            <a:endParaRPr lang="en-US" dirty="0"/>
          </a:p>
          <a:p>
            <a:pPr marL="180000" lvl="1" indent="-180000" algn="l" rtl="0">
              <a:lnSpc>
                <a:spcPct val="100000"/>
              </a:lnSpc>
              <a:spcBef>
                <a:spcPts val="800"/>
              </a:spcBef>
              <a:spcAft>
                <a:spcPts val="0"/>
              </a:spcAft>
              <a:buSzPct val="100000"/>
              <a:buChar char="•"/>
            </a:pPr>
            <a:r>
              <a:rPr lang="en-US" sz="2400" dirty="0"/>
              <a:t>Innate for some level of coherence in the cosmos</a:t>
            </a:r>
          </a:p>
          <a:p>
            <a:pPr marL="180000" lvl="1" indent="-180000" algn="l" rtl="0">
              <a:lnSpc>
                <a:spcPct val="100000"/>
              </a:lnSpc>
              <a:spcBef>
                <a:spcPts val="800"/>
              </a:spcBef>
              <a:spcAft>
                <a:spcPts val="0"/>
              </a:spcAft>
              <a:buSzPct val="100000"/>
              <a:buChar char="•"/>
            </a:pPr>
            <a:r>
              <a:rPr lang="en-US" sz="2400" dirty="0"/>
              <a:t>Experiencing a sense of knowing one‘s place in the world</a:t>
            </a:r>
          </a:p>
          <a:p>
            <a:pPr marL="180000" lvl="1" indent="-180000" algn="l" rtl="0">
              <a:lnSpc>
                <a:spcPct val="100000"/>
              </a:lnSpc>
              <a:spcBef>
                <a:spcPts val="800"/>
              </a:spcBef>
              <a:spcAft>
                <a:spcPts val="0"/>
              </a:spcAft>
              <a:buSzPct val="100000"/>
              <a:buChar char="•"/>
            </a:pPr>
            <a:r>
              <a:rPr lang="en-US" sz="2400" dirty="0"/>
              <a:t>One has a place and purpose (Cutcliffe, Stevenson, 2007)</a:t>
            </a:r>
            <a:endParaRPr lang="en-US" dirty="0"/>
          </a:p>
          <a:p>
            <a:pPr marL="180000" lvl="1" indent="-180000" algn="l" rtl="0">
              <a:lnSpc>
                <a:spcPct val="100000"/>
              </a:lnSpc>
              <a:spcBef>
                <a:spcPts val="800"/>
              </a:spcBef>
              <a:spcAft>
                <a:spcPts val="0"/>
              </a:spcAft>
              <a:buSzPct val="100000"/>
              <a:buChar char="•"/>
            </a:pPr>
            <a:r>
              <a:rPr lang="en-US" sz="2400" dirty="0"/>
              <a:t>Place identity theory (</a:t>
            </a:r>
            <a:r>
              <a:rPr lang="en-US" sz="2400" dirty="0" err="1"/>
              <a:t>Proshansky</a:t>
            </a:r>
            <a:r>
              <a:rPr lang="en-US" sz="2400" dirty="0"/>
              <a:t> et al., 1983)</a:t>
            </a:r>
            <a:endParaRPr lang="en-US" dirty="0"/>
          </a:p>
          <a:p>
            <a:pPr marL="360000" lvl="2" indent="-117475" algn="l" rtl="0">
              <a:lnSpc>
                <a:spcPct val="95000"/>
              </a:lnSpc>
              <a:spcBef>
                <a:spcPts val="800"/>
              </a:spcBef>
              <a:spcAft>
                <a:spcPts val="0"/>
              </a:spcAft>
              <a:buSzPct val="100000"/>
              <a:buChar char="•"/>
            </a:pPr>
            <a:r>
              <a:rPr lang="en-US" sz="2000" dirty="0"/>
              <a:t>Concept of attachment to a specific place</a:t>
            </a:r>
            <a:endParaRPr lang="en-US" dirty="0"/>
          </a:p>
          <a:p>
            <a:pPr marL="360000" lvl="2" indent="-117475" algn="l" rtl="0">
              <a:lnSpc>
                <a:spcPct val="95000"/>
              </a:lnSpc>
              <a:spcBef>
                <a:spcPts val="800"/>
              </a:spcBef>
              <a:spcAft>
                <a:spcPts val="0"/>
              </a:spcAft>
              <a:buSzPct val="100000"/>
              <a:buChar char="•"/>
            </a:pPr>
            <a:r>
              <a:rPr lang="en-US" sz="2000" dirty="0"/>
              <a:t>Identity formation as a social construct dependent on community, shared norms, historical determinism, culture, language, social class, landscape</a:t>
            </a:r>
          </a:p>
          <a:p>
            <a:pPr marL="0" lvl="1" indent="0" algn="l" rtl="0">
              <a:lnSpc>
                <a:spcPct val="120000"/>
              </a:lnSpc>
              <a:spcBef>
                <a:spcPts val="800"/>
              </a:spcBef>
              <a:spcAft>
                <a:spcPts val="0"/>
              </a:spcAft>
              <a:buSzPct val="100000"/>
              <a:buNone/>
            </a:pPr>
            <a:endParaRPr lang="en-US" sz="2000" dirty="0"/>
          </a:p>
        </p:txBody>
      </p:sp>
      <p:sp>
        <p:nvSpPr>
          <p:cNvPr id="165" name="Google Shape;165;p10"/>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rmAutofit/>
          </a:bodyPr>
          <a:lstStyle/>
          <a:p>
            <a:pPr marL="0" lvl="0" indent="0" algn="r" rtl="0">
              <a:lnSpc>
                <a:spcPct val="121363"/>
              </a:lnSpc>
              <a:spcBef>
                <a:spcPts val="0"/>
              </a:spcBef>
              <a:spcAft>
                <a:spcPts val="0"/>
              </a:spcAft>
              <a:buNone/>
            </a:pPr>
            <a:fld id="{00000000-1234-1234-1234-123412341234}" type="slidenum">
              <a:rPr lang="cs-CZ" smtClean="0"/>
              <a:pPr marL="0" lvl="0" indent="0" algn="r" rtl="0">
                <a:lnSpc>
                  <a:spcPct val="121363"/>
                </a:lnSpc>
                <a:spcBef>
                  <a:spcPts val="0"/>
                </a:spcBef>
                <a:spcAft>
                  <a:spcPts val="0"/>
                </a:spcAft>
                <a:buNone/>
              </a:pPr>
              <a:t>11</a:t>
            </a:fld>
            <a:endParaRPr lang="cs-CZ"/>
          </a:p>
        </p:txBody>
      </p:sp>
      <p:pic>
        <p:nvPicPr>
          <p:cNvPr id="166" name="Google Shape;166;p10" descr="Obsah obrázku tráva, exteriér, strom, travnaté&#10;&#10;Popis byl vytvořen automaticky"/>
          <p:cNvPicPr preferRelativeResize="0"/>
          <p:nvPr/>
        </p:nvPicPr>
        <p:blipFill rotWithShape="1">
          <a:blip r:embed="rId3">
            <a:alphaModFix/>
          </a:blip>
          <a:srcRect/>
          <a:stretch/>
        </p:blipFill>
        <p:spPr>
          <a:xfrm>
            <a:off x="7842249" y="668337"/>
            <a:ext cx="4552951" cy="3035300"/>
          </a:xfrm>
          <a:prstGeom prst="rect">
            <a:avLst/>
          </a:prstGeom>
          <a:noFill/>
          <a:ln>
            <a:noFill/>
          </a:ln>
        </p:spPr>
      </p:pic>
      <p:pic>
        <p:nvPicPr>
          <p:cNvPr id="167" name="Google Shape;167;p10" descr="Obsah obrázku exteriér, obloha, tráva, osoba&#10;&#10;Popis byl vytvořen automaticky"/>
          <p:cNvPicPr preferRelativeResize="0"/>
          <p:nvPr/>
        </p:nvPicPr>
        <p:blipFill rotWithShape="1">
          <a:blip r:embed="rId4">
            <a:alphaModFix/>
          </a:blip>
          <a:srcRect/>
          <a:stretch/>
        </p:blipFill>
        <p:spPr>
          <a:xfrm>
            <a:off x="7842249" y="3591554"/>
            <a:ext cx="4552951" cy="3414713"/>
          </a:xfrm>
          <a:prstGeom prst="rect">
            <a:avLst/>
          </a:prstGeom>
          <a:noFill/>
          <a:ln>
            <a:noFill/>
          </a:ln>
        </p:spPr>
      </p:pic>
      <p:sp>
        <p:nvSpPr>
          <p:cNvPr id="3" name="TextovéPole 2">
            <a:extLst>
              <a:ext uri="{FF2B5EF4-FFF2-40B4-BE49-F238E27FC236}">
                <a16:creationId xmlns:a16="http://schemas.microsoft.com/office/drawing/2014/main" id="{7B037758-EDE0-EF59-725E-A9CF99502EDA}"/>
              </a:ext>
            </a:extLst>
          </p:cNvPr>
          <p:cNvSpPr txBox="1"/>
          <p:nvPr/>
        </p:nvSpPr>
        <p:spPr>
          <a:xfrm flipH="1">
            <a:off x="3385659" y="6418789"/>
            <a:ext cx="4456590" cy="307777"/>
          </a:xfrm>
          <a:prstGeom prst="rect">
            <a:avLst/>
          </a:prstGeom>
          <a:noFill/>
        </p:spPr>
        <p:txBody>
          <a:bodyPr wrap="square" rtlCol="0">
            <a:spAutoFit/>
          </a:bodyPr>
          <a:lstStyle/>
          <a:p>
            <a:pPr algn="r"/>
            <a:r>
              <a:rPr lang="cs-CZ" dirty="0" err="1"/>
              <a:t>Photos</a:t>
            </a:r>
            <a:r>
              <a:rPr lang="cs-CZ" dirty="0"/>
              <a:t>: </a:t>
            </a:r>
            <a:r>
              <a:rPr lang="cs-CZ" dirty="0" err="1"/>
              <a:t>Social</a:t>
            </a:r>
            <a:r>
              <a:rPr lang="cs-CZ" dirty="0"/>
              <a:t> </a:t>
            </a:r>
            <a:r>
              <a:rPr lang="cs-CZ" dirty="0" err="1"/>
              <a:t>farm</a:t>
            </a:r>
            <a:r>
              <a:rPr lang="cs-CZ" dirty="0"/>
              <a:t> Jasan. </a:t>
            </a:r>
            <a:r>
              <a:rPr lang="cs-CZ" sz="1000" dirty="0" err="1"/>
              <a:t>Author</a:t>
            </a:r>
            <a:r>
              <a:rPr lang="cs-CZ" sz="1000" dirty="0"/>
              <a:t>: Martin Matěj</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1"/>
          <p:cNvPicPr preferRelativeResize="0"/>
          <p:nvPr/>
        </p:nvPicPr>
        <p:blipFill rotWithShape="1">
          <a:blip r:embed="rId3">
            <a:alphaModFix/>
          </a:blip>
          <a:srcRect/>
          <a:stretch/>
        </p:blipFill>
        <p:spPr>
          <a:xfrm>
            <a:off x="6217920" y="1634"/>
            <a:ext cx="3622371" cy="2515098"/>
          </a:xfrm>
          <a:prstGeom prst="rect">
            <a:avLst/>
          </a:prstGeom>
          <a:noFill/>
          <a:ln>
            <a:noFill/>
          </a:ln>
        </p:spPr>
      </p:pic>
      <p:pic>
        <p:nvPicPr>
          <p:cNvPr id="173" name="Google Shape;173;p11"/>
          <p:cNvPicPr preferRelativeResize="0"/>
          <p:nvPr/>
        </p:nvPicPr>
        <p:blipFill rotWithShape="1">
          <a:blip r:embed="rId4">
            <a:alphaModFix/>
          </a:blip>
          <a:srcRect/>
          <a:stretch/>
        </p:blipFill>
        <p:spPr>
          <a:xfrm>
            <a:off x="6217920" y="2515098"/>
            <a:ext cx="3064555" cy="4334071"/>
          </a:xfrm>
          <a:prstGeom prst="rect">
            <a:avLst/>
          </a:prstGeom>
          <a:noFill/>
          <a:ln>
            <a:noFill/>
          </a:ln>
        </p:spPr>
      </p:pic>
      <p:pic>
        <p:nvPicPr>
          <p:cNvPr id="174" name="Google Shape;174;p11"/>
          <p:cNvPicPr preferRelativeResize="0"/>
          <p:nvPr/>
        </p:nvPicPr>
        <p:blipFill rotWithShape="1">
          <a:blip r:embed="rId5">
            <a:alphaModFix/>
          </a:blip>
          <a:srcRect/>
          <a:stretch/>
        </p:blipFill>
        <p:spPr>
          <a:xfrm>
            <a:off x="-1" y="2305258"/>
            <a:ext cx="3027096" cy="4540645"/>
          </a:xfrm>
          <a:prstGeom prst="rect">
            <a:avLst/>
          </a:prstGeom>
          <a:noFill/>
          <a:ln>
            <a:noFill/>
          </a:ln>
        </p:spPr>
      </p:pic>
      <p:pic>
        <p:nvPicPr>
          <p:cNvPr id="175" name="Google Shape;175;p11"/>
          <p:cNvPicPr preferRelativeResize="0"/>
          <p:nvPr/>
        </p:nvPicPr>
        <p:blipFill rotWithShape="1">
          <a:blip r:embed="rId6">
            <a:alphaModFix/>
          </a:blip>
          <a:srcRect/>
          <a:stretch/>
        </p:blipFill>
        <p:spPr>
          <a:xfrm>
            <a:off x="0" y="0"/>
            <a:ext cx="2821577" cy="2769326"/>
          </a:xfrm>
          <a:prstGeom prst="rect">
            <a:avLst/>
          </a:prstGeom>
          <a:noFill/>
          <a:ln>
            <a:noFill/>
          </a:ln>
        </p:spPr>
      </p:pic>
      <p:pic>
        <p:nvPicPr>
          <p:cNvPr id="176" name="Google Shape;176;p11"/>
          <p:cNvPicPr preferRelativeResize="0"/>
          <p:nvPr/>
        </p:nvPicPr>
        <p:blipFill rotWithShape="1">
          <a:blip r:embed="rId7">
            <a:alphaModFix/>
          </a:blip>
          <a:srcRect/>
          <a:stretch/>
        </p:blipFill>
        <p:spPr>
          <a:xfrm>
            <a:off x="9282475" y="2518366"/>
            <a:ext cx="2909525" cy="4327537"/>
          </a:xfrm>
          <a:prstGeom prst="rect">
            <a:avLst/>
          </a:prstGeom>
          <a:noFill/>
          <a:ln>
            <a:noFill/>
          </a:ln>
        </p:spPr>
      </p:pic>
      <p:pic>
        <p:nvPicPr>
          <p:cNvPr id="177" name="Google Shape;177;p11"/>
          <p:cNvPicPr preferRelativeResize="0"/>
          <p:nvPr/>
        </p:nvPicPr>
        <p:blipFill rotWithShape="1">
          <a:blip r:embed="rId8">
            <a:alphaModFix/>
          </a:blip>
          <a:srcRect/>
          <a:stretch/>
        </p:blipFill>
        <p:spPr>
          <a:xfrm>
            <a:off x="2821577" y="-15363"/>
            <a:ext cx="3396343" cy="6861266"/>
          </a:xfrm>
          <a:prstGeom prst="rect">
            <a:avLst/>
          </a:prstGeom>
          <a:noFill/>
          <a:ln>
            <a:noFill/>
          </a:ln>
        </p:spPr>
      </p:pic>
      <p:pic>
        <p:nvPicPr>
          <p:cNvPr id="178" name="Google Shape;178;p11"/>
          <p:cNvPicPr preferRelativeResize="0"/>
          <p:nvPr/>
        </p:nvPicPr>
        <p:blipFill rotWithShape="1">
          <a:blip r:embed="rId9">
            <a:alphaModFix/>
          </a:blip>
          <a:srcRect/>
          <a:stretch/>
        </p:blipFill>
        <p:spPr>
          <a:xfrm>
            <a:off x="9282474" y="-13063"/>
            <a:ext cx="2909525" cy="2531429"/>
          </a:xfrm>
          <a:prstGeom prst="rect">
            <a:avLst/>
          </a:prstGeom>
          <a:noFill/>
          <a:ln>
            <a:noFill/>
          </a:ln>
        </p:spPr>
      </p:pic>
      <p:sp>
        <p:nvSpPr>
          <p:cNvPr id="2" name="TextovéPole 1">
            <a:extLst>
              <a:ext uri="{FF2B5EF4-FFF2-40B4-BE49-F238E27FC236}">
                <a16:creationId xmlns:a16="http://schemas.microsoft.com/office/drawing/2014/main" id="{E8DAEAF8-7F7D-3455-0E32-C28942AA549F}"/>
              </a:ext>
            </a:extLst>
          </p:cNvPr>
          <p:cNvSpPr txBox="1"/>
          <p:nvPr/>
        </p:nvSpPr>
        <p:spPr>
          <a:xfrm>
            <a:off x="10569042" y="6432038"/>
            <a:ext cx="9375025" cy="276999"/>
          </a:xfrm>
          <a:prstGeom prst="rect">
            <a:avLst/>
          </a:prstGeom>
          <a:noFill/>
        </p:spPr>
        <p:txBody>
          <a:bodyPr wrap="square" rtlCol="0">
            <a:spAutoFit/>
          </a:bodyPr>
          <a:lstStyle/>
          <a:p>
            <a:r>
              <a:rPr lang="cs-CZ" sz="1200" dirty="0" err="1">
                <a:solidFill>
                  <a:schemeClr val="bg1"/>
                </a:solidFill>
              </a:rPr>
              <a:t>Photos</a:t>
            </a:r>
            <a:r>
              <a:rPr lang="cs-CZ" sz="1200" dirty="0">
                <a:solidFill>
                  <a:schemeClr val="bg1"/>
                </a:solidFill>
              </a:rPr>
              <a:t>: pixabay.com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2"/>
          <p:cNvSpPr txBox="1">
            <a:spLocks noGrp="1"/>
          </p:cNvSpPr>
          <p:nvPr>
            <p:ph type="title"/>
          </p:nvPr>
        </p:nvSpPr>
        <p:spPr>
          <a:xfrm>
            <a:off x="648000" y="668337"/>
            <a:ext cx="10959798" cy="1022351"/>
          </a:xfrm>
          <a:noFill/>
          <a:ln>
            <a:noFill/>
          </a:ln>
        </p:spPr>
        <p:txBody>
          <a:bodyPr spcFirstLastPara="1" wrap="square" lIns="0" tIns="46800" rIns="91425" bIns="45700" anchor="t" anchorCtr="0">
            <a:normAutofit/>
          </a:bodyPr>
          <a:lstStyle/>
          <a:p>
            <a:pPr lvl="0"/>
            <a:r>
              <a:rPr lang="en-US"/>
              <a:t>HABITAT THEORY (GORDON H. ORIANS, 1980)</a:t>
            </a:r>
          </a:p>
        </p:txBody>
      </p:sp>
      <p:sp>
        <p:nvSpPr>
          <p:cNvPr id="185" name="Google Shape;185;p12"/>
          <p:cNvSpPr txBox="1">
            <a:spLocks noGrp="1"/>
          </p:cNvSpPr>
          <p:nvPr>
            <p:ph type="body" idx="2"/>
          </p:nvPr>
        </p:nvSpPr>
        <p:spPr>
          <a:xfrm>
            <a:off x="662213" y="1181504"/>
            <a:ext cx="9338129" cy="5154612"/>
          </a:xfrm>
          <a:noFill/>
          <a:ln>
            <a:noFill/>
          </a:ln>
        </p:spPr>
        <p:txBody>
          <a:bodyPr spcFirstLastPara="1" wrap="square" lIns="0" tIns="72000" rIns="91425" bIns="45700" anchor="t" anchorCtr="0">
            <a:noAutofit/>
          </a:bodyPr>
          <a:lstStyle/>
          <a:p>
            <a:pPr marL="0" indent="0">
              <a:lnSpc>
                <a:spcPct val="110000"/>
              </a:lnSpc>
            </a:pPr>
            <a:r>
              <a:rPr lang="en-US" sz="2300" dirty="0">
                <a:solidFill>
                  <a:schemeClr val="tx1"/>
                </a:solidFill>
              </a:rPr>
              <a:t>Evolutionary psychology, savannas-type landscape (African savannah, Charles Darwin‘s theory in his The Origin of Species, 1859)</a:t>
            </a:r>
          </a:p>
          <a:p>
            <a:pPr marL="800100" lvl="1" indent="-342900">
              <a:lnSpc>
                <a:spcPct val="110000"/>
              </a:lnSpc>
              <a:buFont typeface="Arial" panose="020B0604020202020204" pitchFamily="34" charset="0"/>
              <a:buChar char="•"/>
            </a:pPr>
            <a:r>
              <a:rPr lang="en-US" sz="1800" dirty="0">
                <a:solidFill>
                  <a:schemeClr val="tx1"/>
                </a:solidFill>
              </a:rPr>
              <a:t>„Natural selection should have </a:t>
            </a:r>
            <a:r>
              <a:rPr lang="en-US" sz="1800" dirty="0" err="1">
                <a:solidFill>
                  <a:schemeClr val="tx1"/>
                </a:solidFill>
              </a:rPr>
              <a:t>favoured</a:t>
            </a:r>
            <a:r>
              <a:rPr lang="en-US" sz="1800" dirty="0">
                <a:solidFill>
                  <a:schemeClr val="tx1"/>
                </a:solidFill>
              </a:rPr>
              <a:t> individuals </a:t>
            </a:r>
            <a:br>
              <a:rPr lang="en-US" sz="1800" dirty="0">
                <a:solidFill>
                  <a:schemeClr val="tx1"/>
                </a:solidFill>
              </a:rPr>
            </a:br>
            <a:r>
              <a:rPr lang="en-US" sz="1800" dirty="0">
                <a:solidFill>
                  <a:schemeClr val="tx1"/>
                </a:solidFill>
              </a:rPr>
              <a:t>who were motivated to </a:t>
            </a:r>
            <a:r>
              <a:rPr lang="en-US" sz="1800" dirty="0" err="1">
                <a:solidFill>
                  <a:schemeClr val="tx1"/>
                </a:solidFill>
              </a:rPr>
              <a:t>exprole</a:t>
            </a:r>
            <a:r>
              <a:rPr lang="en-US" sz="1800" dirty="0">
                <a:solidFill>
                  <a:schemeClr val="tx1"/>
                </a:solidFill>
              </a:rPr>
              <a:t> and settle in </a:t>
            </a:r>
            <a:br>
              <a:rPr lang="en-US" sz="1800" dirty="0">
                <a:solidFill>
                  <a:schemeClr val="tx1"/>
                </a:solidFill>
              </a:rPr>
            </a:br>
            <a:r>
              <a:rPr lang="en-US" sz="1800" dirty="0">
                <a:solidFill>
                  <a:schemeClr val="tx1"/>
                </a:solidFill>
              </a:rPr>
              <a:t>environments likely to afford the necessities of life but </a:t>
            </a:r>
            <a:br>
              <a:rPr lang="en-US" sz="1800" dirty="0">
                <a:solidFill>
                  <a:schemeClr val="tx1"/>
                </a:solidFill>
              </a:rPr>
            </a:br>
            <a:r>
              <a:rPr lang="en-US" sz="1800" dirty="0">
                <a:solidFill>
                  <a:schemeClr val="tx1"/>
                </a:solidFill>
              </a:rPr>
              <a:t>to avoid environments with poorer resources of posing</a:t>
            </a:r>
            <a:br>
              <a:rPr lang="en-US" sz="1800" dirty="0">
                <a:solidFill>
                  <a:schemeClr val="tx1"/>
                </a:solidFill>
              </a:rPr>
            </a:br>
            <a:r>
              <a:rPr lang="en-US" sz="1800" dirty="0">
                <a:solidFill>
                  <a:schemeClr val="tx1"/>
                </a:solidFill>
              </a:rPr>
              <a:t>higher risks“ (</a:t>
            </a:r>
            <a:r>
              <a:rPr lang="en-US" sz="1800" dirty="0" err="1">
                <a:solidFill>
                  <a:schemeClr val="tx1"/>
                </a:solidFill>
              </a:rPr>
              <a:t>Orians</a:t>
            </a:r>
            <a:r>
              <a:rPr lang="en-US" sz="1800" dirty="0">
                <a:solidFill>
                  <a:schemeClr val="tx1"/>
                </a:solidFill>
              </a:rPr>
              <a:t> &amp; </a:t>
            </a:r>
            <a:r>
              <a:rPr lang="en-US" sz="1800" dirty="0" err="1">
                <a:solidFill>
                  <a:schemeClr val="tx1"/>
                </a:solidFill>
              </a:rPr>
              <a:t>Heerwagen</a:t>
            </a:r>
            <a:r>
              <a:rPr lang="en-US" sz="1800" dirty="0">
                <a:solidFill>
                  <a:schemeClr val="tx1"/>
                </a:solidFill>
              </a:rPr>
              <a:t>, 1992)</a:t>
            </a:r>
          </a:p>
          <a:p>
            <a:pPr marL="0" indent="0">
              <a:spcBef>
                <a:spcPts val="1200"/>
              </a:spcBef>
            </a:pPr>
            <a:r>
              <a:rPr lang="en-US" sz="2300" dirty="0">
                <a:solidFill>
                  <a:schemeClr val="tx1"/>
                </a:solidFill>
              </a:rPr>
              <a:t>Landscape preferences (parks, grasslands, trees)</a:t>
            </a:r>
            <a:br>
              <a:rPr lang="en-US" sz="2300" dirty="0">
                <a:solidFill>
                  <a:schemeClr val="tx1"/>
                </a:solidFill>
              </a:rPr>
            </a:br>
            <a:r>
              <a:rPr lang="en-US" sz="2300" dirty="0">
                <a:solidFill>
                  <a:schemeClr val="tx1"/>
                </a:solidFill>
              </a:rPr>
              <a:t>– positive emotions</a:t>
            </a:r>
          </a:p>
          <a:p>
            <a:pPr marL="800100" lvl="1" indent="-342900">
              <a:spcBef>
                <a:spcPts val="0"/>
              </a:spcBef>
              <a:buFont typeface="Arial" panose="020B0604020202020204" pitchFamily="34" charset="0"/>
              <a:buChar char="•"/>
            </a:pPr>
            <a:r>
              <a:rPr lang="en-US" sz="1800" dirty="0">
                <a:solidFill>
                  <a:schemeClr val="tx1"/>
                </a:solidFill>
              </a:rPr>
              <a:t>Clarity - sense of security</a:t>
            </a:r>
          </a:p>
          <a:p>
            <a:pPr marL="800100" lvl="1" indent="-342900">
              <a:spcBef>
                <a:spcPts val="0"/>
              </a:spcBef>
              <a:buFont typeface="Arial" panose="020B0604020202020204" pitchFamily="34" charset="0"/>
              <a:buChar char="•"/>
            </a:pPr>
            <a:r>
              <a:rPr lang="en-US" sz="1800" dirty="0">
                <a:solidFill>
                  <a:schemeClr val="tx1"/>
                </a:solidFill>
              </a:rPr>
              <a:t>Food security</a:t>
            </a:r>
          </a:p>
          <a:p>
            <a:pPr marL="800100" lvl="1" indent="-342900">
              <a:spcBef>
                <a:spcPts val="0"/>
              </a:spcBef>
              <a:buFont typeface="Arial" panose="020B0604020202020204" pitchFamily="34" charset="0"/>
              <a:buChar char="•"/>
            </a:pPr>
            <a:r>
              <a:rPr lang="en-US" sz="1800" dirty="0">
                <a:solidFill>
                  <a:schemeClr val="tx1"/>
                </a:solidFill>
              </a:rPr>
              <a:t>Water  </a:t>
            </a:r>
          </a:p>
          <a:p>
            <a:pPr marL="800100" lvl="1" indent="-342900">
              <a:spcBef>
                <a:spcPts val="0"/>
              </a:spcBef>
              <a:buFont typeface="Arial" panose="020B0604020202020204" pitchFamily="34" charset="0"/>
              <a:buChar char="•"/>
            </a:pPr>
            <a:r>
              <a:rPr lang="en-US" sz="1800" dirty="0">
                <a:solidFill>
                  <a:schemeClr val="tx1"/>
                </a:solidFill>
              </a:rPr>
              <a:t>Shelter</a:t>
            </a:r>
          </a:p>
        </p:txBody>
      </p:sp>
      <p:sp>
        <p:nvSpPr>
          <p:cNvPr id="186" name="Google Shape;186;p12"/>
          <p:cNvSpPr txBox="1">
            <a:spLocks noGrp="1"/>
          </p:cNvSpPr>
          <p:nvPr>
            <p:ph type="sldNum" idx="12"/>
          </p:nvPr>
        </p:nvSpPr>
        <p:spPr>
          <a:xfrm>
            <a:off x="9439275" y="6300057"/>
            <a:ext cx="2743200" cy="545243"/>
          </a:xfrm>
          <a:noFill/>
          <a:ln>
            <a:noFill/>
          </a:ln>
        </p:spPr>
        <p:txBody>
          <a:bodyPr spcFirstLastPara="1" wrap="square" lIns="0" tIns="45700" rIns="648000" bIns="144000" anchor="b" anchorCtr="0">
            <a:normAutofit/>
          </a:bodyPr>
          <a:lstStyle/>
          <a:p>
            <a:pPr lvl="0"/>
            <a:fld id="{00000000-1234-1234-1234-123412341234}" type="slidenum">
              <a:rPr lang="cs-CZ" smtClean="0"/>
              <a:pPr lvl="0"/>
              <a:t>13</a:t>
            </a:fld>
            <a:endParaRPr lang="cs-CZ"/>
          </a:p>
        </p:txBody>
      </p:sp>
      <p:pic>
        <p:nvPicPr>
          <p:cNvPr id="187" name="Google Shape;187;p12" descr="Obsah obrázku sníh, exteriér, obloha, hora&#10;&#10;Popis byl vytvořen automaticky"/>
          <p:cNvPicPr preferRelativeResize="0"/>
          <p:nvPr/>
        </p:nvPicPr>
        <p:blipFill rotWithShape="1">
          <a:blip r:embed="rId3">
            <a:alphaModFix/>
          </a:blip>
          <a:srcRect r="14157" b="8494"/>
          <a:stretch/>
        </p:blipFill>
        <p:spPr>
          <a:xfrm>
            <a:off x="7351590" y="2229934"/>
            <a:ext cx="4971038" cy="3974242"/>
          </a:xfrm>
          <a:prstGeom prst="rect">
            <a:avLst/>
          </a:prstGeom>
          <a:noFill/>
          <a:ln>
            <a:noFill/>
          </a:ln>
        </p:spPr>
      </p:pic>
      <p:sp>
        <p:nvSpPr>
          <p:cNvPr id="2" name="TextovéPole 1">
            <a:extLst>
              <a:ext uri="{FF2B5EF4-FFF2-40B4-BE49-F238E27FC236}">
                <a16:creationId xmlns:a16="http://schemas.microsoft.com/office/drawing/2014/main" id="{904DF8CF-12DF-1F97-A71C-706C1AA86DFF}"/>
              </a:ext>
            </a:extLst>
          </p:cNvPr>
          <p:cNvSpPr txBox="1"/>
          <p:nvPr/>
        </p:nvSpPr>
        <p:spPr>
          <a:xfrm flipH="1">
            <a:off x="7351590" y="5815738"/>
            <a:ext cx="4456590" cy="307777"/>
          </a:xfrm>
          <a:prstGeom prst="rect">
            <a:avLst/>
          </a:prstGeom>
          <a:noFill/>
        </p:spPr>
        <p:txBody>
          <a:bodyPr wrap="square" rtlCol="0">
            <a:spAutoFit/>
          </a:bodyPr>
          <a:lstStyle/>
          <a:p>
            <a:r>
              <a:rPr lang="cs-CZ" dirty="0" err="1"/>
              <a:t>Photo</a:t>
            </a:r>
            <a:r>
              <a:rPr lang="cs-CZ" dirty="0"/>
              <a:t>: </a:t>
            </a:r>
            <a:r>
              <a:rPr lang="cs-CZ" dirty="0" err="1"/>
              <a:t>Social</a:t>
            </a:r>
            <a:r>
              <a:rPr lang="cs-CZ" dirty="0"/>
              <a:t> </a:t>
            </a:r>
            <a:r>
              <a:rPr lang="cs-CZ" dirty="0" err="1"/>
              <a:t>farm</a:t>
            </a:r>
            <a:r>
              <a:rPr lang="cs-CZ" dirty="0"/>
              <a:t> Jasan. </a:t>
            </a:r>
            <a:r>
              <a:rPr lang="cs-CZ" sz="1000" dirty="0" err="1"/>
              <a:t>Author</a:t>
            </a:r>
            <a:r>
              <a:rPr lang="cs-CZ" sz="1000" dirty="0"/>
              <a:t>: Martin Matěj</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3"/>
          <p:cNvSpPr txBox="1">
            <a:spLocks noGrp="1"/>
          </p:cNvSpPr>
          <p:nvPr>
            <p:ph type="title"/>
          </p:nvPr>
        </p:nvSpPr>
        <p:spPr>
          <a:xfrm>
            <a:off x="9525" y="681037"/>
            <a:ext cx="10506075" cy="804863"/>
          </a:xfrm>
          <a:prstGeom prst="rect">
            <a:avLst/>
          </a:prstGeom>
          <a:noFill/>
          <a:ln>
            <a:noFill/>
          </a:ln>
        </p:spPr>
        <p:txBody>
          <a:bodyPr spcFirstLastPara="1" wrap="square" lIns="648000" tIns="45700" rIns="91425" bIns="45700" anchor="ctr" anchorCtr="0">
            <a:normAutofit fontScale="90000"/>
          </a:bodyPr>
          <a:lstStyle/>
          <a:p>
            <a:pPr marL="0" lvl="0" indent="0" algn="l" rtl="0">
              <a:lnSpc>
                <a:spcPct val="103030"/>
              </a:lnSpc>
              <a:spcBef>
                <a:spcPts val="0"/>
              </a:spcBef>
              <a:spcAft>
                <a:spcPts val="0"/>
              </a:spcAft>
              <a:buClr>
                <a:schemeClr val="accent1"/>
              </a:buClr>
              <a:buSzPct val="100000"/>
              <a:buFont typeface="Arial"/>
              <a:buNone/>
            </a:pPr>
            <a:r>
              <a:rPr lang="cs-CZ"/>
              <a:t>CONTACT WITH NATURE</a:t>
            </a:r>
            <a:br>
              <a:rPr lang="cs-CZ"/>
            </a:br>
            <a:endParaRPr lang="cs-CZ"/>
          </a:p>
        </p:txBody>
      </p:sp>
      <p:sp>
        <p:nvSpPr>
          <p:cNvPr id="193" name="Google Shape;193;p13"/>
          <p:cNvSpPr txBox="1">
            <a:spLocks noGrp="1"/>
          </p:cNvSpPr>
          <p:nvPr>
            <p:ph type="body" idx="1"/>
          </p:nvPr>
        </p:nvSpPr>
        <p:spPr>
          <a:xfrm>
            <a:off x="558799" y="1464733"/>
            <a:ext cx="10936515" cy="5071534"/>
          </a:xfrm>
          <a:prstGeom prst="rect">
            <a:avLst/>
          </a:prstGeom>
          <a:noFill/>
          <a:ln>
            <a:noFill/>
          </a:ln>
        </p:spPr>
        <p:txBody>
          <a:bodyPr spcFirstLastPara="1" wrap="square" lIns="648000" tIns="0" rIns="0" bIns="0" anchor="t" anchorCtr="0">
            <a:normAutofit/>
          </a:bodyPr>
          <a:lstStyle/>
          <a:p>
            <a:pPr marL="342900" lvl="0" indent="-342900" algn="l" rtl="0">
              <a:lnSpc>
                <a:spcPct val="120000"/>
              </a:lnSpc>
              <a:spcBef>
                <a:spcPts val="0"/>
              </a:spcBef>
              <a:spcAft>
                <a:spcPts val="0"/>
              </a:spcAft>
              <a:buClr>
                <a:schemeClr val="accent2"/>
              </a:buClr>
              <a:buSzPts val="2300"/>
              <a:buFont typeface="Arial" panose="020B0604020202020204" pitchFamily="34" charset="0"/>
              <a:buChar char="•"/>
            </a:pPr>
            <a:r>
              <a:rPr lang="en-US" dirty="0"/>
              <a:t>Improve psychological health and well-being</a:t>
            </a:r>
          </a:p>
          <a:p>
            <a:pPr marL="342900" lvl="0" indent="-342900" algn="l" rtl="0">
              <a:lnSpc>
                <a:spcPct val="120000"/>
              </a:lnSpc>
              <a:spcBef>
                <a:spcPts val="0"/>
              </a:spcBef>
              <a:spcAft>
                <a:spcPts val="0"/>
              </a:spcAft>
              <a:buClr>
                <a:schemeClr val="accent2"/>
              </a:buClr>
              <a:buSzPts val="2300"/>
              <a:buFont typeface="Arial" panose="020B0604020202020204" pitchFamily="34" charset="0"/>
              <a:buChar char="•"/>
            </a:pPr>
            <a:r>
              <a:rPr lang="en-US" dirty="0"/>
              <a:t>Reducing stress and enhancing a person‘s mood</a:t>
            </a:r>
          </a:p>
          <a:p>
            <a:pPr marL="342900" lvl="0" indent="-342900" algn="l" rtl="0">
              <a:lnSpc>
                <a:spcPct val="120000"/>
              </a:lnSpc>
              <a:spcBef>
                <a:spcPts val="0"/>
              </a:spcBef>
              <a:spcAft>
                <a:spcPts val="0"/>
              </a:spcAft>
              <a:buClr>
                <a:schemeClr val="accent2"/>
              </a:buClr>
              <a:buSzPts val="2300"/>
              <a:buFont typeface="Arial" panose="020B0604020202020204" pitchFamily="34" charset="0"/>
              <a:buChar char="•"/>
            </a:pPr>
            <a:r>
              <a:rPr lang="en-US" dirty="0"/>
              <a:t>Exposure and the subsequent contact with green space can have powerful positive effects on a person‘s mental health (Beyer et al., 2014; Pretty, 2004)</a:t>
            </a:r>
          </a:p>
          <a:p>
            <a:pPr marL="800100" lvl="3">
              <a:buSzPts val="2000"/>
            </a:pPr>
            <a:r>
              <a:rPr lang="en-US" dirty="0"/>
              <a:t>Viewing nature; being in the presence of nature; active participation and involvement in nature</a:t>
            </a:r>
          </a:p>
          <a:p>
            <a:pPr marL="0" lvl="2" indent="0" algn="l" rtl="0">
              <a:lnSpc>
                <a:spcPct val="90000"/>
              </a:lnSpc>
              <a:spcBef>
                <a:spcPts val="500"/>
              </a:spcBef>
              <a:spcAft>
                <a:spcPts val="0"/>
              </a:spcAft>
              <a:buClr>
                <a:schemeClr val="dk1"/>
              </a:buClr>
              <a:buSzPts val="2000"/>
              <a:buNone/>
            </a:pPr>
            <a:endParaRPr lang="en-US" dirty="0"/>
          </a:p>
          <a:p>
            <a:pPr marL="342900" lvl="1" indent="-342900">
              <a:lnSpc>
                <a:spcPct val="110000"/>
              </a:lnSpc>
              <a:buSzPts val="2000"/>
            </a:pPr>
            <a:r>
              <a:rPr lang="en-US" sz="2000" dirty="0">
                <a:solidFill>
                  <a:schemeClr val="tx1"/>
                </a:solidFill>
              </a:rPr>
              <a:t>„Higher levels of neighborhood green space correspond to better mental health outcomes, when controlling for a wide range of confounding factors. The </a:t>
            </a:r>
            <a:r>
              <a:rPr lang="en-US" sz="2000" dirty="0" err="1">
                <a:solidFill>
                  <a:schemeClr val="tx1"/>
                </a:solidFill>
              </a:rPr>
              <a:t>assiciations</a:t>
            </a:r>
            <a:r>
              <a:rPr lang="en-US" sz="2000" dirty="0">
                <a:solidFill>
                  <a:schemeClr val="tx1"/>
                </a:solidFill>
              </a:rPr>
              <a:t> between green space and mental health are significant and sizeable and persist with different measurement techniques. Furthermore, the estimated effect of environmental green space is similar in magnitude to that of other well-known and studied contributors to symptomology for depression, anxiety and stress“ (Beyer et al., 2014: 3468 in </a:t>
            </a:r>
            <a:r>
              <a:rPr lang="en-US" sz="2000" dirty="0" err="1">
                <a:solidFill>
                  <a:schemeClr val="tx1"/>
                </a:solidFill>
              </a:rPr>
              <a:t>Ctucliffe</a:t>
            </a:r>
            <a:r>
              <a:rPr lang="en-US" sz="2000" dirty="0">
                <a:solidFill>
                  <a:schemeClr val="tx1"/>
                </a:solidFill>
              </a:rPr>
              <a:t> and </a:t>
            </a:r>
            <a:r>
              <a:rPr lang="en-US" sz="2000" dirty="0" err="1">
                <a:solidFill>
                  <a:schemeClr val="tx1"/>
                </a:solidFill>
              </a:rPr>
              <a:t>Travale</a:t>
            </a:r>
            <a:r>
              <a:rPr lang="en-US" sz="2000" dirty="0">
                <a:solidFill>
                  <a:schemeClr val="tx1"/>
                </a:solidFill>
              </a:rPr>
              <a:t>, 2016)</a:t>
            </a:r>
            <a:endParaRPr lang="en-US"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4"/>
          <p:cNvSpPr txBox="1">
            <a:spLocks noGrp="1"/>
          </p:cNvSpPr>
          <p:nvPr>
            <p:ph type="title"/>
          </p:nvPr>
        </p:nvSpPr>
        <p:spPr>
          <a:xfrm>
            <a:off x="0" y="464819"/>
            <a:ext cx="10896600" cy="1485900"/>
          </a:xfrm>
          <a:prstGeom prst="rect">
            <a:avLst/>
          </a:prstGeom>
          <a:noFill/>
          <a:ln>
            <a:noFill/>
          </a:ln>
        </p:spPr>
        <p:txBody>
          <a:bodyPr spcFirstLastPara="1" wrap="square" lIns="648000" tIns="45700" rIns="91425" bIns="45700" anchor="ctr" anchorCtr="0">
            <a:normAutofit fontScale="90000"/>
          </a:bodyPr>
          <a:lstStyle/>
          <a:p>
            <a:pPr marL="0" lvl="0" indent="0" algn="l" rtl="0">
              <a:lnSpc>
                <a:spcPct val="103030"/>
              </a:lnSpc>
              <a:spcBef>
                <a:spcPts val="0"/>
              </a:spcBef>
              <a:spcAft>
                <a:spcPts val="0"/>
              </a:spcAft>
              <a:buClr>
                <a:schemeClr val="accent1"/>
              </a:buClr>
              <a:buSzPct val="100000"/>
              <a:buFont typeface="Arial"/>
              <a:buNone/>
            </a:pPr>
            <a:br>
              <a:rPr lang="en-US" dirty="0"/>
            </a:br>
            <a:r>
              <a:rPr lang="en-US" dirty="0"/>
              <a:t>PSYCHO-EVOLUTIONARY THEORY, AND THEORY OF SUPPORTIVE DESIGN, ROGER ULRICH, 1983, 1991</a:t>
            </a:r>
            <a:br>
              <a:rPr lang="en-US" dirty="0"/>
            </a:br>
            <a:endParaRPr lang="en-US" dirty="0"/>
          </a:p>
        </p:txBody>
      </p:sp>
      <p:sp>
        <p:nvSpPr>
          <p:cNvPr id="200" name="Google Shape;200;p14"/>
          <p:cNvSpPr txBox="1">
            <a:spLocks noGrp="1"/>
          </p:cNvSpPr>
          <p:nvPr>
            <p:ph type="body" idx="1"/>
          </p:nvPr>
        </p:nvSpPr>
        <p:spPr>
          <a:xfrm>
            <a:off x="468841" y="1718490"/>
            <a:ext cx="11490930" cy="4907281"/>
          </a:xfrm>
          <a:prstGeom prst="rect">
            <a:avLst/>
          </a:prstGeom>
          <a:noFill/>
          <a:ln>
            <a:noFill/>
          </a:ln>
        </p:spPr>
        <p:txBody>
          <a:bodyPr spcFirstLastPara="1" wrap="square" lIns="648000" tIns="0" rIns="0" bIns="0" anchor="t" anchorCtr="0">
            <a:noAutofit/>
          </a:bodyPr>
          <a:lstStyle/>
          <a:p>
            <a:pPr marL="342900" lvl="0" indent="-342900" algn="l" defTabSz="900113" rtl="0">
              <a:lnSpc>
                <a:spcPct val="138000"/>
              </a:lnSpc>
              <a:spcBef>
                <a:spcPts val="0"/>
              </a:spcBef>
              <a:spcAft>
                <a:spcPts val="0"/>
              </a:spcAft>
              <a:buClr>
                <a:schemeClr val="dk2"/>
              </a:buClr>
              <a:buSzPts val="2000"/>
              <a:buFont typeface="Arial" panose="020B0604020202020204" pitchFamily="34" charset="0"/>
              <a:buChar char="•"/>
            </a:pPr>
            <a:r>
              <a:rPr lang="en-US" sz="2000" dirty="0">
                <a:solidFill>
                  <a:schemeClr val="tx1"/>
                </a:solidFill>
                <a:latin typeface="+mj-lt"/>
              </a:rPr>
              <a:t>Emotional (affective) responses to landscapes </a:t>
            </a:r>
            <a:r>
              <a:rPr lang="en-US" sz="2000" dirty="0" err="1">
                <a:solidFill>
                  <a:schemeClr val="tx1"/>
                </a:solidFill>
                <a:latin typeface="+mj-lt"/>
              </a:rPr>
              <a:t>occure</a:t>
            </a:r>
            <a:r>
              <a:rPr lang="en-US" sz="2000" dirty="0">
                <a:solidFill>
                  <a:schemeClr val="tx1"/>
                </a:solidFill>
                <a:latin typeface="+mj-lt"/>
              </a:rPr>
              <a:t> before cognitive information processing </a:t>
            </a:r>
          </a:p>
          <a:p>
            <a:pPr marL="342900" lvl="0" indent="-342900" algn="l" defTabSz="900113" rtl="0">
              <a:lnSpc>
                <a:spcPct val="138000"/>
              </a:lnSpc>
              <a:spcBef>
                <a:spcPts val="0"/>
              </a:spcBef>
              <a:spcAft>
                <a:spcPts val="0"/>
              </a:spcAft>
              <a:buClr>
                <a:schemeClr val="dk2"/>
              </a:buClr>
              <a:buSzPts val="2000"/>
              <a:buFont typeface="Arial" panose="020B0604020202020204" pitchFamily="34" charset="0"/>
              <a:buChar char="•"/>
            </a:pPr>
            <a:r>
              <a:rPr lang="en-US" sz="2000" dirty="0">
                <a:solidFill>
                  <a:schemeClr val="tx1"/>
                </a:solidFill>
                <a:latin typeface="+mj-lt"/>
              </a:rPr>
              <a:t>The positive emotions and physiological effects have survival benefits</a:t>
            </a:r>
          </a:p>
          <a:p>
            <a:pPr marL="800100" lvl="1" indent="-342900" defTabSz="900113">
              <a:lnSpc>
                <a:spcPct val="100000"/>
              </a:lnSpc>
              <a:spcBef>
                <a:spcPts val="0"/>
              </a:spcBef>
              <a:buClr>
                <a:schemeClr val="dk2"/>
              </a:buClr>
              <a:buSzPts val="2000"/>
              <a:buFont typeface="Arial" panose="020B0604020202020204" pitchFamily="34" charset="0"/>
              <a:buChar char="•"/>
            </a:pPr>
            <a:r>
              <a:rPr lang="en-US" sz="1800" dirty="0">
                <a:solidFill>
                  <a:schemeClr val="tx1"/>
                </a:solidFill>
                <a:latin typeface="+mj-lt"/>
              </a:rPr>
              <a:t>Testing participant‘s feeling before and after viewing slides of urban (negative feelings – less friendly, less elated, less attentive) and natural scenes (the opposite feelings)</a:t>
            </a:r>
          </a:p>
          <a:p>
            <a:pPr marL="800100" lvl="1" indent="-342900" defTabSz="900113">
              <a:lnSpc>
                <a:spcPct val="138000"/>
              </a:lnSpc>
              <a:spcBef>
                <a:spcPts val="0"/>
              </a:spcBef>
              <a:buClr>
                <a:schemeClr val="dk2"/>
              </a:buClr>
              <a:buSzPts val="2000"/>
              <a:buFont typeface="Arial" panose="020B0604020202020204" pitchFamily="34" charset="0"/>
              <a:buChar char="•"/>
            </a:pPr>
            <a:r>
              <a:rPr lang="en-US" sz="1800" dirty="0">
                <a:solidFill>
                  <a:schemeClr val="tx1"/>
                </a:solidFill>
                <a:latin typeface="+mj-lt"/>
              </a:rPr>
              <a:t>Scenes with trees and other vegetation showed reduce feeling of fear and increase positive </a:t>
            </a:r>
            <a:r>
              <a:rPr lang="en-US" sz="1800" dirty="0" err="1">
                <a:solidFill>
                  <a:schemeClr val="tx1"/>
                </a:solidFill>
                <a:latin typeface="+mj-lt"/>
              </a:rPr>
              <a:t>feeligs</a:t>
            </a:r>
            <a:endParaRPr lang="en-US" sz="1800" dirty="0">
              <a:solidFill>
                <a:schemeClr val="tx1"/>
              </a:solidFill>
              <a:latin typeface="+mj-lt"/>
            </a:endParaRPr>
          </a:p>
          <a:p>
            <a:pPr marL="342900" lvl="1" indent="-342900" defTabSz="900113">
              <a:lnSpc>
                <a:spcPct val="95000"/>
              </a:lnSpc>
              <a:buSzPts val="2000"/>
            </a:pPr>
            <a:r>
              <a:rPr lang="en-US" sz="2000" dirty="0">
                <a:solidFill>
                  <a:schemeClr val="tx1"/>
                </a:solidFill>
                <a:latin typeface="+mj-lt"/>
              </a:rPr>
              <a:t>Theory of supportive design (1991): patient stress will be reduced if the hospitals environment fosters perceptions of control (views of outdoor setting: vegetation and water), positive distraction and social support</a:t>
            </a:r>
          </a:p>
          <a:p>
            <a:pPr marL="342900" lvl="1" indent="-342900" defTabSz="900113">
              <a:lnSpc>
                <a:spcPct val="95000"/>
              </a:lnSpc>
              <a:buSzPts val="2000"/>
            </a:pPr>
            <a:r>
              <a:rPr lang="en-US" sz="2000" dirty="0">
                <a:solidFill>
                  <a:schemeClr val="tx1"/>
                </a:solidFill>
                <a:latin typeface="+mj-lt"/>
              </a:rPr>
              <a:t>Early classical study (1984): recovery of patients in a hospital comparting those whose rooms viewed a blank wall with those who could see trees. </a:t>
            </a:r>
          </a:p>
          <a:p>
            <a:pPr marL="800100" lvl="4" defTabSz="900113">
              <a:lnSpc>
                <a:spcPct val="95000"/>
              </a:lnSpc>
              <a:buSzPts val="2000"/>
            </a:pPr>
            <a:r>
              <a:rPr lang="en-US" dirty="0">
                <a:solidFill>
                  <a:schemeClr val="tx1"/>
                </a:solidFill>
                <a:latin typeface="+mj-lt"/>
              </a:rPr>
              <a:t>Those who viewed the trees had shorter stays in hospital (7,96 days vs 8,70 days, took fewer analgesics and receive fewer negative evaluative comments in </a:t>
            </a:r>
            <a:r>
              <a:rPr lang="en-US" dirty="0" err="1">
                <a:solidFill>
                  <a:schemeClr val="tx1"/>
                </a:solidFill>
                <a:latin typeface="+mj-lt"/>
              </a:rPr>
              <a:t>norse‘s</a:t>
            </a:r>
            <a:r>
              <a:rPr lang="en-US" dirty="0">
                <a:solidFill>
                  <a:schemeClr val="tx1"/>
                </a:solidFill>
                <a:latin typeface="+mj-lt"/>
              </a:rPr>
              <a:t> notes (3,96 vs 1,13)</a:t>
            </a:r>
          </a:p>
          <a:p>
            <a:pPr marL="342900" lvl="1" indent="-342900" defTabSz="900113">
              <a:lnSpc>
                <a:spcPct val="135714"/>
              </a:lnSpc>
              <a:buSzPts val="1400"/>
            </a:pPr>
            <a:endParaRPr lang="en-US" sz="2000" dirty="0">
              <a:solidFill>
                <a:schemeClr val="tx1"/>
              </a:solidFill>
              <a:latin typeface="+mj-lt"/>
            </a:endParaRPr>
          </a:p>
        </p:txBody>
      </p:sp>
      <p:sp>
        <p:nvSpPr>
          <p:cNvPr id="201" name="Google Shape;201;p14" descr="Výsledek obrázku pro anglický park"/>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8678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5"/>
          <p:cNvSpPr txBox="1">
            <a:spLocks noGrp="1"/>
          </p:cNvSpPr>
          <p:nvPr>
            <p:ph type="title"/>
          </p:nvPr>
        </p:nvSpPr>
        <p:spPr>
          <a:xfrm>
            <a:off x="9525" y="681037"/>
            <a:ext cx="10506075" cy="804863"/>
          </a:xfrm>
          <a:prstGeom prst="rect">
            <a:avLst/>
          </a:prstGeom>
          <a:noFill/>
          <a:ln>
            <a:noFill/>
          </a:ln>
        </p:spPr>
        <p:txBody>
          <a:bodyPr spcFirstLastPara="1" wrap="square" lIns="648000" tIns="45700" rIns="91425" bIns="45700" anchor="ctr" anchorCtr="0">
            <a:normAutofit fontScale="90000"/>
          </a:bodyPr>
          <a:lstStyle/>
          <a:p>
            <a:pPr marL="0" lvl="0" indent="0" algn="l" rtl="0">
              <a:lnSpc>
                <a:spcPct val="103030"/>
              </a:lnSpc>
              <a:spcBef>
                <a:spcPts val="0"/>
              </a:spcBef>
              <a:spcAft>
                <a:spcPts val="0"/>
              </a:spcAft>
              <a:buClr>
                <a:schemeClr val="accent1"/>
              </a:buClr>
              <a:buSzPct val="100000"/>
              <a:buFont typeface="Arial"/>
              <a:buNone/>
            </a:pPr>
            <a:r>
              <a:rPr lang="en-US"/>
              <a:t>BIOPHILIA HYPOTHESIS, EDWARD O. WILSON, 1984</a:t>
            </a:r>
            <a:br>
              <a:rPr lang="en-US"/>
            </a:br>
            <a:endParaRPr lang="en-US"/>
          </a:p>
        </p:txBody>
      </p:sp>
      <p:sp>
        <p:nvSpPr>
          <p:cNvPr id="207" name="Google Shape;207;p15"/>
          <p:cNvSpPr txBox="1">
            <a:spLocks noGrp="1"/>
          </p:cNvSpPr>
          <p:nvPr>
            <p:ph type="body" idx="1"/>
          </p:nvPr>
        </p:nvSpPr>
        <p:spPr>
          <a:xfrm>
            <a:off x="185698" y="1485900"/>
            <a:ext cx="6567569" cy="4260669"/>
          </a:xfrm>
          <a:prstGeom prst="rect">
            <a:avLst/>
          </a:prstGeom>
          <a:noFill/>
          <a:ln>
            <a:noFill/>
          </a:ln>
        </p:spPr>
        <p:txBody>
          <a:bodyPr spcFirstLastPara="1" wrap="square" lIns="648000" tIns="0" rIns="0" bIns="0" anchor="t" anchorCtr="0">
            <a:normAutofit lnSpcReduction="10000"/>
          </a:bodyPr>
          <a:lstStyle/>
          <a:p>
            <a:pPr marL="342900" lvl="0" indent="-342900" algn="l" rtl="0">
              <a:lnSpc>
                <a:spcPct val="120000"/>
              </a:lnSpc>
              <a:spcBef>
                <a:spcPts val="0"/>
              </a:spcBef>
              <a:spcAft>
                <a:spcPts val="0"/>
              </a:spcAft>
              <a:buClr>
                <a:schemeClr val="dk2"/>
              </a:buClr>
              <a:buSzPts val="2300"/>
              <a:buFont typeface="Arial"/>
              <a:buChar char="•"/>
            </a:pPr>
            <a:r>
              <a:rPr lang="en-US" dirty="0">
                <a:solidFill>
                  <a:schemeClr val="dk2"/>
                </a:solidFill>
              </a:rPr>
              <a:t>Biophilia as an innate affection for living organisms</a:t>
            </a:r>
            <a:endParaRPr lang="en-US" dirty="0"/>
          </a:p>
          <a:p>
            <a:pPr marL="342900" lvl="0" indent="-342900" algn="l" rtl="0">
              <a:lnSpc>
                <a:spcPct val="120000"/>
              </a:lnSpc>
              <a:spcBef>
                <a:spcPts val="0"/>
              </a:spcBef>
              <a:spcAft>
                <a:spcPts val="0"/>
              </a:spcAft>
              <a:buClr>
                <a:schemeClr val="dk2"/>
              </a:buClr>
              <a:buSzPts val="2300"/>
              <a:buFont typeface="Arial"/>
              <a:buChar char="•"/>
            </a:pPr>
            <a:r>
              <a:rPr lang="en-US" dirty="0">
                <a:solidFill>
                  <a:schemeClr val="dk2"/>
                </a:solidFill>
              </a:rPr>
              <a:t>Complex rules of behavior learned and genetically encoded (not instinct)</a:t>
            </a:r>
            <a:endParaRPr lang="en-US" dirty="0"/>
          </a:p>
          <a:p>
            <a:pPr marL="342900" lvl="0" indent="-342900" algn="l" rtl="0">
              <a:lnSpc>
                <a:spcPct val="120000"/>
              </a:lnSpc>
              <a:spcBef>
                <a:spcPts val="0"/>
              </a:spcBef>
              <a:spcAft>
                <a:spcPts val="0"/>
              </a:spcAft>
              <a:buClr>
                <a:schemeClr val="dk2"/>
              </a:buClr>
              <a:buSzPts val="2300"/>
              <a:buFont typeface="Arial"/>
              <a:buChar char="•"/>
            </a:pPr>
            <a:r>
              <a:rPr lang="en-US" dirty="0">
                <a:solidFill>
                  <a:schemeClr val="dk2"/>
                </a:solidFill>
              </a:rPr>
              <a:t>Affection and phobias, positive and negative emotions and reactions</a:t>
            </a:r>
            <a:endParaRPr lang="en-US" dirty="0"/>
          </a:p>
          <a:p>
            <a:pPr marL="342900" lvl="0" indent="-342900" algn="l" rtl="0">
              <a:lnSpc>
                <a:spcPct val="120000"/>
              </a:lnSpc>
              <a:spcBef>
                <a:spcPts val="0"/>
              </a:spcBef>
              <a:spcAft>
                <a:spcPts val="0"/>
              </a:spcAft>
              <a:buClr>
                <a:schemeClr val="dk2"/>
              </a:buClr>
              <a:buSzPts val="2300"/>
              <a:buFont typeface="Arial"/>
              <a:buChar char="•"/>
            </a:pPr>
            <a:r>
              <a:rPr lang="en-US" dirty="0">
                <a:solidFill>
                  <a:schemeClr val="dk2"/>
                </a:solidFill>
              </a:rPr>
              <a:t>If one detaches from nature, biophilic rules are not replaced – thus threat of loss of care for nature (life sustainability)</a:t>
            </a:r>
          </a:p>
          <a:p>
            <a:pPr marL="342900" lvl="0" indent="-342900" algn="l" rtl="0">
              <a:lnSpc>
                <a:spcPct val="120000"/>
              </a:lnSpc>
              <a:spcBef>
                <a:spcPts val="0"/>
              </a:spcBef>
              <a:spcAft>
                <a:spcPts val="0"/>
              </a:spcAft>
              <a:buClr>
                <a:schemeClr val="dk2"/>
              </a:buClr>
              <a:buSzPts val="2300"/>
              <a:buFont typeface="Arial"/>
              <a:buChar char="•"/>
            </a:pPr>
            <a:r>
              <a:rPr lang="en-US" dirty="0">
                <a:solidFill>
                  <a:schemeClr val="dk2"/>
                </a:solidFill>
              </a:rPr>
              <a:t>According to the UN, by 2050, up to 66% of people will live in cities</a:t>
            </a:r>
            <a:endParaRPr lang="en-US" dirty="0"/>
          </a:p>
        </p:txBody>
      </p:sp>
      <p:pic>
        <p:nvPicPr>
          <p:cNvPr id="208" name="Google Shape;208;p15"/>
          <p:cNvPicPr preferRelativeResize="0"/>
          <p:nvPr/>
        </p:nvPicPr>
        <p:blipFill rotWithShape="1">
          <a:blip r:embed="rId3">
            <a:alphaModFix/>
          </a:blip>
          <a:srcRect/>
          <a:stretch/>
        </p:blipFill>
        <p:spPr>
          <a:xfrm>
            <a:off x="6929440" y="1485900"/>
            <a:ext cx="4347620" cy="4260669"/>
          </a:xfrm>
          <a:prstGeom prst="rect">
            <a:avLst/>
          </a:prstGeom>
          <a:noFill/>
          <a:ln>
            <a:noFill/>
          </a:ln>
        </p:spPr>
      </p:pic>
      <p:sp>
        <p:nvSpPr>
          <p:cNvPr id="2" name="TextovéPole 1">
            <a:extLst>
              <a:ext uri="{FF2B5EF4-FFF2-40B4-BE49-F238E27FC236}">
                <a16:creationId xmlns:a16="http://schemas.microsoft.com/office/drawing/2014/main" id="{EBE299FD-73C2-4140-B8ED-7ABE60AE3DC2}"/>
              </a:ext>
            </a:extLst>
          </p:cNvPr>
          <p:cNvSpPr txBox="1"/>
          <p:nvPr/>
        </p:nvSpPr>
        <p:spPr>
          <a:xfrm>
            <a:off x="6929440" y="5899964"/>
            <a:ext cx="2858815" cy="307777"/>
          </a:xfrm>
          <a:prstGeom prst="rect">
            <a:avLst/>
          </a:prstGeom>
          <a:noFill/>
        </p:spPr>
        <p:txBody>
          <a:bodyPr wrap="square" rtlCol="0">
            <a:spAutoFit/>
          </a:bodyPr>
          <a:lstStyle/>
          <a:p>
            <a:r>
              <a:rPr lang="cs-CZ" dirty="0" err="1"/>
              <a:t>Photo</a:t>
            </a:r>
            <a:r>
              <a:rPr lang="cs-CZ" dirty="0"/>
              <a:t>: pixabay.com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5"/>
          <p:cNvSpPr txBox="1">
            <a:spLocks noGrp="1"/>
          </p:cNvSpPr>
          <p:nvPr>
            <p:ph type="title"/>
          </p:nvPr>
        </p:nvSpPr>
        <p:spPr>
          <a:xfrm>
            <a:off x="9523" y="857500"/>
            <a:ext cx="10506075" cy="804863"/>
          </a:xfrm>
          <a:prstGeom prst="rect">
            <a:avLst/>
          </a:prstGeom>
          <a:noFill/>
          <a:ln>
            <a:noFill/>
          </a:ln>
        </p:spPr>
        <p:txBody>
          <a:bodyPr spcFirstLastPara="1" wrap="square" lIns="648000" tIns="45700" rIns="91425" bIns="45700" anchor="ctr" anchorCtr="0">
            <a:normAutofit fontScale="90000"/>
          </a:bodyPr>
          <a:lstStyle/>
          <a:p>
            <a:pPr marL="0" lvl="0" indent="0" algn="l" rtl="0">
              <a:lnSpc>
                <a:spcPct val="103030"/>
              </a:lnSpc>
              <a:spcBef>
                <a:spcPts val="0"/>
              </a:spcBef>
              <a:spcAft>
                <a:spcPts val="0"/>
              </a:spcAft>
              <a:buClr>
                <a:schemeClr val="accent1"/>
              </a:buClr>
              <a:buSzPct val="100000"/>
              <a:buFont typeface="Arial"/>
              <a:buNone/>
            </a:pPr>
            <a:r>
              <a:rPr lang="cs-CZ" dirty="0"/>
              <a:t>ATTENTION RESTORATION THEORY, STEPHEN AND RACHEL KAPLAN, 1983</a:t>
            </a:r>
            <a:br>
              <a:rPr lang="cs-CZ" dirty="0"/>
            </a:br>
            <a:endParaRPr dirty="0"/>
          </a:p>
        </p:txBody>
      </p:sp>
      <p:sp>
        <p:nvSpPr>
          <p:cNvPr id="207" name="Google Shape;207;p15"/>
          <p:cNvSpPr txBox="1">
            <a:spLocks noGrp="1"/>
          </p:cNvSpPr>
          <p:nvPr>
            <p:ph type="body" idx="1"/>
          </p:nvPr>
        </p:nvSpPr>
        <p:spPr>
          <a:xfrm>
            <a:off x="146151" y="1733806"/>
            <a:ext cx="6617505" cy="4650951"/>
          </a:xfrm>
          <a:prstGeom prst="rect">
            <a:avLst/>
          </a:prstGeom>
          <a:noFill/>
          <a:ln>
            <a:noFill/>
          </a:ln>
        </p:spPr>
        <p:txBody>
          <a:bodyPr spcFirstLastPara="1" wrap="square" lIns="648000" tIns="0" rIns="0" bIns="0" anchor="t" anchorCtr="0">
            <a:normAutofit/>
          </a:bodyPr>
          <a:lstStyle/>
          <a:p>
            <a:pPr marL="342900" indent="-342900">
              <a:spcBef>
                <a:spcPts val="600"/>
              </a:spcBef>
              <a:buClr>
                <a:schemeClr val="dk2"/>
              </a:buClr>
              <a:buFont typeface="Arial"/>
              <a:buChar char="•"/>
            </a:pPr>
            <a:r>
              <a:rPr lang="cs-CZ" dirty="0" err="1"/>
              <a:t>Involuntary</a:t>
            </a:r>
            <a:r>
              <a:rPr lang="cs-CZ" dirty="0"/>
              <a:t> </a:t>
            </a:r>
            <a:r>
              <a:rPr lang="cs-CZ" dirty="0" err="1"/>
              <a:t>attention</a:t>
            </a:r>
            <a:r>
              <a:rPr lang="cs-CZ" dirty="0"/>
              <a:t> x </a:t>
            </a:r>
            <a:r>
              <a:rPr lang="cs-CZ" dirty="0" err="1"/>
              <a:t>focused</a:t>
            </a:r>
            <a:r>
              <a:rPr lang="cs-CZ" dirty="0"/>
              <a:t> </a:t>
            </a:r>
            <a:r>
              <a:rPr lang="cs-CZ" dirty="0" err="1"/>
              <a:t>attention</a:t>
            </a:r>
            <a:endParaRPr lang="cs-CZ" dirty="0"/>
          </a:p>
          <a:p>
            <a:pPr marL="342900" lvl="0" indent="-342900" algn="l" rtl="0">
              <a:lnSpc>
                <a:spcPct val="120000"/>
              </a:lnSpc>
              <a:spcBef>
                <a:spcPts val="600"/>
              </a:spcBef>
              <a:spcAft>
                <a:spcPts val="0"/>
              </a:spcAft>
              <a:buClr>
                <a:schemeClr val="dk2"/>
              </a:buClr>
              <a:buSzPts val="2300"/>
              <a:buFont typeface="Arial"/>
              <a:buChar char="•"/>
            </a:pPr>
            <a:r>
              <a:rPr lang="cs-CZ" dirty="0" err="1"/>
              <a:t>Focused</a:t>
            </a:r>
            <a:r>
              <a:rPr lang="cs-CZ" dirty="0"/>
              <a:t> </a:t>
            </a:r>
            <a:r>
              <a:rPr lang="cs-CZ" dirty="0" err="1"/>
              <a:t>attention</a:t>
            </a:r>
            <a:r>
              <a:rPr lang="cs-CZ" dirty="0"/>
              <a:t> </a:t>
            </a:r>
            <a:r>
              <a:rPr lang="cs-CZ" dirty="0" err="1"/>
              <a:t>consumes</a:t>
            </a:r>
            <a:r>
              <a:rPr lang="cs-CZ" dirty="0"/>
              <a:t> </a:t>
            </a:r>
            <a:r>
              <a:rPr lang="cs-CZ" dirty="0" err="1"/>
              <a:t>energy</a:t>
            </a:r>
            <a:r>
              <a:rPr lang="cs-CZ" dirty="0"/>
              <a:t> – </a:t>
            </a:r>
            <a:r>
              <a:rPr lang="cs-CZ" dirty="0" err="1"/>
              <a:t>mental</a:t>
            </a:r>
            <a:r>
              <a:rPr lang="cs-CZ" dirty="0"/>
              <a:t> </a:t>
            </a:r>
            <a:r>
              <a:rPr lang="cs-CZ" dirty="0" err="1"/>
              <a:t>fatigue</a:t>
            </a:r>
            <a:endParaRPr lang="cs-CZ" dirty="0"/>
          </a:p>
          <a:p>
            <a:pPr marL="342900" lvl="0" indent="-342900" algn="l" rtl="0">
              <a:lnSpc>
                <a:spcPct val="120000"/>
              </a:lnSpc>
              <a:spcBef>
                <a:spcPts val="600"/>
              </a:spcBef>
              <a:spcAft>
                <a:spcPts val="0"/>
              </a:spcAft>
              <a:buClr>
                <a:schemeClr val="dk2"/>
              </a:buClr>
              <a:buSzPts val="2300"/>
              <a:buFont typeface="Arial"/>
              <a:buChar char="•"/>
            </a:pPr>
            <a:r>
              <a:rPr lang="cs-CZ" dirty="0" err="1"/>
              <a:t>Nature</a:t>
            </a:r>
            <a:r>
              <a:rPr lang="cs-CZ" dirty="0"/>
              <a:t> as a medium </a:t>
            </a:r>
            <a:r>
              <a:rPr lang="cs-CZ" dirty="0" err="1"/>
              <a:t>of</a:t>
            </a:r>
            <a:r>
              <a:rPr lang="cs-CZ" dirty="0"/>
              <a:t> </a:t>
            </a:r>
            <a:r>
              <a:rPr lang="cs-CZ" dirty="0" err="1"/>
              <a:t>regeneration</a:t>
            </a:r>
            <a:endParaRPr lang="cs-CZ" dirty="0"/>
          </a:p>
          <a:p>
            <a:pPr marL="342900" lvl="0" indent="-342900" algn="l" rtl="0">
              <a:lnSpc>
                <a:spcPct val="120000"/>
              </a:lnSpc>
              <a:spcBef>
                <a:spcPts val="600"/>
              </a:spcBef>
              <a:spcAft>
                <a:spcPts val="0"/>
              </a:spcAft>
              <a:buClr>
                <a:schemeClr val="dk2"/>
              </a:buClr>
              <a:buSzPts val="2300"/>
              <a:buFont typeface="Arial"/>
              <a:buChar char="•"/>
            </a:pPr>
            <a:r>
              <a:rPr lang="cs-CZ" dirty="0" err="1"/>
              <a:t>Observation</a:t>
            </a:r>
            <a:r>
              <a:rPr lang="cs-CZ" dirty="0"/>
              <a:t> </a:t>
            </a:r>
            <a:r>
              <a:rPr lang="cs-CZ" dirty="0" err="1"/>
              <a:t>without</a:t>
            </a:r>
            <a:r>
              <a:rPr lang="cs-CZ" dirty="0"/>
              <a:t> </a:t>
            </a:r>
            <a:r>
              <a:rPr lang="cs-CZ" dirty="0" err="1"/>
              <a:t>other</a:t>
            </a:r>
            <a:r>
              <a:rPr lang="cs-CZ" dirty="0"/>
              <a:t> </a:t>
            </a:r>
            <a:r>
              <a:rPr lang="cs-CZ" dirty="0" err="1"/>
              <a:t>energy</a:t>
            </a:r>
            <a:r>
              <a:rPr lang="cs-CZ" dirty="0"/>
              <a:t> </a:t>
            </a:r>
            <a:r>
              <a:rPr lang="cs-CZ" dirty="0" err="1"/>
              <a:t>sources</a:t>
            </a:r>
            <a:endParaRPr lang="cs-CZ" dirty="0"/>
          </a:p>
          <a:p>
            <a:pPr marL="800100" lvl="1" indent="-342900">
              <a:lnSpc>
                <a:spcPct val="120000"/>
              </a:lnSpc>
              <a:spcBef>
                <a:spcPts val="0"/>
              </a:spcBef>
              <a:buClr>
                <a:schemeClr val="dk2"/>
              </a:buClr>
              <a:buSzPts val="2300"/>
            </a:pPr>
            <a:r>
              <a:rPr lang="cs-CZ" sz="1800" dirty="0" err="1"/>
              <a:t>Fascination</a:t>
            </a:r>
            <a:r>
              <a:rPr lang="cs-CZ" sz="1800" dirty="0"/>
              <a:t> (</a:t>
            </a:r>
            <a:r>
              <a:rPr lang="cs-CZ" sz="1800" dirty="0" err="1"/>
              <a:t>mild</a:t>
            </a:r>
            <a:r>
              <a:rPr lang="cs-CZ" sz="1800" dirty="0"/>
              <a:t> x severe)</a:t>
            </a:r>
          </a:p>
          <a:p>
            <a:pPr marL="800100" lvl="1" indent="-342900">
              <a:lnSpc>
                <a:spcPct val="120000"/>
              </a:lnSpc>
              <a:spcBef>
                <a:spcPts val="0"/>
              </a:spcBef>
              <a:buClr>
                <a:schemeClr val="dk2"/>
              </a:buClr>
              <a:buSzPts val="2300"/>
            </a:pPr>
            <a:r>
              <a:rPr lang="cs-CZ" sz="1800" dirty="0" err="1"/>
              <a:t>Detachment</a:t>
            </a:r>
            <a:r>
              <a:rPr lang="cs-CZ" sz="1800" dirty="0"/>
              <a:t> (</a:t>
            </a:r>
            <a:r>
              <a:rPr lang="cs-CZ" sz="1800" dirty="0" err="1"/>
              <a:t>space</a:t>
            </a:r>
            <a:r>
              <a:rPr lang="cs-CZ" sz="1800" dirty="0"/>
              <a:t>, </a:t>
            </a:r>
            <a:r>
              <a:rPr lang="cs-CZ" sz="1800" dirty="0" err="1"/>
              <a:t>time</a:t>
            </a:r>
            <a:r>
              <a:rPr lang="cs-CZ" sz="1800" dirty="0"/>
              <a:t>)</a:t>
            </a:r>
          </a:p>
          <a:p>
            <a:pPr marL="800100" lvl="1" indent="-342900">
              <a:lnSpc>
                <a:spcPct val="120000"/>
              </a:lnSpc>
              <a:spcBef>
                <a:spcPts val="0"/>
              </a:spcBef>
              <a:buClr>
                <a:schemeClr val="dk2"/>
              </a:buClr>
              <a:buSzPts val="2300"/>
            </a:pPr>
            <a:r>
              <a:rPr lang="cs-CZ" sz="1800" dirty="0" err="1"/>
              <a:t>Width</a:t>
            </a:r>
            <a:r>
              <a:rPr lang="cs-CZ" sz="1800" dirty="0"/>
              <a:t> (</a:t>
            </a:r>
            <a:r>
              <a:rPr lang="cs-CZ" sz="1800" dirty="0" err="1"/>
              <a:t>complex</a:t>
            </a:r>
            <a:r>
              <a:rPr lang="cs-CZ" sz="1800" dirty="0"/>
              <a:t> </a:t>
            </a:r>
            <a:r>
              <a:rPr lang="cs-CZ" sz="1800" dirty="0" err="1"/>
              <a:t>impression</a:t>
            </a:r>
            <a:r>
              <a:rPr lang="cs-CZ" sz="1800" dirty="0"/>
              <a:t>)</a:t>
            </a:r>
          </a:p>
          <a:p>
            <a:pPr marL="800100" lvl="1" indent="-342900">
              <a:lnSpc>
                <a:spcPct val="120000"/>
              </a:lnSpc>
              <a:spcBef>
                <a:spcPts val="0"/>
              </a:spcBef>
              <a:buClr>
                <a:schemeClr val="dk2"/>
              </a:buClr>
              <a:buSzPts val="2300"/>
            </a:pPr>
            <a:r>
              <a:rPr lang="cs-CZ" sz="1800" dirty="0"/>
              <a:t>Compability (with the human needs)</a:t>
            </a:r>
            <a:endParaRPr sz="2800" dirty="0"/>
          </a:p>
        </p:txBody>
      </p:sp>
      <p:pic>
        <p:nvPicPr>
          <p:cNvPr id="3" name="Obrázek 2">
            <a:extLst>
              <a:ext uri="{FF2B5EF4-FFF2-40B4-BE49-F238E27FC236}">
                <a16:creationId xmlns:a16="http://schemas.microsoft.com/office/drawing/2014/main" id="{72E18681-226D-5DA1-5760-5432BDC1C81C}"/>
              </a:ext>
            </a:extLst>
          </p:cNvPr>
          <p:cNvPicPr>
            <a:picLocks noChangeAspect="1"/>
          </p:cNvPicPr>
          <p:nvPr/>
        </p:nvPicPr>
        <p:blipFill>
          <a:blip r:embed="rId3"/>
          <a:stretch>
            <a:fillRect/>
          </a:stretch>
        </p:blipFill>
        <p:spPr>
          <a:xfrm>
            <a:off x="6781837" y="1545120"/>
            <a:ext cx="6251924" cy="4167949"/>
          </a:xfrm>
          <a:prstGeom prst="rect">
            <a:avLst/>
          </a:prstGeom>
        </p:spPr>
      </p:pic>
      <p:sp>
        <p:nvSpPr>
          <p:cNvPr id="4" name="TextovéPole 3">
            <a:extLst>
              <a:ext uri="{FF2B5EF4-FFF2-40B4-BE49-F238E27FC236}">
                <a16:creationId xmlns:a16="http://schemas.microsoft.com/office/drawing/2014/main" id="{62D4E131-F27E-DBDF-FE48-9CF8978291A8}"/>
              </a:ext>
            </a:extLst>
          </p:cNvPr>
          <p:cNvSpPr txBox="1"/>
          <p:nvPr/>
        </p:nvSpPr>
        <p:spPr>
          <a:xfrm>
            <a:off x="6781837" y="5778861"/>
            <a:ext cx="6513095" cy="461665"/>
          </a:xfrm>
          <a:prstGeom prst="rect">
            <a:avLst/>
          </a:prstGeom>
          <a:noFill/>
        </p:spPr>
        <p:txBody>
          <a:bodyPr wrap="square" rtlCol="0">
            <a:spAutoFit/>
          </a:bodyPr>
          <a:lstStyle/>
          <a:p>
            <a:r>
              <a:rPr lang="cs-CZ" dirty="0"/>
              <a:t>Photo: Autumn orchard, Biostatek farmyard (CZ). </a:t>
            </a:r>
            <a:endParaRPr lang="de-DE" dirty="0"/>
          </a:p>
          <a:p>
            <a:r>
              <a:rPr lang="cs-CZ" sz="1000" dirty="0"/>
              <a:t>Author: Vojtěch Veselý</a:t>
            </a:r>
          </a:p>
        </p:txBody>
      </p:sp>
    </p:spTree>
    <p:extLst>
      <p:ext uri="{BB962C8B-B14F-4D97-AF65-F5344CB8AC3E}">
        <p14:creationId xmlns:p14="http://schemas.microsoft.com/office/powerpoint/2010/main" val="3977212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6"/>
          <p:cNvSpPr txBox="1">
            <a:spLocks noGrp="1"/>
          </p:cNvSpPr>
          <p:nvPr>
            <p:ph type="title"/>
          </p:nvPr>
        </p:nvSpPr>
        <p:spPr>
          <a:xfrm>
            <a:off x="648000" y="668337"/>
            <a:ext cx="10726738" cy="646113"/>
          </a:xfrm>
          <a:prstGeom prst="rect">
            <a:avLst/>
          </a:prstGeom>
          <a:noFill/>
          <a:ln>
            <a:noFill/>
          </a:ln>
        </p:spPr>
        <p:txBody>
          <a:bodyPr spcFirstLastPara="1" wrap="square" lIns="0" tIns="46800" rIns="91425" bIns="45700" anchor="t" anchorCtr="0">
            <a:normAutofit/>
          </a:bodyPr>
          <a:lstStyle/>
          <a:p>
            <a:pPr marL="0" lvl="0" indent="0" algn="l" rtl="0">
              <a:lnSpc>
                <a:spcPct val="109677"/>
              </a:lnSpc>
              <a:spcBef>
                <a:spcPts val="0"/>
              </a:spcBef>
              <a:spcAft>
                <a:spcPts val="0"/>
              </a:spcAft>
              <a:buClr>
                <a:schemeClr val="accent1"/>
              </a:buClr>
              <a:buSzPts val="3100"/>
              <a:buFont typeface="Arial"/>
              <a:buNone/>
            </a:pPr>
            <a:r>
              <a:rPr lang="en-US" dirty="0"/>
              <a:t>BENEFITS OF EXERCISE AND OCCUPATION</a:t>
            </a:r>
          </a:p>
        </p:txBody>
      </p:sp>
      <p:pic>
        <p:nvPicPr>
          <p:cNvPr id="215" name="Google Shape;215;p16" descr="zemědělské dělníky. kreslení farmáři a sklízející postavy, ručně kreslí venkovští lidé se zemědělským vybavením. koncept vektorové eco - farm occupation stock ilustrace"/>
          <p:cNvPicPr preferRelativeResize="0"/>
          <p:nvPr/>
        </p:nvPicPr>
        <p:blipFill rotWithShape="1">
          <a:blip r:embed="rId3">
            <a:alphaModFix/>
          </a:blip>
          <a:srcRect/>
          <a:stretch/>
        </p:blipFill>
        <p:spPr>
          <a:xfrm>
            <a:off x="226979" y="2390794"/>
            <a:ext cx="5368925" cy="2845530"/>
          </a:xfrm>
          <a:prstGeom prst="rect">
            <a:avLst/>
          </a:prstGeom>
          <a:solidFill>
            <a:srgbClr val="FFFFFF"/>
          </a:solidFill>
          <a:ln>
            <a:noFill/>
          </a:ln>
        </p:spPr>
      </p:pic>
      <p:sp>
        <p:nvSpPr>
          <p:cNvPr id="216" name="Google Shape;216;p16"/>
          <p:cNvSpPr txBox="1">
            <a:spLocks noGrp="1"/>
          </p:cNvSpPr>
          <p:nvPr>
            <p:ph type="body" idx="3"/>
          </p:nvPr>
        </p:nvSpPr>
        <p:spPr>
          <a:xfrm>
            <a:off x="5595904" y="1322516"/>
            <a:ext cx="6073582" cy="4982086"/>
          </a:xfrm>
          <a:prstGeom prst="rect">
            <a:avLst/>
          </a:prstGeom>
          <a:noFill/>
          <a:ln>
            <a:noFill/>
          </a:ln>
        </p:spPr>
        <p:txBody>
          <a:bodyPr spcFirstLastPara="1" wrap="square" lIns="0" tIns="0" rIns="0" bIns="0" anchor="ctr" anchorCtr="0">
            <a:noAutofit/>
          </a:bodyPr>
          <a:lstStyle/>
          <a:p>
            <a:pPr marL="342900" lvl="1" indent="-354330" algn="l" rtl="0">
              <a:lnSpc>
                <a:spcPct val="90000"/>
              </a:lnSpc>
              <a:spcBef>
                <a:spcPts val="1200"/>
              </a:spcBef>
              <a:spcAft>
                <a:spcPts val="0"/>
              </a:spcAft>
              <a:buClr>
                <a:schemeClr val="accent1"/>
              </a:buClr>
              <a:buSzPts val="2400"/>
              <a:buChar char="•"/>
            </a:pPr>
            <a:r>
              <a:rPr lang="en-US" sz="2000" dirty="0">
                <a:solidFill>
                  <a:schemeClr val="accent1"/>
                </a:solidFill>
              </a:rPr>
              <a:t>Engaging in physical exercise has a therapeutic effect for people experiencing depression </a:t>
            </a:r>
            <a:r>
              <a:rPr lang="en-US" sz="2000" b="0" i="0" u="none" strike="noStrike" dirty="0">
                <a:solidFill>
                  <a:schemeClr val="accent1"/>
                </a:solidFill>
              </a:rPr>
              <a:t>or anxiety</a:t>
            </a:r>
            <a:endParaRPr lang="en-US" sz="2000" dirty="0">
              <a:solidFill>
                <a:schemeClr val="accent1"/>
              </a:solidFill>
            </a:endParaRPr>
          </a:p>
          <a:p>
            <a:pPr marL="342900" lvl="1" indent="-354330" algn="l" rtl="0">
              <a:lnSpc>
                <a:spcPct val="90000"/>
              </a:lnSpc>
              <a:spcBef>
                <a:spcPts val="1200"/>
              </a:spcBef>
              <a:spcAft>
                <a:spcPts val="0"/>
              </a:spcAft>
              <a:buClr>
                <a:schemeClr val="accent1"/>
              </a:buClr>
              <a:buSzPts val="2400"/>
              <a:buChar char="•"/>
            </a:pPr>
            <a:r>
              <a:rPr lang="en-US" sz="2000" dirty="0">
                <a:solidFill>
                  <a:schemeClr val="accent1"/>
                </a:solidFill>
              </a:rPr>
              <a:t>„Engaging in 30 minutes of treadmill walking for ten consecutive days produced clinically and statistically significant reductions in depression rating scores.“ (</a:t>
            </a:r>
            <a:r>
              <a:rPr lang="en-US" sz="2000" dirty="0" err="1">
                <a:solidFill>
                  <a:schemeClr val="accent1"/>
                </a:solidFill>
              </a:rPr>
              <a:t>Dimeo</a:t>
            </a:r>
            <a:r>
              <a:rPr lang="en-US" sz="2000" dirty="0">
                <a:solidFill>
                  <a:schemeClr val="accent1"/>
                </a:solidFill>
              </a:rPr>
              <a:t> et al., 2001 in </a:t>
            </a:r>
            <a:r>
              <a:rPr lang="en-US" sz="2000" dirty="0" err="1">
                <a:solidFill>
                  <a:schemeClr val="accent1"/>
                </a:solidFill>
              </a:rPr>
              <a:t>Cutliffe</a:t>
            </a:r>
            <a:r>
              <a:rPr lang="en-US" sz="2000" dirty="0">
                <a:solidFill>
                  <a:schemeClr val="accent1"/>
                </a:solidFill>
              </a:rPr>
              <a:t> </a:t>
            </a:r>
            <a:r>
              <a:rPr lang="en-US" sz="2000" b="0" i="0" u="none" strike="noStrike" dirty="0">
                <a:solidFill>
                  <a:schemeClr val="accent1"/>
                </a:solidFill>
              </a:rPr>
              <a:t>&amp; </a:t>
            </a:r>
            <a:r>
              <a:rPr lang="en-US" sz="2000" b="0" i="0" u="none" strike="noStrike" dirty="0" err="1">
                <a:solidFill>
                  <a:schemeClr val="accent1"/>
                </a:solidFill>
              </a:rPr>
              <a:t>Travale</a:t>
            </a:r>
            <a:r>
              <a:rPr lang="en-US" sz="2000" b="0" i="0" u="none" strike="noStrike" dirty="0">
                <a:solidFill>
                  <a:schemeClr val="accent1"/>
                </a:solidFill>
              </a:rPr>
              <a:t>, 2016: 140)</a:t>
            </a:r>
            <a:endParaRPr lang="en-US" sz="2000" dirty="0"/>
          </a:p>
          <a:p>
            <a:pPr marL="342900" lvl="1" indent="-354330" algn="l" rtl="0">
              <a:lnSpc>
                <a:spcPct val="90000"/>
              </a:lnSpc>
              <a:spcBef>
                <a:spcPts val="1200"/>
              </a:spcBef>
              <a:spcAft>
                <a:spcPts val="0"/>
              </a:spcAft>
              <a:buClr>
                <a:schemeClr val="accent1"/>
              </a:buClr>
              <a:buSzPts val="2400"/>
              <a:buChar char="•"/>
            </a:pPr>
            <a:r>
              <a:rPr lang="en-US" sz="2000" dirty="0">
                <a:solidFill>
                  <a:schemeClr val="accent1"/>
                </a:solidFill>
              </a:rPr>
              <a:t>Occupation creates structure and </a:t>
            </a:r>
            <a:r>
              <a:rPr lang="en-US" sz="2000" dirty="0" err="1">
                <a:solidFill>
                  <a:schemeClr val="accent1"/>
                </a:solidFill>
              </a:rPr>
              <a:t>organises</a:t>
            </a:r>
            <a:r>
              <a:rPr lang="en-US" sz="2000" dirty="0">
                <a:solidFill>
                  <a:schemeClr val="accent1"/>
                </a:solidFill>
              </a:rPr>
              <a:t> time, it brings meaning to life (needs to be </a:t>
            </a:r>
            <a:r>
              <a:rPr lang="en-US" sz="2000" dirty="0" err="1">
                <a:solidFill>
                  <a:schemeClr val="accent1"/>
                </a:solidFill>
              </a:rPr>
              <a:t>personalised</a:t>
            </a:r>
            <a:r>
              <a:rPr lang="en-US" sz="2000" dirty="0">
                <a:solidFill>
                  <a:schemeClr val="accent1"/>
                </a:solidFill>
              </a:rPr>
              <a:t>)</a:t>
            </a:r>
            <a:endParaRPr lang="en-US" sz="2000" dirty="0"/>
          </a:p>
          <a:p>
            <a:pPr marL="342900" lvl="1" indent="-354330" algn="l" rtl="0">
              <a:lnSpc>
                <a:spcPct val="90000"/>
              </a:lnSpc>
              <a:spcBef>
                <a:spcPts val="1200"/>
              </a:spcBef>
              <a:spcAft>
                <a:spcPts val="0"/>
              </a:spcAft>
              <a:buClr>
                <a:schemeClr val="accent1"/>
              </a:buClr>
              <a:buSzPts val="2400"/>
              <a:buChar char="•"/>
            </a:pPr>
            <a:r>
              <a:rPr lang="en-US" sz="2000" b="0" i="0" u="none" strike="noStrike" dirty="0">
                <a:solidFill>
                  <a:schemeClr val="accent1"/>
                </a:solidFill>
              </a:rPr>
              <a:t>Employment </a:t>
            </a:r>
            <a:r>
              <a:rPr lang="en-US" sz="2000" dirty="0">
                <a:solidFill>
                  <a:schemeClr val="accent1"/>
                </a:solidFill>
              </a:rPr>
              <a:t>is positively correlated with improved psychological and physical health Significant increase of quality of life or self-esteem. </a:t>
            </a:r>
            <a:endParaRPr lang="en-US" sz="2000" dirty="0"/>
          </a:p>
          <a:p>
            <a:pPr marL="342900" lvl="1" indent="-354330" algn="l" rtl="0">
              <a:lnSpc>
                <a:spcPct val="90000"/>
              </a:lnSpc>
              <a:spcBef>
                <a:spcPts val="1200"/>
              </a:spcBef>
              <a:spcAft>
                <a:spcPts val="0"/>
              </a:spcAft>
              <a:buClr>
                <a:schemeClr val="accent1"/>
              </a:buClr>
              <a:buSzPts val="2400"/>
              <a:buChar char="•"/>
            </a:pPr>
            <a:r>
              <a:rPr lang="en-US" sz="2000" dirty="0">
                <a:solidFill>
                  <a:schemeClr val="accent1"/>
                </a:solidFill>
              </a:rPr>
              <a:t>Work and employment seems to foster a sense of belonging (</a:t>
            </a:r>
            <a:r>
              <a:rPr lang="en-US" sz="2000" dirty="0" err="1">
                <a:solidFill>
                  <a:schemeClr val="accent1"/>
                </a:solidFill>
              </a:rPr>
              <a:t>Sempik</a:t>
            </a:r>
            <a:r>
              <a:rPr lang="en-US" sz="2000" dirty="0">
                <a:solidFill>
                  <a:schemeClr val="accent1"/>
                </a:solidFill>
              </a:rPr>
              <a:t> et al., 2010)</a:t>
            </a:r>
          </a:p>
        </p:txBody>
      </p:sp>
      <p:sp>
        <p:nvSpPr>
          <p:cNvPr id="217" name="Google Shape;217;p16"/>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p>
            <a:pPr marL="0" lvl="0" indent="0" algn="r" rtl="0">
              <a:lnSpc>
                <a:spcPct val="121363"/>
              </a:lnSpc>
              <a:spcBef>
                <a:spcPts val="0"/>
              </a:spcBef>
              <a:spcAft>
                <a:spcPts val="0"/>
              </a:spcAft>
              <a:buNone/>
            </a:pPr>
            <a:fld id="{00000000-1234-1234-1234-123412341234}" type="slidenum">
              <a:rPr lang="cs-CZ" smtClean="0"/>
              <a:pPr marL="0" lvl="0" indent="0" algn="r" rtl="0">
                <a:lnSpc>
                  <a:spcPct val="121363"/>
                </a:lnSpc>
                <a:spcBef>
                  <a:spcPts val="0"/>
                </a:spcBef>
                <a:spcAft>
                  <a:spcPts val="0"/>
                </a:spcAft>
                <a:buNone/>
              </a:pPr>
              <a:t>18</a:t>
            </a:fld>
            <a:endParaRPr lang="cs-CZ"/>
          </a:p>
        </p:txBody>
      </p:sp>
      <p:sp>
        <p:nvSpPr>
          <p:cNvPr id="2" name="TextovéPole 1">
            <a:extLst>
              <a:ext uri="{FF2B5EF4-FFF2-40B4-BE49-F238E27FC236}">
                <a16:creationId xmlns:a16="http://schemas.microsoft.com/office/drawing/2014/main" id="{C7EDD9C5-2D27-EE1A-0649-C11F4D6561BA}"/>
              </a:ext>
            </a:extLst>
          </p:cNvPr>
          <p:cNvSpPr txBox="1"/>
          <p:nvPr/>
        </p:nvSpPr>
        <p:spPr>
          <a:xfrm>
            <a:off x="648000" y="5528246"/>
            <a:ext cx="2858815" cy="276999"/>
          </a:xfrm>
          <a:prstGeom prst="rect">
            <a:avLst/>
          </a:prstGeom>
          <a:noFill/>
        </p:spPr>
        <p:txBody>
          <a:bodyPr wrap="square" rtlCol="0">
            <a:spAutoFit/>
          </a:bodyPr>
          <a:lstStyle/>
          <a:p>
            <a:r>
              <a:rPr lang="cs-CZ" sz="1200" dirty="0" err="1"/>
              <a:t>Photos</a:t>
            </a:r>
            <a:r>
              <a:rPr lang="cs-CZ" sz="1200" dirty="0"/>
              <a:t>: pixabay.com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7"/>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p>
            <a:pPr marL="0" lvl="0" indent="0" algn="r" rtl="0">
              <a:lnSpc>
                <a:spcPct val="121363"/>
              </a:lnSpc>
              <a:spcBef>
                <a:spcPts val="0"/>
              </a:spcBef>
              <a:spcAft>
                <a:spcPts val="0"/>
              </a:spcAft>
              <a:buNone/>
            </a:pPr>
            <a:fld id="{00000000-1234-1234-1234-123412341234}" type="slidenum">
              <a:rPr lang="cs-CZ" smtClean="0"/>
              <a:pPr marL="0" lvl="0" indent="0" algn="r" rtl="0">
                <a:lnSpc>
                  <a:spcPct val="121363"/>
                </a:lnSpc>
                <a:spcBef>
                  <a:spcPts val="0"/>
                </a:spcBef>
                <a:spcAft>
                  <a:spcPts val="0"/>
                </a:spcAft>
                <a:buNone/>
              </a:pPr>
              <a:t>19</a:t>
            </a:fld>
            <a:endParaRPr lang="cs-CZ"/>
          </a:p>
        </p:txBody>
      </p:sp>
      <p:sp>
        <p:nvSpPr>
          <p:cNvPr id="224" name="Google Shape;224;p17"/>
          <p:cNvSpPr txBox="1">
            <a:spLocks noGrp="1"/>
          </p:cNvSpPr>
          <p:nvPr>
            <p:ph type="title"/>
          </p:nvPr>
        </p:nvSpPr>
        <p:spPr>
          <a:xfrm>
            <a:off x="648000" y="668337"/>
            <a:ext cx="10726738" cy="836079"/>
          </a:xfrm>
          <a:prstGeom prst="rect">
            <a:avLst/>
          </a:prstGeom>
          <a:noFill/>
          <a:ln>
            <a:noFill/>
          </a:ln>
        </p:spPr>
        <p:txBody>
          <a:bodyPr spcFirstLastPara="1" wrap="square" lIns="0" tIns="46800" rIns="91425" bIns="45700" anchor="t" anchorCtr="0">
            <a:noAutofit/>
          </a:bodyPr>
          <a:lstStyle/>
          <a:p>
            <a:pPr marL="0" lvl="0" indent="0" algn="l" rtl="0">
              <a:lnSpc>
                <a:spcPct val="109677"/>
              </a:lnSpc>
              <a:spcBef>
                <a:spcPts val="0"/>
              </a:spcBef>
              <a:spcAft>
                <a:spcPts val="0"/>
              </a:spcAft>
              <a:buClr>
                <a:schemeClr val="accent1"/>
              </a:buClr>
              <a:buSzPts val="3100"/>
              <a:buFont typeface="Arial"/>
              <a:buNone/>
            </a:pPr>
            <a:r>
              <a:rPr lang="cs-CZ"/>
              <a:t>HUMANISTIC AND EXISTENTIAL THEORIES</a:t>
            </a:r>
          </a:p>
        </p:txBody>
      </p:sp>
      <p:sp>
        <p:nvSpPr>
          <p:cNvPr id="225" name="Google Shape;225;p17"/>
          <p:cNvSpPr txBox="1">
            <a:spLocks noGrp="1"/>
          </p:cNvSpPr>
          <p:nvPr>
            <p:ph type="body" idx="2"/>
          </p:nvPr>
        </p:nvSpPr>
        <p:spPr>
          <a:xfrm>
            <a:off x="648000" y="1504416"/>
            <a:ext cx="10934701" cy="4423631"/>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chemeClr val="dk1"/>
              </a:buClr>
              <a:buSzPts val="2200"/>
              <a:buFont typeface="Arial"/>
              <a:buChar char="•"/>
            </a:pPr>
            <a:r>
              <a:rPr lang="en-US" sz="2200" dirty="0">
                <a:latin typeface="+mj-lt"/>
                <a:ea typeface="Arial"/>
                <a:cs typeface="Arial"/>
                <a:sym typeface="Arial"/>
              </a:rPr>
              <a:t>Client-oriented approach (C.R. Rogers)</a:t>
            </a:r>
            <a:endParaRPr lang="en-US" dirty="0">
              <a:latin typeface="+mj-lt"/>
            </a:endParaRPr>
          </a:p>
          <a:p>
            <a:pPr marL="457200" lvl="0" indent="-457200" algn="l" rtl="0">
              <a:lnSpc>
                <a:spcPct val="90000"/>
              </a:lnSpc>
              <a:spcBef>
                <a:spcPts val="1000"/>
              </a:spcBef>
              <a:spcAft>
                <a:spcPts val="0"/>
              </a:spcAft>
              <a:buClr>
                <a:schemeClr val="dk1"/>
              </a:buClr>
              <a:buSzPts val="2200"/>
              <a:buFont typeface="Arial"/>
              <a:buChar char="•"/>
            </a:pPr>
            <a:r>
              <a:rPr lang="en-US" sz="2200" dirty="0">
                <a:latin typeface="+mj-lt"/>
                <a:ea typeface="Arial"/>
                <a:cs typeface="Arial"/>
                <a:sym typeface="Arial"/>
              </a:rPr>
              <a:t>Congruence and genuineness in the relations with the participant</a:t>
            </a:r>
            <a:endParaRPr lang="en-US" dirty="0">
              <a:latin typeface="+mj-lt"/>
            </a:endParaRPr>
          </a:p>
          <a:p>
            <a:pPr marL="457200" lvl="0" indent="-457200" algn="l" rtl="0">
              <a:lnSpc>
                <a:spcPct val="90000"/>
              </a:lnSpc>
              <a:spcBef>
                <a:spcPts val="1000"/>
              </a:spcBef>
              <a:spcAft>
                <a:spcPts val="0"/>
              </a:spcAft>
              <a:buClr>
                <a:schemeClr val="dk1"/>
              </a:buClr>
              <a:buSzPts val="2200"/>
              <a:buFont typeface="Arial"/>
              <a:buChar char="•"/>
            </a:pPr>
            <a:r>
              <a:rPr lang="en-US" sz="2200" dirty="0">
                <a:latin typeface="+mj-lt"/>
                <a:ea typeface="Arial"/>
                <a:cs typeface="Arial"/>
                <a:sym typeface="Arial"/>
              </a:rPr>
              <a:t>The worker should act in accordance with his or her experience and as a real person, sharing the </a:t>
            </a:r>
            <a:r>
              <a:rPr lang="en-US" sz="2200" dirty="0" err="1">
                <a:latin typeface="+mj-lt"/>
                <a:ea typeface="Arial"/>
                <a:cs typeface="Arial"/>
                <a:sym typeface="Arial"/>
              </a:rPr>
              <a:t>relationshop</a:t>
            </a:r>
            <a:endParaRPr lang="en-US" sz="2200" dirty="0">
              <a:latin typeface="+mj-lt"/>
              <a:ea typeface="Arial"/>
              <a:cs typeface="Arial"/>
              <a:sym typeface="Arial"/>
            </a:endParaRPr>
          </a:p>
          <a:p>
            <a:pPr marL="457200" lvl="0" indent="-457200" algn="l" rtl="0">
              <a:lnSpc>
                <a:spcPct val="90000"/>
              </a:lnSpc>
              <a:spcBef>
                <a:spcPts val="1000"/>
              </a:spcBef>
              <a:spcAft>
                <a:spcPts val="0"/>
              </a:spcAft>
              <a:buClr>
                <a:schemeClr val="dk1"/>
              </a:buClr>
              <a:buSzPts val="2200"/>
              <a:buFont typeface="Arial"/>
              <a:buChar char="•"/>
            </a:pPr>
            <a:r>
              <a:rPr lang="en-US" sz="2200" dirty="0">
                <a:latin typeface="+mj-lt"/>
                <a:ea typeface="Arial"/>
                <a:cs typeface="Arial"/>
                <a:sym typeface="Arial"/>
              </a:rPr>
              <a:t>Non-</a:t>
            </a:r>
            <a:r>
              <a:rPr lang="en-US" sz="2200" dirty="0" err="1">
                <a:latin typeface="+mj-lt"/>
                <a:ea typeface="Arial"/>
                <a:cs typeface="Arial"/>
                <a:sym typeface="Arial"/>
              </a:rPr>
              <a:t>judgemental</a:t>
            </a:r>
            <a:r>
              <a:rPr lang="en-US" sz="2200" dirty="0">
                <a:latin typeface="+mj-lt"/>
                <a:ea typeface="Arial"/>
                <a:cs typeface="Arial"/>
                <a:sym typeface="Arial"/>
              </a:rPr>
              <a:t>, non-directive, active listening, authentic friendship</a:t>
            </a:r>
          </a:p>
          <a:p>
            <a:pPr marL="457200" lvl="0" indent="-457200" algn="l" rtl="0">
              <a:lnSpc>
                <a:spcPct val="90000"/>
              </a:lnSpc>
              <a:spcBef>
                <a:spcPts val="1000"/>
              </a:spcBef>
              <a:spcAft>
                <a:spcPts val="0"/>
              </a:spcAft>
              <a:buClr>
                <a:schemeClr val="dk1"/>
              </a:buClr>
              <a:buSzPts val="2200"/>
              <a:buFont typeface="Arial"/>
              <a:buChar char="•"/>
            </a:pPr>
            <a:r>
              <a:rPr lang="en-US" sz="2200" dirty="0">
                <a:latin typeface="+mj-lt"/>
                <a:ea typeface="Arial"/>
                <a:cs typeface="Arial"/>
                <a:sym typeface="Arial"/>
              </a:rPr>
              <a:t>Logotherapy and existential analysis (V.E. Frankl)</a:t>
            </a:r>
            <a:endParaRPr lang="en-US" dirty="0">
              <a:latin typeface="+mj-lt"/>
            </a:endParaRPr>
          </a:p>
          <a:p>
            <a:pPr marL="457200" lvl="0" indent="-457200" algn="l" rtl="0">
              <a:lnSpc>
                <a:spcPct val="90000"/>
              </a:lnSpc>
              <a:spcBef>
                <a:spcPts val="1000"/>
              </a:spcBef>
              <a:spcAft>
                <a:spcPts val="0"/>
              </a:spcAft>
              <a:buClr>
                <a:schemeClr val="dk1"/>
              </a:buClr>
              <a:buSzPts val="2200"/>
              <a:buFont typeface="Arial"/>
              <a:buChar char="•"/>
            </a:pPr>
            <a:r>
              <a:rPr lang="en-US" sz="2200" dirty="0">
                <a:latin typeface="+mj-lt"/>
                <a:ea typeface="Arial"/>
                <a:cs typeface="Arial"/>
                <a:sym typeface="Arial"/>
              </a:rPr>
              <a:t>Human will to meaning</a:t>
            </a:r>
          </a:p>
          <a:p>
            <a:pPr marL="457200" lvl="0" indent="-457200" algn="l" rtl="0">
              <a:lnSpc>
                <a:spcPct val="90000"/>
              </a:lnSpc>
              <a:spcBef>
                <a:spcPts val="1000"/>
              </a:spcBef>
              <a:spcAft>
                <a:spcPts val="0"/>
              </a:spcAft>
              <a:buClr>
                <a:schemeClr val="dk1"/>
              </a:buClr>
              <a:buSzPts val="2200"/>
              <a:buFont typeface="Arial"/>
              <a:buChar char="•"/>
            </a:pPr>
            <a:r>
              <a:rPr lang="en-US" sz="2200" dirty="0">
                <a:latin typeface="+mj-lt"/>
                <a:ea typeface="Arial"/>
                <a:cs typeface="Arial"/>
                <a:sym typeface="Arial"/>
              </a:rPr>
              <a:t>Meaning is found through the </a:t>
            </a:r>
            <a:r>
              <a:rPr lang="en-US" sz="2200" dirty="0" err="1">
                <a:latin typeface="+mj-lt"/>
                <a:ea typeface="Arial"/>
                <a:cs typeface="Arial"/>
                <a:sym typeface="Arial"/>
              </a:rPr>
              <a:t>realisation</a:t>
            </a:r>
            <a:r>
              <a:rPr lang="en-US" sz="2200" dirty="0">
                <a:latin typeface="+mj-lt"/>
                <a:ea typeface="Arial"/>
                <a:cs typeface="Arial"/>
                <a:sym typeface="Arial"/>
              </a:rPr>
              <a:t> of values: </a:t>
            </a:r>
            <a:endParaRPr lang="en-US" dirty="0">
              <a:latin typeface="+mj-lt"/>
            </a:endParaRPr>
          </a:p>
          <a:p>
            <a:pPr marL="971550" lvl="1" indent="-285750"/>
            <a:r>
              <a:rPr lang="en-US" sz="1800" dirty="0">
                <a:latin typeface="+mj-lt"/>
                <a:ea typeface="Arial"/>
                <a:cs typeface="Arial"/>
                <a:sym typeface="Arial"/>
              </a:rPr>
              <a:t>Creative values </a:t>
            </a:r>
            <a:endParaRPr lang="en-US" dirty="0">
              <a:latin typeface="+mj-lt"/>
            </a:endParaRPr>
          </a:p>
          <a:p>
            <a:pPr marL="971550" lvl="1" indent="-285750"/>
            <a:r>
              <a:rPr lang="en-US" sz="1800" dirty="0">
                <a:latin typeface="+mj-lt"/>
                <a:ea typeface="Arial"/>
                <a:cs typeface="Arial"/>
                <a:sym typeface="Arial"/>
              </a:rPr>
              <a:t>Experiential</a:t>
            </a:r>
          </a:p>
          <a:p>
            <a:pPr marL="971550" lvl="1" indent="-285750"/>
            <a:r>
              <a:rPr lang="en-US" sz="1800" dirty="0">
                <a:latin typeface="+mj-lt"/>
                <a:ea typeface="Arial"/>
                <a:cs typeface="Arial"/>
                <a:sym typeface="Arial"/>
              </a:rPr>
              <a:t>Attitudinal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txBox="1">
            <a:spLocks noGrp="1"/>
          </p:cNvSpPr>
          <p:nvPr>
            <p:ph type="sldNum" idx="12"/>
          </p:nvPr>
        </p:nvSpPr>
        <p:spPr>
          <a:xfrm>
            <a:off x="9439275" y="6300057"/>
            <a:ext cx="2743200" cy="545243"/>
          </a:xfrm>
          <a:noFill/>
          <a:ln>
            <a:noFill/>
          </a:ln>
        </p:spPr>
        <p:txBody>
          <a:bodyPr spcFirstLastPara="1" wrap="square" lIns="0" tIns="45700" rIns="648000" bIns="144000" anchor="b" anchorCtr="0">
            <a:noAutofit/>
          </a:bodyPr>
          <a:lstStyle/>
          <a:p>
            <a:pPr lvl="0"/>
            <a:fld id="{00000000-1234-1234-1234-123412341234}" type="slidenum">
              <a:rPr lang="cs-CZ"/>
              <a:pPr lvl="0"/>
              <a:t>2</a:t>
            </a:fld>
            <a:endParaRPr lang="cs-CZ"/>
          </a:p>
        </p:txBody>
      </p:sp>
      <p:sp>
        <p:nvSpPr>
          <p:cNvPr id="98" name="Google Shape;98;p2"/>
          <p:cNvSpPr txBox="1">
            <a:spLocks noGrp="1"/>
          </p:cNvSpPr>
          <p:nvPr>
            <p:ph type="body" idx="1"/>
          </p:nvPr>
        </p:nvSpPr>
        <p:spPr>
          <a:xfrm>
            <a:off x="4460874" y="1638300"/>
            <a:ext cx="10353675" cy="4538663"/>
          </a:xfrm>
          <a:noFill/>
          <a:ln>
            <a:noFill/>
          </a:ln>
        </p:spPr>
        <p:txBody>
          <a:bodyPr spcFirstLastPara="1" wrap="square" lIns="648000" tIns="0" rIns="0" bIns="0" anchor="t" anchorCtr="0">
            <a:normAutofit/>
          </a:bodyPr>
          <a:lstStyle/>
          <a:p>
            <a:pPr lvl="0"/>
            <a:r>
              <a:rPr lang="en-US" dirty="0" err="1"/>
              <a:t>Connectedness</a:t>
            </a:r>
            <a:endParaRPr lang="en-US" dirty="0"/>
          </a:p>
          <a:p>
            <a:pPr lvl="0"/>
            <a:r>
              <a:rPr lang="en-US" dirty="0" err="1"/>
              <a:t>Contact</a:t>
            </a:r>
            <a:r>
              <a:rPr lang="en-US" dirty="0"/>
              <a:t> </a:t>
            </a:r>
            <a:r>
              <a:rPr lang="en-US" dirty="0" err="1"/>
              <a:t>with</a:t>
            </a:r>
            <a:r>
              <a:rPr lang="en-US" dirty="0"/>
              <a:t> </a:t>
            </a:r>
            <a:r>
              <a:rPr lang="en-US" dirty="0" err="1"/>
              <a:t>nature</a:t>
            </a:r>
            <a:endParaRPr lang="en-US" dirty="0"/>
          </a:p>
          <a:p>
            <a:pPr lvl="0"/>
            <a:r>
              <a:rPr lang="en-US" dirty="0" err="1"/>
              <a:t>Benefits</a:t>
            </a:r>
            <a:r>
              <a:rPr lang="en-US" dirty="0"/>
              <a:t> </a:t>
            </a:r>
            <a:r>
              <a:rPr lang="en-US" dirty="0" err="1"/>
              <a:t>of</a:t>
            </a:r>
            <a:r>
              <a:rPr lang="en-US" dirty="0"/>
              <a:t> </a:t>
            </a:r>
            <a:r>
              <a:rPr lang="en-US" dirty="0" err="1"/>
              <a:t>exercise</a:t>
            </a:r>
            <a:endParaRPr lang="en-US" dirty="0"/>
          </a:p>
          <a:p>
            <a:pPr lvl="0"/>
            <a:r>
              <a:rPr lang="en-US" dirty="0" err="1"/>
              <a:t>Occupation</a:t>
            </a:r>
            <a:r>
              <a:rPr lang="en-US" dirty="0"/>
              <a:t> as a </a:t>
            </a:r>
            <a:r>
              <a:rPr lang="en-US" dirty="0" err="1"/>
              <a:t>therapeutic</a:t>
            </a:r>
            <a:r>
              <a:rPr lang="en-US" dirty="0"/>
              <a:t> element</a:t>
            </a:r>
          </a:p>
          <a:p>
            <a:pPr lvl="0"/>
            <a:r>
              <a:rPr lang="en-US" dirty="0" err="1"/>
              <a:t>Social</a:t>
            </a:r>
            <a:r>
              <a:rPr lang="en-US" dirty="0"/>
              <a:t> </a:t>
            </a:r>
            <a:r>
              <a:rPr lang="en-US" dirty="0" err="1"/>
              <a:t>work</a:t>
            </a:r>
            <a:r>
              <a:rPr lang="en-US" dirty="0"/>
              <a:t> </a:t>
            </a:r>
            <a:r>
              <a:rPr lang="en-US" dirty="0" err="1"/>
              <a:t>theories</a:t>
            </a:r>
            <a:r>
              <a:rPr lang="en-US" dirty="0"/>
              <a:t> in </a:t>
            </a:r>
            <a:r>
              <a:rPr lang="en-US" dirty="0" err="1"/>
              <a:t>social</a:t>
            </a:r>
            <a:r>
              <a:rPr lang="en-US" dirty="0"/>
              <a:t> </a:t>
            </a:r>
            <a:r>
              <a:rPr lang="en-US" dirty="0" err="1"/>
              <a:t>farming</a:t>
            </a:r>
            <a:r>
              <a:rPr lang="en-US" dirty="0"/>
              <a:t>	                     </a:t>
            </a:r>
          </a:p>
          <a:p>
            <a:pPr lvl="0"/>
            <a:r>
              <a:rPr lang="en-US" dirty="0"/>
              <a:t>Vernunft &amp; Verstand</a:t>
            </a:r>
          </a:p>
          <a:p>
            <a:pPr lvl="1"/>
            <a:endParaRPr lang="en-US" dirty="0"/>
          </a:p>
          <a:p>
            <a:pPr lvl="1"/>
            <a:endParaRPr lang="en-US" dirty="0"/>
          </a:p>
          <a:p>
            <a:pPr lvl="1"/>
            <a:endParaRPr lang="en-US" dirty="0"/>
          </a:p>
          <a:p>
            <a:pPr lvl="1"/>
            <a:endParaRPr lang="en-US" dirty="0"/>
          </a:p>
        </p:txBody>
      </p:sp>
      <p:sp>
        <p:nvSpPr>
          <p:cNvPr id="99" name="Google Shape;99;p2"/>
          <p:cNvSpPr txBox="1">
            <a:spLocks noGrp="1"/>
          </p:cNvSpPr>
          <p:nvPr>
            <p:ph type="title"/>
          </p:nvPr>
        </p:nvSpPr>
        <p:spPr>
          <a:xfrm>
            <a:off x="4470399" y="681038"/>
            <a:ext cx="10506075" cy="804862"/>
          </a:xfrm>
          <a:noFill/>
          <a:ln>
            <a:noFill/>
          </a:ln>
        </p:spPr>
        <p:txBody>
          <a:bodyPr spcFirstLastPara="1" wrap="square" lIns="648000" tIns="45700" rIns="91425" bIns="45700" anchor="ctr" anchorCtr="0">
            <a:noAutofit/>
          </a:bodyPr>
          <a:lstStyle/>
          <a:p>
            <a:pPr lvl="0"/>
            <a:r>
              <a:rPr lang="cs-CZ"/>
              <a:t>TABLE OF CONTENTS</a:t>
            </a:r>
          </a:p>
        </p:txBody>
      </p:sp>
      <p:pic>
        <p:nvPicPr>
          <p:cNvPr id="100" name="Google Shape;100;p2" descr="Obsah obrázku strom&#10;&#10;Popis byl vytvořen automaticky"/>
          <p:cNvPicPr preferRelativeResize="0"/>
          <p:nvPr/>
        </p:nvPicPr>
        <p:blipFill rotWithShape="1">
          <a:blip r:embed="rId3">
            <a:alphaModFix/>
          </a:blip>
          <a:srcRect/>
          <a:stretch/>
        </p:blipFill>
        <p:spPr>
          <a:xfrm rot="-5400000">
            <a:off x="-1244601" y="1130301"/>
            <a:ext cx="6857999" cy="4572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8"/>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p>
            <a:pPr marL="0" lvl="0" indent="0" algn="r" rtl="0">
              <a:lnSpc>
                <a:spcPct val="121363"/>
              </a:lnSpc>
              <a:spcBef>
                <a:spcPts val="0"/>
              </a:spcBef>
              <a:spcAft>
                <a:spcPts val="0"/>
              </a:spcAft>
              <a:buNone/>
            </a:pPr>
            <a:fld id="{00000000-1234-1234-1234-123412341234}" type="slidenum">
              <a:rPr lang="cs-CZ" smtClean="0"/>
              <a:pPr marL="0" lvl="0" indent="0" algn="r" rtl="0">
                <a:lnSpc>
                  <a:spcPct val="121363"/>
                </a:lnSpc>
                <a:spcBef>
                  <a:spcPts val="0"/>
                </a:spcBef>
                <a:spcAft>
                  <a:spcPts val="0"/>
                </a:spcAft>
                <a:buNone/>
              </a:pPr>
              <a:t>20</a:t>
            </a:fld>
            <a:endParaRPr lang="cs-CZ"/>
          </a:p>
        </p:txBody>
      </p:sp>
      <p:sp>
        <p:nvSpPr>
          <p:cNvPr id="232" name="Google Shape;232;p18"/>
          <p:cNvSpPr txBox="1">
            <a:spLocks noGrp="1"/>
          </p:cNvSpPr>
          <p:nvPr>
            <p:ph type="title"/>
          </p:nvPr>
        </p:nvSpPr>
        <p:spPr>
          <a:xfrm>
            <a:off x="648000" y="668337"/>
            <a:ext cx="10726738" cy="836079"/>
          </a:xfrm>
          <a:prstGeom prst="rect">
            <a:avLst/>
          </a:prstGeom>
          <a:noFill/>
          <a:ln>
            <a:noFill/>
          </a:ln>
        </p:spPr>
        <p:txBody>
          <a:bodyPr spcFirstLastPara="1" wrap="square" lIns="0" tIns="46800" rIns="91425" bIns="45700" anchor="t" anchorCtr="0">
            <a:noAutofit/>
          </a:bodyPr>
          <a:lstStyle/>
          <a:p>
            <a:pPr marL="0" lvl="0" indent="0" algn="l" rtl="0">
              <a:lnSpc>
                <a:spcPct val="109677"/>
              </a:lnSpc>
              <a:spcBef>
                <a:spcPts val="0"/>
              </a:spcBef>
              <a:spcAft>
                <a:spcPts val="0"/>
              </a:spcAft>
              <a:buClr>
                <a:schemeClr val="accent1"/>
              </a:buClr>
              <a:buSzPts val="3100"/>
              <a:buFont typeface="Arial"/>
              <a:buNone/>
            </a:pPr>
            <a:r>
              <a:rPr lang="en-US"/>
              <a:t>VALIDATION THERAPY, NAOMI FEIL (1992)</a:t>
            </a:r>
          </a:p>
        </p:txBody>
      </p:sp>
      <p:sp>
        <p:nvSpPr>
          <p:cNvPr id="233" name="Google Shape;233;p18"/>
          <p:cNvSpPr txBox="1">
            <a:spLocks noGrp="1"/>
          </p:cNvSpPr>
          <p:nvPr>
            <p:ph type="body" idx="2"/>
          </p:nvPr>
        </p:nvSpPr>
        <p:spPr>
          <a:xfrm>
            <a:off x="648000" y="1504416"/>
            <a:ext cx="10934701" cy="4423631"/>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200"/>
              <a:buFont typeface="Arial"/>
              <a:buChar char="•"/>
            </a:pPr>
            <a:r>
              <a:rPr lang="en-US" sz="2300" dirty="0">
                <a:latin typeface="+mn-lt"/>
                <a:ea typeface="Arial"/>
                <a:cs typeface="Arial"/>
                <a:sym typeface="Arial"/>
              </a:rPr>
              <a:t>An alternative approach that is used when working with disoriented old-old people</a:t>
            </a:r>
          </a:p>
          <a:p>
            <a:pPr marL="342900" lvl="0" indent="-342900" algn="l" rtl="0">
              <a:lnSpc>
                <a:spcPct val="90000"/>
              </a:lnSpc>
              <a:spcBef>
                <a:spcPts val="1000"/>
              </a:spcBef>
              <a:spcAft>
                <a:spcPts val="0"/>
              </a:spcAft>
              <a:buClr>
                <a:schemeClr val="dk1"/>
              </a:buClr>
              <a:buSzPts val="2200"/>
              <a:buFont typeface="Arial"/>
              <a:buChar char="•"/>
            </a:pPr>
            <a:r>
              <a:rPr lang="en-US" sz="2300" dirty="0">
                <a:latin typeface="+mn-lt"/>
                <a:ea typeface="Arial"/>
                <a:cs typeface="Arial"/>
                <a:sym typeface="Arial"/>
              </a:rPr>
              <a:t>Disoriented people: old age dementia, disturbed memory, impaired thinking and sort-term memory) – emotional and inadequate reactions to their current state (crying, despair, </a:t>
            </a:r>
            <a:r>
              <a:rPr lang="en-US" sz="2300" dirty="0" err="1">
                <a:latin typeface="+mn-lt"/>
                <a:ea typeface="Arial"/>
                <a:cs typeface="Arial"/>
                <a:sym typeface="Arial"/>
              </a:rPr>
              <a:t>agression</a:t>
            </a:r>
            <a:r>
              <a:rPr lang="en-US" sz="2300" dirty="0">
                <a:latin typeface="+mn-lt"/>
                <a:ea typeface="Arial"/>
                <a:cs typeface="Arial"/>
                <a:sym typeface="Arial"/>
              </a:rPr>
              <a:t>)</a:t>
            </a:r>
            <a:endParaRPr lang="en-US" sz="2300" dirty="0">
              <a:latin typeface="+mn-lt"/>
            </a:endParaRPr>
          </a:p>
          <a:p>
            <a:pPr marL="342900" lvl="0" indent="-342900" algn="l" rtl="0">
              <a:lnSpc>
                <a:spcPct val="90000"/>
              </a:lnSpc>
              <a:spcBef>
                <a:spcPts val="1000"/>
              </a:spcBef>
              <a:spcAft>
                <a:spcPts val="0"/>
              </a:spcAft>
              <a:buClr>
                <a:schemeClr val="dk1"/>
              </a:buClr>
              <a:buSzPts val="2200"/>
              <a:buFont typeface="Arial"/>
              <a:buChar char="•"/>
            </a:pPr>
            <a:r>
              <a:rPr lang="en-US" sz="2300" dirty="0">
                <a:latin typeface="+mn-lt"/>
                <a:ea typeface="Arial"/>
                <a:cs typeface="Arial"/>
                <a:sym typeface="Arial"/>
              </a:rPr>
              <a:t>The role of validation is to confirm to them that their feelings are real that I, as a caring person, acknowledge them</a:t>
            </a:r>
          </a:p>
          <a:p>
            <a:pPr marL="342900" lvl="0" indent="-342900" algn="l" rtl="0">
              <a:lnSpc>
                <a:spcPct val="90000"/>
              </a:lnSpc>
              <a:spcBef>
                <a:spcPts val="1000"/>
              </a:spcBef>
              <a:spcAft>
                <a:spcPts val="0"/>
              </a:spcAft>
              <a:buClr>
                <a:schemeClr val="dk1"/>
              </a:buClr>
              <a:buSzPts val="2200"/>
              <a:buFont typeface="Arial"/>
              <a:buChar char="•"/>
            </a:pPr>
            <a:r>
              <a:rPr lang="en-US" sz="2300" dirty="0">
                <a:latin typeface="+mn-lt"/>
                <a:ea typeface="Arial"/>
                <a:cs typeface="Arial"/>
                <a:sym typeface="Arial"/>
              </a:rPr>
              <a:t>Therapy based on several fundamental principles, such as the things from the present (</a:t>
            </a:r>
            <a:r>
              <a:rPr lang="en-US" sz="2300" dirty="0" err="1">
                <a:latin typeface="+mn-lt"/>
                <a:ea typeface="Arial"/>
                <a:cs typeface="Arial"/>
                <a:sym typeface="Arial"/>
              </a:rPr>
              <a:t>colours</a:t>
            </a:r>
            <a:r>
              <a:rPr lang="en-US" sz="2300" dirty="0">
                <a:latin typeface="+mn-lt"/>
                <a:ea typeface="Arial"/>
                <a:cs typeface="Arial"/>
                <a:sym typeface="Arial"/>
              </a:rPr>
              <a:t>, sounds, smells, tastes) can trigger memories from the past (</a:t>
            </a:r>
            <a:r>
              <a:rPr lang="en-US" sz="2300" dirty="0" err="1">
                <a:latin typeface="+mn-lt"/>
                <a:ea typeface="Arial"/>
                <a:cs typeface="Arial"/>
                <a:sym typeface="Arial"/>
              </a:rPr>
              <a:t>Procházková</a:t>
            </a:r>
            <a:r>
              <a:rPr lang="en-US" sz="2300" dirty="0">
                <a:latin typeface="+mn-lt"/>
                <a:ea typeface="Arial"/>
                <a:cs typeface="Arial"/>
                <a:sym typeface="Arial"/>
              </a:rPr>
              <a:t>, 2012). Clients then return to the past, where they were needed and productive persons (</a:t>
            </a:r>
            <a:r>
              <a:rPr lang="en-US" sz="2300" dirty="0" err="1">
                <a:latin typeface="+mn-lt"/>
                <a:ea typeface="Arial"/>
                <a:cs typeface="Arial"/>
                <a:sym typeface="Arial"/>
              </a:rPr>
              <a:t>Pokorná</a:t>
            </a:r>
            <a:r>
              <a:rPr lang="en-US" sz="2300" dirty="0">
                <a:latin typeface="+mn-lt"/>
                <a:ea typeface="Arial"/>
                <a:cs typeface="Arial"/>
                <a:sym typeface="Arial"/>
              </a:rPr>
              <a:t>, </a:t>
            </a:r>
            <a:r>
              <a:rPr lang="en-US" sz="2300" dirty="0" err="1">
                <a:latin typeface="+mn-lt"/>
                <a:ea typeface="Arial"/>
                <a:cs typeface="Arial"/>
                <a:sym typeface="Arial"/>
              </a:rPr>
              <a:t>Sukupová</a:t>
            </a:r>
            <a:r>
              <a:rPr lang="en-US" sz="2300" dirty="0">
                <a:latin typeface="+mn-lt"/>
                <a:ea typeface="Arial"/>
                <a:cs typeface="Arial"/>
                <a:sym typeface="Arial"/>
              </a:rPr>
              <a:t>, 2014)</a:t>
            </a:r>
            <a:endParaRPr lang="en-US" sz="2300" dirty="0">
              <a:latin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9"/>
          <p:cNvSpPr txBox="1">
            <a:spLocks noGrp="1"/>
          </p:cNvSpPr>
          <p:nvPr>
            <p:ph type="title"/>
          </p:nvPr>
        </p:nvSpPr>
        <p:spPr>
          <a:xfrm>
            <a:off x="647700" y="668338"/>
            <a:ext cx="11369540" cy="646112"/>
          </a:xfrm>
          <a:noFill/>
          <a:ln>
            <a:noFill/>
          </a:ln>
        </p:spPr>
        <p:txBody>
          <a:bodyPr spcFirstLastPara="1" wrap="square" lIns="0" tIns="46800" rIns="91425" bIns="45700" anchor="t" anchorCtr="0">
            <a:normAutofit fontScale="90000"/>
          </a:bodyPr>
          <a:lstStyle/>
          <a:p>
            <a:pPr lvl="0"/>
            <a:r>
              <a:rPr lang="en-US" dirty="0"/>
              <a:t>MAN IN THE ENVIRONMENT – </a:t>
            </a:r>
            <a:br>
              <a:rPr lang="en-US" dirty="0"/>
            </a:br>
            <a:r>
              <a:rPr lang="en-US" dirty="0"/>
              <a:t>THE SOCIAL-ECOLOGICAL MODEL</a:t>
            </a:r>
          </a:p>
        </p:txBody>
      </p:sp>
      <p:sp>
        <p:nvSpPr>
          <p:cNvPr id="240" name="Google Shape;240;p19"/>
          <p:cNvSpPr txBox="1">
            <a:spLocks noGrp="1"/>
          </p:cNvSpPr>
          <p:nvPr>
            <p:ph type="body" idx="2"/>
          </p:nvPr>
        </p:nvSpPr>
        <p:spPr>
          <a:xfrm>
            <a:off x="647700" y="1762125"/>
            <a:ext cx="5368925" cy="4427538"/>
          </a:xfrm>
          <a:noFill/>
          <a:ln>
            <a:noFill/>
          </a:ln>
        </p:spPr>
        <p:txBody>
          <a:bodyPr spcFirstLastPara="1" wrap="square" lIns="0" tIns="18000" rIns="91425" bIns="45700" anchor="t" anchorCtr="0">
            <a:normAutofit/>
          </a:bodyPr>
          <a:lstStyle/>
          <a:p>
            <a:pPr marL="0" lvl="0" indent="0"/>
            <a:r>
              <a:rPr lang="cs-CZ" dirty="0">
                <a:solidFill>
                  <a:schemeClr val="tx1"/>
                </a:solidFill>
              </a:rPr>
              <a:t>Mutual and constant interaction between the individual and its environment – interconnectedness and interdependence of the five basic systems influencing each other (Bronfenbrenner, 1977)</a:t>
            </a:r>
          </a:p>
          <a:p>
            <a:pPr marL="800100" lvl="1" indent="-342900">
              <a:buFont typeface="Arial" panose="020B0604020202020204" pitchFamily="34" charset="0"/>
              <a:buChar char="•"/>
            </a:pPr>
            <a:r>
              <a:rPr lang="cs-CZ" sz="1800" dirty="0">
                <a:solidFill>
                  <a:schemeClr val="tx1"/>
                </a:solidFill>
              </a:rPr>
              <a:t>Microsystem</a:t>
            </a:r>
          </a:p>
          <a:p>
            <a:pPr marL="800100" lvl="1" indent="-342900">
              <a:buFont typeface="Arial" panose="020B0604020202020204" pitchFamily="34" charset="0"/>
              <a:buChar char="•"/>
            </a:pPr>
            <a:r>
              <a:rPr lang="cs-CZ" sz="1800" dirty="0">
                <a:solidFill>
                  <a:schemeClr val="tx1"/>
                </a:solidFill>
              </a:rPr>
              <a:t>Mesosystem</a:t>
            </a:r>
          </a:p>
          <a:p>
            <a:pPr marL="800100" lvl="1" indent="-342900">
              <a:buFont typeface="Arial" panose="020B0604020202020204" pitchFamily="34" charset="0"/>
              <a:buChar char="•"/>
            </a:pPr>
            <a:r>
              <a:rPr lang="cs-CZ" sz="1800" dirty="0">
                <a:solidFill>
                  <a:schemeClr val="tx1"/>
                </a:solidFill>
              </a:rPr>
              <a:t>Macrosystem</a:t>
            </a:r>
          </a:p>
          <a:p>
            <a:pPr marL="800100" lvl="1" indent="-342900">
              <a:buFont typeface="Arial" panose="020B0604020202020204" pitchFamily="34" charset="0"/>
              <a:buChar char="•"/>
            </a:pPr>
            <a:r>
              <a:rPr lang="cs-CZ" sz="1800" dirty="0">
                <a:solidFill>
                  <a:schemeClr val="tx1"/>
                </a:solidFill>
              </a:rPr>
              <a:t>Exosystem</a:t>
            </a:r>
          </a:p>
          <a:p>
            <a:pPr marL="800100" lvl="1" indent="-342900">
              <a:buFont typeface="Arial" panose="020B0604020202020204" pitchFamily="34" charset="0"/>
              <a:buChar char="•"/>
            </a:pPr>
            <a:r>
              <a:rPr lang="cs-CZ" sz="1800" dirty="0">
                <a:solidFill>
                  <a:schemeClr val="tx1"/>
                </a:solidFill>
              </a:rPr>
              <a:t>Chronosystem</a:t>
            </a:r>
          </a:p>
          <a:p>
            <a:pPr lvl="0"/>
            <a:endParaRPr lang="cs-CZ" dirty="0">
              <a:solidFill>
                <a:schemeClr val="tx1"/>
              </a:solidFill>
            </a:endParaRPr>
          </a:p>
        </p:txBody>
      </p:sp>
      <p:sp>
        <p:nvSpPr>
          <p:cNvPr id="242" name="Google Shape;242;p19"/>
          <p:cNvSpPr txBox="1">
            <a:spLocks noGrp="1"/>
          </p:cNvSpPr>
          <p:nvPr>
            <p:ph type="sldNum" idx="12"/>
          </p:nvPr>
        </p:nvSpPr>
        <p:spPr>
          <a:xfrm>
            <a:off x="9439275" y="6300057"/>
            <a:ext cx="2743200" cy="545243"/>
          </a:xfrm>
          <a:noFill/>
          <a:ln>
            <a:noFill/>
          </a:ln>
        </p:spPr>
        <p:txBody>
          <a:bodyPr spcFirstLastPara="1" wrap="square" lIns="0" tIns="45700" rIns="648000" bIns="144000" anchor="b" anchorCtr="0">
            <a:normAutofit/>
          </a:bodyPr>
          <a:lstStyle/>
          <a:p>
            <a:pPr lvl="0"/>
            <a:fld id="{00000000-1234-1234-1234-123412341234}" type="slidenum">
              <a:rPr lang="cs-CZ" smtClean="0"/>
              <a:pPr lvl="0"/>
              <a:t>21</a:t>
            </a:fld>
            <a:endParaRPr lang="cs-CZ"/>
          </a:p>
        </p:txBody>
      </p:sp>
      <p:pic>
        <p:nvPicPr>
          <p:cNvPr id="241" name="Google Shape;241;p19" descr="Bronfenbrenner's Ecological Systems Theory"/>
          <p:cNvPicPr preferRelativeResize="0"/>
          <p:nvPr/>
        </p:nvPicPr>
        <p:blipFill rotWithShape="1">
          <a:blip r:embed="rId3">
            <a:alphaModFix/>
          </a:blip>
          <a:srcRect/>
          <a:stretch/>
        </p:blipFill>
        <p:spPr>
          <a:xfrm>
            <a:off x="6473102" y="891382"/>
            <a:ext cx="5544138" cy="5628566"/>
          </a:xfrm>
          <a:prstGeom prst="rect">
            <a:avLst/>
          </a:prstGeom>
          <a:solidFill>
            <a:srgbClr val="FFFFFF"/>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sldNum" idx="12"/>
          </p:nvPr>
        </p:nvSpPr>
        <p:spPr>
          <a:xfrm>
            <a:off x="9439275" y="6300057"/>
            <a:ext cx="2743200" cy="545243"/>
          </a:xfrm>
          <a:noFill/>
          <a:ln>
            <a:noFill/>
          </a:ln>
        </p:spPr>
        <p:txBody>
          <a:bodyPr spcFirstLastPara="1" vert="horz" wrap="square" lIns="0" tIns="34275" rIns="486000" bIns="108000" rtlCol="0" anchor="b" anchorCtr="0">
            <a:noAutofit/>
          </a:bodyPr>
          <a:lstStyle/>
          <a:p>
            <a:fld id="{00000000-1234-1234-1234-123412341234}" type="slidenum">
              <a:rPr lang="cs-CZ"/>
              <a:pPr/>
              <a:t>22</a:t>
            </a:fld>
            <a:endParaRPr lang="cs-CZ"/>
          </a:p>
        </p:txBody>
      </p:sp>
      <p:sp>
        <p:nvSpPr>
          <p:cNvPr id="114" name="Google Shape;114;p4"/>
          <p:cNvSpPr txBox="1">
            <a:spLocks noGrp="1"/>
          </p:cNvSpPr>
          <p:nvPr>
            <p:ph type="body" idx="2"/>
          </p:nvPr>
        </p:nvSpPr>
        <p:spPr>
          <a:xfrm>
            <a:off x="647700" y="1876425"/>
            <a:ext cx="10934700" cy="4161518"/>
          </a:xfrm>
          <a:noFill/>
          <a:ln>
            <a:noFill/>
          </a:ln>
        </p:spPr>
        <p:txBody>
          <a:bodyPr spcFirstLastPara="1" vert="horz" wrap="square" lIns="68569" tIns="34275" rIns="68569" bIns="34275" rtlCol="0" anchor="t" anchorCtr="0">
            <a:noAutofit/>
          </a:bodyPr>
          <a:lstStyle/>
          <a:p>
            <a:pPr marL="0" indent="0"/>
            <a:r>
              <a:rPr lang="en-US" sz="2300" dirty="0">
                <a:latin typeface="+mn-lt"/>
              </a:rPr>
              <a:t>Reason = Vernunft</a:t>
            </a:r>
          </a:p>
          <a:p>
            <a:pPr marL="800100" lvl="2"/>
            <a:r>
              <a:rPr lang="en-US" sz="1900" dirty="0">
                <a:latin typeface="+mn-lt"/>
              </a:rPr>
              <a:t>true, deep thinking</a:t>
            </a:r>
          </a:p>
          <a:p>
            <a:pPr marL="800100" lvl="2"/>
            <a:r>
              <a:rPr lang="en-US" sz="1900" dirty="0" err="1">
                <a:latin typeface="+mn-lt"/>
              </a:rPr>
              <a:t>According</a:t>
            </a:r>
            <a:r>
              <a:rPr lang="en-US" sz="1900" dirty="0">
                <a:latin typeface="+mn-lt"/>
              </a:rPr>
              <a:t> to R. W. </a:t>
            </a:r>
            <a:r>
              <a:rPr lang="en-US" sz="1900" dirty="0" err="1">
                <a:latin typeface="+mn-lt"/>
              </a:rPr>
              <a:t>Emerson</a:t>
            </a:r>
            <a:r>
              <a:rPr lang="en-US" sz="1900" dirty="0">
                <a:latin typeface="+mn-lt"/>
              </a:rPr>
              <a:t> </a:t>
            </a:r>
            <a:r>
              <a:rPr lang="en-US" sz="1900" dirty="0" err="1">
                <a:latin typeface="+mn-lt"/>
              </a:rPr>
              <a:t>intuition</a:t>
            </a:r>
            <a:r>
              <a:rPr lang="en-US" sz="1900" dirty="0">
                <a:latin typeface="+mn-lt"/>
              </a:rPr>
              <a:t> </a:t>
            </a:r>
            <a:r>
              <a:rPr lang="en-US" sz="1900" dirty="0" err="1">
                <a:latin typeface="+mn-lt"/>
              </a:rPr>
              <a:t>sees</a:t>
            </a:r>
            <a:r>
              <a:rPr lang="en-US" sz="1900" dirty="0">
                <a:latin typeface="+mn-lt"/>
              </a:rPr>
              <a:t> </a:t>
            </a:r>
            <a:r>
              <a:rPr lang="en-US" sz="1900" dirty="0" err="1">
                <a:latin typeface="+mn-lt"/>
              </a:rPr>
              <a:t>beyond</a:t>
            </a:r>
            <a:r>
              <a:rPr lang="en-US" sz="1900" dirty="0">
                <a:latin typeface="+mn-lt"/>
              </a:rPr>
              <a:t> </a:t>
            </a:r>
            <a:r>
              <a:rPr lang="en-US" sz="1900" dirty="0" err="1">
                <a:latin typeface="+mn-lt"/>
              </a:rPr>
              <a:t>nature</a:t>
            </a:r>
            <a:r>
              <a:rPr lang="en-US" sz="1900" dirty="0">
                <a:latin typeface="+mn-lt"/>
              </a:rPr>
              <a:t> – </a:t>
            </a:r>
            <a:r>
              <a:rPr lang="en-US" sz="1900" dirty="0" err="1">
                <a:latin typeface="+mn-lt"/>
              </a:rPr>
              <a:t>into</a:t>
            </a:r>
            <a:r>
              <a:rPr lang="en-US" sz="1900" dirty="0">
                <a:latin typeface="+mn-lt"/>
              </a:rPr>
              <a:t> the </a:t>
            </a:r>
            <a:r>
              <a:rPr lang="en-US" sz="1900" dirty="0" err="1">
                <a:latin typeface="+mn-lt"/>
              </a:rPr>
              <a:t>spiritual</a:t>
            </a:r>
            <a:r>
              <a:rPr lang="en-US" sz="1900" dirty="0">
                <a:latin typeface="+mn-lt"/>
              </a:rPr>
              <a:t> </a:t>
            </a:r>
            <a:r>
              <a:rPr lang="en-US" sz="1900" dirty="0" err="1">
                <a:latin typeface="+mn-lt"/>
              </a:rPr>
              <a:t>realm</a:t>
            </a:r>
            <a:r>
              <a:rPr lang="en-US" sz="1900" dirty="0">
                <a:latin typeface="+mn-lt"/>
              </a:rPr>
              <a:t> </a:t>
            </a:r>
            <a:r>
              <a:rPr lang="en-US" sz="1900" dirty="0" err="1">
                <a:latin typeface="+mn-lt"/>
              </a:rPr>
              <a:t>where</a:t>
            </a:r>
            <a:r>
              <a:rPr lang="en-US" sz="1900" dirty="0">
                <a:latin typeface="+mn-lt"/>
              </a:rPr>
              <a:t> the </a:t>
            </a:r>
            <a:r>
              <a:rPr lang="en-US" sz="1900" dirty="0" err="1">
                <a:latin typeface="+mn-lt"/>
              </a:rPr>
              <a:t>truth</a:t>
            </a:r>
            <a:r>
              <a:rPr lang="en-US" sz="1900" dirty="0">
                <a:latin typeface="+mn-lt"/>
              </a:rPr>
              <a:t> and </a:t>
            </a:r>
            <a:r>
              <a:rPr lang="en-US" sz="1900" dirty="0" err="1">
                <a:latin typeface="+mn-lt"/>
              </a:rPr>
              <a:t>true</a:t>
            </a:r>
            <a:r>
              <a:rPr lang="en-US" sz="1900" dirty="0">
                <a:latin typeface="+mn-lt"/>
              </a:rPr>
              <a:t> </a:t>
            </a:r>
            <a:r>
              <a:rPr lang="en-US" sz="1900" dirty="0" err="1">
                <a:latin typeface="+mn-lt"/>
              </a:rPr>
              <a:t>moral</a:t>
            </a:r>
            <a:r>
              <a:rPr lang="en-US" sz="1900" dirty="0">
                <a:latin typeface="+mn-lt"/>
              </a:rPr>
              <a:t> </a:t>
            </a:r>
            <a:r>
              <a:rPr lang="en-US" sz="1900" dirty="0" err="1">
                <a:latin typeface="+mn-lt"/>
              </a:rPr>
              <a:t>principles</a:t>
            </a:r>
            <a:r>
              <a:rPr lang="en-US" sz="1900" dirty="0">
                <a:latin typeface="+mn-lt"/>
              </a:rPr>
              <a:t> </a:t>
            </a:r>
            <a:r>
              <a:rPr lang="en-US" sz="1900" dirty="0" err="1">
                <a:latin typeface="+mn-lt"/>
              </a:rPr>
              <a:t>arise</a:t>
            </a:r>
            <a:r>
              <a:rPr lang="en-US" sz="1900" dirty="0">
                <a:latin typeface="+mn-lt"/>
              </a:rPr>
              <a:t>: „the spiritual measure of inspiration is the depth of the thought“ (</a:t>
            </a:r>
            <a:r>
              <a:rPr lang="en-US" sz="1900" dirty="0" err="1">
                <a:latin typeface="+mn-lt"/>
              </a:rPr>
              <a:t>Emerson</a:t>
            </a:r>
            <a:r>
              <a:rPr lang="en-US" sz="1900" dirty="0">
                <a:latin typeface="+mn-lt"/>
              </a:rPr>
              <a:t>, 1950, p. 90)</a:t>
            </a:r>
          </a:p>
          <a:p>
            <a:pPr marL="800100" lvl="2"/>
            <a:r>
              <a:rPr lang="en-US" sz="1900" dirty="0">
                <a:latin typeface="+mn-lt"/>
              </a:rPr>
              <a:t>That calls for constant immediate presence – constant tuning – inquiring manner approach</a:t>
            </a:r>
          </a:p>
          <a:p>
            <a:pPr marL="0" indent="0"/>
            <a:endParaRPr lang="en-US" sz="2300" dirty="0">
              <a:latin typeface="+mn-lt"/>
            </a:endParaRPr>
          </a:p>
          <a:p>
            <a:pPr marL="0" indent="0"/>
            <a:r>
              <a:rPr lang="en-US" sz="2300" dirty="0">
                <a:latin typeface="+mn-lt"/>
              </a:rPr>
              <a:t>Understanding = Verstand</a:t>
            </a:r>
          </a:p>
          <a:p>
            <a:pPr marL="800100" lvl="2"/>
            <a:r>
              <a:rPr lang="en-US" sz="1900" dirty="0" err="1">
                <a:latin typeface="+mn-lt"/>
              </a:rPr>
              <a:t>based</a:t>
            </a:r>
            <a:r>
              <a:rPr lang="en-US" sz="1900" dirty="0">
                <a:latin typeface="+mn-lt"/>
              </a:rPr>
              <a:t> on </a:t>
            </a:r>
            <a:r>
              <a:rPr lang="en-US" sz="1900" dirty="0" err="1">
                <a:latin typeface="+mn-lt"/>
              </a:rPr>
              <a:t>our</a:t>
            </a:r>
            <a:r>
              <a:rPr lang="en-US" sz="1900" dirty="0">
                <a:latin typeface="+mn-lt"/>
              </a:rPr>
              <a:t> </a:t>
            </a:r>
            <a:r>
              <a:rPr lang="en-US" sz="1900" dirty="0" err="1">
                <a:latin typeface="+mn-lt"/>
              </a:rPr>
              <a:t>senses</a:t>
            </a:r>
            <a:endParaRPr lang="en-US" sz="1900" dirty="0">
              <a:latin typeface="+mn-lt"/>
            </a:endParaRPr>
          </a:p>
          <a:p>
            <a:pPr marL="800100" lvl="2"/>
            <a:r>
              <a:rPr lang="en-US" sz="1900" dirty="0">
                <a:latin typeface="+mn-lt"/>
              </a:rPr>
              <a:t>rational, everyday thinking</a:t>
            </a:r>
          </a:p>
          <a:p>
            <a:pPr indent="0"/>
            <a:endParaRPr lang="en-US" sz="2300" dirty="0">
              <a:latin typeface="+mn-lt"/>
            </a:endParaRPr>
          </a:p>
        </p:txBody>
      </p:sp>
      <p:sp>
        <p:nvSpPr>
          <p:cNvPr id="113" name="Google Shape;113;p4"/>
          <p:cNvSpPr txBox="1">
            <a:spLocks noGrp="1"/>
          </p:cNvSpPr>
          <p:nvPr>
            <p:ph type="title"/>
          </p:nvPr>
        </p:nvSpPr>
        <p:spPr>
          <a:xfrm>
            <a:off x="648000" y="668337"/>
            <a:ext cx="10726738" cy="836079"/>
          </a:xfrm>
          <a:noFill/>
          <a:ln>
            <a:noFill/>
          </a:ln>
        </p:spPr>
        <p:txBody>
          <a:bodyPr spcFirstLastPara="1" vert="horz" wrap="square" lIns="0" tIns="35100" rIns="68569" bIns="34275" rtlCol="0" anchor="t" anchorCtr="0">
            <a:noAutofit/>
          </a:bodyPr>
          <a:lstStyle/>
          <a:p>
            <a:r>
              <a:rPr lang="en-US" dirty="0"/>
              <a:t>VERNUNFT &amp; VERSTAND – IDEAS OF IMMANUEL KANT AS UNDERSTOOD BY RALPH WALDO EMERSON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5"/>
          <p:cNvSpPr txBox="1">
            <a:spLocks noGrp="1"/>
          </p:cNvSpPr>
          <p:nvPr>
            <p:ph type="sldNum" idx="12"/>
          </p:nvPr>
        </p:nvSpPr>
        <p:spPr>
          <a:xfrm>
            <a:off x="9439275" y="6300057"/>
            <a:ext cx="2743200" cy="545243"/>
          </a:xfrm>
          <a:noFill/>
          <a:ln>
            <a:noFill/>
          </a:ln>
        </p:spPr>
        <p:txBody>
          <a:bodyPr spcFirstLastPara="1" vert="horz" wrap="square" lIns="0" tIns="34275" rIns="486000" bIns="108000" rtlCol="0" anchor="b" anchorCtr="0">
            <a:noAutofit/>
          </a:bodyPr>
          <a:lstStyle/>
          <a:p>
            <a:fld id="{00000000-1234-1234-1234-123412341234}" type="slidenum">
              <a:rPr lang="cs-CZ"/>
              <a:pPr/>
              <a:t>23</a:t>
            </a:fld>
            <a:endParaRPr lang="cs-CZ"/>
          </a:p>
        </p:txBody>
      </p:sp>
      <p:sp>
        <p:nvSpPr>
          <p:cNvPr id="121" name="Google Shape;121;p5"/>
          <p:cNvSpPr txBox="1">
            <a:spLocks noGrp="1"/>
          </p:cNvSpPr>
          <p:nvPr>
            <p:ph type="body" idx="2"/>
          </p:nvPr>
        </p:nvSpPr>
        <p:spPr>
          <a:xfrm>
            <a:off x="648000" y="1876425"/>
            <a:ext cx="10934701" cy="3418337"/>
          </a:xfrm>
          <a:noFill/>
          <a:ln>
            <a:noFill/>
          </a:ln>
        </p:spPr>
        <p:txBody>
          <a:bodyPr spcFirstLastPara="1" vert="horz" wrap="square" lIns="68569" tIns="34275" rIns="68569" bIns="34275" rtlCol="0" anchor="t" anchorCtr="0">
            <a:normAutofit/>
          </a:bodyPr>
          <a:lstStyle/>
          <a:p>
            <a:pPr marL="0" indent="0"/>
            <a:r>
              <a:rPr lang="en-US" sz="2400" dirty="0"/>
              <a:t>Contemplates the true essence of the world – it </a:t>
            </a:r>
            <a:r>
              <a:rPr lang="en-US" sz="2400" dirty="0" err="1"/>
              <a:t>contemplates</a:t>
            </a:r>
            <a:r>
              <a:rPr lang="en-US" sz="2400" dirty="0"/>
              <a:t> or sees thanks to the heart, thanks to intuition into the spiritual realm. That is why education should set the heart in flame.</a:t>
            </a:r>
          </a:p>
          <a:p>
            <a:pPr marL="0" indent="0"/>
            <a:r>
              <a:rPr lang="en-US" sz="2400" dirty="0"/>
              <a:t>Listening to silence, tuning yourself in – it uncovers the holistic nature of (wo)man.</a:t>
            </a:r>
          </a:p>
          <a:p>
            <a:pPr marL="0" indent="0"/>
            <a:r>
              <a:rPr lang="en-US" sz="2400" dirty="0"/>
              <a:t>To be able to „contemplate“, you need free time (</a:t>
            </a:r>
            <a:r>
              <a:rPr lang="en-US" sz="2400" dirty="0" err="1"/>
              <a:t>Freizeit</a:t>
            </a:r>
            <a:r>
              <a:rPr lang="en-US" sz="2400" dirty="0"/>
              <a:t> in Kant´s words)</a:t>
            </a:r>
          </a:p>
          <a:p>
            <a:pPr marL="0" indent="0"/>
            <a:r>
              <a:rPr lang="en-US" sz="2400" dirty="0"/>
              <a:t>Perceiving the farm as something deeply connected to nature, supporting its sustainability</a:t>
            </a:r>
          </a:p>
          <a:p>
            <a:pPr marL="0" indent="0"/>
            <a:endParaRPr lang="en-US" sz="2400" dirty="0"/>
          </a:p>
        </p:txBody>
      </p:sp>
      <p:sp>
        <p:nvSpPr>
          <p:cNvPr id="120" name="Google Shape;120;p5"/>
          <p:cNvSpPr txBox="1">
            <a:spLocks noGrp="1"/>
          </p:cNvSpPr>
          <p:nvPr>
            <p:ph type="title"/>
          </p:nvPr>
        </p:nvSpPr>
        <p:spPr>
          <a:xfrm>
            <a:off x="648000" y="668337"/>
            <a:ext cx="10726738" cy="836079"/>
          </a:xfrm>
          <a:noFill/>
          <a:ln>
            <a:noFill/>
          </a:ln>
        </p:spPr>
        <p:txBody>
          <a:bodyPr spcFirstLastPara="1" vert="horz" wrap="square" lIns="0" tIns="35100" rIns="68569" bIns="34275" rtlCol="0" anchor="t" anchorCtr="0">
            <a:noAutofit/>
          </a:bodyPr>
          <a:lstStyle/>
          <a:p>
            <a:r>
              <a:rPr lang="cs-CZ" dirty="0"/>
              <a:t>REASON (VERNUNFT)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sldNum" idx="12"/>
          </p:nvPr>
        </p:nvSpPr>
        <p:spPr>
          <a:xfrm>
            <a:off x="9439275" y="6300057"/>
            <a:ext cx="2743200" cy="545243"/>
          </a:xfrm>
          <a:noFill/>
          <a:ln>
            <a:noFill/>
          </a:ln>
        </p:spPr>
        <p:txBody>
          <a:bodyPr spcFirstLastPara="1" vert="horz" wrap="square" lIns="0" tIns="34275" rIns="486000" bIns="108000" rtlCol="0" anchor="b" anchorCtr="0">
            <a:noAutofit/>
          </a:bodyPr>
          <a:lstStyle/>
          <a:p>
            <a:fld id="{00000000-1234-1234-1234-123412341234}" type="slidenum">
              <a:rPr lang="cs-CZ"/>
              <a:pPr/>
              <a:t>24</a:t>
            </a:fld>
            <a:endParaRPr lang="cs-CZ"/>
          </a:p>
        </p:txBody>
      </p:sp>
      <p:sp>
        <p:nvSpPr>
          <p:cNvPr id="128" name="Google Shape;128;p6"/>
          <p:cNvSpPr txBox="1">
            <a:spLocks noGrp="1"/>
          </p:cNvSpPr>
          <p:nvPr>
            <p:ph type="body" idx="2"/>
          </p:nvPr>
        </p:nvSpPr>
        <p:spPr>
          <a:xfrm>
            <a:off x="647699" y="1876424"/>
            <a:ext cx="10978243" cy="4424364"/>
          </a:xfrm>
          <a:noFill/>
          <a:ln>
            <a:noFill/>
          </a:ln>
        </p:spPr>
        <p:txBody>
          <a:bodyPr spcFirstLastPara="1" vert="horz" wrap="square" lIns="68569" tIns="34275" rIns="68569" bIns="34275" rtlCol="0" anchor="t" anchorCtr="0">
            <a:normAutofit/>
          </a:bodyPr>
          <a:lstStyle/>
          <a:p>
            <a:pPr marL="0" indent="0"/>
            <a:r>
              <a:rPr lang="en-US" sz="2400" dirty="0"/>
              <a:t>Splits the reality into separate details and thus makes it fixed and stable – that makes it almost impossible to see the connections</a:t>
            </a:r>
          </a:p>
          <a:p>
            <a:pPr marL="0" indent="0"/>
            <a:r>
              <a:rPr lang="en-US" sz="2400" dirty="0"/>
              <a:t>Perceiving the farm as means of wealth, power, etc. = exploiting &amp; </a:t>
            </a:r>
            <a:r>
              <a:rPr lang="en-US" sz="2400" dirty="0" err="1"/>
              <a:t>short</a:t>
            </a:r>
            <a:r>
              <a:rPr lang="en-US" sz="2400" dirty="0"/>
              <a:t>-term thinking</a:t>
            </a:r>
          </a:p>
          <a:p>
            <a:pPr marL="0" indent="0"/>
            <a:r>
              <a:rPr lang="en-US" sz="2400" dirty="0"/>
              <a:t>Our goal – </a:t>
            </a:r>
            <a:r>
              <a:rPr lang="en-US" sz="2400" dirty="0" err="1"/>
              <a:t>is</a:t>
            </a:r>
            <a:r>
              <a:rPr lang="en-US" sz="2400" dirty="0"/>
              <a:t> to attempt to see the whole and yet know that it is impossible. We have to transcend ourselves towards uncertainty … we see the whole, and yet we cannot grasp it. We became aware of our finiteness </a:t>
            </a:r>
            <a:r>
              <a:rPr lang="en-US" sz="2400" dirty="0" err="1"/>
              <a:t>and</a:t>
            </a:r>
            <a:r>
              <a:rPr lang="en-US" sz="2400" dirty="0"/>
              <a:t> limits, but we already </a:t>
            </a:r>
            <a:r>
              <a:rPr lang="en-US" sz="2400" dirty="0" err="1"/>
              <a:t>possess</a:t>
            </a:r>
            <a:r>
              <a:rPr lang="en-US" sz="2400" dirty="0"/>
              <a:t> the hope – the knowledge that we have „seen“ the whole and that builds our self-reliance.</a:t>
            </a:r>
          </a:p>
          <a:p>
            <a:pPr marL="0" indent="0"/>
            <a:r>
              <a:rPr lang="en-US" sz="2400" dirty="0"/>
              <a:t>Transcending our stereotypes </a:t>
            </a:r>
            <a:r>
              <a:rPr lang="en-US" sz="2400" dirty="0" err="1"/>
              <a:t>and</a:t>
            </a:r>
            <a:r>
              <a:rPr lang="en-US" sz="2400" dirty="0"/>
              <a:t> issues we deal with automatically into uncertainty makes us fully present and aware of the present moment.</a:t>
            </a:r>
          </a:p>
          <a:p>
            <a:pPr marL="0" indent="0"/>
            <a:endParaRPr lang="en-US" sz="2400" dirty="0"/>
          </a:p>
        </p:txBody>
      </p:sp>
      <p:sp>
        <p:nvSpPr>
          <p:cNvPr id="127" name="Google Shape;127;p6"/>
          <p:cNvSpPr txBox="1">
            <a:spLocks noGrp="1"/>
          </p:cNvSpPr>
          <p:nvPr>
            <p:ph type="title"/>
          </p:nvPr>
        </p:nvSpPr>
        <p:spPr>
          <a:xfrm>
            <a:off x="648000" y="668337"/>
            <a:ext cx="10726738" cy="836079"/>
          </a:xfrm>
          <a:noFill/>
          <a:ln>
            <a:noFill/>
          </a:ln>
        </p:spPr>
        <p:txBody>
          <a:bodyPr spcFirstLastPara="1" vert="horz" wrap="square" lIns="0" tIns="35100" rIns="68569" bIns="34275" rtlCol="0" anchor="t" anchorCtr="0">
            <a:noAutofit/>
          </a:bodyPr>
          <a:lstStyle/>
          <a:p>
            <a:r>
              <a:rPr lang="cs-CZ" dirty="0"/>
              <a:t>UNDERSTANDING (VERSTAND)</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sldNum" idx="12"/>
          </p:nvPr>
        </p:nvSpPr>
        <p:spPr>
          <a:xfrm>
            <a:off x="9439275" y="6300057"/>
            <a:ext cx="2743200" cy="545243"/>
          </a:xfrm>
          <a:noFill/>
          <a:ln>
            <a:noFill/>
          </a:ln>
        </p:spPr>
        <p:txBody>
          <a:bodyPr spcFirstLastPara="1" vert="horz" wrap="square" lIns="0" tIns="34275" rIns="486000" bIns="108000" rtlCol="0" anchor="b" anchorCtr="0">
            <a:noAutofit/>
          </a:bodyPr>
          <a:lstStyle/>
          <a:p>
            <a:fld id="{00000000-1234-1234-1234-123412341234}" type="slidenum">
              <a:rPr lang="cs-CZ"/>
              <a:pPr/>
              <a:t>25</a:t>
            </a:fld>
            <a:endParaRPr lang="cs-CZ"/>
          </a:p>
        </p:txBody>
      </p:sp>
      <p:sp>
        <p:nvSpPr>
          <p:cNvPr id="128" name="Google Shape;128;p6"/>
          <p:cNvSpPr txBox="1">
            <a:spLocks noGrp="1"/>
          </p:cNvSpPr>
          <p:nvPr>
            <p:ph type="body" idx="2"/>
          </p:nvPr>
        </p:nvSpPr>
        <p:spPr>
          <a:xfrm>
            <a:off x="647700" y="1876425"/>
            <a:ext cx="9759043" cy="3417888"/>
          </a:xfrm>
          <a:noFill/>
          <a:ln>
            <a:noFill/>
          </a:ln>
        </p:spPr>
        <p:txBody>
          <a:bodyPr spcFirstLastPara="1" vert="horz" wrap="square" lIns="68569" tIns="34275" rIns="68569" bIns="34275" rtlCol="0" anchor="t" anchorCtr="0">
            <a:normAutofit/>
          </a:bodyPr>
          <a:lstStyle/>
          <a:p>
            <a:pPr marL="0" indent="0"/>
            <a:r>
              <a:rPr lang="en-US" sz="2400" dirty="0"/>
              <a:t>Our goal – </a:t>
            </a:r>
            <a:r>
              <a:rPr lang="en-US" sz="2400" dirty="0" err="1"/>
              <a:t>is</a:t>
            </a:r>
            <a:r>
              <a:rPr lang="en-US" sz="2400" dirty="0"/>
              <a:t> to attempt to see the whole and yet know that it is impossible. We have to transcend ourselves towards uncertainty … we see the whole, and yet we cannot grasp it. We became aware of our finiteness </a:t>
            </a:r>
            <a:r>
              <a:rPr lang="en-US" sz="2400" dirty="0" err="1"/>
              <a:t>and</a:t>
            </a:r>
            <a:r>
              <a:rPr lang="en-US" sz="2400" dirty="0"/>
              <a:t> limits, but we already </a:t>
            </a:r>
            <a:r>
              <a:rPr lang="en-US" sz="2400" dirty="0" err="1"/>
              <a:t>possess</a:t>
            </a:r>
            <a:r>
              <a:rPr lang="en-US" sz="2400" dirty="0"/>
              <a:t> the hope – the knowledge that we have „seen“ the whole and that builds our self-reliance.</a:t>
            </a:r>
          </a:p>
          <a:p>
            <a:pPr marL="0" indent="0"/>
            <a:r>
              <a:rPr lang="en-US" sz="2400" dirty="0"/>
              <a:t>Transcending our stereotypes </a:t>
            </a:r>
            <a:r>
              <a:rPr lang="en-US" sz="2400" dirty="0" err="1"/>
              <a:t>and</a:t>
            </a:r>
            <a:r>
              <a:rPr lang="en-US" sz="2400" dirty="0"/>
              <a:t> issues we deal with automatically into uncertainty makes us fully present and aware of the present moment.</a:t>
            </a:r>
          </a:p>
          <a:p>
            <a:pPr marL="0" indent="0"/>
            <a:endParaRPr lang="en-US" sz="2400" dirty="0"/>
          </a:p>
        </p:txBody>
      </p:sp>
      <p:sp>
        <p:nvSpPr>
          <p:cNvPr id="4" name="Titel 3">
            <a:extLst>
              <a:ext uri="{FF2B5EF4-FFF2-40B4-BE49-F238E27FC236}">
                <a16:creationId xmlns:a16="http://schemas.microsoft.com/office/drawing/2014/main" id="{689BB577-E74C-4B5A-8DBE-E8C9386437B5}"/>
              </a:ext>
            </a:extLst>
          </p:cNvPr>
          <p:cNvSpPr>
            <a:spLocks noGrp="1"/>
          </p:cNvSpPr>
          <p:nvPr>
            <p:ph type="title"/>
          </p:nvPr>
        </p:nvSpPr>
        <p:spPr/>
        <p:txBody>
          <a:bodyPr/>
          <a:lstStyle/>
          <a:p>
            <a:r>
              <a:rPr kumimoji="0" lang="cs-CZ" sz="3100" b="0" i="0" u="none" strike="noStrike" kern="0" cap="none" spc="0" normalizeH="0" baseline="0" noProof="0" dirty="0">
                <a:ln>
                  <a:noFill/>
                </a:ln>
                <a:solidFill>
                  <a:schemeClr val="accent1"/>
                </a:solidFill>
                <a:effectLst/>
                <a:uLnTx/>
                <a:uFillTx/>
                <a:latin typeface="Arial"/>
                <a:ea typeface="Arial"/>
                <a:cs typeface="Arial"/>
                <a:sym typeface="Arial"/>
              </a:rPr>
              <a:t>FARMING ENVIRONMENT – BEING FULLY PRESENT</a:t>
            </a:r>
            <a:br>
              <a:rPr kumimoji="0" lang="cs-CZ" sz="3100" b="0" i="0" u="none" strike="noStrike" kern="0" cap="none" spc="0" normalizeH="0" baseline="0" noProof="0" dirty="0">
                <a:ln>
                  <a:noFill/>
                </a:ln>
                <a:solidFill>
                  <a:schemeClr val="accent1"/>
                </a:solidFill>
                <a:effectLst/>
                <a:uLnTx/>
                <a:uFillTx/>
                <a:latin typeface="Arial"/>
                <a:ea typeface="Arial"/>
                <a:cs typeface="Arial"/>
                <a:sym typeface="Arial"/>
              </a:rPr>
            </a:br>
            <a:endParaRPr lang="de-DE"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99D8BD2-B639-C8DE-5D1D-24F6F7E0AB1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cs-CZ" smtClean="0"/>
              <a:pPr marL="0" lvl="0" indent="0" algn="r" rtl="0">
                <a:spcBef>
                  <a:spcPts val="0"/>
                </a:spcBef>
                <a:spcAft>
                  <a:spcPts val="0"/>
                </a:spcAft>
                <a:buNone/>
              </a:pPr>
              <a:t>26</a:t>
            </a:fld>
            <a:endParaRPr lang="cs-CZ"/>
          </a:p>
        </p:txBody>
      </p:sp>
      <p:pic>
        <p:nvPicPr>
          <p:cNvPr id="4" name="Obrázek 3" descr="Photo: ">
            <a:extLst>
              <a:ext uri="{FF2B5EF4-FFF2-40B4-BE49-F238E27FC236}">
                <a16:creationId xmlns:a16="http://schemas.microsoft.com/office/drawing/2014/main" id="{B9C99249-7B38-BC78-424B-5555D08298AF}"/>
              </a:ext>
            </a:extLst>
          </p:cNvPr>
          <p:cNvPicPr>
            <a:picLocks noChangeAspect="1"/>
          </p:cNvPicPr>
          <p:nvPr/>
        </p:nvPicPr>
        <p:blipFill rotWithShape="1">
          <a:blip r:embed="rId2"/>
          <a:srcRect b="13127"/>
          <a:stretch/>
        </p:blipFill>
        <p:spPr>
          <a:xfrm>
            <a:off x="9524" y="507999"/>
            <a:ext cx="12182475" cy="6350001"/>
          </a:xfrm>
          <a:prstGeom prst="rect">
            <a:avLst/>
          </a:prstGeom>
        </p:spPr>
      </p:pic>
      <p:sp>
        <p:nvSpPr>
          <p:cNvPr id="6" name="TextovéPole 5">
            <a:extLst>
              <a:ext uri="{FF2B5EF4-FFF2-40B4-BE49-F238E27FC236}">
                <a16:creationId xmlns:a16="http://schemas.microsoft.com/office/drawing/2014/main" id="{410528E8-3498-F8AE-5534-6629420A5696}"/>
              </a:ext>
            </a:extLst>
          </p:cNvPr>
          <p:cNvSpPr txBox="1"/>
          <p:nvPr/>
        </p:nvSpPr>
        <p:spPr>
          <a:xfrm>
            <a:off x="8072202" y="6471935"/>
            <a:ext cx="4110273" cy="307777"/>
          </a:xfrm>
          <a:prstGeom prst="rect">
            <a:avLst/>
          </a:prstGeom>
          <a:noFill/>
        </p:spPr>
        <p:txBody>
          <a:bodyPr wrap="square" rtlCol="0">
            <a:spAutoFit/>
          </a:bodyPr>
          <a:lstStyle/>
          <a:p>
            <a:r>
              <a:rPr lang="cs-CZ" dirty="0" err="1">
                <a:solidFill>
                  <a:schemeClr val="bg1"/>
                </a:solidFill>
              </a:rPr>
              <a:t>Photo</a:t>
            </a:r>
            <a:r>
              <a:rPr lang="cs-CZ" dirty="0">
                <a:solidFill>
                  <a:schemeClr val="bg1"/>
                </a:solidFill>
              </a:rPr>
              <a:t>: </a:t>
            </a:r>
            <a:r>
              <a:rPr lang="cs-CZ" dirty="0" err="1">
                <a:solidFill>
                  <a:schemeClr val="bg1"/>
                </a:solidFill>
              </a:rPr>
              <a:t>Farmyard</a:t>
            </a:r>
            <a:r>
              <a:rPr lang="cs-CZ" dirty="0">
                <a:solidFill>
                  <a:schemeClr val="bg1"/>
                </a:solidFill>
              </a:rPr>
              <a:t> </a:t>
            </a:r>
            <a:r>
              <a:rPr lang="cs-CZ" dirty="0" err="1">
                <a:solidFill>
                  <a:schemeClr val="bg1"/>
                </a:solidFill>
              </a:rPr>
              <a:t>Biostatek</a:t>
            </a:r>
            <a:r>
              <a:rPr lang="cs-CZ" dirty="0">
                <a:solidFill>
                  <a:schemeClr val="bg1"/>
                </a:solidFill>
              </a:rPr>
              <a:t> (CZ). </a:t>
            </a:r>
            <a:r>
              <a:rPr lang="cs-CZ" sz="1000" dirty="0">
                <a:solidFill>
                  <a:schemeClr val="bg1"/>
                </a:solidFill>
              </a:rPr>
              <a:t>Author: Eliška</a:t>
            </a:r>
            <a:r>
              <a:rPr lang="de-DE" sz="1000" dirty="0">
                <a:solidFill>
                  <a:schemeClr val="bg1"/>
                </a:solidFill>
              </a:rPr>
              <a:t> </a:t>
            </a:r>
            <a:r>
              <a:rPr lang="cs-CZ" sz="1000" dirty="0">
                <a:solidFill>
                  <a:schemeClr val="bg1"/>
                </a:solidFill>
              </a:rPr>
              <a:t>Hudcová</a:t>
            </a:r>
          </a:p>
        </p:txBody>
      </p:sp>
    </p:spTree>
    <p:extLst>
      <p:ext uri="{BB962C8B-B14F-4D97-AF65-F5344CB8AC3E}">
        <p14:creationId xmlns:p14="http://schemas.microsoft.com/office/powerpoint/2010/main" val="4233757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0"/>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p>
            <a:pPr marL="0" lvl="0" indent="0" algn="r" rtl="0">
              <a:lnSpc>
                <a:spcPct val="121363"/>
              </a:lnSpc>
              <a:spcBef>
                <a:spcPts val="0"/>
              </a:spcBef>
              <a:spcAft>
                <a:spcPts val="0"/>
              </a:spcAft>
              <a:buNone/>
            </a:pPr>
            <a:fld id="{00000000-1234-1234-1234-123412341234}" type="slidenum">
              <a:rPr lang="cs-CZ"/>
              <a:pPr marL="0" lvl="0" indent="0" algn="r" rtl="0">
                <a:lnSpc>
                  <a:spcPct val="121363"/>
                </a:lnSpc>
                <a:spcBef>
                  <a:spcPts val="0"/>
                </a:spcBef>
                <a:spcAft>
                  <a:spcPts val="0"/>
                </a:spcAft>
                <a:buNone/>
              </a:pPr>
              <a:t>27</a:t>
            </a:fld>
            <a:endParaRPr/>
          </a:p>
        </p:txBody>
      </p:sp>
      <p:sp>
        <p:nvSpPr>
          <p:cNvPr id="248" name="Google Shape;248;p20"/>
          <p:cNvSpPr txBox="1">
            <a:spLocks noGrp="1"/>
          </p:cNvSpPr>
          <p:nvPr>
            <p:ph type="body" idx="1"/>
          </p:nvPr>
        </p:nvSpPr>
        <p:spPr>
          <a:xfrm>
            <a:off x="1" y="1230992"/>
            <a:ext cx="11864622" cy="5454651"/>
          </a:xfrm>
          <a:prstGeom prst="rect">
            <a:avLst/>
          </a:prstGeom>
          <a:noFill/>
          <a:ln>
            <a:noFill/>
          </a:ln>
        </p:spPr>
        <p:txBody>
          <a:bodyPr spcFirstLastPara="1" wrap="square" lIns="648000" tIns="0" rIns="0" bIns="0" anchor="t" anchorCtr="0">
            <a:normAutofit/>
          </a:bodyPr>
          <a:lstStyle/>
          <a:p>
            <a:pPr marL="309150" lvl="0" indent="-285750">
              <a:spcBef>
                <a:spcPts val="600"/>
              </a:spcBef>
              <a:buFont typeface="Arial" panose="020B0604020202020204" pitchFamily="34" charset="0"/>
              <a:buChar char="•"/>
            </a:pPr>
            <a:r>
              <a:rPr lang="cs-CZ" sz="1500" dirty="0" err="1">
                <a:solidFill>
                  <a:schemeClr val="tx1">
                    <a:lumMod val="75000"/>
                    <a:lumOff val="25000"/>
                  </a:schemeClr>
                </a:solidFill>
              </a:rPr>
              <a:t>Barker</a:t>
            </a:r>
            <a:r>
              <a:rPr lang="cs-CZ" sz="1500" dirty="0">
                <a:solidFill>
                  <a:schemeClr val="tx1">
                    <a:lumMod val="75000"/>
                    <a:lumOff val="25000"/>
                  </a:schemeClr>
                </a:solidFill>
              </a:rPr>
              <a:t>, R. L. (2003). </a:t>
            </a:r>
            <a:r>
              <a:rPr lang="cs-CZ" sz="1500" i="1" dirty="0" err="1">
                <a:solidFill>
                  <a:schemeClr val="tx1">
                    <a:lumMod val="75000"/>
                    <a:lumOff val="25000"/>
                  </a:schemeClr>
                </a:solidFill>
              </a:rPr>
              <a:t>The</a:t>
            </a:r>
            <a:r>
              <a:rPr lang="cs-CZ" sz="1500" i="1" dirty="0">
                <a:solidFill>
                  <a:schemeClr val="tx1">
                    <a:lumMod val="75000"/>
                    <a:lumOff val="25000"/>
                  </a:schemeClr>
                </a:solidFill>
              </a:rPr>
              <a:t> </a:t>
            </a:r>
            <a:r>
              <a:rPr lang="cs-CZ" sz="1500" i="1" dirty="0" err="1">
                <a:solidFill>
                  <a:schemeClr val="tx1">
                    <a:lumMod val="75000"/>
                    <a:lumOff val="25000"/>
                  </a:schemeClr>
                </a:solidFill>
              </a:rPr>
              <a:t>Social</a:t>
            </a:r>
            <a:r>
              <a:rPr lang="cs-CZ" sz="1500" i="1" dirty="0">
                <a:solidFill>
                  <a:schemeClr val="tx1">
                    <a:lumMod val="75000"/>
                    <a:lumOff val="25000"/>
                  </a:schemeClr>
                </a:solidFill>
              </a:rPr>
              <a:t> </a:t>
            </a:r>
            <a:r>
              <a:rPr lang="cs-CZ" sz="1500" i="1" dirty="0" err="1">
                <a:solidFill>
                  <a:schemeClr val="tx1">
                    <a:lumMod val="75000"/>
                    <a:lumOff val="25000"/>
                  </a:schemeClr>
                </a:solidFill>
              </a:rPr>
              <a:t>Work</a:t>
            </a:r>
            <a:r>
              <a:rPr lang="cs-CZ" sz="1500" i="1" dirty="0">
                <a:solidFill>
                  <a:schemeClr val="tx1">
                    <a:lumMod val="75000"/>
                    <a:lumOff val="25000"/>
                  </a:schemeClr>
                </a:solidFill>
              </a:rPr>
              <a:t> </a:t>
            </a:r>
            <a:r>
              <a:rPr lang="cs-CZ" sz="1500" i="1" dirty="0" err="1">
                <a:solidFill>
                  <a:schemeClr val="tx1">
                    <a:lumMod val="75000"/>
                    <a:lumOff val="25000"/>
                  </a:schemeClr>
                </a:solidFill>
              </a:rPr>
              <a:t>Dictionary</a:t>
            </a:r>
            <a:r>
              <a:rPr lang="cs-CZ" sz="1500" dirty="0">
                <a:solidFill>
                  <a:schemeClr val="tx1">
                    <a:lumMod val="75000"/>
                    <a:lumOff val="25000"/>
                  </a:schemeClr>
                </a:solidFill>
              </a:rPr>
              <a:t>. 5</a:t>
            </a:r>
            <a:r>
              <a:rPr lang="cs-CZ" sz="1500" baseline="30000" dirty="0">
                <a:solidFill>
                  <a:schemeClr val="tx1">
                    <a:lumMod val="75000"/>
                    <a:lumOff val="25000"/>
                  </a:schemeClr>
                </a:solidFill>
              </a:rPr>
              <a:t>th</a:t>
            </a:r>
            <a:r>
              <a:rPr lang="cs-CZ" sz="1500" dirty="0">
                <a:solidFill>
                  <a:schemeClr val="tx1">
                    <a:lumMod val="75000"/>
                    <a:lumOff val="25000"/>
                  </a:schemeClr>
                </a:solidFill>
              </a:rPr>
              <a:t> </a:t>
            </a:r>
            <a:r>
              <a:rPr lang="cs-CZ" sz="1500" dirty="0" err="1">
                <a:solidFill>
                  <a:schemeClr val="tx1">
                    <a:lumMod val="75000"/>
                    <a:lumOff val="25000"/>
                  </a:schemeClr>
                </a:solidFill>
              </a:rPr>
              <a:t>Edition</a:t>
            </a:r>
            <a:r>
              <a:rPr lang="cs-CZ" sz="1500" dirty="0">
                <a:solidFill>
                  <a:schemeClr val="tx1">
                    <a:lumMod val="75000"/>
                    <a:lumOff val="25000"/>
                  </a:schemeClr>
                </a:solidFill>
              </a:rPr>
              <a:t>. Washington DC: </a:t>
            </a:r>
            <a:r>
              <a:rPr lang="cs-CZ" sz="1500" dirty="0" err="1">
                <a:solidFill>
                  <a:schemeClr val="tx1">
                    <a:lumMod val="75000"/>
                    <a:lumOff val="25000"/>
                  </a:schemeClr>
                </a:solidFill>
              </a:rPr>
              <a:t>National</a:t>
            </a:r>
            <a:r>
              <a:rPr lang="cs-CZ" sz="1500" dirty="0">
                <a:solidFill>
                  <a:schemeClr val="tx1">
                    <a:lumMod val="75000"/>
                    <a:lumOff val="25000"/>
                  </a:schemeClr>
                </a:solidFill>
              </a:rPr>
              <a:t> </a:t>
            </a:r>
            <a:r>
              <a:rPr lang="cs-CZ" sz="1500" dirty="0" err="1">
                <a:solidFill>
                  <a:schemeClr val="tx1">
                    <a:lumMod val="75000"/>
                    <a:lumOff val="25000"/>
                  </a:schemeClr>
                </a:solidFill>
              </a:rPr>
              <a:t>Association</a:t>
            </a:r>
            <a:r>
              <a:rPr lang="cs-CZ" sz="1500" dirty="0">
                <a:solidFill>
                  <a:schemeClr val="tx1">
                    <a:lumMod val="75000"/>
                    <a:lumOff val="25000"/>
                  </a:schemeClr>
                </a:solidFill>
              </a:rPr>
              <a:t> </a:t>
            </a:r>
            <a:r>
              <a:rPr lang="cs-CZ" sz="1500" dirty="0" err="1">
                <a:solidFill>
                  <a:schemeClr val="tx1">
                    <a:lumMod val="75000"/>
                    <a:lumOff val="25000"/>
                  </a:schemeClr>
                </a:solidFill>
              </a:rPr>
              <a:t>of</a:t>
            </a:r>
            <a:r>
              <a:rPr lang="cs-CZ" sz="1500" dirty="0">
                <a:solidFill>
                  <a:schemeClr val="tx1">
                    <a:lumMod val="75000"/>
                    <a:lumOff val="25000"/>
                  </a:schemeClr>
                </a:solidFill>
              </a:rPr>
              <a:t> </a:t>
            </a:r>
            <a:r>
              <a:rPr lang="cs-CZ" sz="1500" dirty="0" err="1">
                <a:solidFill>
                  <a:schemeClr val="tx1">
                    <a:lumMod val="75000"/>
                    <a:lumOff val="25000"/>
                  </a:schemeClr>
                </a:solidFill>
              </a:rPr>
              <a:t>Social</a:t>
            </a:r>
            <a:r>
              <a:rPr lang="cs-CZ" sz="1500" dirty="0">
                <a:solidFill>
                  <a:schemeClr val="tx1">
                    <a:lumMod val="75000"/>
                    <a:lumOff val="25000"/>
                  </a:schemeClr>
                </a:solidFill>
              </a:rPr>
              <a:t> </a:t>
            </a:r>
            <a:r>
              <a:rPr lang="cs-CZ" sz="1500" dirty="0" err="1">
                <a:solidFill>
                  <a:schemeClr val="tx1">
                    <a:lumMod val="75000"/>
                    <a:lumOff val="25000"/>
                  </a:schemeClr>
                </a:solidFill>
              </a:rPr>
              <a:t>Workers</a:t>
            </a:r>
            <a:r>
              <a:rPr lang="cs-CZ" sz="1500" dirty="0">
                <a:solidFill>
                  <a:schemeClr val="tx1">
                    <a:lumMod val="75000"/>
                    <a:lumOff val="25000"/>
                  </a:schemeClr>
                </a:solidFill>
              </a:rPr>
              <a:t>, ISBN 0-87101-355-X. </a:t>
            </a:r>
          </a:p>
          <a:p>
            <a:pPr marL="309150" lvl="0" indent="-285750">
              <a:spcBef>
                <a:spcPts val="600"/>
              </a:spcBef>
              <a:buFont typeface="Arial" panose="020B0604020202020204" pitchFamily="34" charset="0"/>
              <a:buChar char="•"/>
            </a:pPr>
            <a:r>
              <a:rPr lang="cs-CZ" sz="1500" dirty="0" err="1">
                <a:solidFill>
                  <a:schemeClr val="tx1">
                    <a:lumMod val="75000"/>
                    <a:lumOff val="25000"/>
                  </a:schemeClr>
                </a:solidFill>
              </a:rPr>
              <a:t>Berget</a:t>
            </a:r>
            <a:r>
              <a:rPr lang="cs-CZ" sz="1500" dirty="0">
                <a:solidFill>
                  <a:schemeClr val="tx1">
                    <a:lumMod val="75000"/>
                    <a:lumOff val="25000"/>
                  </a:schemeClr>
                </a:solidFill>
              </a:rPr>
              <a:t>, B., </a:t>
            </a:r>
            <a:r>
              <a:rPr lang="cs-CZ" sz="1500" dirty="0" err="1">
                <a:solidFill>
                  <a:schemeClr val="tx1">
                    <a:lumMod val="75000"/>
                    <a:lumOff val="25000"/>
                  </a:schemeClr>
                </a:solidFill>
              </a:rPr>
              <a:t>Lidfors</a:t>
            </a:r>
            <a:r>
              <a:rPr lang="cs-CZ" sz="1500" dirty="0">
                <a:solidFill>
                  <a:schemeClr val="tx1">
                    <a:lumMod val="75000"/>
                    <a:lumOff val="25000"/>
                  </a:schemeClr>
                </a:solidFill>
              </a:rPr>
              <a:t>, L., P´</a:t>
            </a:r>
            <a:r>
              <a:rPr lang="cs-CZ" sz="1500" dirty="0" err="1">
                <a:solidFill>
                  <a:schemeClr val="tx1">
                    <a:lumMod val="75000"/>
                    <a:lumOff val="25000"/>
                  </a:schemeClr>
                </a:solidFill>
              </a:rPr>
              <a:t>alsd</a:t>
            </a:r>
            <a:r>
              <a:rPr lang="cs-CZ" sz="1500" dirty="0">
                <a:solidFill>
                  <a:schemeClr val="tx1">
                    <a:lumMod val="75000"/>
                    <a:lumOff val="25000"/>
                  </a:schemeClr>
                </a:solidFill>
              </a:rPr>
              <a:t>´</a:t>
            </a:r>
            <a:r>
              <a:rPr lang="cs-CZ" sz="1500" dirty="0" err="1">
                <a:solidFill>
                  <a:schemeClr val="tx1">
                    <a:lumMod val="75000"/>
                    <a:lumOff val="25000"/>
                  </a:schemeClr>
                </a:solidFill>
              </a:rPr>
              <a:t>ottir</a:t>
            </a:r>
            <a:r>
              <a:rPr lang="cs-CZ" sz="1500" dirty="0">
                <a:solidFill>
                  <a:schemeClr val="tx1">
                    <a:lumMod val="75000"/>
                    <a:lumOff val="25000"/>
                  </a:schemeClr>
                </a:solidFill>
              </a:rPr>
              <a:t>, A. M., </a:t>
            </a:r>
            <a:r>
              <a:rPr lang="cs-CZ" sz="1500" dirty="0" err="1">
                <a:solidFill>
                  <a:schemeClr val="tx1">
                    <a:lumMod val="75000"/>
                    <a:lumOff val="25000"/>
                  </a:schemeClr>
                </a:solidFill>
              </a:rPr>
              <a:t>Soini</a:t>
            </a:r>
            <a:r>
              <a:rPr lang="cs-CZ" sz="1500" dirty="0">
                <a:solidFill>
                  <a:schemeClr val="tx1">
                    <a:lumMod val="75000"/>
                    <a:lumOff val="25000"/>
                  </a:schemeClr>
                </a:solidFill>
              </a:rPr>
              <a:t>, S., &amp; </a:t>
            </a:r>
            <a:r>
              <a:rPr lang="cs-CZ" sz="1500" dirty="0" err="1">
                <a:solidFill>
                  <a:schemeClr val="tx1">
                    <a:lumMod val="75000"/>
                    <a:lumOff val="25000"/>
                  </a:schemeClr>
                </a:solidFill>
              </a:rPr>
              <a:t>Thodberg</a:t>
            </a:r>
            <a:r>
              <a:rPr lang="cs-CZ" sz="1500" dirty="0">
                <a:solidFill>
                  <a:schemeClr val="tx1">
                    <a:lumMod val="75000"/>
                    <a:lumOff val="25000"/>
                  </a:schemeClr>
                </a:solidFill>
              </a:rPr>
              <a:t>, K. (2012). </a:t>
            </a:r>
            <a:r>
              <a:rPr lang="cs-CZ" sz="1500" i="1" dirty="0">
                <a:solidFill>
                  <a:schemeClr val="tx1">
                    <a:lumMod val="75000"/>
                    <a:lumOff val="25000"/>
                  </a:schemeClr>
                </a:solidFill>
              </a:rPr>
              <a:t>Green Care in </a:t>
            </a:r>
            <a:r>
              <a:rPr lang="cs-CZ" sz="1500" i="1" dirty="0" err="1">
                <a:solidFill>
                  <a:schemeClr val="tx1">
                    <a:lumMod val="75000"/>
                    <a:lumOff val="25000"/>
                  </a:schemeClr>
                </a:solidFill>
              </a:rPr>
              <a:t>the</a:t>
            </a:r>
            <a:r>
              <a:rPr lang="cs-CZ" sz="1500" i="1" dirty="0">
                <a:solidFill>
                  <a:schemeClr val="tx1">
                    <a:lumMod val="75000"/>
                    <a:lumOff val="25000"/>
                  </a:schemeClr>
                </a:solidFill>
              </a:rPr>
              <a:t> </a:t>
            </a:r>
            <a:r>
              <a:rPr lang="cs-CZ" sz="1500" i="1" dirty="0" err="1">
                <a:solidFill>
                  <a:schemeClr val="tx1">
                    <a:lumMod val="75000"/>
                    <a:lumOff val="25000"/>
                  </a:schemeClr>
                </a:solidFill>
              </a:rPr>
              <a:t>Nordic</a:t>
            </a:r>
            <a:r>
              <a:rPr lang="cs-CZ" sz="1500" i="1" dirty="0">
                <a:solidFill>
                  <a:schemeClr val="tx1">
                    <a:lumMod val="75000"/>
                    <a:lumOff val="25000"/>
                  </a:schemeClr>
                </a:solidFill>
              </a:rPr>
              <a:t> </a:t>
            </a:r>
            <a:r>
              <a:rPr lang="cs-CZ" sz="1500" i="1" dirty="0" err="1">
                <a:solidFill>
                  <a:schemeClr val="tx1">
                    <a:lumMod val="75000"/>
                    <a:lumOff val="25000"/>
                  </a:schemeClr>
                </a:solidFill>
              </a:rPr>
              <a:t>countries</a:t>
            </a:r>
            <a:r>
              <a:rPr lang="cs-CZ" sz="1500" i="1" dirty="0">
                <a:solidFill>
                  <a:schemeClr val="tx1">
                    <a:lumMod val="75000"/>
                    <a:lumOff val="25000"/>
                  </a:schemeClr>
                </a:solidFill>
              </a:rPr>
              <a:t>—a </a:t>
            </a:r>
            <a:r>
              <a:rPr lang="cs-CZ" sz="1500" i="1" dirty="0" err="1">
                <a:solidFill>
                  <a:schemeClr val="tx1">
                    <a:lumMod val="75000"/>
                    <a:lumOff val="25000"/>
                  </a:schemeClr>
                </a:solidFill>
              </a:rPr>
              <a:t>research</a:t>
            </a:r>
            <a:r>
              <a:rPr lang="cs-CZ" sz="1500" i="1" dirty="0">
                <a:solidFill>
                  <a:schemeClr val="tx1">
                    <a:lumMod val="75000"/>
                    <a:lumOff val="25000"/>
                  </a:schemeClr>
                </a:solidFill>
              </a:rPr>
              <a:t> </a:t>
            </a:r>
            <a:r>
              <a:rPr lang="cs-CZ" sz="1500" i="1" dirty="0" err="1">
                <a:solidFill>
                  <a:schemeClr val="tx1">
                    <a:lumMod val="75000"/>
                    <a:lumOff val="25000"/>
                  </a:schemeClr>
                </a:solidFill>
              </a:rPr>
              <a:t>field</a:t>
            </a:r>
            <a:r>
              <a:rPr lang="cs-CZ" sz="1500" i="1" dirty="0">
                <a:solidFill>
                  <a:schemeClr val="tx1">
                    <a:lumMod val="75000"/>
                    <a:lumOff val="25000"/>
                  </a:schemeClr>
                </a:solidFill>
              </a:rPr>
              <a:t> in </a:t>
            </a:r>
            <a:r>
              <a:rPr lang="cs-CZ" sz="1500" i="1" dirty="0" err="1">
                <a:solidFill>
                  <a:schemeClr val="tx1">
                    <a:lumMod val="75000"/>
                    <a:lumOff val="25000"/>
                  </a:schemeClr>
                </a:solidFill>
              </a:rPr>
              <a:t>progress</a:t>
            </a:r>
            <a:r>
              <a:rPr lang="cs-CZ" sz="1500" i="1" dirty="0">
                <a:solidFill>
                  <a:schemeClr val="tx1">
                    <a:lumMod val="75000"/>
                    <a:lumOff val="25000"/>
                  </a:schemeClr>
                </a:solidFill>
              </a:rPr>
              <a:t>: Report </a:t>
            </a:r>
            <a:r>
              <a:rPr lang="cs-CZ" sz="1500" i="1" dirty="0" err="1">
                <a:solidFill>
                  <a:schemeClr val="tx1">
                    <a:lumMod val="75000"/>
                    <a:lumOff val="25000"/>
                  </a:schemeClr>
                </a:solidFill>
              </a:rPr>
              <a:t>from</a:t>
            </a:r>
            <a:r>
              <a:rPr lang="cs-CZ" sz="1500" i="1" dirty="0">
                <a:solidFill>
                  <a:schemeClr val="tx1">
                    <a:lumMod val="75000"/>
                    <a:lumOff val="25000"/>
                  </a:schemeClr>
                </a:solidFill>
              </a:rPr>
              <a:t> </a:t>
            </a:r>
            <a:r>
              <a:rPr lang="cs-CZ" sz="1500" i="1" dirty="0" err="1">
                <a:solidFill>
                  <a:schemeClr val="tx1">
                    <a:lumMod val="75000"/>
                    <a:lumOff val="25000"/>
                  </a:schemeClr>
                </a:solidFill>
              </a:rPr>
              <a:t>the</a:t>
            </a:r>
            <a:r>
              <a:rPr lang="cs-CZ" sz="1500" i="1" dirty="0">
                <a:solidFill>
                  <a:schemeClr val="tx1">
                    <a:lumMod val="75000"/>
                    <a:lumOff val="25000"/>
                  </a:schemeClr>
                </a:solidFill>
              </a:rPr>
              <a:t> </a:t>
            </a:r>
            <a:r>
              <a:rPr lang="cs-CZ" sz="1500" i="1" dirty="0" err="1">
                <a:solidFill>
                  <a:schemeClr val="tx1">
                    <a:lumMod val="75000"/>
                    <a:lumOff val="25000"/>
                  </a:schemeClr>
                </a:solidFill>
              </a:rPr>
              <a:t>Nordic</a:t>
            </a:r>
            <a:r>
              <a:rPr lang="cs-CZ" sz="1500" i="1" dirty="0">
                <a:solidFill>
                  <a:schemeClr val="tx1">
                    <a:lumMod val="75000"/>
                    <a:lumOff val="25000"/>
                  </a:schemeClr>
                </a:solidFill>
              </a:rPr>
              <a:t> </a:t>
            </a:r>
            <a:r>
              <a:rPr lang="cs-CZ" sz="1500" i="1" dirty="0" err="1">
                <a:solidFill>
                  <a:schemeClr val="tx1">
                    <a:lumMod val="75000"/>
                    <a:lumOff val="25000"/>
                  </a:schemeClr>
                </a:solidFill>
              </a:rPr>
              <a:t>Research</a:t>
            </a:r>
            <a:r>
              <a:rPr lang="cs-CZ" sz="1500" i="1" dirty="0">
                <a:solidFill>
                  <a:schemeClr val="tx1">
                    <a:lumMod val="75000"/>
                    <a:lumOff val="25000"/>
                  </a:schemeClr>
                </a:solidFill>
              </a:rPr>
              <a:t> Workshop on Green Care in </a:t>
            </a:r>
            <a:r>
              <a:rPr lang="cs-CZ" sz="1500" i="1" dirty="0" err="1">
                <a:solidFill>
                  <a:schemeClr val="tx1">
                    <a:lumMod val="75000"/>
                    <a:lumOff val="25000"/>
                  </a:schemeClr>
                </a:solidFill>
              </a:rPr>
              <a:t>Trondheim</a:t>
            </a:r>
            <a:r>
              <a:rPr lang="cs-CZ" sz="1500" i="1" dirty="0">
                <a:solidFill>
                  <a:schemeClr val="tx1">
                    <a:lumMod val="75000"/>
                    <a:lumOff val="25000"/>
                  </a:schemeClr>
                </a:solidFill>
              </a:rPr>
              <a:t>, June 2012. </a:t>
            </a:r>
            <a:r>
              <a:rPr lang="cs-CZ" sz="1500" dirty="0" err="1">
                <a:solidFill>
                  <a:schemeClr val="tx1">
                    <a:lumMod val="75000"/>
                    <a:lumOff val="25000"/>
                  </a:schemeClr>
                </a:solidFill>
              </a:rPr>
              <a:t>HealthUMB</a:t>
            </a:r>
            <a:r>
              <a:rPr lang="cs-CZ" sz="1500" dirty="0">
                <a:solidFill>
                  <a:schemeClr val="tx1">
                    <a:lumMod val="75000"/>
                    <a:lumOff val="25000"/>
                  </a:schemeClr>
                </a:solidFill>
              </a:rPr>
              <a:t>, </a:t>
            </a:r>
            <a:r>
              <a:rPr lang="cs-CZ" sz="1500" dirty="0" err="1">
                <a:solidFill>
                  <a:schemeClr val="tx1">
                    <a:lumMod val="75000"/>
                    <a:lumOff val="25000"/>
                  </a:schemeClr>
                </a:solidFill>
              </a:rPr>
              <a:t>Norwegian</a:t>
            </a:r>
            <a:r>
              <a:rPr lang="cs-CZ" sz="1500" dirty="0">
                <a:solidFill>
                  <a:schemeClr val="tx1">
                    <a:lumMod val="75000"/>
                    <a:lumOff val="25000"/>
                  </a:schemeClr>
                </a:solidFill>
              </a:rPr>
              <a:t> University </a:t>
            </a:r>
            <a:r>
              <a:rPr lang="cs-CZ" sz="1500" dirty="0" err="1">
                <a:solidFill>
                  <a:schemeClr val="tx1">
                    <a:lumMod val="75000"/>
                    <a:lumOff val="25000"/>
                  </a:schemeClr>
                </a:solidFill>
              </a:rPr>
              <a:t>of</a:t>
            </a:r>
            <a:r>
              <a:rPr lang="cs-CZ" sz="1500" dirty="0">
                <a:solidFill>
                  <a:schemeClr val="tx1">
                    <a:lumMod val="75000"/>
                    <a:lumOff val="25000"/>
                  </a:schemeClr>
                </a:solidFill>
              </a:rPr>
              <a:t> </a:t>
            </a:r>
            <a:r>
              <a:rPr lang="cs-CZ" sz="1500" dirty="0" err="1">
                <a:solidFill>
                  <a:schemeClr val="tx1">
                    <a:lumMod val="75000"/>
                    <a:lumOff val="25000"/>
                  </a:schemeClr>
                </a:solidFill>
              </a:rPr>
              <a:t>Life</a:t>
            </a:r>
            <a:r>
              <a:rPr lang="cs-CZ" sz="1500" dirty="0">
                <a:solidFill>
                  <a:schemeClr val="tx1">
                    <a:lumMod val="75000"/>
                    <a:lumOff val="25000"/>
                  </a:schemeClr>
                </a:solidFill>
              </a:rPr>
              <a:t> </a:t>
            </a:r>
            <a:r>
              <a:rPr lang="cs-CZ" sz="1500" dirty="0" err="1">
                <a:solidFill>
                  <a:schemeClr val="tx1">
                    <a:lumMod val="75000"/>
                    <a:lumOff val="25000"/>
                  </a:schemeClr>
                </a:solidFill>
              </a:rPr>
              <a:t>Sciences</a:t>
            </a:r>
            <a:r>
              <a:rPr lang="cs-CZ" sz="1500" dirty="0">
                <a:solidFill>
                  <a:schemeClr val="tx1">
                    <a:lumMod val="75000"/>
                    <a:lumOff val="25000"/>
                  </a:schemeClr>
                </a:solidFill>
              </a:rPr>
              <a:t> </a:t>
            </a:r>
          </a:p>
          <a:p>
            <a:pPr marL="309150" lvl="0" indent="-285750">
              <a:spcBef>
                <a:spcPts val="600"/>
              </a:spcBef>
              <a:buFont typeface="Arial" panose="020B0604020202020204" pitchFamily="34" charset="0"/>
              <a:buChar char="•"/>
            </a:pPr>
            <a:r>
              <a:rPr lang="cs-CZ" sz="1500" dirty="0" err="1">
                <a:solidFill>
                  <a:schemeClr val="tx1">
                    <a:lumMod val="75000"/>
                    <a:lumOff val="25000"/>
                  </a:schemeClr>
                </a:solidFill>
              </a:rPr>
              <a:t>Bronfenbrenner</a:t>
            </a:r>
            <a:r>
              <a:rPr lang="cs-CZ" sz="1500" dirty="0">
                <a:solidFill>
                  <a:schemeClr val="tx1">
                    <a:lumMod val="75000"/>
                    <a:lumOff val="25000"/>
                  </a:schemeClr>
                </a:solidFill>
              </a:rPr>
              <a:t>, U. (1977). </a:t>
            </a:r>
            <a:r>
              <a:rPr lang="cs-CZ" sz="1500" u="sng" dirty="0" err="1">
                <a:solidFill>
                  <a:srgbClr val="000000"/>
                </a:solidFill>
                <a:hlinkClick r:id="rId3">
                  <a:extLst>
                    <a:ext uri="{A12FA001-AC4F-418D-AE19-62706E023703}">
                      <ahyp:hlinkClr xmlns:ahyp="http://schemas.microsoft.com/office/drawing/2018/hyperlinkcolor" val="tx"/>
                    </a:ext>
                  </a:extLst>
                </a:hlinkClick>
              </a:rPr>
              <a:t>Toward</a:t>
            </a:r>
            <a:r>
              <a:rPr lang="cs-CZ" sz="1500" u="sng" dirty="0">
                <a:solidFill>
                  <a:srgbClr val="000000"/>
                </a:solidFill>
                <a:hlinkClick r:id="rId3">
                  <a:extLst>
                    <a:ext uri="{A12FA001-AC4F-418D-AE19-62706E023703}">
                      <ahyp:hlinkClr xmlns:ahyp="http://schemas.microsoft.com/office/drawing/2018/hyperlinkcolor" val="tx"/>
                    </a:ext>
                  </a:extLst>
                </a:hlinkClick>
              </a:rPr>
              <a:t> </a:t>
            </a:r>
            <a:r>
              <a:rPr lang="cs-CZ" sz="1500" u="sng" dirty="0" err="1">
                <a:solidFill>
                  <a:srgbClr val="000000"/>
                </a:solidFill>
                <a:hlinkClick r:id="rId3">
                  <a:extLst>
                    <a:ext uri="{A12FA001-AC4F-418D-AE19-62706E023703}">
                      <ahyp:hlinkClr xmlns:ahyp="http://schemas.microsoft.com/office/drawing/2018/hyperlinkcolor" val="tx"/>
                    </a:ext>
                  </a:extLst>
                </a:hlinkClick>
              </a:rPr>
              <a:t>an</a:t>
            </a:r>
            <a:r>
              <a:rPr lang="cs-CZ" sz="1500" u="sng" dirty="0">
                <a:solidFill>
                  <a:srgbClr val="000000"/>
                </a:solidFill>
                <a:hlinkClick r:id="rId3">
                  <a:extLst>
                    <a:ext uri="{A12FA001-AC4F-418D-AE19-62706E023703}">
                      <ahyp:hlinkClr xmlns:ahyp="http://schemas.microsoft.com/office/drawing/2018/hyperlinkcolor" val="tx"/>
                    </a:ext>
                  </a:extLst>
                </a:hlinkClick>
              </a:rPr>
              <a:t> </a:t>
            </a:r>
            <a:r>
              <a:rPr lang="cs-CZ" sz="1500" u="sng" dirty="0" err="1">
                <a:solidFill>
                  <a:srgbClr val="000000"/>
                </a:solidFill>
                <a:hlinkClick r:id="rId3">
                  <a:extLst>
                    <a:ext uri="{A12FA001-AC4F-418D-AE19-62706E023703}">
                      <ahyp:hlinkClr xmlns:ahyp="http://schemas.microsoft.com/office/drawing/2018/hyperlinkcolor" val="tx"/>
                    </a:ext>
                  </a:extLst>
                </a:hlinkClick>
              </a:rPr>
              <a:t>experimental</a:t>
            </a:r>
            <a:r>
              <a:rPr lang="cs-CZ" sz="1500" u="sng" dirty="0">
                <a:solidFill>
                  <a:srgbClr val="000000"/>
                </a:solidFill>
                <a:hlinkClick r:id="rId3">
                  <a:extLst>
                    <a:ext uri="{A12FA001-AC4F-418D-AE19-62706E023703}">
                      <ahyp:hlinkClr xmlns:ahyp="http://schemas.microsoft.com/office/drawing/2018/hyperlinkcolor" val="tx"/>
                    </a:ext>
                  </a:extLst>
                </a:hlinkClick>
              </a:rPr>
              <a:t> </a:t>
            </a:r>
            <a:r>
              <a:rPr lang="cs-CZ" sz="1500" u="sng" dirty="0" err="1">
                <a:solidFill>
                  <a:srgbClr val="000000"/>
                </a:solidFill>
                <a:hlinkClick r:id="rId3">
                  <a:extLst>
                    <a:ext uri="{A12FA001-AC4F-418D-AE19-62706E023703}">
                      <ahyp:hlinkClr xmlns:ahyp="http://schemas.microsoft.com/office/drawing/2018/hyperlinkcolor" val="tx"/>
                    </a:ext>
                  </a:extLst>
                </a:hlinkClick>
              </a:rPr>
              <a:t>ecology</a:t>
            </a:r>
            <a:r>
              <a:rPr lang="cs-CZ" sz="1500" u="sng" dirty="0">
                <a:solidFill>
                  <a:srgbClr val="000000"/>
                </a:solidFill>
                <a:hlinkClick r:id="rId3">
                  <a:extLst>
                    <a:ext uri="{A12FA001-AC4F-418D-AE19-62706E023703}">
                      <ahyp:hlinkClr xmlns:ahyp="http://schemas.microsoft.com/office/drawing/2018/hyperlinkcolor" val="tx"/>
                    </a:ext>
                  </a:extLst>
                </a:hlinkClick>
              </a:rPr>
              <a:t> </a:t>
            </a:r>
            <a:r>
              <a:rPr lang="cs-CZ" sz="1500" u="sng" dirty="0" err="1">
                <a:solidFill>
                  <a:srgbClr val="000000"/>
                </a:solidFill>
                <a:hlinkClick r:id="rId3">
                  <a:extLst>
                    <a:ext uri="{A12FA001-AC4F-418D-AE19-62706E023703}">
                      <ahyp:hlinkClr xmlns:ahyp="http://schemas.microsoft.com/office/drawing/2018/hyperlinkcolor" val="tx"/>
                    </a:ext>
                  </a:extLst>
                </a:hlinkClick>
              </a:rPr>
              <a:t>of</a:t>
            </a:r>
            <a:r>
              <a:rPr lang="cs-CZ" sz="1500" u="sng" dirty="0">
                <a:solidFill>
                  <a:srgbClr val="000000"/>
                </a:solidFill>
                <a:hlinkClick r:id="rId3">
                  <a:extLst>
                    <a:ext uri="{A12FA001-AC4F-418D-AE19-62706E023703}">
                      <ahyp:hlinkClr xmlns:ahyp="http://schemas.microsoft.com/office/drawing/2018/hyperlinkcolor" val="tx"/>
                    </a:ext>
                  </a:extLst>
                </a:hlinkClick>
              </a:rPr>
              <a:t> </a:t>
            </a:r>
            <a:r>
              <a:rPr lang="cs-CZ" sz="1500" u="sng" dirty="0" err="1">
                <a:solidFill>
                  <a:srgbClr val="000000"/>
                </a:solidFill>
                <a:hlinkClick r:id="rId3">
                  <a:extLst>
                    <a:ext uri="{A12FA001-AC4F-418D-AE19-62706E023703}">
                      <ahyp:hlinkClr xmlns:ahyp="http://schemas.microsoft.com/office/drawing/2018/hyperlinkcolor" val="tx"/>
                    </a:ext>
                  </a:extLst>
                </a:hlinkClick>
              </a:rPr>
              <a:t>human</a:t>
            </a:r>
            <a:r>
              <a:rPr lang="cs-CZ" sz="1500" u="sng" dirty="0">
                <a:solidFill>
                  <a:srgbClr val="000000"/>
                </a:solidFill>
                <a:hlinkClick r:id="rId3">
                  <a:extLst>
                    <a:ext uri="{A12FA001-AC4F-418D-AE19-62706E023703}">
                      <ahyp:hlinkClr xmlns:ahyp="http://schemas.microsoft.com/office/drawing/2018/hyperlinkcolor" val="tx"/>
                    </a:ext>
                  </a:extLst>
                </a:hlinkClick>
              </a:rPr>
              <a:t> </a:t>
            </a:r>
            <a:r>
              <a:rPr lang="cs-CZ" sz="1500" u="sng" dirty="0" err="1">
                <a:solidFill>
                  <a:schemeClr val="tx1">
                    <a:lumMod val="75000"/>
                    <a:lumOff val="25000"/>
                  </a:schemeClr>
                </a:solidFill>
                <a:hlinkClick r:id="rId3">
                  <a:extLst>
                    <a:ext uri="{A12FA001-AC4F-418D-AE19-62706E023703}">
                      <ahyp:hlinkClr xmlns:ahyp="http://schemas.microsoft.com/office/drawing/2018/hyperlinkcolor" val="tx"/>
                    </a:ext>
                  </a:extLst>
                </a:hlinkClick>
              </a:rPr>
              <a:t>development</a:t>
            </a:r>
            <a:r>
              <a:rPr lang="cs-CZ" sz="1500" dirty="0">
                <a:solidFill>
                  <a:schemeClr val="tx1">
                    <a:lumMod val="75000"/>
                    <a:lumOff val="25000"/>
                  </a:schemeClr>
                </a:solidFill>
              </a:rPr>
              <a:t>. </a:t>
            </a:r>
            <a:r>
              <a:rPr lang="cs-CZ" sz="1500" i="1" dirty="0" err="1">
                <a:solidFill>
                  <a:schemeClr val="tx1">
                    <a:lumMod val="75000"/>
                    <a:lumOff val="25000"/>
                  </a:schemeClr>
                </a:solidFill>
              </a:rPr>
              <a:t>American</a:t>
            </a:r>
            <a:r>
              <a:rPr lang="cs-CZ" sz="1500" i="1" dirty="0">
                <a:solidFill>
                  <a:schemeClr val="tx1">
                    <a:lumMod val="75000"/>
                    <a:lumOff val="25000"/>
                  </a:schemeClr>
                </a:solidFill>
              </a:rPr>
              <a:t> </a:t>
            </a:r>
            <a:r>
              <a:rPr lang="cs-CZ" sz="1500" i="1" dirty="0" err="1">
                <a:solidFill>
                  <a:schemeClr val="tx1">
                    <a:lumMod val="75000"/>
                    <a:lumOff val="25000"/>
                  </a:schemeClr>
                </a:solidFill>
              </a:rPr>
              <a:t>psychologist</a:t>
            </a:r>
            <a:r>
              <a:rPr lang="cs-CZ" sz="1500" i="1" dirty="0">
                <a:solidFill>
                  <a:schemeClr val="tx1">
                    <a:lumMod val="75000"/>
                    <a:lumOff val="25000"/>
                  </a:schemeClr>
                </a:solidFill>
              </a:rPr>
              <a:t>, 32</a:t>
            </a:r>
            <a:r>
              <a:rPr lang="cs-CZ" sz="1500" dirty="0">
                <a:solidFill>
                  <a:schemeClr val="tx1">
                    <a:lumMod val="75000"/>
                    <a:lumOff val="25000"/>
                  </a:schemeClr>
                </a:solidFill>
              </a:rPr>
              <a:t>(7), 513. </a:t>
            </a:r>
          </a:p>
          <a:p>
            <a:pPr marL="309150" lvl="0" indent="-285750">
              <a:spcBef>
                <a:spcPts val="600"/>
              </a:spcBef>
              <a:buFont typeface="Arial" panose="020B0604020202020204" pitchFamily="34" charset="0"/>
              <a:buChar char="•"/>
            </a:pPr>
            <a:r>
              <a:rPr lang="cs-CZ" sz="1500" dirty="0" err="1">
                <a:solidFill>
                  <a:schemeClr val="tx1">
                    <a:lumMod val="75000"/>
                    <a:lumOff val="25000"/>
                  </a:schemeClr>
                </a:solidFill>
              </a:rPr>
              <a:t>Bronfenbrenner</a:t>
            </a:r>
            <a:r>
              <a:rPr lang="cs-CZ" sz="1500" dirty="0">
                <a:solidFill>
                  <a:schemeClr val="tx1">
                    <a:lumMod val="75000"/>
                    <a:lumOff val="25000"/>
                  </a:schemeClr>
                </a:solidFill>
              </a:rPr>
              <a:t>, U. (1979). </a:t>
            </a:r>
            <a:r>
              <a:rPr lang="cs-CZ" sz="1500" i="1" dirty="0" err="1">
                <a:solidFill>
                  <a:schemeClr val="tx1">
                    <a:lumMod val="75000"/>
                    <a:lumOff val="25000"/>
                  </a:schemeClr>
                </a:solidFill>
              </a:rPr>
              <a:t>The</a:t>
            </a:r>
            <a:r>
              <a:rPr lang="cs-CZ" sz="1500" i="1" dirty="0">
                <a:solidFill>
                  <a:schemeClr val="tx1">
                    <a:lumMod val="75000"/>
                    <a:lumOff val="25000"/>
                  </a:schemeClr>
                </a:solidFill>
              </a:rPr>
              <a:t> </a:t>
            </a:r>
            <a:r>
              <a:rPr lang="cs-CZ" sz="1500" i="1" dirty="0" err="1">
                <a:solidFill>
                  <a:schemeClr val="tx1">
                    <a:lumMod val="75000"/>
                    <a:lumOff val="25000"/>
                  </a:schemeClr>
                </a:solidFill>
              </a:rPr>
              <a:t>Ecology</a:t>
            </a:r>
            <a:r>
              <a:rPr lang="cs-CZ" sz="1500" i="1" dirty="0">
                <a:solidFill>
                  <a:schemeClr val="tx1">
                    <a:lumMod val="75000"/>
                    <a:lumOff val="25000"/>
                  </a:schemeClr>
                </a:solidFill>
              </a:rPr>
              <a:t> </a:t>
            </a:r>
            <a:r>
              <a:rPr lang="cs-CZ" sz="1500" i="1" dirty="0" err="1">
                <a:solidFill>
                  <a:schemeClr val="tx1">
                    <a:lumMod val="75000"/>
                    <a:lumOff val="25000"/>
                  </a:schemeClr>
                </a:solidFill>
              </a:rPr>
              <a:t>of</a:t>
            </a:r>
            <a:r>
              <a:rPr lang="cs-CZ" sz="1500" i="1" dirty="0">
                <a:solidFill>
                  <a:schemeClr val="tx1">
                    <a:lumMod val="75000"/>
                    <a:lumOff val="25000"/>
                  </a:schemeClr>
                </a:solidFill>
              </a:rPr>
              <a:t> </a:t>
            </a:r>
            <a:r>
              <a:rPr lang="cs-CZ" sz="1500" i="1" dirty="0" err="1">
                <a:solidFill>
                  <a:schemeClr val="tx1">
                    <a:lumMod val="75000"/>
                    <a:lumOff val="25000"/>
                  </a:schemeClr>
                </a:solidFill>
              </a:rPr>
              <a:t>Human</a:t>
            </a:r>
            <a:r>
              <a:rPr lang="cs-CZ" sz="1500" i="1" dirty="0">
                <a:solidFill>
                  <a:schemeClr val="tx1">
                    <a:lumMod val="75000"/>
                    <a:lumOff val="25000"/>
                  </a:schemeClr>
                </a:solidFill>
              </a:rPr>
              <a:t> </a:t>
            </a:r>
            <a:r>
              <a:rPr lang="cs-CZ" sz="1500" i="1" dirty="0" err="1">
                <a:solidFill>
                  <a:schemeClr val="tx1">
                    <a:lumMod val="75000"/>
                    <a:lumOff val="25000"/>
                  </a:schemeClr>
                </a:solidFill>
              </a:rPr>
              <a:t>Development</a:t>
            </a:r>
            <a:r>
              <a:rPr lang="cs-CZ" sz="1500" i="1" dirty="0">
                <a:solidFill>
                  <a:schemeClr val="tx1">
                    <a:lumMod val="75000"/>
                    <a:lumOff val="25000"/>
                  </a:schemeClr>
                </a:solidFill>
              </a:rPr>
              <a:t>: </a:t>
            </a:r>
            <a:r>
              <a:rPr lang="cs-CZ" sz="1500" i="1" dirty="0" err="1">
                <a:solidFill>
                  <a:schemeClr val="tx1">
                    <a:lumMod val="75000"/>
                    <a:lumOff val="25000"/>
                  </a:schemeClr>
                </a:solidFill>
              </a:rPr>
              <a:t>Emperiments</a:t>
            </a:r>
            <a:r>
              <a:rPr lang="cs-CZ" sz="1500" i="1" dirty="0">
                <a:solidFill>
                  <a:schemeClr val="tx1">
                    <a:lumMod val="75000"/>
                    <a:lumOff val="25000"/>
                  </a:schemeClr>
                </a:solidFill>
              </a:rPr>
              <a:t> by </a:t>
            </a:r>
            <a:r>
              <a:rPr lang="cs-CZ" sz="1500" i="1" dirty="0" err="1">
                <a:solidFill>
                  <a:schemeClr val="tx1">
                    <a:lumMod val="75000"/>
                    <a:lumOff val="25000"/>
                  </a:schemeClr>
                </a:solidFill>
              </a:rPr>
              <a:t>Nature</a:t>
            </a:r>
            <a:r>
              <a:rPr lang="cs-CZ" sz="1500" i="1" dirty="0">
                <a:solidFill>
                  <a:schemeClr val="tx1">
                    <a:lumMod val="75000"/>
                    <a:lumOff val="25000"/>
                  </a:schemeClr>
                </a:solidFill>
              </a:rPr>
              <a:t> </a:t>
            </a:r>
            <a:r>
              <a:rPr lang="cs-CZ" sz="1500" i="1" dirty="0" err="1">
                <a:solidFill>
                  <a:schemeClr val="tx1">
                    <a:lumMod val="75000"/>
                    <a:lumOff val="25000"/>
                  </a:schemeClr>
                </a:solidFill>
              </a:rPr>
              <a:t>and</a:t>
            </a:r>
            <a:r>
              <a:rPr lang="cs-CZ" sz="1500" i="1" dirty="0">
                <a:solidFill>
                  <a:schemeClr val="tx1">
                    <a:lumMod val="75000"/>
                    <a:lumOff val="25000"/>
                  </a:schemeClr>
                </a:solidFill>
              </a:rPr>
              <a:t> Design</a:t>
            </a:r>
            <a:r>
              <a:rPr lang="cs-CZ" sz="1500" dirty="0">
                <a:solidFill>
                  <a:schemeClr val="tx1">
                    <a:lumMod val="75000"/>
                    <a:lumOff val="25000"/>
                  </a:schemeClr>
                </a:solidFill>
              </a:rPr>
              <a:t>. Cambridge, MA: Harvard University </a:t>
            </a:r>
            <a:r>
              <a:rPr lang="cs-CZ" sz="1500" dirty="0" err="1">
                <a:solidFill>
                  <a:schemeClr val="tx1">
                    <a:lumMod val="75000"/>
                    <a:lumOff val="25000"/>
                  </a:schemeClr>
                </a:solidFill>
              </a:rPr>
              <a:t>Press</a:t>
            </a:r>
            <a:r>
              <a:rPr lang="cs-CZ" sz="1500" dirty="0">
                <a:solidFill>
                  <a:schemeClr val="tx1">
                    <a:lumMod val="75000"/>
                    <a:lumOff val="25000"/>
                  </a:schemeClr>
                </a:solidFill>
              </a:rPr>
              <a:t>. </a:t>
            </a:r>
          </a:p>
          <a:p>
            <a:pPr marL="309150" lvl="0" indent="-285750">
              <a:spcBef>
                <a:spcPts val="600"/>
              </a:spcBef>
              <a:buFont typeface="Arial" panose="020B0604020202020204" pitchFamily="34" charset="0"/>
              <a:buChar char="•"/>
            </a:pPr>
            <a:r>
              <a:rPr lang="cs-CZ" sz="1500" dirty="0" err="1">
                <a:solidFill>
                  <a:schemeClr val="tx1">
                    <a:lumMod val="75000"/>
                    <a:lumOff val="25000"/>
                  </a:schemeClr>
                </a:solidFill>
              </a:rPr>
              <a:t>Cutcliffe</a:t>
            </a:r>
            <a:r>
              <a:rPr lang="cs-CZ" sz="1500" dirty="0">
                <a:solidFill>
                  <a:schemeClr val="tx1">
                    <a:lumMod val="75000"/>
                    <a:lumOff val="25000"/>
                  </a:schemeClr>
                </a:solidFill>
              </a:rPr>
              <a:t>, J.R. &amp; </a:t>
            </a:r>
            <a:r>
              <a:rPr lang="cs-CZ" sz="1500" dirty="0" err="1">
                <a:solidFill>
                  <a:schemeClr val="tx1">
                    <a:lumMod val="75000"/>
                    <a:lumOff val="25000"/>
                  </a:schemeClr>
                </a:solidFill>
              </a:rPr>
              <a:t>Travale</a:t>
            </a:r>
            <a:r>
              <a:rPr lang="cs-CZ" sz="1500" dirty="0">
                <a:solidFill>
                  <a:schemeClr val="tx1">
                    <a:lumMod val="75000"/>
                    <a:lumOff val="25000"/>
                  </a:schemeClr>
                </a:solidFill>
              </a:rPr>
              <a:t>, R. (2016). „</a:t>
            </a:r>
            <a:r>
              <a:rPr lang="cs-CZ" sz="1500" dirty="0" err="1">
                <a:solidFill>
                  <a:schemeClr val="tx1">
                    <a:lumMod val="75000"/>
                    <a:lumOff val="25000"/>
                  </a:schemeClr>
                </a:solidFill>
              </a:rPr>
              <a:t>Unearthing</a:t>
            </a:r>
            <a:r>
              <a:rPr lang="cs-CZ" sz="1500" dirty="0">
                <a:solidFill>
                  <a:schemeClr val="tx1">
                    <a:lumMod val="75000"/>
                    <a:lumOff val="25000"/>
                  </a:schemeClr>
                </a:solidFill>
              </a:rPr>
              <a:t> </a:t>
            </a:r>
            <a:r>
              <a:rPr lang="cs-CZ" sz="1500" dirty="0" err="1">
                <a:solidFill>
                  <a:schemeClr val="tx1">
                    <a:lumMod val="75000"/>
                    <a:lumOff val="25000"/>
                  </a:schemeClr>
                </a:solidFill>
              </a:rPr>
              <a:t>the</a:t>
            </a:r>
            <a:r>
              <a:rPr lang="cs-CZ" sz="1500" dirty="0">
                <a:solidFill>
                  <a:schemeClr val="tx1">
                    <a:lumMod val="75000"/>
                    <a:lumOff val="25000"/>
                  </a:schemeClr>
                </a:solidFill>
              </a:rPr>
              <a:t> </a:t>
            </a:r>
            <a:r>
              <a:rPr lang="cs-CZ" sz="1500" dirty="0" err="1">
                <a:solidFill>
                  <a:schemeClr val="tx1">
                    <a:lumMod val="75000"/>
                    <a:lumOff val="25000"/>
                  </a:schemeClr>
                </a:solidFill>
              </a:rPr>
              <a:t>Theoretical</a:t>
            </a:r>
            <a:r>
              <a:rPr lang="cs-CZ" sz="1500" dirty="0">
                <a:solidFill>
                  <a:schemeClr val="tx1">
                    <a:lumMod val="75000"/>
                    <a:lumOff val="25000"/>
                  </a:schemeClr>
                </a:solidFill>
              </a:rPr>
              <a:t> </a:t>
            </a:r>
            <a:r>
              <a:rPr lang="cs-CZ" sz="1500" dirty="0" err="1">
                <a:solidFill>
                  <a:schemeClr val="tx1">
                    <a:lumMod val="75000"/>
                    <a:lumOff val="25000"/>
                  </a:schemeClr>
                </a:solidFill>
              </a:rPr>
              <a:t>Underpinnings</a:t>
            </a:r>
            <a:r>
              <a:rPr lang="cs-CZ" sz="1500" dirty="0">
                <a:solidFill>
                  <a:schemeClr val="tx1">
                    <a:lumMod val="75000"/>
                    <a:lumOff val="25000"/>
                  </a:schemeClr>
                </a:solidFill>
              </a:rPr>
              <a:t> </a:t>
            </a:r>
            <a:r>
              <a:rPr lang="cs-CZ" sz="1500" dirty="0" err="1">
                <a:solidFill>
                  <a:schemeClr val="tx1">
                    <a:lumMod val="75000"/>
                    <a:lumOff val="25000"/>
                  </a:schemeClr>
                </a:solidFill>
              </a:rPr>
              <a:t>of</a:t>
            </a:r>
            <a:r>
              <a:rPr lang="cs-CZ" sz="1500" dirty="0">
                <a:solidFill>
                  <a:schemeClr val="tx1">
                    <a:lumMod val="75000"/>
                    <a:lumOff val="25000"/>
                  </a:schemeClr>
                </a:solidFill>
              </a:rPr>
              <a:t> “Green Care” in </a:t>
            </a:r>
            <a:r>
              <a:rPr lang="cs-CZ" sz="1500" dirty="0" err="1">
                <a:solidFill>
                  <a:schemeClr val="tx1">
                    <a:lumMod val="75000"/>
                    <a:lumOff val="25000"/>
                  </a:schemeClr>
                </a:solidFill>
              </a:rPr>
              <a:t>Mental</a:t>
            </a:r>
            <a:r>
              <a:rPr lang="cs-CZ" sz="1500" dirty="0">
                <a:solidFill>
                  <a:schemeClr val="tx1">
                    <a:lumMod val="75000"/>
                    <a:lumOff val="25000"/>
                  </a:schemeClr>
                </a:solidFill>
              </a:rPr>
              <a:t> </a:t>
            </a:r>
            <a:r>
              <a:rPr lang="cs-CZ" sz="1500" dirty="0" err="1">
                <a:solidFill>
                  <a:schemeClr val="tx1">
                    <a:lumMod val="75000"/>
                    <a:lumOff val="25000"/>
                  </a:schemeClr>
                </a:solidFill>
              </a:rPr>
              <a:t>Health</a:t>
            </a:r>
            <a:r>
              <a:rPr lang="cs-CZ" sz="1500" dirty="0">
                <a:solidFill>
                  <a:schemeClr val="tx1">
                    <a:lumMod val="75000"/>
                    <a:lumOff val="25000"/>
                  </a:schemeClr>
                </a:solidFill>
              </a:rPr>
              <a:t> </a:t>
            </a:r>
            <a:r>
              <a:rPr lang="cs-CZ" sz="1500" dirty="0" err="1">
                <a:solidFill>
                  <a:schemeClr val="tx1">
                    <a:lumMod val="75000"/>
                    <a:lumOff val="25000"/>
                  </a:schemeClr>
                </a:solidFill>
              </a:rPr>
              <a:t>and</a:t>
            </a:r>
            <a:r>
              <a:rPr lang="cs-CZ" sz="1500" dirty="0">
                <a:solidFill>
                  <a:schemeClr val="tx1">
                    <a:lumMod val="75000"/>
                    <a:lumOff val="25000"/>
                  </a:schemeClr>
                </a:solidFill>
              </a:rPr>
              <a:t> Substance </a:t>
            </a:r>
            <a:r>
              <a:rPr lang="cs-CZ" sz="1500" dirty="0" err="1">
                <a:solidFill>
                  <a:schemeClr val="tx1">
                    <a:lumMod val="75000"/>
                    <a:lumOff val="25000"/>
                  </a:schemeClr>
                </a:solidFill>
              </a:rPr>
              <a:t>Misuse</a:t>
            </a:r>
            <a:r>
              <a:rPr lang="cs-CZ" sz="1500" dirty="0">
                <a:solidFill>
                  <a:schemeClr val="tx1">
                    <a:lumMod val="75000"/>
                    <a:lumOff val="25000"/>
                  </a:schemeClr>
                </a:solidFill>
              </a:rPr>
              <a:t> Care: </a:t>
            </a:r>
            <a:r>
              <a:rPr lang="cs-CZ" sz="1500" dirty="0" err="1">
                <a:solidFill>
                  <a:schemeClr val="tx1">
                    <a:lumMod val="75000"/>
                    <a:lumOff val="25000"/>
                  </a:schemeClr>
                </a:solidFill>
              </a:rPr>
              <a:t>Theoretical</a:t>
            </a:r>
            <a:r>
              <a:rPr lang="cs-CZ" sz="1500" dirty="0">
                <a:solidFill>
                  <a:schemeClr val="tx1">
                    <a:lumMod val="75000"/>
                    <a:lumOff val="25000"/>
                  </a:schemeClr>
                </a:solidFill>
              </a:rPr>
              <a:t> </a:t>
            </a:r>
            <a:r>
              <a:rPr lang="cs-CZ" sz="1500" dirty="0" err="1">
                <a:solidFill>
                  <a:schemeClr val="tx1">
                    <a:lumMod val="75000"/>
                    <a:lumOff val="25000"/>
                  </a:schemeClr>
                </a:solidFill>
              </a:rPr>
              <a:t>Underpinnings</a:t>
            </a:r>
            <a:r>
              <a:rPr lang="cs-CZ" sz="1500" dirty="0">
                <a:solidFill>
                  <a:schemeClr val="tx1">
                    <a:lumMod val="75000"/>
                    <a:lumOff val="25000"/>
                  </a:schemeClr>
                </a:solidFill>
              </a:rPr>
              <a:t> </a:t>
            </a:r>
            <a:r>
              <a:rPr lang="cs-CZ" sz="1500" dirty="0" err="1">
                <a:solidFill>
                  <a:schemeClr val="tx1">
                    <a:lumMod val="75000"/>
                    <a:lumOff val="25000"/>
                  </a:schemeClr>
                </a:solidFill>
              </a:rPr>
              <a:t>and</a:t>
            </a:r>
            <a:r>
              <a:rPr lang="cs-CZ" sz="1500" dirty="0">
                <a:solidFill>
                  <a:schemeClr val="tx1">
                    <a:lumMod val="75000"/>
                    <a:lumOff val="25000"/>
                  </a:schemeClr>
                </a:solidFill>
              </a:rPr>
              <a:t> </a:t>
            </a:r>
            <a:r>
              <a:rPr lang="cs-CZ" sz="1500" dirty="0" err="1">
                <a:solidFill>
                  <a:schemeClr val="tx1">
                    <a:lumMod val="75000"/>
                    <a:lumOff val="25000"/>
                  </a:schemeClr>
                </a:solidFill>
              </a:rPr>
              <a:t>Contemporary</a:t>
            </a:r>
            <a:r>
              <a:rPr lang="cs-CZ" sz="1500" dirty="0">
                <a:solidFill>
                  <a:schemeClr val="tx1">
                    <a:lumMod val="75000"/>
                    <a:lumOff val="25000"/>
                  </a:schemeClr>
                </a:solidFill>
              </a:rPr>
              <a:t> </a:t>
            </a:r>
            <a:r>
              <a:rPr lang="cs-CZ" sz="1500" dirty="0" err="1">
                <a:solidFill>
                  <a:schemeClr val="tx1">
                    <a:lumMod val="75000"/>
                    <a:lumOff val="25000"/>
                  </a:schemeClr>
                </a:solidFill>
              </a:rPr>
              <a:t>Clinical</a:t>
            </a:r>
            <a:r>
              <a:rPr lang="cs-CZ" sz="1500" dirty="0">
                <a:solidFill>
                  <a:schemeClr val="tx1">
                    <a:lumMod val="75000"/>
                    <a:lumOff val="25000"/>
                  </a:schemeClr>
                </a:solidFill>
              </a:rPr>
              <a:t> </a:t>
            </a:r>
            <a:r>
              <a:rPr lang="cs-CZ" sz="1500" dirty="0" err="1">
                <a:solidFill>
                  <a:schemeClr val="tx1">
                    <a:lumMod val="75000"/>
                    <a:lumOff val="25000"/>
                  </a:schemeClr>
                </a:solidFill>
              </a:rPr>
              <a:t>Examples</a:t>
            </a:r>
            <a:r>
              <a:rPr lang="cs-CZ" sz="1500" dirty="0">
                <a:solidFill>
                  <a:schemeClr val="tx1">
                    <a:lumMod val="75000"/>
                    <a:lumOff val="25000"/>
                  </a:schemeClr>
                </a:solidFill>
              </a:rPr>
              <a:t>“, </a:t>
            </a:r>
            <a:r>
              <a:rPr lang="cs-CZ" sz="1500" i="1" dirty="0" err="1">
                <a:solidFill>
                  <a:schemeClr val="tx1">
                    <a:lumMod val="75000"/>
                    <a:lumOff val="25000"/>
                  </a:schemeClr>
                </a:solidFill>
              </a:rPr>
              <a:t>Issues</a:t>
            </a:r>
            <a:r>
              <a:rPr lang="cs-CZ" sz="1500" i="1" dirty="0">
                <a:solidFill>
                  <a:schemeClr val="tx1">
                    <a:lumMod val="75000"/>
                    <a:lumOff val="25000"/>
                  </a:schemeClr>
                </a:solidFill>
              </a:rPr>
              <a:t> in </a:t>
            </a:r>
            <a:r>
              <a:rPr lang="cs-CZ" sz="1500" i="1" dirty="0" err="1">
                <a:solidFill>
                  <a:schemeClr val="tx1">
                    <a:lumMod val="75000"/>
                    <a:lumOff val="25000"/>
                  </a:schemeClr>
                </a:solidFill>
              </a:rPr>
              <a:t>Mental</a:t>
            </a:r>
            <a:r>
              <a:rPr lang="cs-CZ" sz="1500" i="1" dirty="0">
                <a:solidFill>
                  <a:schemeClr val="tx1">
                    <a:lumMod val="75000"/>
                    <a:lumOff val="25000"/>
                  </a:schemeClr>
                </a:solidFill>
              </a:rPr>
              <a:t> </a:t>
            </a:r>
            <a:r>
              <a:rPr lang="cs-CZ" sz="1500" i="1" dirty="0" err="1">
                <a:solidFill>
                  <a:schemeClr val="tx1">
                    <a:lumMod val="75000"/>
                    <a:lumOff val="25000"/>
                  </a:schemeClr>
                </a:solidFill>
              </a:rPr>
              <a:t>Health</a:t>
            </a:r>
            <a:r>
              <a:rPr lang="cs-CZ" sz="1500" i="1" dirty="0">
                <a:solidFill>
                  <a:schemeClr val="tx1">
                    <a:lumMod val="75000"/>
                    <a:lumOff val="25000"/>
                  </a:schemeClr>
                </a:solidFill>
              </a:rPr>
              <a:t> </a:t>
            </a:r>
            <a:r>
              <a:rPr lang="cs-CZ" sz="1500" i="1" dirty="0" err="1">
                <a:solidFill>
                  <a:schemeClr val="tx1">
                    <a:lumMod val="75000"/>
                    <a:lumOff val="25000"/>
                  </a:schemeClr>
                </a:solidFill>
              </a:rPr>
              <a:t>Nursing</a:t>
            </a:r>
            <a:r>
              <a:rPr lang="cs-CZ" sz="1500" dirty="0">
                <a:solidFill>
                  <a:schemeClr val="tx1">
                    <a:lumMod val="75000"/>
                    <a:lumOff val="25000"/>
                  </a:schemeClr>
                </a:solidFill>
              </a:rPr>
              <a:t>, 37:3, 137-147, DOI: 10.3109/01612840.2015.1119220 </a:t>
            </a:r>
          </a:p>
          <a:p>
            <a:pPr marL="309150" lvl="0" indent="-285750">
              <a:spcBef>
                <a:spcPts val="600"/>
              </a:spcBef>
              <a:buFont typeface="Arial" panose="020B0604020202020204" pitchFamily="34" charset="0"/>
              <a:buChar char="•"/>
            </a:pPr>
            <a:r>
              <a:rPr lang="en-US" sz="1500" dirty="0">
                <a:solidFill>
                  <a:schemeClr val="tx1">
                    <a:lumMod val="75000"/>
                    <a:lumOff val="25000"/>
                  </a:schemeClr>
                </a:solidFill>
              </a:rPr>
              <a:t>Emerson, R. W. (1950). </a:t>
            </a:r>
            <a:r>
              <a:rPr lang="en-US" sz="1500" i="1" dirty="0">
                <a:solidFill>
                  <a:schemeClr val="tx1">
                    <a:lumMod val="75000"/>
                    <a:lumOff val="25000"/>
                  </a:schemeClr>
                </a:solidFill>
              </a:rPr>
              <a:t>The Complete Essays and Other Writings of Ralph Waldo Emerson (B. Atkinson, Ed.). Random House. </a:t>
            </a:r>
            <a:endParaRPr lang="cs-CZ" sz="1500" dirty="0">
              <a:solidFill>
                <a:schemeClr val="tx1">
                  <a:lumMod val="75000"/>
                  <a:lumOff val="25000"/>
                </a:schemeClr>
              </a:solidFill>
            </a:endParaRPr>
          </a:p>
          <a:p>
            <a:pPr marL="309150" lvl="0" indent="-285750">
              <a:spcBef>
                <a:spcPts val="600"/>
              </a:spcBef>
              <a:buFont typeface="Arial" panose="020B0604020202020204" pitchFamily="34" charset="0"/>
              <a:buChar char="•"/>
            </a:pPr>
            <a:r>
              <a:rPr lang="cs-CZ" sz="1500" dirty="0" err="1">
                <a:solidFill>
                  <a:schemeClr val="tx1">
                    <a:lumMod val="75000"/>
                    <a:lumOff val="25000"/>
                  </a:schemeClr>
                </a:solidFill>
              </a:rPr>
              <a:t>Lieberman</a:t>
            </a:r>
            <a:r>
              <a:rPr lang="cs-CZ" sz="1500" dirty="0">
                <a:solidFill>
                  <a:schemeClr val="tx1">
                    <a:lumMod val="75000"/>
                    <a:lumOff val="25000"/>
                  </a:schemeClr>
                </a:solidFill>
              </a:rPr>
              <a:t>, M. (2013). </a:t>
            </a:r>
            <a:r>
              <a:rPr lang="cs-CZ" sz="1500" i="1" dirty="0" err="1">
                <a:solidFill>
                  <a:schemeClr val="tx1">
                    <a:lumMod val="75000"/>
                    <a:lumOff val="25000"/>
                  </a:schemeClr>
                </a:solidFill>
              </a:rPr>
              <a:t>Social</a:t>
            </a:r>
            <a:r>
              <a:rPr lang="cs-CZ" sz="1500" i="1" dirty="0">
                <a:solidFill>
                  <a:schemeClr val="tx1">
                    <a:lumMod val="75000"/>
                    <a:lumOff val="25000"/>
                  </a:schemeClr>
                </a:solidFill>
              </a:rPr>
              <a:t>: </a:t>
            </a:r>
            <a:r>
              <a:rPr lang="cs-CZ" sz="1500" i="1" dirty="0" err="1">
                <a:solidFill>
                  <a:schemeClr val="tx1">
                    <a:lumMod val="75000"/>
                    <a:lumOff val="25000"/>
                  </a:schemeClr>
                </a:solidFill>
              </a:rPr>
              <a:t>Why</a:t>
            </a:r>
            <a:r>
              <a:rPr lang="cs-CZ" sz="1500" i="1" dirty="0">
                <a:solidFill>
                  <a:schemeClr val="tx1">
                    <a:lumMod val="75000"/>
                    <a:lumOff val="25000"/>
                  </a:schemeClr>
                </a:solidFill>
              </a:rPr>
              <a:t> </a:t>
            </a:r>
            <a:r>
              <a:rPr lang="cs-CZ" sz="1500" i="1" dirty="0" err="1">
                <a:solidFill>
                  <a:schemeClr val="tx1">
                    <a:lumMod val="75000"/>
                    <a:lumOff val="25000"/>
                  </a:schemeClr>
                </a:solidFill>
              </a:rPr>
              <a:t>our</a:t>
            </a:r>
            <a:r>
              <a:rPr lang="cs-CZ" sz="1500" i="1" dirty="0">
                <a:solidFill>
                  <a:schemeClr val="tx1">
                    <a:lumMod val="75000"/>
                    <a:lumOff val="25000"/>
                  </a:schemeClr>
                </a:solidFill>
              </a:rPr>
              <a:t> </a:t>
            </a:r>
            <a:r>
              <a:rPr lang="cs-CZ" sz="1500" i="1" dirty="0" err="1">
                <a:solidFill>
                  <a:schemeClr val="tx1">
                    <a:lumMod val="75000"/>
                    <a:lumOff val="25000"/>
                  </a:schemeClr>
                </a:solidFill>
              </a:rPr>
              <a:t>brains</a:t>
            </a:r>
            <a:r>
              <a:rPr lang="cs-CZ" sz="1500" i="1" dirty="0">
                <a:solidFill>
                  <a:schemeClr val="tx1">
                    <a:lumMod val="75000"/>
                    <a:lumOff val="25000"/>
                  </a:schemeClr>
                </a:solidFill>
              </a:rPr>
              <a:t> are </a:t>
            </a:r>
            <a:r>
              <a:rPr lang="cs-CZ" sz="1500" i="1" dirty="0" err="1">
                <a:solidFill>
                  <a:schemeClr val="tx1">
                    <a:lumMod val="75000"/>
                    <a:lumOff val="25000"/>
                  </a:schemeClr>
                </a:solidFill>
              </a:rPr>
              <a:t>wired</a:t>
            </a:r>
            <a:r>
              <a:rPr lang="cs-CZ" sz="1500" i="1" dirty="0">
                <a:solidFill>
                  <a:schemeClr val="tx1">
                    <a:lumMod val="75000"/>
                    <a:lumOff val="25000"/>
                  </a:schemeClr>
                </a:solidFill>
              </a:rPr>
              <a:t> to </a:t>
            </a:r>
            <a:r>
              <a:rPr lang="cs-CZ" sz="1500" i="1" dirty="0" err="1">
                <a:solidFill>
                  <a:schemeClr val="tx1">
                    <a:lumMod val="75000"/>
                    <a:lumOff val="25000"/>
                  </a:schemeClr>
                </a:solidFill>
              </a:rPr>
              <a:t>connect</a:t>
            </a:r>
            <a:r>
              <a:rPr lang="cs-CZ" sz="1500" dirty="0">
                <a:solidFill>
                  <a:schemeClr val="tx1">
                    <a:lumMod val="75000"/>
                    <a:lumOff val="25000"/>
                  </a:schemeClr>
                </a:solidFill>
              </a:rPr>
              <a:t>. </a:t>
            </a:r>
            <a:r>
              <a:rPr lang="cs-CZ" sz="1500" dirty="0" err="1">
                <a:solidFill>
                  <a:schemeClr val="tx1">
                    <a:lumMod val="75000"/>
                    <a:lumOff val="25000"/>
                  </a:schemeClr>
                </a:solidFill>
              </a:rPr>
              <a:t>NewYork</a:t>
            </a:r>
            <a:r>
              <a:rPr lang="cs-CZ" sz="1500" dirty="0">
                <a:solidFill>
                  <a:schemeClr val="tx1">
                    <a:lumMod val="75000"/>
                    <a:lumOff val="25000"/>
                  </a:schemeClr>
                </a:solidFill>
              </a:rPr>
              <a:t>, NY: </a:t>
            </a:r>
            <a:r>
              <a:rPr lang="cs-CZ" sz="1500" dirty="0" err="1">
                <a:solidFill>
                  <a:schemeClr val="tx1">
                    <a:lumMod val="75000"/>
                    <a:lumOff val="25000"/>
                  </a:schemeClr>
                </a:solidFill>
              </a:rPr>
              <a:t>Crown</a:t>
            </a:r>
            <a:r>
              <a:rPr lang="cs-CZ" sz="1500" dirty="0">
                <a:solidFill>
                  <a:schemeClr val="tx1">
                    <a:lumMod val="75000"/>
                    <a:lumOff val="25000"/>
                  </a:schemeClr>
                </a:solidFill>
              </a:rPr>
              <a:t>. </a:t>
            </a:r>
          </a:p>
          <a:p>
            <a:pPr marL="309150" lvl="0" indent="-285750">
              <a:spcBef>
                <a:spcPts val="600"/>
              </a:spcBef>
              <a:buFont typeface="Arial" panose="020B0604020202020204" pitchFamily="34" charset="0"/>
              <a:buChar char="•"/>
            </a:pPr>
            <a:r>
              <a:rPr lang="cs-CZ" sz="1500" dirty="0">
                <a:solidFill>
                  <a:schemeClr val="tx1">
                    <a:lumMod val="75000"/>
                    <a:lumOff val="25000"/>
                  </a:schemeClr>
                </a:solidFill>
              </a:rPr>
              <a:t>Marcel, G. G. (1948). In </a:t>
            </a:r>
            <a:r>
              <a:rPr lang="cs-CZ" sz="1500" dirty="0" err="1">
                <a:solidFill>
                  <a:schemeClr val="tx1">
                    <a:lumMod val="75000"/>
                    <a:lumOff val="25000"/>
                  </a:schemeClr>
                </a:solidFill>
              </a:rPr>
              <a:t>Blackham</a:t>
            </a:r>
            <a:r>
              <a:rPr lang="cs-CZ" sz="1500" dirty="0">
                <a:solidFill>
                  <a:schemeClr val="tx1">
                    <a:lumMod val="75000"/>
                    <a:lumOff val="25000"/>
                  </a:schemeClr>
                </a:solidFill>
              </a:rPr>
              <a:t>, H. J. (1986) </a:t>
            </a:r>
            <a:r>
              <a:rPr lang="cs-CZ" sz="1500" i="1" dirty="0" err="1">
                <a:solidFill>
                  <a:schemeClr val="tx1">
                    <a:lumMod val="75000"/>
                    <a:lumOff val="25000"/>
                  </a:schemeClr>
                </a:solidFill>
              </a:rPr>
              <a:t>Six</a:t>
            </a:r>
            <a:r>
              <a:rPr lang="cs-CZ" sz="1500" i="1" dirty="0">
                <a:solidFill>
                  <a:schemeClr val="tx1">
                    <a:lumMod val="75000"/>
                    <a:lumOff val="25000"/>
                  </a:schemeClr>
                </a:solidFill>
              </a:rPr>
              <a:t> </a:t>
            </a:r>
            <a:r>
              <a:rPr lang="cs-CZ" sz="1500" i="1" dirty="0" err="1">
                <a:solidFill>
                  <a:schemeClr val="tx1">
                    <a:lumMod val="75000"/>
                    <a:lumOff val="25000"/>
                  </a:schemeClr>
                </a:solidFill>
              </a:rPr>
              <a:t>existentialist</a:t>
            </a:r>
            <a:r>
              <a:rPr lang="cs-CZ" sz="1500" i="1" dirty="0">
                <a:solidFill>
                  <a:schemeClr val="tx1">
                    <a:lumMod val="75000"/>
                    <a:lumOff val="25000"/>
                  </a:schemeClr>
                </a:solidFill>
              </a:rPr>
              <a:t> </a:t>
            </a:r>
            <a:r>
              <a:rPr lang="cs-CZ" sz="1500" i="1" dirty="0" err="1">
                <a:solidFill>
                  <a:schemeClr val="tx1">
                    <a:lumMod val="75000"/>
                    <a:lumOff val="25000"/>
                  </a:schemeClr>
                </a:solidFill>
              </a:rPr>
              <a:t>thinkers</a:t>
            </a:r>
            <a:r>
              <a:rPr lang="cs-CZ" sz="1500" i="1" dirty="0">
                <a:solidFill>
                  <a:schemeClr val="tx1">
                    <a:lumMod val="75000"/>
                    <a:lumOff val="25000"/>
                  </a:schemeClr>
                </a:solidFill>
              </a:rPr>
              <a:t> </a:t>
            </a:r>
            <a:r>
              <a:rPr lang="cs-CZ" sz="1500" dirty="0">
                <a:solidFill>
                  <a:schemeClr val="tx1">
                    <a:lumMod val="75000"/>
                    <a:lumOff val="25000"/>
                  </a:schemeClr>
                </a:solidFill>
              </a:rPr>
              <a:t>(</a:t>
            </a:r>
            <a:r>
              <a:rPr lang="cs-CZ" sz="1500" dirty="0" err="1">
                <a:solidFill>
                  <a:schemeClr val="tx1">
                    <a:lumMod val="75000"/>
                    <a:lumOff val="25000"/>
                  </a:schemeClr>
                </a:solidFill>
              </a:rPr>
              <a:t>pp</a:t>
            </a:r>
            <a:r>
              <a:rPr lang="cs-CZ" sz="1500" dirty="0">
                <a:solidFill>
                  <a:schemeClr val="tx1">
                    <a:lumMod val="75000"/>
                    <a:lumOff val="25000"/>
                  </a:schemeClr>
                </a:solidFill>
              </a:rPr>
              <a:t>. 140–159). London, UK: </a:t>
            </a:r>
            <a:r>
              <a:rPr lang="cs-CZ" sz="1500" dirty="0" err="1">
                <a:solidFill>
                  <a:schemeClr val="tx1">
                    <a:lumMod val="75000"/>
                    <a:lumOff val="25000"/>
                  </a:schemeClr>
                </a:solidFill>
              </a:rPr>
              <a:t>Routledge</a:t>
            </a:r>
            <a:r>
              <a:rPr lang="cs-CZ" sz="1500" dirty="0">
                <a:solidFill>
                  <a:schemeClr val="tx1">
                    <a:lumMod val="75000"/>
                    <a:lumOff val="25000"/>
                  </a:schemeClr>
                </a:solidFill>
              </a:rPr>
              <a:t>. </a:t>
            </a:r>
          </a:p>
          <a:p>
            <a:pPr marL="309150" lvl="0" indent="-285750">
              <a:spcBef>
                <a:spcPts val="600"/>
              </a:spcBef>
              <a:buFont typeface="Arial" panose="020B0604020202020204" pitchFamily="34" charset="0"/>
              <a:buChar char="•"/>
            </a:pPr>
            <a:r>
              <a:rPr lang="cs-CZ" sz="1500" dirty="0" err="1">
                <a:solidFill>
                  <a:schemeClr val="tx1">
                    <a:lumMod val="75000"/>
                    <a:lumOff val="25000"/>
                  </a:schemeClr>
                </a:solidFill>
              </a:rPr>
              <a:t>Orbach</a:t>
            </a:r>
            <a:r>
              <a:rPr lang="cs-CZ" sz="1500" dirty="0">
                <a:solidFill>
                  <a:schemeClr val="tx1">
                    <a:lumMod val="75000"/>
                    <a:lumOff val="25000"/>
                  </a:schemeClr>
                </a:solidFill>
              </a:rPr>
              <a:t>, I. (2003). </a:t>
            </a:r>
            <a:r>
              <a:rPr lang="cs-CZ" sz="1500" dirty="0" err="1">
                <a:solidFill>
                  <a:schemeClr val="tx1">
                    <a:lumMod val="75000"/>
                    <a:lumOff val="25000"/>
                  </a:schemeClr>
                </a:solidFill>
              </a:rPr>
              <a:t>Suicide</a:t>
            </a:r>
            <a:r>
              <a:rPr lang="cs-CZ" sz="1500" dirty="0">
                <a:solidFill>
                  <a:schemeClr val="tx1">
                    <a:lumMod val="75000"/>
                    <a:lumOff val="25000"/>
                  </a:schemeClr>
                </a:solidFill>
              </a:rPr>
              <a:t> </a:t>
            </a:r>
            <a:r>
              <a:rPr lang="cs-CZ" sz="1500" dirty="0" err="1">
                <a:solidFill>
                  <a:schemeClr val="tx1">
                    <a:lumMod val="75000"/>
                    <a:lumOff val="25000"/>
                  </a:schemeClr>
                </a:solidFill>
              </a:rPr>
              <a:t>and</a:t>
            </a:r>
            <a:r>
              <a:rPr lang="cs-CZ" sz="1500" dirty="0">
                <a:solidFill>
                  <a:schemeClr val="tx1">
                    <a:lumMod val="75000"/>
                    <a:lumOff val="25000"/>
                  </a:schemeClr>
                </a:solidFill>
              </a:rPr>
              <a:t> </a:t>
            </a:r>
            <a:r>
              <a:rPr lang="cs-CZ" sz="1500" dirty="0" err="1">
                <a:solidFill>
                  <a:schemeClr val="tx1">
                    <a:lumMod val="75000"/>
                    <a:lumOff val="25000"/>
                  </a:schemeClr>
                </a:solidFill>
              </a:rPr>
              <a:t>the</a:t>
            </a:r>
            <a:r>
              <a:rPr lang="cs-CZ" sz="1500" dirty="0">
                <a:solidFill>
                  <a:schemeClr val="tx1">
                    <a:lumMod val="75000"/>
                    <a:lumOff val="25000"/>
                  </a:schemeClr>
                </a:solidFill>
              </a:rPr>
              <a:t> </a:t>
            </a:r>
            <a:r>
              <a:rPr lang="cs-CZ" sz="1500" dirty="0" err="1">
                <a:solidFill>
                  <a:schemeClr val="tx1">
                    <a:lumMod val="75000"/>
                    <a:lumOff val="25000"/>
                  </a:schemeClr>
                </a:solidFill>
              </a:rPr>
              <a:t>suicidal</a:t>
            </a:r>
            <a:r>
              <a:rPr lang="cs-CZ" sz="1500" dirty="0">
                <a:solidFill>
                  <a:schemeClr val="tx1">
                    <a:lumMod val="75000"/>
                    <a:lumOff val="25000"/>
                  </a:schemeClr>
                </a:solidFill>
              </a:rPr>
              <a:t> body. </a:t>
            </a:r>
            <a:r>
              <a:rPr lang="cs-CZ" sz="1500" i="1" dirty="0">
                <a:solidFill>
                  <a:schemeClr val="tx1">
                    <a:lumMod val="75000"/>
                    <a:lumOff val="25000"/>
                  </a:schemeClr>
                </a:solidFill>
              </a:rPr>
              <a:t>Suicide and Life-Threatening Behavior</a:t>
            </a:r>
            <a:r>
              <a:rPr lang="cs-CZ" sz="1500" dirty="0">
                <a:solidFill>
                  <a:schemeClr val="tx1">
                    <a:lumMod val="75000"/>
                    <a:lumOff val="25000"/>
                  </a:schemeClr>
                </a:solidFill>
              </a:rPr>
              <a:t>, </a:t>
            </a:r>
            <a:r>
              <a:rPr lang="cs-CZ" sz="1500" i="1" dirty="0">
                <a:solidFill>
                  <a:schemeClr val="tx1">
                    <a:lumMod val="75000"/>
                    <a:lumOff val="25000"/>
                  </a:schemeClr>
                </a:solidFill>
              </a:rPr>
              <a:t>33</a:t>
            </a:r>
            <a:r>
              <a:rPr lang="cs-CZ" sz="1500" dirty="0">
                <a:solidFill>
                  <a:schemeClr val="tx1">
                    <a:lumMod val="75000"/>
                    <a:lumOff val="25000"/>
                  </a:schemeClr>
                </a:solidFill>
              </a:rPr>
              <a:t>(1), 1–8. </a:t>
            </a:r>
          </a:p>
        </p:txBody>
      </p:sp>
      <p:sp>
        <p:nvSpPr>
          <p:cNvPr id="249" name="Google Shape;249;p20"/>
          <p:cNvSpPr txBox="1">
            <a:spLocks noGrp="1"/>
          </p:cNvSpPr>
          <p:nvPr>
            <p:ph type="title"/>
          </p:nvPr>
        </p:nvSpPr>
        <p:spPr>
          <a:xfrm>
            <a:off x="9525" y="438151"/>
            <a:ext cx="10506075" cy="952500"/>
          </a:xfrm>
          <a:prstGeom prst="rect">
            <a:avLst/>
          </a:prstGeom>
          <a:noFill/>
          <a:ln>
            <a:noFill/>
          </a:ln>
        </p:spPr>
        <p:txBody>
          <a:bodyPr spcFirstLastPara="1" wrap="square" lIns="648000" tIns="45700" rIns="91425" bIns="0" anchor="ctr" anchorCtr="0">
            <a:normAutofit/>
          </a:bodyPr>
          <a:lstStyle/>
          <a:p>
            <a:pPr marL="0" lvl="0" indent="0" algn="l" rtl="0">
              <a:lnSpc>
                <a:spcPct val="90000"/>
              </a:lnSpc>
              <a:spcBef>
                <a:spcPts val="0"/>
              </a:spcBef>
              <a:spcAft>
                <a:spcPts val="0"/>
              </a:spcAft>
              <a:buClr>
                <a:schemeClr val="accent1"/>
              </a:buClr>
              <a:buSzPts val="3300"/>
              <a:buFont typeface="Arial"/>
              <a:buNone/>
            </a:pPr>
            <a:r>
              <a:rPr lang="cs-CZ"/>
              <a:t>LIST OF REFERENCES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1"/>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p>
            <a:pPr marL="0" lvl="0" indent="0" algn="r" rtl="0">
              <a:lnSpc>
                <a:spcPct val="121363"/>
              </a:lnSpc>
              <a:spcBef>
                <a:spcPts val="0"/>
              </a:spcBef>
              <a:spcAft>
                <a:spcPts val="0"/>
              </a:spcAft>
              <a:buNone/>
            </a:pPr>
            <a:fld id="{00000000-1234-1234-1234-123412341234}" type="slidenum">
              <a:rPr lang="cs-CZ"/>
              <a:pPr marL="0" lvl="0" indent="0" algn="r" rtl="0">
                <a:lnSpc>
                  <a:spcPct val="121363"/>
                </a:lnSpc>
                <a:spcBef>
                  <a:spcPts val="0"/>
                </a:spcBef>
                <a:spcAft>
                  <a:spcPts val="0"/>
                </a:spcAft>
                <a:buNone/>
              </a:pPr>
              <a:t>28</a:t>
            </a:fld>
            <a:endParaRPr/>
          </a:p>
        </p:txBody>
      </p:sp>
      <p:sp>
        <p:nvSpPr>
          <p:cNvPr id="255" name="Google Shape;255;p21"/>
          <p:cNvSpPr txBox="1">
            <a:spLocks noGrp="1"/>
          </p:cNvSpPr>
          <p:nvPr>
            <p:ph type="body" idx="1"/>
          </p:nvPr>
        </p:nvSpPr>
        <p:spPr>
          <a:xfrm>
            <a:off x="-1" y="1264356"/>
            <a:ext cx="12011379" cy="5580944"/>
          </a:xfrm>
          <a:prstGeom prst="rect">
            <a:avLst/>
          </a:prstGeom>
          <a:noFill/>
          <a:ln>
            <a:noFill/>
          </a:ln>
        </p:spPr>
        <p:txBody>
          <a:bodyPr spcFirstLastPara="1" wrap="square" lIns="648000" tIns="0" rIns="0" bIns="0" anchor="t" anchorCtr="0">
            <a:normAutofit/>
          </a:bodyPr>
          <a:lstStyle/>
          <a:p>
            <a:pPr marL="252000">
              <a:spcBef>
                <a:spcPts val="600"/>
              </a:spcBef>
              <a:buFont typeface="Arial" pitchFamily="34" charset="0"/>
              <a:buChar char="•"/>
            </a:pPr>
            <a:r>
              <a:rPr lang="cs-CZ" sz="1500" dirty="0">
                <a:solidFill>
                  <a:schemeClr val="tx1">
                    <a:lumMod val="75000"/>
                    <a:lumOff val="25000"/>
                  </a:schemeClr>
                </a:solidFill>
              </a:rPr>
              <a:t>Orians, G. &amp; Heerwagen, J.H. (1992). Evolved responses to landscapes. </a:t>
            </a:r>
            <a:r>
              <a:rPr lang="cs-CZ" sz="1500" u="sng" dirty="0">
                <a:solidFill>
                  <a:schemeClr val="tx1">
                    <a:lumMod val="75000"/>
                    <a:lumOff val="25000"/>
                  </a:schemeClr>
                </a:solidFill>
              </a:rPr>
              <a:t>In</a:t>
            </a:r>
            <a:r>
              <a:rPr lang="cs-CZ" sz="1500" dirty="0">
                <a:solidFill>
                  <a:schemeClr val="tx1">
                    <a:lumMod val="75000"/>
                    <a:lumOff val="25000"/>
                  </a:schemeClr>
                </a:solidFill>
              </a:rPr>
              <a:t>: J.H. Barlow, L. Cosmides &amp; J. Tooby, (Eds), </a:t>
            </a:r>
            <a:r>
              <a:rPr lang="cs-CZ" sz="1500" i="1" dirty="0">
                <a:solidFill>
                  <a:schemeClr val="tx1">
                    <a:lumMod val="75000"/>
                    <a:lumOff val="25000"/>
                  </a:schemeClr>
                </a:solidFill>
              </a:rPr>
              <a:t>The Adapted Mind, Evolutionary Psychology and the Generation of Culture</a:t>
            </a:r>
            <a:r>
              <a:rPr lang="cs-CZ" sz="1500" dirty="0">
                <a:solidFill>
                  <a:schemeClr val="tx1">
                    <a:lumMod val="75000"/>
                    <a:lumOff val="25000"/>
                  </a:schemeClr>
                </a:solidFill>
              </a:rPr>
              <a:t>. Oxford University Press. </a:t>
            </a:r>
          </a:p>
          <a:p>
            <a:pPr marL="252000" lvl="0">
              <a:spcBef>
                <a:spcPts val="600"/>
              </a:spcBef>
              <a:buFont typeface="Arial" pitchFamily="34" charset="0"/>
              <a:buChar char="•"/>
            </a:pPr>
            <a:r>
              <a:rPr lang="cs-CZ" sz="1500" dirty="0">
                <a:solidFill>
                  <a:schemeClr val="tx1">
                    <a:lumMod val="75000"/>
                    <a:lumOff val="25000"/>
                  </a:schemeClr>
                </a:solidFill>
              </a:rPr>
              <a:t>Pokorná A., Sukupová M. (2014). </a:t>
            </a:r>
            <a:r>
              <a:rPr lang="cs-CZ" sz="1500" dirty="0" err="1">
                <a:solidFill>
                  <a:schemeClr val="tx1">
                    <a:lumMod val="75000"/>
                    <a:lumOff val="25000"/>
                  </a:schemeClr>
                </a:solidFill>
              </a:rPr>
              <a:t>Naomi</a:t>
            </a:r>
            <a:r>
              <a:rPr lang="cs-CZ" sz="1500" dirty="0">
                <a:solidFill>
                  <a:schemeClr val="tx1">
                    <a:lumMod val="75000"/>
                    <a:lumOff val="25000"/>
                  </a:schemeClr>
                </a:solidFill>
              </a:rPr>
              <a:t> </a:t>
            </a:r>
            <a:r>
              <a:rPr lang="cs-CZ" sz="1500" dirty="0" err="1">
                <a:solidFill>
                  <a:schemeClr val="tx1">
                    <a:lumMod val="75000"/>
                    <a:lumOff val="25000"/>
                  </a:schemeClr>
                </a:solidFill>
              </a:rPr>
              <a:t>Feil</a:t>
            </a:r>
            <a:r>
              <a:rPr lang="cs-CZ" sz="1500" dirty="0">
                <a:solidFill>
                  <a:schemeClr val="tx1">
                    <a:lumMod val="75000"/>
                    <a:lumOff val="25000"/>
                  </a:schemeClr>
                </a:solidFill>
              </a:rPr>
              <a:t> ® </a:t>
            </a:r>
            <a:r>
              <a:rPr lang="cs-CZ" sz="1500" dirty="0" err="1">
                <a:solidFill>
                  <a:schemeClr val="tx1">
                    <a:lumMod val="75000"/>
                    <a:lumOff val="25000"/>
                  </a:schemeClr>
                </a:solidFill>
              </a:rPr>
              <a:t>validation</a:t>
            </a:r>
            <a:r>
              <a:rPr lang="cs-CZ" sz="1500" dirty="0">
                <a:solidFill>
                  <a:schemeClr val="tx1">
                    <a:lumMod val="75000"/>
                    <a:lumOff val="25000"/>
                  </a:schemeClr>
                </a:solidFill>
              </a:rPr>
              <a:t> in </a:t>
            </a:r>
            <a:r>
              <a:rPr lang="cs-CZ" sz="1500" dirty="0" err="1">
                <a:solidFill>
                  <a:schemeClr val="tx1">
                    <a:lumMod val="75000"/>
                    <a:lumOff val="25000"/>
                  </a:schemeClr>
                </a:solidFill>
              </a:rPr>
              <a:t>geriatric</a:t>
            </a:r>
            <a:r>
              <a:rPr lang="cs-CZ" sz="1500" dirty="0">
                <a:solidFill>
                  <a:schemeClr val="tx1">
                    <a:lumMod val="75000"/>
                    <a:lumOff val="25000"/>
                  </a:schemeClr>
                </a:solidFill>
              </a:rPr>
              <a:t> care. </a:t>
            </a:r>
            <a:r>
              <a:rPr lang="cs-CZ" sz="1500" i="1" dirty="0">
                <a:solidFill>
                  <a:schemeClr val="tx1">
                    <a:lumMod val="75000"/>
                    <a:lumOff val="25000"/>
                  </a:schemeClr>
                </a:solidFill>
              </a:rPr>
              <a:t>Kontakt</a:t>
            </a:r>
            <a:r>
              <a:rPr lang="cs-CZ" sz="1500" dirty="0">
                <a:solidFill>
                  <a:schemeClr val="tx1">
                    <a:lumMod val="75000"/>
                    <a:lumOff val="25000"/>
                  </a:schemeClr>
                </a:solidFill>
              </a:rPr>
              <a:t> 16(2): e71–e78. http://dx.doi.org/10.1016/j.kontakt.2014.05.004 </a:t>
            </a:r>
          </a:p>
          <a:p>
            <a:pPr marL="252000" lvl="0">
              <a:spcBef>
                <a:spcPts val="600"/>
              </a:spcBef>
              <a:buFont typeface="Arial" pitchFamily="34" charset="0"/>
              <a:buChar char="•"/>
            </a:pPr>
            <a:r>
              <a:rPr lang="cs-CZ" sz="1500" dirty="0" err="1">
                <a:solidFill>
                  <a:schemeClr val="tx1">
                    <a:lumMod val="75000"/>
                    <a:lumOff val="25000"/>
                  </a:schemeClr>
                </a:solidFill>
              </a:rPr>
              <a:t>Pretty</a:t>
            </a:r>
            <a:r>
              <a:rPr lang="cs-CZ" sz="1500" dirty="0">
                <a:solidFill>
                  <a:schemeClr val="tx1">
                    <a:lumMod val="75000"/>
                    <a:lumOff val="25000"/>
                  </a:schemeClr>
                </a:solidFill>
              </a:rPr>
              <a:t>, J. (2004). </a:t>
            </a:r>
            <a:r>
              <a:rPr lang="cs-CZ" sz="1500" dirty="0" err="1">
                <a:solidFill>
                  <a:schemeClr val="tx1">
                    <a:lumMod val="75000"/>
                    <a:lumOff val="25000"/>
                  </a:schemeClr>
                </a:solidFill>
              </a:rPr>
              <a:t>How</a:t>
            </a:r>
            <a:r>
              <a:rPr lang="cs-CZ" sz="1500" dirty="0">
                <a:solidFill>
                  <a:schemeClr val="tx1">
                    <a:lumMod val="75000"/>
                    <a:lumOff val="25000"/>
                  </a:schemeClr>
                </a:solidFill>
              </a:rPr>
              <a:t> </a:t>
            </a:r>
            <a:r>
              <a:rPr lang="cs-CZ" sz="1500" dirty="0" err="1">
                <a:solidFill>
                  <a:schemeClr val="tx1">
                    <a:lumMod val="75000"/>
                    <a:lumOff val="25000"/>
                  </a:schemeClr>
                </a:solidFill>
              </a:rPr>
              <a:t>nature</a:t>
            </a:r>
            <a:r>
              <a:rPr lang="cs-CZ" sz="1500" dirty="0">
                <a:solidFill>
                  <a:schemeClr val="tx1">
                    <a:lumMod val="75000"/>
                    <a:lumOff val="25000"/>
                  </a:schemeClr>
                </a:solidFill>
              </a:rPr>
              <a:t> </a:t>
            </a:r>
            <a:r>
              <a:rPr lang="cs-CZ" sz="1500" dirty="0" err="1">
                <a:solidFill>
                  <a:schemeClr val="tx1">
                    <a:lumMod val="75000"/>
                    <a:lumOff val="25000"/>
                  </a:schemeClr>
                </a:solidFill>
              </a:rPr>
              <a:t>contributes</a:t>
            </a:r>
            <a:r>
              <a:rPr lang="cs-CZ" sz="1500" dirty="0">
                <a:solidFill>
                  <a:schemeClr val="tx1">
                    <a:lumMod val="75000"/>
                    <a:lumOff val="25000"/>
                  </a:schemeClr>
                </a:solidFill>
              </a:rPr>
              <a:t> to </a:t>
            </a:r>
            <a:r>
              <a:rPr lang="cs-CZ" sz="1500" dirty="0" err="1">
                <a:solidFill>
                  <a:schemeClr val="tx1">
                    <a:lumMod val="75000"/>
                    <a:lumOff val="25000"/>
                  </a:schemeClr>
                </a:solidFill>
              </a:rPr>
              <a:t>mental</a:t>
            </a:r>
            <a:r>
              <a:rPr lang="cs-CZ" sz="1500" dirty="0">
                <a:solidFill>
                  <a:schemeClr val="tx1">
                    <a:lumMod val="75000"/>
                    <a:lumOff val="25000"/>
                  </a:schemeClr>
                </a:solidFill>
              </a:rPr>
              <a:t> </a:t>
            </a:r>
            <a:r>
              <a:rPr lang="cs-CZ" sz="1500" dirty="0" err="1">
                <a:solidFill>
                  <a:schemeClr val="tx1">
                    <a:lumMod val="75000"/>
                    <a:lumOff val="25000"/>
                  </a:schemeClr>
                </a:solidFill>
              </a:rPr>
              <a:t>and</a:t>
            </a:r>
            <a:r>
              <a:rPr lang="cs-CZ" sz="1500" dirty="0">
                <a:solidFill>
                  <a:schemeClr val="tx1">
                    <a:lumMod val="75000"/>
                    <a:lumOff val="25000"/>
                  </a:schemeClr>
                </a:solidFill>
              </a:rPr>
              <a:t> </a:t>
            </a:r>
            <a:r>
              <a:rPr lang="cs-CZ" sz="1500" dirty="0" err="1">
                <a:solidFill>
                  <a:schemeClr val="tx1">
                    <a:lumMod val="75000"/>
                    <a:lumOff val="25000"/>
                  </a:schemeClr>
                </a:solidFill>
              </a:rPr>
              <a:t>physical</a:t>
            </a:r>
            <a:r>
              <a:rPr lang="cs-CZ" sz="1500" dirty="0">
                <a:solidFill>
                  <a:schemeClr val="tx1">
                    <a:lumMod val="75000"/>
                    <a:lumOff val="25000"/>
                  </a:schemeClr>
                </a:solidFill>
              </a:rPr>
              <a:t> </a:t>
            </a:r>
            <a:r>
              <a:rPr lang="cs-CZ" sz="1500" dirty="0" err="1">
                <a:solidFill>
                  <a:schemeClr val="tx1">
                    <a:lumMod val="75000"/>
                    <a:lumOff val="25000"/>
                  </a:schemeClr>
                </a:solidFill>
              </a:rPr>
              <a:t>health</a:t>
            </a:r>
            <a:r>
              <a:rPr lang="cs-CZ" sz="1500" dirty="0">
                <a:solidFill>
                  <a:schemeClr val="tx1">
                    <a:lumMod val="75000"/>
                    <a:lumOff val="25000"/>
                  </a:schemeClr>
                </a:solidFill>
              </a:rPr>
              <a:t>. </a:t>
            </a:r>
            <a:r>
              <a:rPr lang="cs-CZ" sz="1500" i="1" dirty="0">
                <a:solidFill>
                  <a:schemeClr val="tx1">
                    <a:lumMod val="75000"/>
                    <a:lumOff val="25000"/>
                  </a:schemeClr>
                </a:solidFill>
              </a:rPr>
              <a:t>Spirituality </a:t>
            </a:r>
            <a:r>
              <a:rPr lang="cs-CZ" sz="1500" i="1" dirty="0" err="1">
                <a:solidFill>
                  <a:schemeClr val="tx1">
                    <a:lumMod val="75000"/>
                    <a:lumOff val="25000"/>
                  </a:schemeClr>
                </a:solidFill>
              </a:rPr>
              <a:t>and</a:t>
            </a:r>
            <a:r>
              <a:rPr lang="cs-CZ" sz="1500" i="1" dirty="0">
                <a:solidFill>
                  <a:schemeClr val="tx1">
                    <a:lumMod val="75000"/>
                    <a:lumOff val="25000"/>
                  </a:schemeClr>
                </a:solidFill>
              </a:rPr>
              <a:t> </a:t>
            </a:r>
            <a:r>
              <a:rPr lang="cs-CZ" sz="1500" i="1" dirty="0" err="1">
                <a:solidFill>
                  <a:schemeClr val="tx1">
                    <a:lumMod val="75000"/>
                    <a:lumOff val="25000"/>
                  </a:schemeClr>
                </a:solidFill>
              </a:rPr>
              <a:t>Health</a:t>
            </a:r>
            <a:r>
              <a:rPr lang="cs-CZ" sz="1500" i="1" dirty="0">
                <a:solidFill>
                  <a:schemeClr val="tx1">
                    <a:lumMod val="75000"/>
                    <a:lumOff val="25000"/>
                  </a:schemeClr>
                </a:solidFill>
              </a:rPr>
              <a:t> </a:t>
            </a:r>
            <a:r>
              <a:rPr lang="cs-CZ" sz="1500" i="1" dirty="0" err="1">
                <a:solidFill>
                  <a:schemeClr val="tx1">
                    <a:lumMod val="75000"/>
                    <a:lumOff val="25000"/>
                  </a:schemeClr>
                </a:solidFill>
              </a:rPr>
              <a:t>International</a:t>
            </a:r>
            <a:r>
              <a:rPr lang="cs-CZ" sz="1500" dirty="0">
                <a:solidFill>
                  <a:schemeClr val="tx1">
                    <a:lumMod val="75000"/>
                    <a:lumOff val="25000"/>
                  </a:schemeClr>
                </a:solidFill>
              </a:rPr>
              <a:t>, </a:t>
            </a:r>
            <a:r>
              <a:rPr lang="cs-CZ" sz="1500" i="1" dirty="0">
                <a:solidFill>
                  <a:schemeClr val="tx1">
                    <a:lumMod val="75000"/>
                    <a:lumOff val="25000"/>
                  </a:schemeClr>
                </a:solidFill>
              </a:rPr>
              <a:t>5</a:t>
            </a:r>
            <a:r>
              <a:rPr lang="cs-CZ" sz="1500" dirty="0">
                <a:solidFill>
                  <a:schemeClr val="tx1">
                    <a:lumMod val="75000"/>
                    <a:lumOff val="25000"/>
                  </a:schemeClr>
                </a:solidFill>
              </a:rPr>
              <a:t>, 68–78. </a:t>
            </a:r>
          </a:p>
          <a:p>
            <a:pPr marL="252000" lvl="0">
              <a:spcBef>
                <a:spcPts val="600"/>
              </a:spcBef>
              <a:buFont typeface="Arial" pitchFamily="34" charset="0"/>
              <a:buChar char="•"/>
            </a:pPr>
            <a:r>
              <a:rPr lang="cs-CZ" sz="1500" dirty="0">
                <a:solidFill>
                  <a:schemeClr val="tx1">
                    <a:lumMod val="75000"/>
                    <a:lumOff val="25000"/>
                  </a:schemeClr>
                </a:solidFill>
              </a:rPr>
              <a:t>Procházková, P. 2012. Metoda validace – podpora práce s dezorientovanými lidmi. </a:t>
            </a:r>
            <a:r>
              <a:rPr lang="cs-CZ" sz="1500" i="1" dirty="0">
                <a:solidFill>
                  <a:schemeClr val="tx1">
                    <a:lumMod val="75000"/>
                    <a:lumOff val="25000"/>
                  </a:schemeClr>
                </a:solidFill>
              </a:rPr>
              <a:t>PROHUMAN</a:t>
            </a:r>
            <a:r>
              <a:rPr lang="cs-CZ" sz="1500" dirty="0">
                <a:solidFill>
                  <a:schemeClr val="tx1">
                    <a:lumMod val="75000"/>
                    <a:lumOff val="25000"/>
                  </a:schemeClr>
                </a:solidFill>
              </a:rPr>
              <a:t>. Online. cit. 05-22-22. </a:t>
            </a:r>
            <a:r>
              <a:rPr lang="cs-CZ" sz="1500" dirty="0" err="1">
                <a:solidFill>
                  <a:schemeClr val="tx1">
                    <a:lumMod val="75000"/>
                    <a:lumOff val="25000"/>
                  </a:schemeClr>
                </a:solidFill>
              </a:rPr>
              <a:t>Available</a:t>
            </a:r>
            <a:r>
              <a:rPr lang="cs-CZ" sz="1500" dirty="0">
                <a:solidFill>
                  <a:schemeClr val="tx1">
                    <a:lumMod val="75000"/>
                    <a:lumOff val="25000"/>
                  </a:schemeClr>
                </a:solidFill>
              </a:rPr>
              <a:t> </a:t>
            </a:r>
            <a:r>
              <a:rPr lang="cs-CZ" sz="1500" dirty="0" err="1">
                <a:solidFill>
                  <a:schemeClr val="tx1">
                    <a:lumMod val="75000"/>
                    <a:lumOff val="25000"/>
                  </a:schemeClr>
                </a:solidFill>
              </a:rPr>
              <a:t>at</a:t>
            </a:r>
            <a:r>
              <a:rPr lang="cs-CZ" sz="1500" dirty="0">
                <a:solidFill>
                  <a:schemeClr val="tx1">
                    <a:lumMod val="75000"/>
                    <a:lumOff val="25000"/>
                  </a:schemeClr>
                </a:solidFill>
              </a:rPr>
              <a:t>: </a:t>
            </a:r>
            <a:r>
              <a:rPr lang="cs-CZ" sz="1500" u="sng" dirty="0">
                <a:solidFill>
                  <a:schemeClr val="tx1">
                    <a:lumMod val="75000"/>
                    <a:lumOff val="25000"/>
                  </a:schemeClr>
                </a:solidFill>
                <a:hlinkClick r:id="rId3">
                  <a:extLst>
                    <a:ext uri="{A12FA001-AC4F-418D-AE19-62706E023703}">
                      <ahyp:hlinkClr xmlns:ahyp="http://schemas.microsoft.com/office/drawing/2018/hyperlinkcolor" val="tx"/>
                    </a:ext>
                  </a:extLst>
                </a:hlinkClick>
              </a:rPr>
              <a:t>https://www.prohuman.sk/socialna-praca/metoda-validace-podpora-prace-s-dezorientovanymi-lidmi</a:t>
            </a:r>
            <a:r>
              <a:rPr lang="cs-CZ" sz="1500" u="sng" dirty="0">
                <a:solidFill>
                  <a:schemeClr val="tx1">
                    <a:lumMod val="75000"/>
                    <a:lumOff val="25000"/>
                  </a:schemeClr>
                </a:solidFill>
              </a:rPr>
              <a:t> </a:t>
            </a:r>
            <a:endParaRPr lang="cs-CZ" sz="1500" dirty="0">
              <a:solidFill>
                <a:schemeClr val="tx1">
                  <a:lumMod val="75000"/>
                  <a:lumOff val="25000"/>
                </a:schemeClr>
              </a:solidFill>
            </a:endParaRPr>
          </a:p>
          <a:p>
            <a:pPr marL="252000" lvl="0">
              <a:spcBef>
                <a:spcPts val="600"/>
              </a:spcBef>
              <a:buFont typeface="Arial" pitchFamily="34" charset="0"/>
              <a:buChar char="•"/>
            </a:pPr>
            <a:r>
              <a:rPr lang="cs-CZ" sz="1500" dirty="0" err="1">
                <a:solidFill>
                  <a:schemeClr val="tx1">
                    <a:lumMod val="75000"/>
                    <a:lumOff val="25000"/>
                  </a:schemeClr>
                </a:solidFill>
              </a:rPr>
              <a:t>Proshansky</a:t>
            </a:r>
            <a:r>
              <a:rPr lang="cs-CZ" sz="1500" dirty="0">
                <a:solidFill>
                  <a:schemeClr val="tx1">
                    <a:lumMod val="75000"/>
                    <a:lumOff val="25000"/>
                  </a:schemeClr>
                </a:solidFill>
              </a:rPr>
              <a:t>, H. Fabian, A.K., </a:t>
            </a:r>
            <a:r>
              <a:rPr lang="cs-CZ" sz="1500" dirty="0" err="1">
                <a:solidFill>
                  <a:schemeClr val="tx1">
                    <a:lumMod val="75000"/>
                    <a:lumOff val="25000"/>
                  </a:schemeClr>
                </a:solidFill>
              </a:rPr>
              <a:t>Kaminoff</a:t>
            </a:r>
            <a:r>
              <a:rPr lang="cs-CZ" sz="1500" dirty="0">
                <a:solidFill>
                  <a:schemeClr val="tx1">
                    <a:lumMod val="75000"/>
                    <a:lumOff val="25000"/>
                  </a:schemeClr>
                </a:solidFill>
              </a:rPr>
              <a:t>, R.D. (1983) „</a:t>
            </a:r>
            <a:r>
              <a:rPr lang="cs-CZ" sz="1500" dirty="0" err="1">
                <a:solidFill>
                  <a:schemeClr val="tx1">
                    <a:lumMod val="75000"/>
                    <a:lumOff val="25000"/>
                  </a:schemeClr>
                </a:solidFill>
              </a:rPr>
              <a:t>Place</a:t>
            </a:r>
            <a:r>
              <a:rPr lang="cs-CZ" sz="1500" dirty="0">
                <a:solidFill>
                  <a:schemeClr val="tx1">
                    <a:lumMod val="75000"/>
                    <a:lumOff val="25000"/>
                  </a:schemeClr>
                </a:solidFill>
              </a:rPr>
              <a:t>-identity: </a:t>
            </a:r>
            <a:r>
              <a:rPr lang="cs-CZ" sz="1500" dirty="0" err="1">
                <a:solidFill>
                  <a:schemeClr val="tx1">
                    <a:lumMod val="75000"/>
                    <a:lumOff val="25000"/>
                  </a:schemeClr>
                </a:solidFill>
              </a:rPr>
              <a:t>Physical</a:t>
            </a:r>
            <a:r>
              <a:rPr lang="cs-CZ" sz="1500" dirty="0">
                <a:solidFill>
                  <a:schemeClr val="tx1">
                    <a:lumMod val="75000"/>
                    <a:lumOff val="25000"/>
                  </a:schemeClr>
                </a:solidFill>
              </a:rPr>
              <a:t> </a:t>
            </a:r>
            <a:r>
              <a:rPr lang="cs-CZ" sz="1500" dirty="0" err="1">
                <a:solidFill>
                  <a:schemeClr val="tx1">
                    <a:lumMod val="75000"/>
                    <a:lumOff val="25000"/>
                  </a:schemeClr>
                </a:solidFill>
              </a:rPr>
              <a:t>world</a:t>
            </a:r>
            <a:r>
              <a:rPr lang="cs-CZ" sz="1500" dirty="0">
                <a:solidFill>
                  <a:schemeClr val="tx1">
                    <a:lumMod val="75000"/>
                    <a:lumOff val="25000"/>
                  </a:schemeClr>
                </a:solidFill>
              </a:rPr>
              <a:t> </a:t>
            </a:r>
            <a:r>
              <a:rPr lang="cs-CZ" sz="1500" dirty="0" err="1">
                <a:solidFill>
                  <a:schemeClr val="tx1">
                    <a:lumMod val="75000"/>
                    <a:lumOff val="25000"/>
                  </a:schemeClr>
                </a:solidFill>
              </a:rPr>
              <a:t>socialization</a:t>
            </a:r>
            <a:r>
              <a:rPr lang="cs-CZ" sz="1500" dirty="0">
                <a:solidFill>
                  <a:schemeClr val="tx1">
                    <a:lumMod val="75000"/>
                    <a:lumOff val="25000"/>
                  </a:schemeClr>
                </a:solidFill>
              </a:rPr>
              <a:t> </a:t>
            </a:r>
            <a:r>
              <a:rPr lang="cs-CZ" sz="1500" dirty="0" err="1">
                <a:solidFill>
                  <a:schemeClr val="tx1">
                    <a:lumMod val="75000"/>
                    <a:lumOff val="25000"/>
                  </a:schemeClr>
                </a:solidFill>
              </a:rPr>
              <a:t>of</a:t>
            </a:r>
            <a:r>
              <a:rPr lang="cs-CZ" sz="1500" dirty="0">
                <a:solidFill>
                  <a:schemeClr val="tx1">
                    <a:lumMod val="75000"/>
                    <a:lumOff val="25000"/>
                  </a:schemeClr>
                </a:solidFill>
              </a:rPr>
              <a:t> </a:t>
            </a:r>
            <a:r>
              <a:rPr lang="cs-CZ" sz="1500" dirty="0" err="1">
                <a:solidFill>
                  <a:schemeClr val="tx1">
                    <a:lumMod val="75000"/>
                    <a:lumOff val="25000"/>
                  </a:schemeClr>
                </a:solidFill>
              </a:rPr>
              <a:t>the</a:t>
            </a:r>
            <a:r>
              <a:rPr lang="cs-CZ" sz="1500" dirty="0">
                <a:solidFill>
                  <a:schemeClr val="tx1">
                    <a:lumMod val="75000"/>
                    <a:lumOff val="25000"/>
                  </a:schemeClr>
                </a:solidFill>
              </a:rPr>
              <a:t> </a:t>
            </a:r>
            <a:r>
              <a:rPr lang="cs-CZ" sz="1500" dirty="0" err="1">
                <a:solidFill>
                  <a:schemeClr val="tx1">
                    <a:lumMod val="75000"/>
                    <a:lumOff val="25000"/>
                  </a:schemeClr>
                </a:solidFill>
              </a:rPr>
              <a:t>self</a:t>
            </a:r>
            <a:r>
              <a:rPr lang="cs-CZ" sz="1500" dirty="0">
                <a:solidFill>
                  <a:schemeClr val="tx1">
                    <a:lumMod val="75000"/>
                    <a:lumOff val="25000"/>
                  </a:schemeClr>
                </a:solidFill>
              </a:rPr>
              <a:t>. </a:t>
            </a:r>
            <a:r>
              <a:rPr lang="cs-CZ" sz="1500" dirty="0" err="1">
                <a:solidFill>
                  <a:schemeClr val="tx1">
                    <a:lumMod val="75000"/>
                    <a:lumOff val="25000"/>
                  </a:schemeClr>
                </a:solidFill>
              </a:rPr>
              <a:t>Journal</a:t>
            </a:r>
            <a:r>
              <a:rPr lang="cs-CZ" sz="1500" dirty="0">
                <a:solidFill>
                  <a:schemeClr val="tx1">
                    <a:lumMod val="75000"/>
                    <a:lumOff val="25000"/>
                  </a:schemeClr>
                </a:solidFill>
              </a:rPr>
              <a:t> </a:t>
            </a:r>
            <a:r>
              <a:rPr lang="cs-CZ" sz="1500" dirty="0" err="1">
                <a:solidFill>
                  <a:schemeClr val="tx1">
                    <a:lumMod val="75000"/>
                    <a:lumOff val="25000"/>
                  </a:schemeClr>
                </a:solidFill>
              </a:rPr>
              <a:t>of</a:t>
            </a:r>
            <a:r>
              <a:rPr lang="cs-CZ" sz="1500" dirty="0">
                <a:solidFill>
                  <a:schemeClr val="tx1">
                    <a:lumMod val="75000"/>
                    <a:lumOff val="25000"/>
                  </a:schemeClr>
                </a:solidFill>
              </a:rPr>
              <a:t> </a:t>
            </a:r>
            <a:r>
              <a:rPr lang="cs-CZ" sz="1500" dirty="0" err="1">
                <a:solidFill>
                  <a:schemeClr val="tx1">
                    <a:lumMod val="75000"/>
                    <a:lumOff val="25000"/>
                  </a:schemeClr>
                </a:solidFill>
              </a:rPr>
              <a:t>Environmental</a:t>
            </a:r>
            <a:r>
              <a:rPr lang="cs-CZ" sz="1500" dirty="0">
                <a:solidFill>
                  <a:schemeClr val="tx1">
                    <a:lumMod val="75000"/>
                    <a:lumOff val="25000"/>
                  </a:schemeClr>
                </a:solidFill>
              </a:rPr>
              <a:t> Psychology (3), 57-83), DOI:</a:t>
            </a:r>
            <a:r>
              <a:rPr lang="cs-CZ" sz="1500" u="sng" dirty="0">
                <a:solidFill>
                  <a:schemeClr val="tx1">
                    <a:lumMod val="75000"/>
                    <a:lumOff val="25000"/>
                  </a:schemeClr>
                </a:solidFill>
                <a:hlinkClick r:id="rId4">
                  <a:extLst>
                    <a:ext uri="{A12FA001-AC4F-418D-AE19-62706E023703}">
                      <ahyp:hlinkClr xmlns:ahyp="http://schemas.microsoft.com/office/drawing/2018/hyperlinkcolor" val="tx"/>
                    </a:ext>
                  </a:extLst>
                </a:hlinkClick>
              </a:rPr>
              <a:t>10.1016/S0272-4944(83)80021-8</a:t>
            </a:r>
            <a:r>
              <a:rPr lang="cs-CZ" sz="1500" dirty="0">
                <a:solidFill>
                  <a:schemeClr val="tx1">
                    <a:lumMod val="75000"/>
                    <a:lumOff val="25000"/>
                  </a:schemeClr>
                </a:solidFill>
              </a:rPr>
              <a:t> </a:t>
            </a:r>
          </a:p>
          <a:p>
            <a:pPr marL="252000" lvl="0">
              <a:spcBef>
                <a:spcPts val="600"/>
              </a:spcBef>
              <a:buFont typeface="Arial" pitchFamily="34" charset="0"/>
              <a:buChar char="•"/>
            </a:pPr>
            <a:r>
              <a:rPr lang="cs-CZ" sz="1500" dirty="0" err="1">
                <a:solidFill>
                  <a:schemeClr val="tx1">
                    <a:lumMod val="75000"/>
                    <a:lumOff val="25000"/>
                  </a:schemeClr>
                </a:solidFill>
              </a:rPr>
              <a:t>Rosenberg</a:t>
            </a:r>
            <a:r>
              <a:rPr lang="cs-CZ" sz="1500" dirty="0">
                <a:solidFill>
                  <a:schemeClr val="tx1">
                    <a:lumMod val="75000"/>
                    <a:lumOff val="25000"/>
                  </a:schemeClr>
                </a:solidFill>
              </a:rPr>
              <a:t>, M.B. (2012). </a:t>
            </a:r>
            <a:r>
              <a:rPr lang="cs-CZ" sz="1500" i="1" dirty="0" err="1">
                <a:solidFill>
                  <a:schemeClr val="tx1">
                    <a:lumMod val="75000"/>
                    <a:lumOff val="25000"/>
                  </a:schemeClr>
                </a:solidFill>
              </a:rPr>
              <a:t>Living</a:t>
            </a:r>
            <a:r>
              <a:rPr lang="cs-CZ" sz="1500" i="1" dirty="0">
                <a:solidFill>
                  <a:schemeClr val="tx1">
                    <a:lumMod val="75000"/>
                    <a:lumOff val="25000"/>
                  </a:schemeClr>
                </a:solidFill>
              </a:rPr>
              <a:t> </a:t>
            </a:r>
            <a:r>
              <a:rPr lang="cs-CZ" sz="1500" i="1" dirty="0" err="1">
                <a:solidFill>
                  <a:schemeClr val="tx1">
                    <a:lumMod val="75000"/>
                    <a:lumOff val="25000"/>
                  </a:schemeClr>
                </a:solidFill>
              </a:rPr>
              <a:t>Nonviolent</a:t>
            </a:r>
            <a:r>
              <a:rPr lang="cs-CZ" sz="1500" i="1" dirty="0">
                <a:solidFill>
                  <a:schemeClr val="tx1">
                    <a:lumMod val="75000"/>
                    <a:lumOff val="25000"/>
                  </a:schemeClr>
                </a:solidFill>
              </a:rPr>
              <a:t> </a:t>
            </a:r>
            <a:r>
              <a:rPr lang="cs-CZ" sz="1500" i="1" dirty="0" err="1">
                <a:solidFill>
                  <a:schemeClr val="tx1">
                    <a:lumMod val="75000"/>
                    <a:lumOff val="25000"/>
                  </a:schemeClr>
                </a:solidFill>
              </a:rPr>
              <a:t>Communication</a:t>
            </a:r>
            <a:r>
              <a:rPr lang="cs-CZ" sz="1500" i="1" dirty="0">
                <a:solidFill>
                  <a:schemeClr val="tx1">
                    <a:lumMod val="75000"/>
                    <a:lumOff val="25000"/>
                  </a:schemeClr>
                </a:solidFill>
              </a:rPr>
              <a:t>: </a:t>
            </a:r>
            <a:r>
              <a:rPr lang="cs-CZ" sz="1500" i="1" dirty="0" err="1">
                <a:solidFill>
                  <a:schemeClr val="tx1">
                    <a:lumMod val="75000"/>
                    <a:lumOff val="25000"/>
                  </a:schemeClr>
                </a:solidFill>
              </a:rPr>
              <a:t>Practical</a:t>
            </a:r>
            <a:r>
              <a:rPr lang="cs-CZ" sz="1500" i="1" dirty="0">
                <a:solidFill>
                  <a:schemeClr val="tx1">
                    <a:lumMod val="75000"/>
                    <a:lumOff val="25000"/>
                  </a:schemeClr>
                </a:solidFill>
              </a:rPr>
              <a:t> </a:t>
            </a:r>
            <a:r>
              <a:rPr lang="cs-CZ" sz="1500" i="1" dirty="0" err="1">
                <a:solidFill>
                  <a:schemeClr val="tx1">
                    <a:lumMod val="75000"/>
                    <a:lumOff val="25000"/>
                  </a:schemeClr>
                </a:solidFill>
              </a:rPr>
              <a:t>Tools</a:t>
            </a:r>
            <a:r>
              <a:rPr lang="cs-CZ" sz="1500" i="1" dirty="0">
                <a:solidFill>
                  <a:schemeClr val="tx1">
                    <a:lumMod val="75000"/>
                    <a:lumOff val="25000"/>
                  </a:schemeClr>
                </a:solidFill>
              </a:rPr>
              <a:t> to </a:t>
            </a:r>
            <a:r>
              <a:rPr lang="cs-CZ" sz="1500" i="1" dirty="0" err="1">
                <a:solidFill>
                  <a:schemeClr val="tx1">
                    <a:lumMod val="75000"/>
                    <a:lumOff val="25000"/>
                  </a:schemeClr>
                </a:solidFill>
              </a:rPr>
              <a:t>Connect</a:t>
            </a:r>
            <a:r>
              <a:rPr lang="cs-CZ" sz="1500" i="1" dirty="0">
                <a:solidFill>
                  <a:schemeClr val="tx1">
                    <a:lumMod val="75000"/>
                    <a:lumOff val="25000"/>
                  </a:schemeClr>
                </a:solidFill>
              </a:rPr>
              <a:t> </a:t>
            </a:r>
            <a:r>
              <a:rPr lang="cs-CZ" sz="1500" i="1" dirty="0" err="1">
                <a:solidFill>
                  <a:schemeClr val="tx1">
                    <a:lumMod val="75000"/>
                    <a:lumOff val="25000"/>
                  </a:schemeClr>
                </a:solidFill>
              </a:rPr>
              <a:t>and</a:t>
            </a:r>
            <a:r>
              <a:rPr lang="cs-CZ" sz="1500" i="1" dirty="0">
                <a:solidFill>
                  <a:schemeClr val="tx1">
                    <a:lumMod val="75000"/>
                    <a:lumOff val="25000"/>
                  </a:schemeClr>
                </a:solidFill>
              </a:rPr>
              <a:t> </a:t>
            </a:r>
            <a:r>
              <a:rPr lang="cs-CZ" sz="1500" i="1" dirty="0" err="1">
                <a:solidFill>
                  <a:schemeClr val="tx1">
                    <a:lumMod val="75000"/>
                    <a:lumOff val="25000"/>
                  </a:schemeClr>
                </a:solidFill>
              </a:rPr>
              <a:t>Communicate</a:t>
            </a:r>
            <a:r>
              <a:rPr lang="cs-CZ" sz="1500" i="1" dirty="0">
                <a:solidFill>
                  <a:schemeClr val="tx1">
                    <a:lumMod val="75000"/>
                    <a:lumOff val="25000"/>
                  </a:schemeClr>
                </a:solidFill>
              </a:rPr>
              <a:t> </a:t>
            </a:r>
            <a:r>
              <a:rPr lang="cs-CZ" sz="1500" i="1" dirty="0" err="1">
                <a:solidFill>
                  <a:schemeClr val="tx1">
                    <a:lumMod val="75000"/>
                    <a:lumOff val="25000"/>
                  </a:schemeClr>
                </a:solidFill>
              </a:rPr>
              <a:t>Skilfully</a:t>
            </a:r>
            <a:r>
              <a:rPr lang="cs-CZ" sz="1500" i="1" dirty="0">
                <a:solidFill>
                  <a:schemeClr val="tx1">
                    <a:lumMod val="75000"/>
                    <a:lumOff val="25000"/>
                  </a:schemeClr>
                </a:solidFill>
              </a:rPr>
              <a:t> in </a:t>
            </a:r>
            <a:r>
              <a:rPr lang="cs-CZ" sz="1500" i="1" dirty="0" err="1">
                <a:solidFill>
                  <a:schemeClr val="tx1">
                    <a:lumMod val="75000"/>
                    <a:lumOff val="25000"/>
                  </a:schemeClr>
                </a:solidFill>
              </a:rPr>
              <a:t>Every</a:t>
            </a:r>
            <a:r>
              <a:rPr lang="cs-CZ" sz="1500" i="1" dirty="0">
                <a:solidFill>
                  <a:schemeClr val="tx1">
                    <a:lumMod val="75000"/>
                    <a:lumOff val="25000"/>
                  </a:schemeClr>
                </a:solidFill>
              </a:rPr>
              <a:t> </a:t>
            </a:r>
            <a:r>
              <a:rPr lang="cs-CZ" sz="1500" i="1" dirty="0" err="1">
                <a:solidFill>
                  <a:schemeClr val="tx1">
                    <a:lumMod val="75000"/>
                    <a:lumOff val="25000"/>
                  </a:schemeClr>
                </a:solidFill>
              </a:rPr>
              <a:t>Situation</a:t>
            </a:r>
            <a:r>
              <a:rPr lang="cs-CZ" sz="1500" dirty="0">
                <a:solidFill>
                  <a:schemeClr val="tx1">
                    <a:lumMod val="75000"/>
                    <a:lumOff val="25000"/>
                  </a:schemeClr>
                </a:solidFill>
              </a:rPr>
              <a:t>. </a:t>
            </a:r>
            <a:r>
              <a:rPr lang="cs-CZ" sz="1500" dirty="0" err="1">
                <a:solidFill>
                  <a:schemeClr val="tx1">
                    <a:lumMod val="75000"/>
                    <a:lumOff val="25000"/>
                  </a:schemeClr>
                </a:solidFill>
              </a:rPr>
              <a:t>Sounds</a:t>
            </a:r>
            <a:r>
              <a:rPr lang="cs-CZ" sz="1500" dirty="0">
                <a:solidFill>
                  <a:schemeClr val="tx1">
                    <a:lumMod val="75000"/>
                    <a:lumOff val="25000"/>
                  </a:schemeClr>
                </a:solidFill>
              </a:rPr>
              <a:t> </a:t>
            </a:r>
            <a:r>
              <a:rPr lang="cs-CZ" sz="1500" dirty="0" err="1">
                <a:solidFill>
                  <a:schemeClr val="tx1">
                    <a:lumMod val="75000"/>
                    <a:lumOff val="25000"/>
                  </a:schemeClr>
                </a:solidFill>
              </a:rPr>
              <a:t>True</a:t>
            </a:r>
            <a:r>
              <a:rPr lang="cs-CZ" sz="1500" dirty="0">
                <a:solidFill>
                  <a:schemeClr val="tx1">
                    <a:lumMod val="75000"/>
                    <a:lumOff val="25000"/>
                  </a:schemeClr>
                </a:solidFill>
              </a:rPr>
              <a:t>, </a:t>
            </a:r>
            <a:r>
              <a:rPr lang="cs-CZ" sz="1500" dirty="0" err="1">
                <a:solidFill>
                  <a:schemeClr val="tx1">
                    <a:lumMod val="75000"/>
                    <a:lumOff val="25000"/>
                  </a:schemeClr>
                </a:solidFill>
              </a:rPr>
              <a:t>Inc</a:t>
            </a:r>
            <a:r>
              <a:rPr lang="cs-CZ" sz="1500" dirty="0">
                <a:solidFill>
                  <a:schemeClr val="tx1">
                    <a:lumMod val="75000"/>
                    <a:lumOff val="25000"/>
                  </a:schemeClr>
                </a:solidFill>
              </a:rPr>
              <a:t>. </a:t>
            </a:r>
          </a:p>
          <a:p>
            <a:pPr marL="252000" lvl="0">
              <a:spcBef>
                <a:spcPts val="600"/>
              </a:spcBef>
              <a:buFont typeface="Arial" pitchFamily="34" charset="0"/>
              <a:buChar char="•"/>
            </a:pPr>
            <a:r>
              <a:rPr lang="cs-CZ" sz="1500" dirty="0" err="1">
                <a:solidFill>
                  <a:schemeClr val="tx1">
                    <a:lumMod val="75000"/>
                    <a:lumOff val="25000"/>
                  </a:schemeClr>
                </a:solidFill>
              </a:rPr>
              <a:t>Sempik</a:t>
            </a:r>
            <a:r>
              <a:rPr lang="cs-CZ" sz="1500" dirty="0">
                <a:solidFill>
                  <a:schemeClr val="tx1">
                    <a:lumMod val="75000"/>
                    <a:lumOff val="25000"/>
                  </a:schemeClr>
                </a:solidFill>
              </a:rPr>
              <a:t>, J. (2010). Green care </a:t>
            </a:r>
            <a:r>
              <a:rPr lang="cs-CZ" sz="1500" dirty="0" err="1">
                <a:solidFill>
                  <a:schemeClr val="tx1">
                    <a:lumMod val="75000"/>
                    <a:lumOff val="25000"/>
                  </a:schemeClr>
                </a:solidFill>
              </a:rPr>
              <a:t>and</a:t>
            </a:r>
            <a:r>
              <a:rPr lang="cs-CZ" sz="1500" dirty="0">
                <a:solidFill>
                  <a:schemeClr val="tx1">
                    <a:lumMod val="75000"/>
                    <a:lumOff val="25000"/>
                  </a:schemeClr>
                </a:solidFill>
              </a:rPr>
              <a:t> </a:t>
            </a:r>
            <a:r>
              <a:rPr lang="cs-CZ" sz="1500" dirty="0" err="1">
                <a:solidFill>
                  <a:schemeClr val="tx1">
                    <a:lumMod val="75000"/>
                    <a:lumOff val="25000"/>
                  </a:schemeClr>
                </a:solidFill>
              </a:rPr>
              <a:t>mental</a:t>
            </a:r>
            <a:r>
              <a:rPr lang="cs-CZ" sz="1500" dirty="0">
                <a:solidFill>
                  <a:schemeClr val="tx1">
                    <a:lumMod val="75000"/>
                    <a:lumOff val="25000"/>
                  </a:schemeClr>
                </a:solidFill>
              </a:rPr>
              <a:t> </a:t>
            </a:r>
            <a:r>
              <a:rPr lang="cs-CZ" sz="1500" dirty="0" err="1">
                <a:solidFill>
                  <a:schemeClr val="tx1">
                    <a:lumMod val="75000"/>
                    <a:lumOff val="25000"/>
                  </a:schemeClr>
                </a:solidFill>
              </a:rPr>
              <a:t>health</a:t>
            </a:r>
            <a:r>
              <a:rPr lang="cs-CZ" sz="1500" dirty="0">
                <a:solidFill>
                  <a:schemeClr val="tx1">
                    <a:lumMod val="75000"/>
                    <a:lumOff val="25000"/>
                  </a:schemeClr>
                </a:solidFill>
              </a:rPr>
              <a:t>: </a:t>
            </a:r>
            <a:r>
              <a:rPr lang="cs-CZ" sz="1500" dirty="0" err="1">
                <a:solidFill>
                  <a:schemeClr val="tx1">
                    <a:lumMod val="75000"/>
                    <a:lumOff val="25000"/>
                  </a:schemeClr>
                </a:solidFill>
              </a:rPr>
              <a:t>Gardening</a:t>
            </a:r>
            <a:r>
              <a:rPr lang="cs-CZ" sz="1500" dirty="0">
                <a:solidFill>
                  <a:schemeClr val="tx1">
                    <a:lumMod val="75000"/>
                    <a:lumOff val="25000"/>
                  </a:schemeClr>
                </a:solidFill>
              </a:rPr>
              <a:t> </a:t>
            </a:r>
            <a:r>
              <a:rPr lang="cs-CZ" sz="1500" dirty="0" err="1">
                <a:solidFill>
                  <a:schemeClr val="tx1">
                    <a:lumMod val="75000"/>
                    <a:lumOff val="25000"/>
                  </a:schemeClr>
                </a:solidFill>
              </a:rPr>
              <a:t>and</a:t>
            </a:r>
            <a:r>
              <a:rPr lang="cs-CZ" sz="1500" dirty="0">
                <a:solidFill>
                  <a:schemeClr val="tx1">
                    <a:lumMod val="75000"/>
                    <a:lumOff val="25000"/>
                  </a:schemeClr>
                </a:solidFill>
              </a:rPr>
              <a:t> </a:t>
            </a:r>
            <a:r>
              <a:rPr lang="cs-CZ" sz="1500" dirty="0" err="1">
                <a:solidFill>
                  <a:schemeClr val="tx1">
                    <a:lumMod val="75000"/>
                    <a:lumOff val="25000"/>
                  </a:schemeClr>
                </a:solidFill>
              </a:rPr>
              <a:t>farming</a:t>
            </a:r>
            <a:r>
              <a:rPr lang="cs-CZ" sz="1500" dirty="0">
                <a:solidFill>
                  <a:schemeClr val="tx1">
                    <a:lumMod val="75000"/>
                    <a:lumOff val="25000"/>
                  </a:schemeClr>
                </a:solidFill>
              </a:rPr>
              <a:t> as </a:t>
            </a:r>
            <a:r>
              <a:rPr lang="cs-CZ" sz="1500" dirty="0" err="1">
                <a:solidFill>
                  <a:schemeClr val="tx1">
                    <a:lumMod val="75000"/>
                    <a:lumOff val="25000"/>
                  </a:schemeClr>
                </a:solidFill>
              </a:rPr>
              <a:t>health</a:t>
            </a:r>
            <a:r>
              <a:rPr lang="cs-CZ" sz="1500" dirty="0">
                <a:solidFill>
                  <a:schemeClr val="tx1">
                    <a:lumMod val="75000"/>
                    <a:lumOff val="25000"/>
                  </a:schemeClr>
                </a:solidFill>
              </a:rPr>
              <a:t> </a:t>
            </a:r>
            <a:r>
              <a:rPr lang="cs-CZ" sz="1500" dirty="0" err="1">
                <a:solidFill>
                  <a:schemeClr val="tx1">
                    <a:lumMod val="75000"/>
                    <a:lumOff val="25000"/>
                  </a:schemeClr>
                </a:solidFill>
              </a:rPr>
              <a:t>and</a:t>
            </a:r>
            <a:r>
              <a:rPr lang="cs-CZ" sz="1500" dirty="0">
                <a:solidFill>
                  <a:schemeClr val="tx1">
                    <a:lumMod val="75000"/>
                    <a:lumOff val="25000"/>
                  </a:schemeClr>
                </a:solidFill>
              </a:rPr>
              <a:t> </a:t>
            </a:r>
            <a:r>
              <a:rPr lang="cs-CZ" sz="1500" dirty="0" err="1">
                <a:solidFill>
                  <a:schemeClr val="tx1">
                    <a:lumMod val="75000"/>
                    <a:lumOff val="25000"/>
                  </a:schemeClr>
                </a:solidFill>
              </a:rPr>
              <a:t>social</a:t>
            </a:r>
            <a:r>
              <a:rPr lang="cs-CZ" sz="1500" dirty="0">
                <a:solidFill>
                  <a:schemeClr val="tx1">
                    <a:lumMod val="75000"/>
                    <a:lumOff val="25000"/>
                  </a:schemeClr>
                </a:solidFill>
              </a:rPr>
              <a:t> care. </a:t>
            </a:r>
            <a:r>
              <a:rPr lang="cs-CZ" sz="1500" i="1" dirty="0" err="1">
                <a:solidFill>
                  <a:schemeClr val="tx1">
                    <a:lumMod val="75000"/>
                    <a:lumOff val="25000"/>
                  </a:schemeClr>
                </a:solidFill>
              </a:rPr>
              <a:t>Mental</a:t>
            </a:r>
            <a:r>
              <a:rPr lang="cs-CZ" sz="1500" i="1" dirty="0">
                <a:solidFill>
                  <a:schemeClr val="tx1">
                    <a:lumMod val="75000"/>
                    <a:lumOff val="25000"/>
                  </a:schemeClr>
                </a:solidFill>
              </a:rPr>
              <a:t> </a:t>
            </a:r>
            <a:r>
              <a:rPr lang="cs-CZ" sz="1500" i="1" dirty="0" err="1">
                <a:solidFill>
                  <a:schemeClr val="tx1">
                    <a:lumMod val="75000"/>
                    <a:lumOff val="25000"/>
                  </a:schemeClr>
                </a:solidFill>
              </a:rPr>
              <a:t>Health</a:t>
            </a:r>
            <a:r>
              <a:rPr lang="cs-CZ" sz="1500" i="1" dirty="0">
                <a:solidFill>
                  <a:schemeClr val="tx1">
                    <a:lumMod val="75000"/>
                    <a:lumOff val="25000"/>
                  </a:schemeClr>
                </a:solidFill>
              </a:rPr>
              <a:t> </a:t>
            </a:r>
            <a:r>
              <a:rPr lang="cs-CZ" sz="1500" i="1" dirty="0" err="1">
                <a:solidFill>
                  <a:schemeClr val="tx1">
                    <a:lumMod val="75000"/>
                    <a:lumOff val="25000"/>
                  </a:schemeClr>
                </a:solidFill>
              </a:rPr>
              <a:t>and</a:t>
            </a:r>
            <a:r>
              <a:rPr lang="cs-CZ" sz="1500" i="1" dirty="0">
                <a:solidFill>
                  <a:schemeClr val="tx1">
                    <a:lumMod val="75000"/>
                    <a:lumOff val="25000"/>
                  </a:schemeClr>
                </a:solidFill>
              </a:rPr>
              <a:t> </a:t>
            </a:r>
            <a:r>
              <a:rPr lang="cs-CZ" sz="1500" i="1" dirty="0" err="1">
                <a:solidFill>
                  <a:schemeClr val="tx1">
                    <a:lumMod val="75000"/>
                    <a:lumOff val="25000"/>
                  </a:schemeClr>
                </a:solidFill>
              </a:rPr>
              <a:t>Social</a:t>
            </a:r>
            <a:r>
              <a:rPr lang="cs-CZ" sz="1500" i="1" dirty="0">
                <a:solidFill>
                  <a:schemeClr val="tx1">
                    <a:lumMod val="75000"/>
                    <a:lumOff val="25000"/>
                  </a:schemeClr>
                </a:solidFill>
              </a:rPr>
              <a:t> </a:t>
            </a:r>
            <a:r>
              <a:rPr lang="cs-CZ" sz="1500" i="1" dirty="0" err="1">
                <a:solidFill>
                  <a:schemeClr val="tx1">
                    <a:lumMod val="75000"/>
                    <a:lumOff val="25000"/>
                  </a:schemeClr>
                </a:solidFill>
              </a:rPr>
              <a:t>Inclusion</a:t>
            </a:r>
            <a:r>
              <a:rPr lang="cs-CZ" sz="1500" dirty="0">
                <a:solidFill>
                  <a:schemeClr val="tx1">
                    <a:lumMod val="75000"/>
                    <a:lumOff val="25000"/>
                  </a:schemeClr>
                </a:solidFill>
              </a:rPr>
              <a:t>, </a:t>
            </a:r>
            <a:r>
              <a:rPr lang="cs-CZ" sz="1500" i="1" dirty="0">
                <a:solidFill>
                  <a:schemeClr val="tx1">
                    <a:lumMod val="75000"/>
                    <a:lumOff val="25000"/>
                  </a:schemeClr>
                </a:solidFill>
              </a:rPr>
              <a:t>14</a:t>
            </a:r>
            <a:r>
              <a:rPr lang="cs-CZ" sz="1500" dirty="0">
                <a:solidFill>
                  <a:schemeClr val="tx1">
                    <a:lumMod val="75000"/>
                    <a:lumOff val="25000"/>
                  </a:schemeClr>
                </a:solidFill>
              </a:rPr>
              <a:t>(3), 15–22.</a:t>
            </a:r>
          </a:p>
          <a:p>
            <a:pPr marL="252000" lvl="0">
              <a:spcBef>
                <a:spcPts val="600"/>
              </a:spcBef>
              <a:buFont typeface="Arial" pitchFamily="34" charset="0"/>
              <a:buChar char="•"/>
            </a:pPr>
            <a:r>
              <a:rPr lang="cs-CZ" sz="1500" dirty="0">
                <a:solidFill>
                  <a:schemeClr val="tx1">
                    <a:lumMod val="75000"/>
                    <a:lumOff val="25000"/>
                  </a:schemeClr>
                </a:solidFill>
              </a:rPr>
              <a:t>Ulrich, R.S. (1983). </a:t>
            </a:r>
            <a:r>
              <a:rPr lang="cs-CZ" sz="1500" dirty="0" err="1">
                <a:solidFill>
                  <a:schemeClr val="tx1">
                    <a:lumMod val="75000"/>
                    <a:lumOff val="25000"/>
                  </a:schemeClr>
                </a:solidFill>
              </a:rPr>
              <a:t>Aesthetic</a:t>
            </a:r>
            <a:r>
              <a:rPr lang="cs-CZ" sz="1500" dirty="0">
                <a:solidFill>
                  <a:schemeClr val="tx1">
                    <a:lumMod val="75000"/>
                    <a:lumOff val="25000"/>
                  </a:schemeClr>
                </a:solidFill>
              </a:rPr>
              <a:t> </a:t>
            </a:r>
            <a:r>
              <a:rPr lang="cs-CZ" sz="1500" dirty="0" err="1">
                <a:solidFill>
                  <a:schemeClr val="tx1">
                    <a:lumMod val="75000"/>
                    <a:lumOff val="25000"/>
                  </a:schemeClr>
                </a:solidFill>
              </a:rPr>
              <a:t>and</a:t>
            </a:r>
            <a:r>
              <a:rPr lang="cs-CZ" sz="1500" dirty="0">
                <a:solidFill>
                  <a:schemeClr val="tx1">
                    <a:lumMod val="75000"/>
                    <a:lumOff val="25000"/>
                  </a:schemeClr>
                </a:solidFill>
              </a:rPr>
              <a:t> </a:t>
            </a:r>
            <a:r>
              <a:rPr lang="cs-CZ" sz="1500" dirty="0" err="1">
                <a:solidFill>
                  <a:schemeClr val="tx1">
                    <a:lumMod val="75000"/>
                    <a:lumOff val="25000"/>
                  </a:schemeClr>
                </a:solidFill>
              </a:rPr>
              <a:t>affective</a:t>
            </a:r>
            <a:r>
              <a:rPr lang="cs-CZ" sz="1500" dirty="0">
                <a:solidFill>
                  <a:schemeClr val="tx1">
                    <a:lumMod val="75000"/>
                    <a:lumOff val="25000"/>
                  </a:schemeClr>
                </a:solidFill>
              </a:rPr>
              <a:t> response to </a:t>
            </a:r>
            <a:r>
              <a:rPr lang="cs-CZ" sz="1500" dirty="0" err="1">
                <a:solidFill>
                  <a:schemeClr val="tx1">
                    <a:lumMod val="75000"/>
                    <a:lumOff val="25000"/>
                  </a:schemeClr>
                </a:solidFill>
              </a:rPr>
              <a:t>natural</a:t>
            </a:r>
            <a:r>
              <a:rPr lang="cs-CZ" sz="1500" dirty="0">
                <a:solidFill>
                  <a:schemeClr val="tx1">
                    <a:lumMod val="75000"/>
                    <a:lumOff val="25000"/>
                  </a:schemeClr>
                </a:solidFill>
              </a:rPr>
              <a:t> </a:t>
            </a:r>
            <a:r>
              <a:rPr lang="cs-CZ" sz="1500" dirty="0" err="1">
                <a:solidFill>
                  <a:schemeClr val="tx1">
                    <a:lumMod val="75000"/>
                    <a:lumOff val="25000"/>
                  </a:schemeClr>
                </a:solidFill>
              </a:rPr>
              <a:t>environment</a:t>
            </a:r>
            <a:r>
              <a:rPr lang="cs-CZ" sz="1500" dirty="0">
                <a:solidFill>
                  <a:schemeClr val="tx1">
                    <a:lumMod val="75000"/>
                    <a:lumOff val="25000"/>
                  </a:schemeClr>
                </a:solidFill>
              </a:rPr>
              <a:t>. </a:t>
            </a:r>
            <a:r>
              <a:rPr lang="cs-CZ" sz="1500" u="sng" dirty="0">
                <a:solidFill>
                  <a:schemeClr val="tx1">
                    <a:lumMod val="75000"/>
                    <a:lumOff val="25000"/>
                  </a:schemeClr>
                </a:solidFill>
              </a:rPr>
              <a:t>In</a:t>
            </a:r>
            <a:r>
              <a:rPr lang="cs-CZ" sz="1500" dirty="0">
                <a:solidFill>
                  <a:schemeClr val="tx1">
                    <a:lumMod val="75000"/>
                    <a:lumOff val="25000"/>
                  </a:schemeClr>
                </a:solidFill>
              </a:rPr>
              <a:t>: I. Altman &amp; J.F. </a:t>
            </a:r>
            <a:r>
              <a:rPr lang="cs-CZ" sz="1500" dirty="0" err="1">
                <a:solidFill>
                  <a:schemeClr val="tx1">
                    <a:lumMod val="75000"/>
                    <a:lumOff val="25000"/>
                  </a:schemeClr>
                </a:solidFill>
              </a:rPr>
              <a:t>Wohlwill</a:t>
            </a:r>
            <a:r>
              <a:rPr lang="cs-CZ" sz="1500" dirty="0">
                <a:solidFill>
                  <a:schemeClr val="tx1">
                    <a:lumMod val="75000"/>
                    <a:lumOff val="25000"/>
                  </a:schemeClr>
                </a:solidFill>
              </a:rPr>
              <a:t>, </a:t>
            </a:r>
            <a:r>
              <a:rPr lang="cs-CZ" sz="1500" i="1" dirty="0" err="1">
                <a:solidFill>
                  <a:schemeClr val="tx1">
                    <a:lumMod val="75000"/>
                    <a:lumOff val="25000"/>
                  </a:schemeClr>
                </a:solidFill>
              </a:rPr>
              <a:t>Behavior</a:t>
            </a:r>
            <a:r>
              <a:rPr lang="cs-CZ" sz="1500" i="1" dirty="0">
                <a:solidFill>
                  <a:schemeClr val="tx1">
                    <a:lumMod val="75000"/>
                    <a:lumOff val="25000"/>
                  </a:schemeClr>
                </a:solidFill>
              </a:rPr>
              <a:t> </a:t>
            </a:r>
            <a:r>
              <a:rPr lang="cs-CZ" sz="1500" i="1" dirty="0" err="1">
                <a:solidFill>
                  <a:schemeClr val="tx1">
                    <a:lumMod val="75000"/>
                    <a:lumOff val="25000"/>
                  </a:schemeClr>
                </a:solidFill>
              </a:rPr>
              <a:t>and</a:t>
            </a:r>
            <a:r>
              <a:rPr lang="cs-CZ" sz="1500" i="1" dirty="0">
                <a:solidFill>
                  <a:schemeClr val="tx1">
                    <a:lumMod val="75000"/>
                    <a:lumOff val="25000"/>
                  </a:schemeClr>
                </a:solidFill>
              </a:rPr>
              <a:t> </a:t>
            </a:r>
            <a:r>
              <a:rPr lang="cs-CZ" sz="1500" i="1" dirty="0" err="1">
                <a:solidFill>
                  <a:schemeClr val="tx1">
                    <a:lumMod val="75000"/>
                    <a:lumOff val="25000"/>
                  </a:schemeClr>
                </a:solidFill>
              </a:rPr>
              <a:t>the</a:t>
            </a:r>
            <a:r>
              <a:rPr lang="cs-CZ" sz="1500" i="1" dirty="0">
                <a:solidFill>
                  <a:schemeClr val="tx1">
                    <a:lumMod val="75000"/>
                    <a:lumOff val="25000"/>
                  </a:schemeClr>
                </a:solidFill>
              </a:rPr>
              <a:t> </a:t>
            </a:r>
            <a:r>
              <a:rPr lang="cs-CZ" sz="1500" i="1" dirty="0" err="1">
                <a:solidFill>
                  <a:schemeClr val="tx1">
                    <a:lumMod val="75000"/>
                    <a:lumOff val="25000"/>
                  </a:schemeClr>
                </a:solidFill>
              </a:rPr>
              <a:t>Natural</a:t>
            </a:r>
            <a:r>
              <a:rPr lang="cs-CZ" sz="1500" i="1" dirty="0">
                <a:solidFill>
                  <a:schemeClr val="tx1">
                    <a:lumMod val="75000"/>
                    <a:lumOff val="25000"/>
                  </a:schemeClr>
                </a:solidFill>
              </a:rPr>
              <a:t> </a:t>
            </a:r>
            <a:r>
              <a:rPr lang="cs-CZ" sz="1500" i="1" dirty="0" err="1">
                <a:solidFill>
                  <a:schemeClr val="tx1">
                    <a:lumMod val="75000"/>
                    <a:lumOff val="25000"/>
                  </a:schemeClr>
                </a:solidFill>
              </a:rPr>
              <a:t>Environment</a:t>
            </a:r>
            <a:r>
              <a:rPr lang="cs-CZ" sz="1500" dirty="0">
                <a:solidFill>
                  <a:schemeClr val="tx1">
                    <a:lumMod val="75000"/>
                    <a:lumOff val="25000"/>
                  </a:schemeClr>
                </a:solidFill>
              </a:rPr>
              <a:t>, </a:t>
            </a:r>
            <a:r>
              <a:rPr lang="cs-CZ" sz="1500" dirty="0" err="1">
                <a:solidFill>
                  <a:schemeClr val="tx1">
                    <a:lumMod val="75000"/>
                    <a:lumOff val="25000"/>
                  </a:schemeClr>
                </a:solidFill>
              </a:rPr>
              <a:t>Plenum</a:t>
            </a:r>
            <a:r>
              <a:rPr lang="cs-CZ" sz="1500" dirty="0">
                <a:solidFill>
                  <a:schemeClr val="tx1">
                    <a:lumMod val="75000"/>
                    <a:lumOff val="25000"/>
                  </a:schemeClr>
                </a:solidFill>
              </a:rPr>
              <a:t> </a:t>
            </a:r>
            <a:r>
              <a:rPr lang="cs-CZ" sz="1500" dirty="0" err="1">
                <a:solidFill>
                  <a:schemeClr val="tx1">
                    <a:lumMod val="75000"/>
                    <a:lumOff val="25000"/>
                  </a:schemeClr>
                </a:solidFill>
              </a:rPr>
              <a:t>Press</a:t>
            </a:r>
            <a:r>
              <a:rPr lang="cs-CZ" sz="1500" dirty="0">
                <a:solidFill>
                  <a:schemeClr val="tx1">
                    <a:lumMod val="75000"/>
                    <a:lumOff val="25000"/>
                  </a:schemeClr>
                </a:solidFill>
              </a:rPr>
              <a:t>, New York. </a:t>
            </a:r>
          </a:p>
          <a:p>
            <a:pPr marL="252000" lvl="0">
              <a:spcBef>
                <a:spcPts val="600"/>
              </a:spcBef>
              <a:buFont typeface="Arial" pitchFamily="34" charset="0"/>
              <a:buChar char="•"/>
            </a:pPr>
            <a:r>
              <a:rPr lang="cs-CZ" sz="1500" dirty="0">
                <a:solidFill>
                  <a:schemeClr val="tx1">
                    <a:lumMod val="75000"/>
                    <a:lumOff val="25000"/>
                  </a:schemeClr>
                </a:solidFill>
              </a:rPr>
              <a:t>Wilson, E. O. (1984). </a:t>
            </a:r>
            <a:r>
              <a:rPr lang="cs-CZ" sz="1500" i="1" dirty="0" err="1">
                <a:solidFill>
                  <a:schemeClr val="tx1">
                    <a:lumMod val="75000"/>
                    <a:lumOff val="25000"/>
                  </a:schemeClr>
                </a:solidFill>
              </a:rPr>
              <a:t>Biophilia</a:t>
            </a:r>
            <a:r>
              <a:rPr lang="cs-CZ" sz="1500" i="1" dirty="0">
                <a:solidFill>
                  <a:schemeClr val="tx1">
                    <a:lumMod val="75000"/>
                    <a:lumOff val="25000"/>
                  </a:schemeClr>
                </a:solidFill>
              </a:rPr>
              <a:t>: </a:t>
            </a:r>
            <a:r>
              <a:rPr lang="cs-CZ" sz="1500" i="1" dirty="0" err="1">
                <a:solidFill>
                  <a:schemeClr val="tx1">
                    <a:lumMod val="75000"/>
                    <a:lumOff val="25000"/>
                  </a:schemeClr>
                </a:solidFill>
              </a:rPr>
              <a:t>The</a:t>
            </a:r>
            <a:r>
              <a:rPr lang="cs-CZ" sz="1500" i="1" dirty="0">
                <a:solidFill>
                  <a:schemeClr val="tx1">
                    <a:lumMod val="75000"/>
                    <a:lumOff val="25000"/>
                  </a:schemeClr>
                </a:solidFill>
              </a:rPr>
              <a:t> </a:t>
            </a:r>
            <a:r>
              <a:rPr lang="cs-CZ" sz="1500" i="1" dirty="0" err="1">
                <a:solidFill>
                  <a:schemeClr val="tx1">
                    <a:lumMod val="75000"/>
                    <a:lumOff val="25000"/>
                  </a:schemeClr>
                </a:solidFill>
              </a:rPr>
              <a:t>human</a:t>
            </a:r>
            <a:r>
              <a:rPr lang="cs-CZ" sz="1500" i="1" dirty="0">
                <a:solidFill>
                  <a:schemeClr val="tx1">
                    <a:lumMod val="75000"/>
                    <a:lumOff val="25000"/>
                  </a:schemeClr>
                </a:solidFill>
              </a:rPr>
              <a:t> bond </a:t>
            </a:r>
            <a:r>
              <a:rPr lang="cs-CZ" sz="1500" i="1" dirty="0" err="1">
                <a:solidFill>
                  <a:schemeClr val="tx1">
                    <a:lumMod val="75000"/>
                    <a:lumOff val="25000"/>
                  </a:schemeClr>
                </a:solidFill>
              </a:rPr>
              <a:t>with</a:t>
            </a:r>
            <a:r>
              <a:rPr lang="cs-CZ" sz="1500" i="1" dirty="0">
                <a:solidFill>
                  <a:schemeClr val="tx1">
                    <a:lumMod val="75000"/>
                    <a:lumOff val="25000"/>
                  </a:schemeClr>
                </a:solidFill>
              </a:rPr>
              <a:t> </a:t>
            </a:r>
            <a:r>
              <a:rPr lang="cs-CZ" sz="1500" i="1" dirty="0" err="1">
                <a:solidFill>
                  <a:schemeClr val="tx1">
                    <a:lumMod val="75000"/>
                    <a:lumOff val="25000"/>
                  </a:schemeClr>
                </a:solidFill>
              </a:rPr>
              <a:t>other</a:t>
            </a:r>
            <a:r>
              <a:rPr lang="cs-CZ" sz="1500" i="1" dirty="0">
                <a:solidFill>
                  <a:schemeClr val="tx1">
                    <a:lumMod val="75000"/>
                    <a:lumOff val="25000"/>
                  </a:schemeClr>
                </a:solidFill>
              </a:rPr>
              <a:t> species</a:t>
            </a:r>
            <a:r>
              <a:rPr lang="cs-CZ" sz="1500" dirty="0">
                <a:solidFill>
                  <a:schemeClr val="tx1">
                    <a:lumMod val="75000"/>
                    <a:lumOff val="25000"/>
                  </a:schemeClr>
                </a:solidFill>
              </a:rPr>
              <a:t>. Cambridge MA: Harvard University </a:t>
            </a:r>
            <a:r>
              <a:rPr lang="cs-CZ" sz="1500" dirty="0" err="1">
                <a:solidFill>
                  <a:schemeClr val="tx1">
                    <a:lumMod val="75000"/>
                    <a:lumOff val="25000"/>
                  </a:schemeClr>
                </a:solidFill>
              </a:rPr>
              <a:t>Press</a:t>
            </a:r>
            <a:r>
              <a:rPr lang="cs-CZ" sz="1500" dirty="0">
                <a:solidFill>
                  <a:schemeClr val="tx1">
                    <a:lumMod val="75000"/>
                    <a:lumOff val="25000"/>
                  </a:schemeClr>
                </a:solidFill>
              </a:rPr>
              <a:t>. </a:t>
            </a:r>
          </a:p>
        </p:txBody>
      </p:sp>
      <p:sp>
        <p:nvSpPr>
          <p:cNvPr id="256" name="Google Shape;256;p21"/>
          <p:cNvSpPr txBox="1">
            <a:spLocks noGrp="1"/>
          </p:cNvSpPr>
          <p:nvPr>
            <p:ph type="title"/>
          </p:nvPr>
        </p:nvSpPr>
        <p:spPr>
          <a:xfrm>
            <a:off x="9525" y="438151"/>
            <a:ext cx="10506075" cy="952500"/>
          </a:xfrm>
          <a:prstGeom prst="rect">
            <a:avLst/>
          </a:prstGeom>
          <a:noFill/>
          <a:ln>
            <a:noFill/>
          </a:ln>
        </p:spPr>
        <p:txBody>
          <a:bodyPr spcFirstLastPara="1" wrap="square" lIns="648000" tIns="45700" rIns="91425" bIns="0" anchor="ctr" anchorCtr="0">
            <a:normAutofit/>
          </a:bodyPr>
          <a:lstStyle/>
          <a:p>
            <a:pPr marL="0" lvl="0" indent="0" algn="l" rtl="0">
              <a:lnSpc>
                <a:spcPct val="90000"/>
              </a:lnSpc>
              <a:spcBef>
                <a:spcPts val="0"/>
              </a:spcBef>
              <a:spcAft>
                <a:spcPts val="0"/>
              </a:spcAft>
              <a:buClr>
                <a:schemeClr val="accent1"/>
              </a:buClr>
              <a:buSzPts val="3300"/>
              <a:buFont typeface="Arial"/>
              <a:buNone/>
            </a:pPr>
            <a:r>
              <a:rPr lang="cs-CZ"/>
              <a:t>LIST OF REFERENCES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2" name="Google Shape;262;p22"/>
          <p:cNvSpPr txBox="1">
            <a:spLocks noGrp="1"/>
          </p:cNvSpPr>
          <p:nvPr>
            <p:ph type="body" idx="1"/>
          </p:nvPr>
        </p:nvSpPr>
        <p:spPr>
          <a:xfrm>
            <a:off x="562" y="3626757"/>
            <a:ext cx="8713694" cy="1052639"/>
          </a:xfrm>
          <a:prstGeom prst="rect">
            <a:avLst/>
          </a:prstGeom>
          <a:noFill/>
          <a:ln>
            <a:noFill/>
          </a:ln>
        </p:spPr>
        <p:txBody>
          <a:bodyPr spcFirstLastPara="1" wrap="square" lIns="648000" tIns="72000" rIns="91425" bIns="45700" anchor="t" anchorCtr="0">
            <a:normAutofit/>
          </a:bodyPr>
          <a:lstStyle/>
          <a:p>
            <a:pPr marL="0" lvl="0" indent="0" algn="l" rtl="0">
              <a:lnSpc>
                <a:spcPct val="120000"/>
              </a:lnSpc>
              <a:spcBef>
                <a:spcPts val="0"/>
              </a:spcBef>
              <a:spcAft>
                <a:spcPts val="0"/>
              </a:spcAft>
              <a:buClr>
                <a:schemeClr val="accent6"/>
              </a:buClr>
              <a:buSzPts val="1600"/>
              <a:buNone/>
            </a:pPr>
            <a:r>
              <a:rPr lang="en-US" sz="2000" dirty="0"/>
              <a:t>Name of Lecturer</a:t>
            </a:r>
          </a:p>
          <a:p>
            <a:pPr marL="0" lvl="1" indent="0" algn="l" rtl="0">
              <a:lnSpc>
                <a:spcPct val="120000"/>
              </a:lnSpc>
              <a:spcBef>
                <a:spcPts val="200"/>
              </a:spcBef>
              <a:spcAft>
                <a:spcPts val="0"/>
              </a:spcAft>
              <a:buSzPts val="1200"/>
              <a:buNone/>
            </a:pPr>
            <a:r>
              <a:rPr lang="en-US" sz="1600" dirty="0">
                <a:solidFill>
                  <a:schemeClr val="accent6"/>
                </a:solidFill>
              </a:rPr>
              <a:t>Institution of Lecturer</a:t>
            </a:r>
          </a:p>
        </p:txBody>
      </p:sp>
      <p:sp>
        <p:nvSpPr>
          <p:cNvPr id="263" name="Google Shape;263;p22"/>
          <p:cNvSpPr txBox="1">
            <a:spLocks noGrp="1"/>
          </p:cNvSpPr>
          <p:nvPr>
            <p:ph type="ftr" idx="11"/>
          </p:nvPr>
        </p:nvSpPr>
        <p:spPr>
          <a:xfrm>
            <a:off x="940750" y="5396847"/>
            <a:ext cx="2495550" cy="279301"/>
          </a:xfrm>
          <a:prstGeom prst="rect">
            <a:avLst/>
          </a:prstGeom>
          <a:noFill/>
          <a:ln>
            <a:noFill/>
          </a:ln>
        </p:spPr>
        <p:txBody>
          <a:bodyPr spcFirstLastPara="1" wrap="square" lIns="0" tIns="45700" rIns="0" bIns="46800" anchor="ctr" anchorCtr="0">
            <a:noAutofit/>
          </a:bodyPr>
          <a:lstStyle/>
          <a:p>
            <a:pPr marL="0" lvl="0" indent="0" algn="l" rtl="0">
              <a:lnSpc>
                <a:spcPct val="100000"/>
              </a:lnSpc>
              <a:spcBef>
                <a:spcPts val="0"/>
              </a:spcBef>
              <a:spcAft>
                <a:spcPts val="0"/>
              </a:spcAft>
              <a:buClr>
                <a:schemeClr val="lt1"/>
              </a:buClr>
              <a:buSzPts val="1600"/>
              <a:buFont typeface="Arial"/>
              <a:buNone/>
            </a:pPr>
            <a:r>
              <a:rPr lang="cs-CZ" dirty="0"/>
              <a:t>+ call number</a:t>
            </a:r>
            <a:endParaRPr lang="cs-CZ" baseline="30000" dirty="0"/>
          </a:p>
        </p:txBody>
      </p:sp>
      <p:sp>
        <p:nvSpPr>
          <p:cNvPr id="264" name="Google Shape;264;p22"/>
          <p:cNvSpPr txBox="1">
            <a:spLocks noGrp="1"/>
          </p:cNvSpPr>
          <p:nvPr>
            <p:ph type="body" idx="2"/>
          </p:nvPr>
        </p:nvSpPr>
        <p:spPr>
          <a:xfrm>
            <a:off x="942975" y="5676148"/>
            <a:ext cx="3890282" cy="484019"/>
          </a:xfrm>
          <a:prstGeom prst="rect">
            <a:avLst/>
          </a:prstGeom>
          <a:noFill/>
          <a:ln>
            <a:noFill/>
          </a:ln>
        </p:spPr>
        <p:txBody>
          <a:bodyPr spcFirstLastPara="1" wrap="square" lIns="0" tIns="72000" rIns="91425" bIns="45700" anchor="t" anchorCtr="0">
            <a:normAutofit/>
          </a:bodyPr>
          <a:lstStyle/>
          <a:p>
            <a:pPr marL="0" marR="0" lvl="0" indent="0" algn="l" rtl="0">
              <a:lnSpc>
                <a:spcPct val="100000"/>
              </a:lnSpc>
              <a:spcBef>
                <a:spcPts val="0"/>
              </a:spcBef>
              <a:spcAft>
                <a:spcPts val="0"/>
              </a:spcAft>
              <a:buClr>
                <a:schemeClr val="lt1"/>
              </a:buClr>
              <a:buSzPct val="100000"/>
              <a:buFont typeface="Arial"/>
              <a:buNone/>
            </a:pPr>
            <a:r>
              <a:rPr lang="de-DE" dirty="0">
                <a:solidFill>
                  <a:schemeClr val="bg1"/>
                </a:solidFill>
              </a:rPr>
              <a:t>name@xyz.com</a:t>
            </a:r>
          </a:p>
        </p:txBody>
      </p:sp>
      <p:sp>
        <p:nvSpPr>
          <p:cNvPr id="9" name="Nadpis 1">
            <a:extLst>
              <a:ext uri="{FF2B5EF4-FFF2-40B4-BE49-F238E27FC236}">
                <a16:creationId xmlns:a16="http://schemas.microsoft.com/office/drawing/2014/main" id="{2907C155-246B-482E-9767-F15EFCD00999}"/>
              </a:ext>
            </a:extLst>
          </p:cNvPr>
          <p:cNvSpPr>
            <a:spLocks noGrp="1"/>
          </p:cNvSpPr>
          <p:nvPr>
            <p:ph type="title"/>
          </p:nvPr>
        </p:nvSpPr>
        <p:spPr>
          <a:xfrm>
            <a:off x="1682" y="1998617"/>
            <a:ext cx="8712574" cy="1052639"/>
          </a:xfrm>
        </p:spPr>
        <p:txBody>
          <a:bodyPr>
            <a:normAutofit/>
          </a:bodyPr>
          <a:lstStyle/>
          <a:p>
            <a:r>
              <a:rPr lang="en-US" dirty="0"/>
              <a:t>THANK YOU FOR YOUR ATTENTION</a:t>
            </a:r>
            <a:endParaRPr lang="cs-CZ"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9320F2BE-1BB8-BE53-867D-2BB72E89ADF0}"/>
              </a:ext>
            </a:extLst>
          </p:cNvPr>
          <p:cNvSpPr>
            <a:spLocks noGrp="1"/>
          </p:cNvSpPr>
          <p:nvPr>
            <p:ph sz="half" idx="2"/>
          </p:nvPr>
        </p:nvSpPr>
        <p:spPr>
          <a:xfrm>
            <a:off x="4" y="809625"/>
            <a:ext cx="10079521" cy="3481718"/>
          </a:xfrm>
        </p:spPr>
        <p:txBody>
          <a:bodyPr/>
          <a:lstStyle/>
          <a:p>
            <a:r>
              <a:rPr lang="cs-CZ" dirty="0" err="1"/>
              <a:t>How</a:t>
            </a:r>
            <a:r>
              <a:rPr lang="cs-CZ" dirty="0"/>
              <a:t> to </a:t>
            </a:r>
            <a:r>
              <a:rPr lang="cs-CZ" dirty="0" err="1"/>
              <a:t>define</a:t>
            </a:r>
            <a:r>
              <a:rPr lang="cs-CZ" dirty="0"/>
              <a:t> </a:t>
            </a:r>
            <a:r>
              <a:rPr lang="cs-CZ" dirty="0" err="1"/>
              <a:t>agriculture</a:t>
            </a:r>
            <a:r>
              <a:rPr lang="cs-CZ" dirty="0"/>
              <a:t>?</a:t>
            </a:r>
          </a:p>
        </p:txBody>
      </p:sp>
    </p:spTree>
    <p:extLst>
      <p:ext uri="{BB962C8B-B14F-4D97-AF65-F5344CB8AC3E}">
        <p14:creationId xmlns:p14="http://schemas.microsoft.com/office/powerpoint/2010/main" val="1781974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4" name="Google Shape;264;p22"/>
          <p:cNvSpPr txBox="1">
            <a:spLocks noGrp="1"/>
          </p:cNvSpPr>
          <p:nvPr>
            <p:ph type="body" idx="2"/>
          </p:nvPr>
        </p:nvSpPr>
        <p:spPr>
          <a:xfrm>
            <a:off x="942975" y="5676148"/>
            <a:ext cx="3890282" cy="484019"/>
          </a:xfrm>
          <a:prstGeom prst="rect">
            <a:avLst/>
          </a:prstGeom>
          <a:noFill/>
          <a:ln>
            <a:noFill/>
          </a:ln>
        </p:spPr>
        <p:txBody>
          <a:bodyPr spcFirstLastPara="1" wrap="square" lIns="0" tIns="72000" rIns="91425" bIns="45700" anchor="t" anchorCtr="0">
            <a:normAutofit/>
          </a:bodyPr>
          <a:lstStyle/>
          <a:p>
            <a:pPr marL="0" marR="0" lvl="0" indent="0" algn="l" rtl="0">
              <a:lnSpc>
                <a:spcPct val="100000"/>
              </a:lnSpc>
              <a:spcBef>
                <a:spcPts val="0"/>
              </a:spcBef>
              <a:spcAft>
                <a:spcPts val="0"/>
              </a:spcAft>
              <a:buClr>
                <a:schemeClr val="lt1"/>
              </a:buClr>
              <a:buSzPct val="100000"/>
              <a:buFont typeface="Arial"/>
              <a:buNone/>
            </a:pPr>
            <a:r>
              <a:rPr lang="cs-CZ" dirty="0">
                <a:solidFill>
                  <a:schemeClr val="bg1"/>
                </a:solidFill>
              </a:rPr>
              <a:t>hudcova@jabok.cz,</a:t>
            </a:r>
            <a:r>
              <a:rPr lang="de-DE" dirty="0">
                <a:solidFill>
                  <a:schemeClr val="bg1"/>
                </a:solidFill>
              </a:rPr>
              <a:t> </a:t>
            </a:r>
            <a:r>
              <a:rPr lang="cs-CZ" dirty="0">
                <a:solidFill>
                  <a:schemeClr val="bg1"/>
                </a:solidFill>
              </a:rPr>
              <a:t>parizek@jabok.cz </a:t>
            </a:r>
            <a:endParaRPr dirty="0">
              <a:solidFill>
                <a:schemeClr val="bg1"/>
              </a:solidFill>
            </a:endParaRPr>
          </a:p>
        </p:txBody>
      </p:sp>
      <p:pic>
        <p:nvPicPr>
          <p:cNvPr id="16" name="Picture 2" descr="https://mirrors.creativecommons.org/presskit/buttons/88x31/png/by-nc.png">
            <a:extLst>
              <a:ext uri="{FF2B5EF4-FFF2-40B4-BE49-F238E27FC236}">
                <a16:creationId xmlns:a16="http://schemas.microsoft.com/office/drawing/2014/main" id="{3370A422-85BB-4E58-B5A7-FF7F0E9F50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77" y="2437098"/>
            <a:ext cx="1361196" cy="476250"/>
          </a:xfrm>
          <a:prstGeom prst="rect">
            <a:avLst/>
          </a:prstGeom>
          <a:noFill/>
          <a:extLst>
            <a:ext uri="{909E8E84-426E-40DD-AFC4-6F175D3DCCD1}">
              <a14:hiddenFill xmlns:a14="http://schemas.microsoft.com/office/drawing/2010/main">
                <a:solidFill>
                  <a:srgbClr val="FFFFFF"/>
                </a:solidFill>
              </a14:hiddenFill>
            </a:ext>
          </a:extLst>
        </p:spPr>
      </p:pic>
      <p:sp>
        <p:nvSpPr>
          <p:cNvPr id="17" name="Rechteck 16">
            <a:extLst>
              <a:ext uri="{FF2B5EF4-FFF2-40B4-BE49-F238E27FC236}">
                <a16:creationId xmlns:a16="http://schemas.microsoft.com/office/drawing/2014/main" id="{2475AF92-2DD8-4D4B-A3F7-23AD616006E7}"/>
              </a:ext>
            </a:extLst>
          </p:cNvPr>
          <p:cNvSpPr/>
          <p:nvPr/>
        </p:nvSpPr>
        <p:spPr>
          <a:xfrm>
            <a:off x="1781173" y="2451683"/>
            <a:ext cx="10143097" cy="461665"/>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Farming with Refugees and forced displaced people - Agriculture as a path of inclusion © 2022 by </a:t>
            </a:r>
            <a:r>
              <a:rPr lang="en-US" sz="1200" dirty="0" err="1">
                <a:solidFill>
                  <a:schemeClr val="bg1"/>
                </a:solidFill>
                <a:latin typeface="Arial" panose="020B0604020202020204" pitchFamily="34" charset="0"/>
                <a:cs typeface="Arial" panose="020B0604020202020204" pitchFamily="34" charset="0"/>
              </a:rPr>
              <a:t>SoFarTEAM</a:t>
            </a:r>
            <a:r>
              <a:rPr lang="en-US" sz="1200" dirty="0">
                <a:solidFill>
                  <a:schemeClr val="bg1"/>
                </a:solidFill>
                <a:latin typeface="Arial" panose="020B0604020202020204" pitchFamily="34" charset="0"/>
                <a:cs typeface="Arial" panose="020B0604020202020204" pitchFamily="34" charset="0"/>
              </a:rPr>
              <a:t> is licensed under CC BY-NC 4.0. </a:t>
            </a:r>
          </a:p>
          <a:p>
            <a:r>
              <a:rPr lang="en-US" sz="1200" dirty="0">
                <a:solidFill>
                  <a:schemeClr val="bg1"/>
                </a:solidFill>
                <a:latin typeface="Arial" panose="020B0604020202020204" pitchFamily="34" charset="0"/>
                <a:cs typeface="Arial" panose="020B0604020202020204" pitchFamily="34" charset="0"/>
              </a:rPr>
              <a:t>To view a copy of this license, visit http://creativecommons.org/licenses/by-nc/4.0/</a:t>
            </a:r>
            <a:endParaRPr lang="de-DE" sz="1200" dirty="0">
              <a:solidFill>
                <a:schemeClr val="bg1"/>
              </a:solidFill>
              <a:latin typeface="Arial" panose="020B0604020202020204" pitchFamily="34" charset="0"/>
              <a:cs typeface="Arial" panose="020B0604020202020204" pitchFamily="34" charset="0"/>
            </a:endParaRPr>
          </a:p>
        </p:txBody>
      </p:sp>
      <p:sp>
        <p:nvSpPr>
          <p:cNvPr id="18" name="Rechteck 17">
            <a:extLst>
              <a:ext uri="{FF2B5EF4-FFF2-40B4-BE49-F238E27FC236}">
                <a16:creationId xmlns:a16="http://schemas.microsoft.com/office/drawing/2014/main" id="{084269D7-26C9-476B-974C-D3C456C06F59}"/>
              </a:ext>
            </a:extLst>
          </p:cNvPr>
          <p:cNvSpPr/>
          <p:nvPr/>
        </p:nvSpPr>
        <p:spPr>
          <a:xfrm>
            <a:off x="564757" y="3566116"/>
            <a:ext cx="6416614" cy="1815882"/>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The slides were created by </a:t>
            </a:r>
            <a:r>
              <a:rPr lang="en-US" sz="1600" dirty="0" err="1">
                <a:solidFill>
                  <a:schemeClr val="bg1"/>
                </a:solidFill>
                <a:latin typeface="Arial" panose="020B0604020202020204" pitchFamily="34" charset="0"/>
                <a:cs typeface="Arial" panose="020B0604020202020204" pitchFamily="34" charset="0"/>
              </a:rPr>
              <a:t>Eliška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Hudcová</a:t>
            </a:r>
            <a:r>
              <a:rPr lang="en-US" sz="1600" dirty="0">
                <a:solidFill>
                  <a:schemeClr val="bg1"/>
                </a:solidFill>
                <a:latin typeface="Arial" panose="020B0604020202020204" pitchFamily="34" charset="0"/>
                <a:cs typeface="Arial" panose="020B0604020202020204" pitchFamily="34" charset="0"/>
              </a:rPr>
              <a:t> and Michal </a:t>
            </a:r>
            <a:r>
              <a:rPr lang="en-US" sz="1600" dirty="0" err="1">
                <a:solidFill>
                  <a:schemeClr val="bg1"/>
                </a:solidFill>
                <a:latin typeface="Arial" panose="020B0604020202020204" pitchFamily="34" charset="0"/>
                <a:cs typeface="Arial" panose="020B0604020202020204" pitchFamily="34" charset="0"/>
              </a:rPr>
              <a:t>Pařízek</a:t>
            </a:r>
            <a:r>
              <a:rPr lang="en-US" sz="1600" dirty="0">
                <a:solidFill>
                  <a:schemeClr val="bg1"/>
                </a:solidFill>
                <a:latin typeface="Arial" panose="020B0604020202020204" pitchFamily="34" charset="0"/>
                <a:cs typeface="Arial" panose="020B0604020202020204" pitchFamily="34" charset="0"/>
              </a:rPr>
              <a:t> </a:t>
            </a:r>
          </a:p>
          <a:p>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Contact:</a:t>
            </a:r>
          </a:p>
          <a:p>
            <a:r>
              <a:rPr lang="en-US" sz="1600" dirty="0" err="1">
                <a:solidFill>
                  <a:schemeClr val="bg1"/>
                </a:solidFill>
                <a:latin typeface="Arial" panose="020B0604020202020204" pitchFamily="34" charset="0"/>
                <a:cs typeface="Arial" panose="020B0604020202020204" pitchFamily="34" charset="0"/>
              </a:rPr>
              <a:t>Jabok</a:t>
            </a:r>
            <a:r>
              <a:rPr lang="en-US" sz="1600" dirty="0">
                <a:solidFill>
                  <a:schemeClr val="bg1"/>
                </a:solidFill>
                <a:latin typeface="Arial" panose="020B0604020202020204" pitchFamily="34" charset="0"/>
                <a:cs typeface="Arial" panose="020B0604020202020204" pitchFamily="34" charset="0"/>
              </a:rPr>
              <a:t> - Academy of Social Pedagogy and Theology</a:t>
            </a:r>
          </a:p>
          <a:p>
            <a:r>
              <a:rPr lang="de-DE" sz="1600" dirty="0" err="1">
                <a:solidFill>
                  <a:schemeClr val="bg1"/>
                </a:solidFill>
                <a:latin typeface="Arial" panose="020B0604020202020204" pitchFamily="34" charset="0"/>
                <a:cs typeface="Arial" panose="020B0604020202020204" pitchFamily="34" charset="0"/>
              </a:rPr>
              <a:t>Salmovská</a:t>
            </a:r>
            <a:r>
              <a:rPr lang="de-DE" sz="1600" dirty="0">
                <a:solidFill>
                  <a:schemeClr val="bg1"/>
                </a:solidFill>
                <a:latin typeface="Arial" panose="020B0604020202020204" pitchFamily="34" charset="0"/>
                <a:cs typeface="Arial" panose="020B0604020202020204" pitchFamily="34" charset="0"/>
              </a:rPr>
              <a:t> 8</a:t>
            </a:r>
          </a:p>
          <a:p>
            <a:r>
              <a:rPr lang="de-DE" sz="1600" dirty="0">
                <a:solidFill>
                  <a:schemeClr val="bg1"/>
                </a:solidFill>
                <a:latin typeface="Arial" panose="020B0604020202020204" pitchFamily="34" charset="0"/>
                <a:cs typeface="Arial" panose="020B0604020202020204" pitchFamily="34" charset="0"/>
              </a:rPr>
              <a:t>120 00 Praha 2, Czech </a:t>
            </a:r>
            <a:r>
              <a:rPr lang="de-DE" sz="1600">
                <a:solidFill>
                  <a:schemeClr val="bg1"/>
                </a:solidFill>
                <a:latin typeface="Arial" panose="020B0604020202020204" pitchFamily="34" charset="0"/>
                <a:cs typeface="Arial" panose="020B0604020202020204" pitchFamily="34" charset="0"/>
              </a:rPr>
              <a:t>Republic</a:t>
            </a:r>
            <a:endParaRPr lang="de-DE" sz="1600" dirty="0">
              <a:solidFill>
                <a:schemeClr val="bg1"/>
              </a:solidFill>
              <a:latin typeface="Arial" panose="020B0604020202020204" pitchFamily="34" charset="0"/>
              <a:cs typeface="Arial" panose="020B0604020202020204" pitchFamily="34" charset="0"/>
            </a:endParaRPr>
          </a:p>
        </p:txBody>
      </p:sp>
      <p:sp>
        <p:nvSpPr>
          <p:cNvPr id="19" name="Rechteck 18">
            <a:extLst>
              <a:ext uri="{FF2B5EF4-FFF2-40B4-BE49-F238E27FC236}">
                <a16:creationId xmlns:a16="http://schemas.microsoft.com/office/drawing/2014/main" id="{F2475B74-914F-4283-9263-AFCBCD1E43B2}"/>
              </a:ext>
            </a:extLst>
          </p:cNvPr>
          <p:cNvSpPr/>
          <p:nvPr/>
        </p:nvSpPr>
        <p:spPr>
          <a:xfrm>
            <a:off x="504310" y="5372100"/>
            <a:ext cx="466725" cy="347364"/>
          </a:xfrm>
          <a:prstGeom prst="rect">
            <a:avLst/>
          </a:prstGeom>
          <a:solidFill>
            <a:srgbClr val="04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812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5761E1F1-F3F7-C168-BEFC-A69E30B38C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cs-CZ" smtClean="0"/>
              <a:pPr marL="0" lvl="0" indent="0" algn="r" rtl="0">
                <a:spcBef>
                  <a:spcPts val="0"/>
                </a:spcBef>
                <a:spcAft>
                  <a:spcPts val="0"/>
                </a:spcAft>
                <a:buNone/>
              </a:pPr>
              <a:t>4</a:t>
            </a:fld>
            <a:endParaRPr lang="cs-CZ"/>
          </a:p>
        </p:txBody>
      </p:sp>
      <p:sp>
        <p:nvSpPr>
          <p:cNvPr id="4" name="Zástupný text 3">
            <a:extLst>
              <a:ext uri="{FF2B5EF4-FFF2-40B4-BE49-F238E27FC236}">
                <a16:creationId xmlns:a16="http://schemas.microsoft.com/office/drawing/2014/main" id="{9A029FEF-746B-35C7-E8A1-BFABDE70842C}"/>
              </a:ext>
            </a:extLst>
          </p:cNvPr>
          <p:cNvSpPr>
            <a:spLocks noGrp="1"/>
          </p:cNvSpPr>
          <p:nvPr>
            <p:ph type="body" idx="2"/>
          </p:nvPr>
        </p:nvSpPr>
        <p:spPr>
          <a:xfrm>
            <a:off x="648000" y="1411550"/>
            <a:ext cx="10934701" cy="5228947"/>
          </a:xfrm>
        </p:spPr>
        <p:txBody>
          <a:bodyPr>
            <a:normAutofit/>
          </a:bodyPr>
          <a:lstStyle/>
          <a:p>
            <a:pPr marL="685800" indent="-457200">
              <a:buFont typeface="Arial" panose="020B0604020202020204" pitchFamily="34" charset="0"/>
              <a:buChar char="•"/>
            </a:pPr>
            <a:r>
              <a:rPr lang="en-US" sz="3200"/>
              <a:t>Agriculture is part of civilization. </a:t>
            </a:r>
            <a:endParaRPr lang="cs-CZ" sz="3200"/>
          </a:p>
          <a:p>
            <a:pPr marL="685800" indent="-457200">
              <a:buFont typeface="Arial" panose="020B0604020202020204" pitchFamily="34" charset="0"/>
              <a:buChar char="•"/>
            </a:pPr>
            <a:r>
              <a:rPr lang="en-US" sz="3200"/>
              <a:t>It fulfills needs: food, clothing, protection of the landscape and nature, protection of historical wealth, preservation of biodiversity, etc.</a:t>
            </a:r>
            <a:endParaRPr lang="cs-CZ" sz="3200"/>
          </a:p>
          <a:p>
            <a:pPr marL="685800" indent="-457200">
              <a:buFont typeface="Arial" panose="020B0604020202020204" pitchFamily="34" charset="0"/>
              <a:buChar char="•"/>
            </a:pPr>
            <a:r>
              <a:rPr lang="en-US" sz="3200"/>
              <a:t>Agriculture is a science, an art, a profession, a source of raw materials for further processing. </a:t>
            </a:r>
            <a:endParaRPr lang="cs-CZ" sz="3200"/>
          </a:p>
          <a:p>
            <a:pPr marL="685800" indent="-457200">
              <a:buFont typeface="Arial" panose="020B0604020202020204" pitchFamily="34" charset="0"/>
              <a:buChar char="•"/>
            </a:pPr>
            <a:r>
              <a:rPr lang="en-US" sz="3200"/>
              <a:t>It is part of the use of water resources, soil, ensures nutrition, affects health, consumption of food and feed, part of tourism. It interweaves economic, social, political, environmental and cultural systems.</a:t>
            </a:r>
            <a:endParaRPr lang="cs-CZ" sz="3200" dirty="0"/>
          </a:p>
        </p:txBody>
      </p:sp>
      <p:sp>
        <p:nvSpPr>
          <p:cNvPr id="5" name="Nadpis 4">
            <a:extLst>
              <a:ext uri="{FF2B5EF4-FFF2-40B4-BE49-F238E27FC236}">
                <a16:creationId xmlns:a16="http://schemas.microsoft.com/office/drawing/2014/main" id="{E0D856E6-7E86-C670-835C-72718CA48D14}"/>
              </a:ext>
            </a:extLst>
          </p:cNvPr>
          <p:cNvSpPr>
            <a:spLocks noGrp="1"/>
          </p:cNvSpPr>
          <p:nvPr>
            <p:ph type="title"/>
          </p:nvPr>
        </p:nvSpPr>
        <p:spPr/>
        <p:txBody>
          <a:bodyPr/>
          <a:lstStyle/>
          <a:p>
            <a:r>
              <a:rPr lang="cs-CZ"/>
              <a:t>ABOUT AGRICULTURE</a:t>
            </a:r>
            <a:endParaRPr lang="cs-CZ" dirty="0"/>
          </a:p>
        </p:txBody>
      </p:sp>
    </p:spTree>
    <p:extLst>
      <p:ext uri="{BB962C8B-B14F-4D97-AF65-F5344CB8AC3E}">
        <p14:creationId xmlns:p14="http://schemas.microsoft.com/office/powerpoint/2010/main" val="3711422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9320F2BE-1BB8-BE53-867D-2BB72E89ADF0}"/>
              </a:ext>
            </a:extLst>
          </p:cNvPr>
          <p:cNvSpPr>
            <a:spLocks noGrp="1"/>
          </p:cNvSpPr>
          <p:nvPr>
            <p:ph sz="half" idx="2"/>
          </p:nvPr>
        </p:nvSpPr>
        <p:spPr/>
        <p:txBody>
          <a:bodyPr/>
          <a:lstStyle/>
          <a:p>
            <a:r>
              <a:rPr lang="cs-CZ" dirty="0" err="1"/>
              <a:t>How</a:t>
            </a:r>
            <a:r>
              <a:rPr lang="cs-CZ" dirty="0"/>
              <a:t> to </a:t>
            </a:r>
            <a:r>
              <a:rPr lang="cs-CZ" dirty="0" err="1"/>
              <a:t>define</a:t>
            </a:r>
            <a:r>
              <a:rPr lang="cs-CZ" dirty="0"/>
              <a:t> </a:t>
            </a:r>
            <a:r>
              <a:rPr lang="cs-CZ" dirty="0" err="1"/>
              <a:t>social</a:t>
            </a:r>
            <a:r>
              <a:rPr lang="cs-CZ" dirty="0"/>
              <a:t> </a:t>
            </a:r>
            <a:r>
              <a:rPr lang="cs-CZ" dirty="0" err="1"/>
              <a:t>work</a:t>
            </a:r>
            <a:r>
              <a:rPr lang="cs-CZ" dirty="0"/>
              <a:t>?</a:t>
            </a:r>
          </a:p>
        </p:txBody>
      </p:sp>
    </p:spTree>
    <p:extLst>
      <p:ext uri="{BB962C8B-B14F-4D97-AF65-F5344CB8AC3E}">
        <p14:creationId xmlns:p14="http://schemas.microsoft.com/office/powerpoint/2010/main" val="4149705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7"/>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Autofit/>
          </a:bodyPr>
          <a:lstStyle/>
          <a:p>
            <a:pPr marL="0" lvl="0" indent="0" algn="r" rtl="0">
              <a:lnSpc>
                <a:spcPct val="121363"/>
              </a:lnSpc>
              <a:spcBef>
                <a:spcPts val="0"/>
              </a:spcBef>
              <a:spcAft>
                <a:spcPts val="0"/>
              </a:spcAft>
              <a:buNone/>
            </a:pPr>
            <a:fld id="{00000000-1234-1234-1234-123412341234}" type="slidenum">
              <a:rPr lang="cs-CZ" smtClean="0"/>
              <a:pPr marL="0" lvl="0" indent="0" algn="r" rtl="0">
                <a:lnSpc>
                  <a:spcPct val="121363"/>
                </a:lnSpc>
                <a:spcBef>
                  <a:spcPts val="0"/>
                </a:spcBef>
                <a:spcAft>
                  <a:spcPts val="0"/>
                </a:spcAft>
                <a:buNone/>
              </a:pPr>
              <a:t>6</a:t>
            </a:fld>
            <a:endParaRPr lang="cs-CZ"/>
          </a:p>
        </p:txBody>
      </p:sp>
      <p:sp>
        <p:nvSpPr>
          <p:cNvPr id="134" name="Google Shape;134;p7"/>
          <p:cNvSpPr txBox="1">
            <a:spLocks noGrp="1"/>
          </p:cNvSpPr>
          <p:nvPr>
            <p:ph type="title"/>
          </p:nvPr>
        </p:nvSpPr>
        <p:spPr>
          <a:xfrm>
            <a:off x="648000" y="668337"/>
            <a:ext cx="10726738" cy="836079"/>
          </a:xfrm>
          <a:prstGeom prst="rect">
            <a:avLst/>
          </a:prstGeom>
          <a:noFill/>
          <a:ln>
            <a:noFill/>
          </a:ln>
        </p:spPr>
        <p:txBody>
          <a:bodyPr spcFirstLastPara="1" wrap="square" lIns="0" tIns="46800" rIns="91425" bIns="45700" anchor="t" anchorCtr="0">
            <a:noAutofit/>
          </a:bodyPr>
          <a:lstStyle/>
          <a:p>
            <a:pPr marL="0" lvl="0" indent="0" algn="l" rtl="0">
              <a:lnSpc>
                <a:spcPct val="109677"/>
              </a:lnSpc>
              <a:spcBef>
                <a:spcPts val="0"/>
              </a:spcBef>
              <a:spcAft>
                <a:spcPts val="0"/>
              </a:spcAft>
              <a:buClr>
                <a:schemeClr val="accent1"/>
              </a:buClr>
              <a:buSzPts val="3100"/>
              <a:buFont typeface="Arial"/>
              <a:buNone/>
            </a:pPr>
            <a:r>
              <a:rPr lang="en-US"/>
              <a:t>GLOBAL DEFINITION OF SOCIAL WORK</a:t>
            </a:r>
          </a:p>
        </p:txBody>
      </p:sp>
      <p:sp>
        <p:nvSpPr>
          <p:cNvPr id="135" name="Google Shape;135;p7"/>
          <p:cNvSpPr txBox="1">
            <a:spLocks noGrp="1"/>
          </p:cNvSpPr>
          <p:nvPr>
            <p:ph type="body" idx="2"/>
          </p:nvPr>
        </p:nvSpPr>
        <p:spPr>
          <a:xfrm>
            <a:off x="648000" y="1876425"/>
            <a:ext cx="9744229" cy="4423631"/>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600"/>
              </a:spcBef>
              <a:spcAft>
                <a:spcPts val="0"/>
              </a:spcAft>
              <a:buClr>
                <a:srgbClr val="333333"/>
              </a:buClr>
              <a:buSzPts val="2800"/>
              <a:buNone/>
            </a:pPr>
            <a:r>
              <a:rPr lang="en-US" sz="2400" b="0" i="0" dirty="0">
                <a:solidFill>
                  <a:srgbClr val="333333"/>
                </a:solidFill>
                <a:latin typeface="Arial"/>
                <a:ea typeface="Arial"/>
                <a:cs typeface="Arial"/>
                <a:sym typeface="Arial"/>
              </a:rPr>
              <a:t>“Social work is a practice-based profession and an academic discipline that promotes social change and development, social cohesion, and the empowerment and liberation of people. Principles of </a:t>
            </a:r>
            <a:r>
              <a:rPr lang="en-US" sz="2400" b="1" i="0" dirty="0">
                <a:solidFill>
                  <a:srgbClr val="333333"/>
                </a:solidFill>
                <a:latin typeface="Arial"/>
                <a:ea typeface="Arial"/>
                <a:cs typeface="Arial"/>
                <a:sym typeface="Arial"/>
              </a:rPr>
              <a:t>social justice, human rights, collective responsibility and respect for diversities</a:t>
            </a:r>
            <a:r>
              <a:rPr lang="en-US" sz="2400" b="0" i="0" dirty="0">
                <a:solidFill>
                  <a:srgbClr val="333333"/>
                </a:solidFill>
                <a:latin typeface="Arial"/>
                <a:ea typeface="Arial"/>
                <a:cs typeface="Arial"/>
                <a:sym typeface="Arial"/>
              </a:rPr>
              <a:t> are central to social work. Underpinned by theories of social work, social sciences, humanities and indigenous knowledges, social work</a:t>
            </a:r>
            <a:r>
              <a:rPr lang="en-US" sz="2400" b="0" i="1" dirty="0">
                <a:solidFill>
                  <a:srgbClr val="333333"/>
                </a:solidFill>
                <a:latin typeface="Arial"/>
                <a:ea typeface="Arial"/>
                <a:cs typeface="Arial"/>
                <a:sym typeface="Arial"/>
              </a:rPr>
              <a:t> </a:t>
            </a:r>
            <a:r>
              <a:rPr lang="en-US" sz="2400" b="0" i="0" dirty="0">
                <a:solidFill>
                  <a:srgbClr val="333333"/>
                </a:solidFill>
                <a:latin typeface="Arial"/>
                <a:ea typeface="Arial"/>
                <a:cs typeface="Arial"/>
                <a:sym typeface="Arial"/>
              </a:rPr>
              <a:t>engages people and structures to address life challenges and enhance wellbeing.”</a:t>
            </a:r>
          </a:p>
          <a:p>
            <a:pPr marL="0" lvl="0" indent="0" algn="l" rtl="0">
              <a:lnSpc>
                <a:spcPct val="90000"/>
              </a:lnSpc>
              <a:spcBef>
                <a:spcPts val="1000"/>
              </a:spcBef>
              <a:spcAft>
                <a:spcPts val="0"/>
              </a:spcAft>
              <a:buClr>
                <a:schemeClr val="dk1"/>
              </a:buClr>
              <a:buSzPts val="2800"/>
              <a:buNone/>
            </a:pPr>
            <a:endParaRPr lang="en-US" dirty="0"/>
          </a:p>
          <a:p>
            <a:pPr marL="0" lvl="0" indent="0" algn="l" rtl="0">
              <a:lnSpc>
                <a:spcPct val="90000"/>
              </a:lnSpc>
              <a:spcBef>
                <a:spcPts val="1000"/>
              </a:spcBef>
              <a:spcAft>
                <a:spcPts val="0"/>
              </a:spcAft>
              <a:buClr>
                <a:schemeClr val="dk1"/>
              </a:buClr>
              <a:buSzPts val="2000"/>
              <a:buNone/>
            </a:pPr>
            <a:r>
              <a:rPr lang="en-US" sz="2000" dirty="0"/>
              <a:t>Approved by the IFSW General Meeting and the IASSW General Assembly in July 2014, </a:t>
            </a:r>
            <a:r>
              <a:rPr lang="en-US" sz="2000" u="sng" dirty="0">
                <a:solidFill>
                  <a:schemeClr val="hlink"/>
                </a:solidFill>
                <a:hlinkClick r:id="rId3"/>
              </a:rPr>
              <a:t>Global Definition of Social Work – International Federation of Social Workers (ifsw.org)</a:t>
            </a:r>
            <a:endParaRPr lang="en-US"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A6495A4-3873-3DBD-CF39-47D0EE0BF9BC}"/>
              </a:ext>
            </a:extLst>
          </p:cNvPr>
          <p:cNvSpPr>
            <a:spLocks noGrp="1"/>
          </p:cNvSpPr>
          <p:nvPr>
            <p:ph type="sldNum" idx="12"/>
          </p:nvPr>
        </p:nvSpPr>
        <p:spPr>
          <a:xfrm>
            <a:off x="9439275" y="6300057"/>
            <a:ext cx="2743200" cy="545243"/>
          </a:xfrm>
        </p:spPr>
        <p:txBody>
          <a:bodyPr/>
          <a:lstStyle/>
          <a:p>
            <a:pPr lvl="0"/>
            <a:fld id="{00000000-1234-1234-1234-123412341234}" type="slidenum">
              <a:rPr lang="cs-CZ" smtClean="0"/>
              <a:pPr lvl="0"/>
              <a:t>7</a:t>
            </a:fld>
            <a:endParaRPr lang="cs-CZ"/>
          </a:p>
        </p:txBody>
      </p:sp>
      <p:sp>
        <p:nvSpPr>
          <p:cNvPr id="20" name="Textplatzhalter 19">
            <a:extLst>
              <a:ext uri="{FF2B5EF4-FFF2-40B4-BE49-F238E27FC236}">
                <a16:creationId xmlns:a16="http://schemas.microsoft.com/office/drawing/2014/main" id="{74A137A2-9E00-4533-84FE-77FE1BB30B48}"/>
              </a:ext>
            </a:extLst>
          </p:cNvPr>
          <p:cNvSpPr>
            <a:spLocks noGrp="1"/>
          </p:cNvSpPr>
          <p:nvPr>
            <p:ph type="body" idx="2"/>
          </p:nvPr>
        </p:nvSpPr>
        <p:spPr>
          <a:xfrm>
            <a:off x="648000" y="1335314"/>
            <a:ext cx="10934701" cy="5849257"/>
          </a:xfrm>
        </p:spPr>
        <p:txBody>
          <a:bodyPr>
            <a:normAutofit/>
          </a:bodyPr>
          <a:lstStyle/>
          <a:p>
            <a:pPr marL="0" indent="0"/>
            <a:r>
              <a:rPr lang="en-US" sz="2300" dirty="0"/>
              <a:t>In 2012 the European Economic and Social Committee framed an Opinion on social farming.</a:t>
            </a:r>
          </a:p>
          <a:p>
            <a:pPr marL="0" indent="0">
              <a:spcBef>
                <a:spcPts val="2400"/>
              </a:spcBef>
            </a:pPr>
            <a:r>
              <a:rPr lang="en-US" sz="2300" dirty="0"/>
              <a:t>The EESC defines Social Farming in the following way:</a:t>
            </a:r>
          </a:p>
          <a:p>
            <a:pPr marL="0" indent="0">
              <a:lnSpc>
                <a:spcPct val="100000"/>
              </a:lnSpc>
              <a:spcBef>
                <a:spcPts val="600"/>
              </a:spcBef>
            </a:pPr>
            <a:r>
              <a:rPr lang="en-US" sz="2300" dirty="0"/>
              <a:t>Social Farming adopts a multifunctional view of agriculture that </a:t>
            </a:r>
            <a:r>
              <a:rPr lang="en-US" sz="2300" b="1" dirty="0"/>
              <a:t>combines farming with</a:t>
            </a:r>
            <a:br>
              <a:rPr lang="en-US" sz="2300" b="1" dirty="0"/>
            </a:br>
            <a:r>
              <a:rPr lang="en-US" sz="2300" b="1" dirty="0"/>
              <a:t>social services/health care </a:t>
            </a:r>
            <a:r>
              <a:rPr lang="en-US" sz="2300" dirty="0"/>
              <a:t>at local level. It can help to improve social and environmental awareness, in accordance with social and solidarity principles.</a:t>
            </a:r>
          </a:p>
          <a:p>
            <a:pPr marL="0" indent="0">
              <a:lnSpc>
                <a:spcPct val="100000"/>
              </a:lnSpc>
              <a:spcBef>
                <a:spcPts val="2400"/>
              </a:spcBef>
            </a:pPr>
            <a:r>
              <a:rPr lang="en-US" sz="2300" dirty="0"/>
              <a:t>Even though social farming comprises a very wide range of activities, they always have two elements in common:</a:t>
            </a:r>
          </a:p>
          <a:p>
            <a:pPr marL="457200" lvl="1" indent="0">
              <a:lnSpc>
                <a:spcPct val="100000"/>
              </a:lnSpc>
              <a:spcBef>
                <a:spcPts val="600"/>
              </a:spcBef>
              <a:buNone/>
            </a:pPr>
            <a:r>
              <a:rPr lang="en-US" sz="2300" b="1" dirty="0"/>
              <a:t>a) the activities take place on a farm or market garden and</a:t>
            </a:r>
          </a:p>
          <a:p>
            <a:pPr marL="457200" lvl="1" indent="0">
              <a:lnSpc>
                <a:spcPct val="100000"/>
              </a:lnSpc>
              <a:spcBef>
                <a:spcPts val="600"/>
              </a:spcBef>
              <a:buNone/>
            </a:pPr>
            <a:r>
              <a:rPr lang="en-US" sz="2300" b="1" dirty="0"/>
              <a:t>b) they are designed for people who – either temporarily or permanently – have </a:t>
            </a:r>
            <a:br>
              <a:rPr lang="en-US" sz="2300" b="1" dirty="0"/>
            </a:br>
            <a:r>
              <a:rPr lang="en-US" sz="2300" b="1" dirty="0"/>
              <a:t>     specific needs, including educational needs.</a:t>
            </a:r>
          </a:p>
          <a:p>
            <a:pPr indent="0"/>
            <a:endParaRPr lang="en-US" sz="2300" dirty="0"/>
          </a:p>
          <a:p>
            <a:pPr indent="0"/>
            <a:endParaRPr lang="de-DE" sz="2300" dirty="0"/>
          </a:p>
        </p:txBody>
      </p:sp>
      <p:sp>
        <p:nvSpPr>
          <p:cNvPr id="5" name="Nadpis 4">
            <a:extLst>
              <a:ext uri="{FF2B5EF4-FFF2-40B4-BE49-F238E27FC236}">
                <a16:creationId xmlns:a16="http://schemas.microsoft.com/office/drawing/2014/main" id="{D43770B5-D44E-41D9-8A09-78E04FD29EBF}"/>
              </a:ext>
            </a:extLst>
          </p:cNvPr>
          <p:cNvSpPr>
            <a:spLocks noGrp="1"/>
          </p:cNvSpPr>
          <p:nvPr>
            <p:ph type="title"/>
          </p:nvPr>
        </p:nvSpPr>
        <p:spPr>
          <a:xfrm>
            <a:off x="648000" y="668337"/>
            <a:ext cx="10726738" cy="836079"/>
          </a:xfrm>
        </p:spPr>
        <p:txBody>
          <a:bodyPr/>
          <a:lstStyle/>
          <a:p>
            <a:r>
              <a:rPr lang="cs-CZ" dirty="0"/>
              <a:t>SOCIAL FARMING DEFINITION</a:t>
            </a:r>
          </a:p>
        </p:txBody>
      </p:sp>
    </p:spTree>
    <p:extLst>
      <p:ext uri="{BB962C8B-B14F-4D97-AF65-F5344CB8AC3E}">
        <p14:creationId xmlns:p14="http://schemas.microsoft.com/office/powerpoint/2010/main" val="611906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725AB78-4EEF-6457-4BB3-56BECFB3119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cs-CZ" smtClean="0"/>
              <a:pPr marL="0" lvl="0" indent="0" algn="r" rtl="0">
                <a:spcBef>
                  <a:spcPts val="0"/>
                </a:spcBef>
                <a:spcAft>
                  <a:spcPts val="0"/>
                </a:spcAft>
                <a:buNone/>
              </a:pPr>
              <a:t>8</a:t>
            </a:fld>
            <a:endParaRPr lang="cs-CZ"/>
          </a:p>
        </p:txBody>
      </p:sp>
      <p:sp>
        <p:nvSpPr>
          <p:cNvPr id="3" name="Zástupný text 2">
            <a:extLst>
              <a:ext uri="{FF2B5EF4-FFF2-40B4-BE49-F238E27FC236}">
                <a16:creationId xmlns:a16="http://schemas.microsoft.com/office/drawing/2014/main" id="{0CA6ADBE-382D-EB69-E50A-2DF9B92F8F47}"/>
              </a:ext>
            </a:extLst>
          </p:cNvPr>
          <p:cNvSpPr>
            <a:spLocks noGrp="1"/>
          </p:cNvSpPr>
          <p:nvPr>
            <p:ph type="body" idx="1"/>
          </p:nvPr>
        </p:nvSpPr>
        <p:spPr/>
        <p:txBody>
          <a:bodyPr>
            <a:normAutofit fontScale="92500" lnSpcReduction="10000"/>
          </a:bodyPr>
          <a:lstStyle/>
          <a:p>
            <a:r>
              <a:rPr lang="pl-PL">
                <a:hlinkClick r:id="rId2"/>
              </a:rPr>
              <a:t>Photos: www.pixabay.com/</a:t>
            </a:r>
            <a:endParaRPr lang="pl-PL"/>
          </a:p>
          <a:p>
            <a:endParaRPr lang="cs-CZ" dirty="0"/>
          </a:p>
        </p:txBody>
      </p:sp>
      <p:sp>
        <p:nvSpPr>
          <p:cNvPr id="5" name="Nadpis 4">
            <a:extLst>
              <a:ext uri="{FF2B5EF4-FFF2-40B4-BE49-F238E27FC236}">
                <a16:creationId xmlns:a16="http://schemas.microsoft.com/office/drawing/2014/main" id="{44445EB4-2C52-B432-B6E2-FC20AE1A34D5}"/>
              </a:ext>
            </a:extLst>
          </p:cNvPr>
          <p:cNvSpPr>
            <a:spLocks noGrp="1"/>
          </p:cNvSpPr>
          <p:nvPr>
            <p:ph type="title"/>
          </p:nvPr>
        </p:nvSpPr>
        <p:spPr/>
        <p:txBody>
          <a:bodyPr/>
          <a:lstStyle/>
          <a:p>
            <a:r>
              <a:rPr lang="cs-CZ"/>
              <a:t>BASIC CONCEPTS OF HUMAN-NATURE INTERACTION</a:t>
            </a:r>
            <a:endParaRPr lang="cs-CZ" dirty="0"/>
          </a:p>
        </p:txBody>
      </p:sp>
      <p:pic>
        <p:nvPicPr>
          <p:cNvPr id="1026" name="Picture 2" descr="Brambory, Přírodní, Půda">
            <a:extLst>
              <a:ext uri="{FF2B5EF4-FFF2-40B4-BE49-F238E27FC236}">
                <a16:creationId xmlns:a16="http://schemas.microsoft.com/office/drawing/2014/main" id="{89B63D0A-EC33-6062-C850-C06223484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558" y="1643187"/>
            <a:ext cx="48577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tky zdarma z Rybíz">
            <a:extLst>
              <a:ext uri="{FF2B5EF4-FFF2-40B4-BE49-F238E27FC236}">
                <a16:creationId xmlns:a16="http://schemas.microsoft.com/office/drawing/2014/main" id="{8BCDB003-BB7C-60E0-4924-D97AD5914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536" y="1663427"/>
            <a:ext cx="4857751" cy="321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618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648000" y="668337"/>
            <a:ext cx="10726738" cy="646113"/>
          </a:xfrm>
          <a:prstGeom prst="rect">
            <a:avLst/>
          </a:prstGeom>
          <a:noFill/>
          <a:ln>
            <a:noFill/>
          </a:ln>
        </p:spPr>
        <p:txBody>
          <a:bodyPr spcFirstLastPara="1" wrap="square" lIns="0" tIns="46800" rIns="91425" bIns="45700" anchor="t" anchorCtr="0">
            <a:normAutofit/>
          </a:bodyPr>
          <a:lstStyle/>
          <a:p>
            <a:pPr marL="0" lvl="0" indent="0" algn="l" rtl="0">
              <a:lnSpc>
                <a:spcPct val="109677"/>
              </a:lnSpc>
              <a:spcBef>
                <a:spcPts val="0"/>
              </a:spcBef>
              <a:spcAft>
                <a:spcPts val="0"/>
              </a:spcAft>
              <a:buClr>
                <a:schemeClr val="accent1"/>
              </a:buClr>
              <a:buSzPts val="3100"/>
              <a:buFont typeface="Arial"/>
              <a:buNone/>
            </a:pPr>
            <a:r>
              <a:rPr lang="cs-CZ"/>
              <a:t>CONNECTEDNESS AND BELONGING</a:t>
            </a:r>
            <a:endParaRPr/>
          </a:p>
        </p:txBody>
      </p:sp>
      <p:sp>
        <p:nvSpPr>
          <p:cNvPr id="141" name="Google Shape;141;p8"/>
          <p:cNvSpPr txBox="1">
            <a:spLocks noGrp="1"/>
          </p:cNvSpPr>
          <p:nvPr>
            <p:ph type="body" idx="1"/>
          </p:nvPr>
        </p:nvSpPr>
        <p:spPr>
          <a:xfrm>
            <a:off x="633183" y="1255410"/>
            <a:ext cx="8806092" cy="742950"/>
          </a:xfrm>
          <a:prstGeom prst="rect">
            <a:avLst/>
          </a:prstGeom>
          <a:noFill/>
          <a:ln>
            <a:noFill/>
          </a:ln>
        </p:spPr>
        <p:txBody>
          <a:bodyPr spcFirstLastPara="1" wrap="square" lIns="0" tIns="45700" rIns="91425" bIns="45700" anchor="t" anchorCtr="0">
            <a:normAutofit/>
          </a:bodyPr>
          <a:lstStyle/>
          <a:p>
            <a:pPr marL="0" lvl="0" indent="0" algn="l" rtl="0">
              <a:lnSpc>
                <a:spcPct val="113636"/>
              </a:lnSpc>
              <a:spcBef>
                <a:spcPts val="0"/>
              </a:spcBef>
              <a:spcAft>
                <a:spcPts val="0"/>
              </a:spcAft>
              <a:buClr>
                <a:schemeClr val="accent2"/>
              </a:buClr>
              <a:buSzPts val="2200"/>
              <a:buNone/>
            </a:pPr>
            <a:r>
              <a:rPr lang="cs-CZ"/>
              <a:t>Need to feel connected with other people</a:t>
            </a:r>
            <a:endParaRPr/>
          </a:p>
        </p:txBody>
      </p:sp>
      <p:sp>
        <p:nvSpPr>
          <p:cNvPr id="142" name="Google Shape;142;p8"/>
          <p:cNvSpPr txBox="1">
            <a:spLocks noGrp="1"/>
          </p:cNvSpPr>
          <p:nvPr>
            <p:ph type="body" idx="2"/>
          </p:nvPr>
        </p:nvSpPr>
        <p:spPr>
          <a:xfrm>
            <a:off x="648000" y="1901523"/>
            <a:ext cx="5368925" cy="4288140"/>
          </a:xfrm>
          <a:prstGeom prst="rect">
            <a:avLst/>
          </a:prstGeom>
          <a:noFill/>
          <a:ln>
            <a:noFill/>
          </a:ln>
        </p:spPr>
        <p:txBody>
          <a:bodyPr spcFirstLastPara="1" wrap="square" lIns="0" tIns="18000" rIns="91425" bIns="45700" anchor="t" anchorCtr="0">
            <a:normAutofit fontScale="92500" lnSpcReduction="10000"/>
          </a:bodyPr>
          <a:lstStyle/>
          <a:p>
            <a:pPr marL="180000" lvl="1" indent="-180000" algn="l" rtl="0">
              <a:lnSpc>
                <a:spcPct val="120000"/>
              </a:lnSpc>
              <a:spcBef>
                <a:spcPts val="0"/>
              </a:spcBef>
              <a:spcAft>
                <a:spcPts val="0"/>
              </a:spcAft>
              <a:buSzPts val="2000"/>
              <a:buChar char="•"/>
            </a:pPr>
            <a:r>
              <a:rPr lang="cs-CZ" sz="2000" dirty="0"/>
              <a:t>Physical aspects (food, shelter, safety, health care and protection)</a:t>
            </a:r>
            <a:endParaRPr dirty="0"/>
          </a:p>
          <a:p>
            <a:pPr marL="180000" lvl="1" indent="-180000" algn="l" rtl="0">
              <a:lnSpc>
                <a:spcPct val="120000"/>
              </a:lnSpc>
              <a:spcBef>
                <a:spcPts val="800"/>
              </a:spcBef>
              <a:spcAft>
                <a:spcPts val="0"/>
              </a:spcAft>
              <a:buSzPts val="2000"/>
              <a:buChar char="•"/>
            </a:pPr>
            <a:r>
              <a:rPr lang="cs-CZ" sz="2000" dirty="0"/>
              <a:t>Personal fulfilment (education, rest, values, aesthetics, religion, achievement)</a:t>
            </a:r>
            <a:endParaRPr dirty="0"/>
          </a:p>
          <a:p>
            <a:pPr marL="180000" lvl="1" indent="-180000" algn="l" rtl="0">
              <a:lnSpc>
                <a:spcPct val="120000"/>
              </a:lnSpc>
              <a:spcBef>
                <a:spcPts val="800"/>
              </a:spcBef>
              <a:spcAft>
                <a:spcPts val="0"/>
              </a:spcAft>
              <a:buSzPts val="2000"/>
              <a:buChar char="•"/>
            </a:pPr>
            <a:r>
              <a:rPr lang="cs-CZ" sz="2000" dirty="0"/>
              <a:t>Emotional needs (</a:t>
            </a:r>
            <a:r>
              <a:rPr lang="cs-CZ" sz="2000" b="1" dirty="0"/>
              <a:t>sense of belonging, mutual care, community</a:t>
            </a:r>
            <a:r>
              <a:rPr lang="cs-CZ" sz="2000" dirty="0"/>
              <a:t>)</a:t>
            </a:r>
            <a:endParaRPr dirty="0"/>
          </a:p>
          <a:p>
            <a:pPr marL="180000" lvl="1" indent="-180000" algn="l" rtl="0">
              <a:lnSpc>
                <a:spcPct val="120000"/>
              </a:lnSpc>
              <a:spcBef>
                <a:spcPts val="800"/>
              </a:spcBef>
              <a:spcAft>
                <a:spcPts val="0"/>
              </a:spcAft>
              <a:buSzPts val="2000"/>
              <a:buChar char="•"/>
            </a:pPr>
            <a:r>
              <a:rPr lang="cs-CZ" sz="2000" dirty="0"/>
              <a:t>Self-concept (self-confidence, self-esteem, personal identity) (Barker, 2003)</a:t>
            </a:r>
            <a:endParaRPr sz="2000" dirty="0"/>
          </a:p>
          <a:p>
            <a:pPr marL="180000" lvl="1" indent="-180000" algn="l" rtl="0">
              <a:lnSpc>
                <a:spcPct val="120000"/>
              </a:lnSpc>
              <a:spcBef>
                <a:spcPts val="800"/>
              </a:spcBef>
              <a:spcAft>
                <a:spcPts val="0"/>
              </a:spcAft>
              <a:buSzPts val="2000"/>
              <a:buChar char="•"/>
            </a:pPr>
            <a:r>
              <a:rPr lang="cs-CZ" sz="2000" dirty="0"/>
              <a:t>Celebration and mourning, integrity, </a:t>
            </a:r>
            <a:r>
              <a:rPr lang="cs-CZ" sz="2000" b="1" dirty="0"/>
              <a:t>interdependence, </a:t>
            </a:r>
            <a:r>
              <a:rPr lang="cs-CZ" sz="2000" dirty="0"/>
              <a:t>play and </a:t>
            </a:r>
            <a:r>
              <a:rPr lang="cs-CZ" sz="2000" b="1" dirty="0"/>
              <a:t>spiritual sharing </a:t>
            </a:r>
            <a:r>
              <a:rPr lang="cs-CZ" sz="2000" dirty="0"/>
              <a:t>(Rosenberg, 2012)</a:t>
            </a:r>
            <a:endParaRPr sz="2000" dirty="0"/>
          </a:p>
        </p:txBody>
      </p:sp>
      <p:pic>
        <p:nvPicPr>
          <p:cNvPr id="143" name="Google Shape;143;p8" descr="Zobrazit zdrojový obrázek"/>
          <p:cNvPicPr preferRelativeResize="0"/>
          <p:nvPr/>
        </p:nvPicPr>
        <p:blipFill rotWithShape="1">
          <a:blip r:embed="rId3">
            <a:alphaModFix/>
          </a:blip>
          <a:srcRect/>
          <a:stretch/>
        </p:blipFill>
        <p:spPr>
          <a:xfrm>
            <a:off x="6315073" y="1591733"/>
            <a:ext cx="5509107" cy="3793067"/>
          </a:xfrm>
          <a:prstGeom prst="rect">
            <a:avLst/>
          </a:prstGeom>
          <a:solidFill>
            <a:srgbClr val="FFFFFF"/>
          </a:solidFill>
          <a:ln>
            <a:noFill/>
          </a:ln>
        </p:spPr>
      </p:pic>
      <p:sp>
        <p:nvSpPr>
          <p:cNvPr id="144" name="Google Shape;144;p8"/>
          <p:cNvSpPr txBox="1">
            <a:spLocks noGrp="1"/>
          </p:cNvSpPr>
          <p:nvPr>
            <p:ph type="sldNum" idx="12"/>
          </p:nvPr>
        </p:nvSpPr>
        <p:spPr>
          <a:xfrm>
            <a:off x="9439275" y="6300057"/>
            <a:ext cx="2743200" cy="545243"/>
          </a:xfrm>
          <a:prstGeom prst="rect">
            <a:avLst/>
          </a:prstGeom>
          <a:noFill/>
          <a:ln>
            <a:noFill/>
          </a:ln>
        </p:spPr>
        <p:txBody>
          <a:bodyPr spcFirstLastPara="1" wrap="square" lIns="0" tIns="45700" rIns="648000" bIns="144000" anchor="b" anchorCtr="0">
            <a:normAutofit/>
          </a:bodyPr>
          <a:lstStyle/>
          <a:p>
            <a:pPr marL="0" lvl="0" indent="0" algn="r" rtl="0">
              <a:lnSpc>
                <a:spcPct val="121363"/>
              </a:lnSpc>
              <a:spcBef>
                <a:spcPts val="0"/>
              </a:spcBef>
              <a:spcAft>
                <a:spcPts val="0"/>
              </a:spcAft>
              <a:buNone/>
            </a:pPr>
            <a:fld id="{00000000-1234-1234-1234-123412341234}" type="slidenum">
              <a:rPr lang="cs-CZ"/>
              <a:pPr marL="0" lvl="0" indent="0" algn="r" rtl="0">
                <a:lnSpc>
                  <a:spcPct val="121363"/>
                </a:lnSpc>
                <a:spcBef>
                  <a:spcPts val="0"/>
                </a:spcBef>
                <a:spcAft>
                  <a:spcPts val="0"/>
                </a:spcAft>
                <a:buNone/>
              </a:pPr>
              <a:t>9</a:t>
            </a:fld>
            <a:endParaRPr/>
          </a:p>
        </p:txBody>
      </p:sp>
      <p:sp>
        <p:nvSpPr>
          <p:cNvPr id="145" name="Google Shape;145;p8"/>
          <p:cNvSpPr txBox="1">
            <a:spLocks noGrp="1"/>
          </p:cNvSpPr>
          <p:nvPr>
            <p:ph type="body" idx="4"/>
          </p:nvPr>
        </p:nvSpPr>
        <p:spPr>
          <a:xfrm>
            <a:off x="6295724" y="5825067"/>
            <a:ext cx="5248276" cy="364596"/>
          </a:xfrm>
          <a:prstGeom prst="rect">
            <a:avLst/>
          </a:prstGeom>
          <a:noFill/>
          <a:ln>
            <a:noFill/>
          </a:ln>
        </p:spPr>
        <p:txBody>
          <a:bodyPr spcFirstLastPara="1" wrap="square" lIns="36000" tIns="46800" rIns="0" bIns="0" anchor="t" anchorCtr="0">
            <a:noAutofit/>
          </a:bodyPr>
          <a:lstStyle/>
          <a:p>
            <a:pPr marL="0" lvl="0" indent="0" algn="l" rtl="0">
              <a:lnSpc>
                <a:spcPct val="126666"/>
              </a:lnSpc>
              <a:spcBef>
                <a:spcPts val="0"/>
              </a:spcBef>
              <a:spcAft>
                <a:spcPts val="0"/>
              </a:spcAft>
              <a:buClr>
                <a:schemeClr val="accent1"/>
              </a:buClr>
              <a:buSzPts val="1500"/>
              <a:buNone/>
            </a:pPr>
            <a:r>
              <a:rPr lang="cs-CZ" u="sng">
                <a:solidFill>
                  <a:schemeClr val="hlink"/>
                </a:solidFill>
                <a:hlinkClick r:id="rId4"/>
              </a:rPr>
              <a:t>Maslow's hierarchy of needs | Psychology Wiki | Fandom</a:t>
            </a:r>
            <a:endParaRPr/>
          </a:p>
        </p:txBody>
      </p:sp>
    </p:spTree>
  </p:cSld>
  <p:clrMapOvr>
    <a:masterClrMapping/>
  </p:clrMapOvr>
</p:sld>
</file>

<file path=ppt/theme/theme1.xml><?xml version="1.0" encoding="utf-8"?>
<a:theme xmlns:a="http://schemas.openxmlformats.org/drawingml/2006/main" name="Motiv Office">
  <a:themeElements>
    <a:clrScheme name="So Far Team">
      <a:dk1>
        <a:srgbClr val="1D1D1B"/>
      </a:dk1>
      <a:lt1>
        <a:srgbClr val="FFFFFF"/>
      </a:lt1>
      <a:dk2>
        <a:srgbClr val="585857"/>
      </a:dk2>
      <a:lt2>
        <a:srgbClr val="CDCDCD"/>
      </a:lt2>
      <a:accent1>
        <a:srgbClr val="13426F"/>
      </a:accent1>
      <a:accent2>
        <a:srgbClr val="057233"/>
      </a:accent2>
      <a:accent3>
        <a:srgbClr val="5DC5F1"/>
      </a:accent3>
      <a:accent4>
        <a:srgbClr val="98C8ED"/>
      </a:accent4>
      <a:accent5>
        <a:srgbClr val="DE6A53"/>
      </a:accent5>
      <a:accent6>
        <a:srgbClr val="F9B334"/>
      </a:accent6>
      <a:hlink>
        <a:srgbClr val="000000"/>
      </a:hlink>
      <a:folHlink>
        <a:srgbClr val="E6E6E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3819</Words>
  <Application>Microsoft Office PowerPoint</Application>
  <PresentationFormat>Breitbild</PresentationFormat>
  <Paragraphs>233</Paragraphs>
  <Slides>30</Slides>
  <Notes>24</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30</vt:i4>
      </vt:variant>
    </vt:vector>
  </HeadingPairs>
  <TitlesOfParts>
    <vt:vector size="33" baseType="lpstr">
      <vt:lpstr>Calibri</vt:lpstr>
      <vt:lpstr>Arial</vt:lpstr>
      <vt:lpstr>Motiv Office</vt:lpstr>
      <vt:lpstr>SOCIAL FARMING  THEORIES</vt:lpstr>
      <vt:lpstr>TABLE OF CONTENTS</vt:lpstr>
      <vt:lpstr>PowerPoint-Präsentation</vt:lpstr>
      <vt:lpstr>ABOUT AGRICULTURE</vt:lpstr>
      <vt:lpstr>PowerPoint-Präsentation</vt:lpstr>
      <vt:lpstr>GLOBAL DEFINITION OF SOCIAL WORK</vt:lpstr>
      <vt:lpstr>SOCIAL FARMING DEFINITION</vt:lpstr>
      <vt:lpstr>BASIC CONCEPTS OF HUMAN-NATURE INTERACTION</vt:lpstr>
      <vt:lpstr>CONNECTEDNESS AND BELONGING</vt:lpstr>
      <vt:lpstr>CONNECTEDNESS AND BELONGING</vt:lpstr>
      <vt:lpstr>CONNECTEDNESS AND BELONGING</vt:lpstr>
      <vt:lpstr>PowerPoint-Präsentation</vt:lpstr>
      <vt:lpstr>HABITAT THEORY (GORDON H. ORIANS, 1980)</vt:lpstr>
      <vt:lpstr>CONTACT WITH NATURE </vt:lpstr>
      <vt:lpstr> PSYCHO-EVOLUTIONARY THEORY, AND THEORY OF SUPPORTIVE DESIGN, ROGER ULRICH, 1983, 1991 </vt:lpstr>
      <vt:lpstr>BIOPHILIA HYPOTHESIS, EDWARD O. WILSON, 1984 </vt:lpstr>
      <vt:lpstr>ATTENTION RESTORATION THEORY, STEPHEN AND RACHEL KAPLAN, 1983 </vt:lpstr>
      <vt:lpstr>BENEFITS OF EXERCISE AND OCCUPATION</vt:lpstr>
      <vt:lpstr>HUMANISTIC AND EXISTENTIAL THEORIES</vt:lpstr>
      <vt:lpstr>VALIDATION THERAPY, NAOMI FEIL (1992)</vt:lpstr>
      <vt:lpstr>MAN IN THE ENVIRONMENT –  THE SOCIAL-ECOLOGICAL MODEL</vt:lpstr>
      <vt:lpstr>VERNUNFT &amp; VERSTAND – IDEAS OF IMMANUEL KANT AS UNDERSTOOD BY RALPH WALDO EMERSON</vt:lpstr>
      <vt:lpstr>REASON (VERNUNFT)</vt:lpstr>
      <vt:lpstr>UNDERSTANDING (VERSTAND)</vt:lpstr>
      <vt:lpstr>FARMING ENVIRONMENT – BEING FULLY PRESENT </vt:lpstr>
      <vt:lpstr>PowerPoint-Präsentation</vt:lpstr>
      <vt:lpstr>LIST OF REFERENCES</vt:lpstr>
      <vt:lpstr>LIST OF REFERENCES</vt:lpstr>
      <vt:lpstr>THANK YOU FOR YOUR ATTENTION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FARMING THEORIES  SOFARTEAM NEUBRANDENGURG</dc:title>
  <dc:creator>Eliška Hudcová</dc:creator>
  <cp:lastModifiedBy>Michael Harth</cp:lastModifiedBy>
  <cp:revision>48</cp:revision>
  <dcterms:created xsi:type="dcterms:W3CDTF">2022-08-23T16:25:13Z</dcterms:created>
  <dcterms:modified xsi:type="dcterms:W3CDTF">2023-07-07T13:37:50Z</dcterms:modified>
</cp:coreProperties>
</file>