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267" r:id="rId2"/>
    <p:sldId id="306" r:id="rId3"/>
    <p:sldId id="290" r:id="rId4"/>
    <p:sldId id="281" r:id="rId5"/>
    <p:sldId id="307" r:id="rId6"/>
    <p:sldId id="257" r:id="rId7"/>
    <p:sldId id="314" r:id="rId8"/>
    <p:sldId id="292" r:id="rId9"/>
    <p:sldId id="313" r:id="rId10"/>
    <p:sldId id="291" r:id="rId11"/>
    <p:sldId id="299" r:id="rId12"/>
    <p:sldId id="294" r:id="rId13"/>
    <p:sldId id="293" r:id="rId14"/>
    <p:sldId id="295" r:id="rId15"/>
    <p:sldId id="282" r:id="rId16"/>
    <p:sldId id="296" r:id="rId17"/>
    <p:sldId id="298" r:id="rId18"/>
    <p:sldId id="315" r:id="rId19"/>
    <p:sldId id="284" r:id="rId20"/>
    <p:sldId id="318" r:id="rId21"/>
    <p:sldId id="308" r:id="rId22"/>
    <p:sldId id="283" r:id="rId23"/>
    <p:sldId id="297" r:id="rId24"/>
    <p:sldId id="309" r:id="rId25"/>
    <p:sldId id="285" r:id="rId26"/>
    <p:sldId id="300" r:id="rId27"/>
    <p:sldId id="301" r:id="rId28"/>
    <p:sldId id="310" r:id="rId29"/>
    <p:sldId id="302" r:id="rId30"/>
    <p:sldId id="311" r:id="rId31"/>
    <p:sldId id="303" r:id="rId32"/>
    <p:sldId id="319" r:id="rId33"/>
    <p:sldId id="304" r:id="rId34"/>
    <p:sldId id="316" r:id="rId35"/>
    <p:sldId id="305" r:id="rId36"/>
    <p:sldId id="317" r:id="rId37"/>
    <p:sldId id="266" r:id="rId38"/>
    <p:sldId id="320"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50" autoAdjust="0"/>
    <p:restoredTop sz="78696" autoAdjust="0"/>
  </p:normalViewPr>
  <p:slideViewPr>
    <p:cSldViewPr snapToGrid="0" showGuides="1">
      <p:cViewPr varScale="1">
        <p:scale>
          <a:sx n="75" d="100"/>
          <a:sy n="75" d="100"/>
        </p:scale>
        <p:origin x="78" y="408"/>
      </p:cViewPr>
      <p:guideLst>
        <p:guide orient="horz" pos="2160"/>
        <p:guide pos="2880"/>
      </p:guideLst>
    </p:cSldViewPr>
  </p:slideViewPr>
  <p:notesTextViewPr>
    <p:cViewPr>
      <p:scale>
        <a:sx n="1" d="1"/>
        <a:sy n="1" d="1"/>
      </p:scale>
      <p:origin x="0" y="0"/>
    </p:cViewPr>
  </p:notesTextViewPr>
  <p:notesViewPr>
    <p:cSldViewPr snapToGrid="0" showGuides="1">
      <p:cViewPr varScale="1">
        <p:scale>
          <a:sx n="83" d="100"/>
          <a:sy n="83" d="100"/>
        </p:scale>
        <p:origin x="3636"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721518-09D7-47AD-8792-7225CB3F4F68}" type="doc">
      <dgm:prSet loTypeId="urn:microsoft.com/office/officeart/2005/8/layout/matrix1" loCatId="matrix" qsTypeId="urn:microsoft.com/office/officeart/2005/8/quickstyle/simple1" qsCatId="simple" csTypeId="urn:microsoft.com/office/officeart/2005/8/colors/accent1_5" csCatId="accent1" phldr="1"/>
      <dgm:spPr/>
      <dgm:t>
        <a:bodyPr/>
        <a:lstStyle/>
        <a:p>
          <a:endParaRPr lang="cs-CZ"/>
        </a:p>
      </dgm:t>
    </dgm:pt>
    <dgm:pt modelId="{F834BC2E-FDC9-4C9B-8983-01A276FE4B2C}">
      <dgm:prSet phldrT="[Text]" custT="1"/>
      <dgm:spPr/>
      <dgm:t>
        <a:bodyPr/>
        <a:lstStyle/>
        <a:p>
          <a:r>
            <a:rPr lang="cs-CZ" sz="2200" dirty="0"/>
            <a:t>T</a:t>
          </a:r>
          <a:r>
            <a:rPr lang="en-GB" sz="2200" dirty="0"/>
            <a:t>he participation or involvement of people in all areas of life, and the participation restrictions they experience (</a:t>
          </a:r>
          <a:r>
            <a:rPr lang="en-GB" sz="2200" b="1" dirty="0"/>
            <a:t>functioning of a person as a member of society</a:t>
          </a:r>
          <a:r>
            <a:rPr lang="en-GB" sz="2200" dirty="0"/>
            <a:t>)</a:t>
          </a:r>
          <a:endParaRPr lang="cs-CZ" sz="2200" dirty="0"/>
        </a:p>
      </dgm:t>
    </dgm:pt>
    <dgm:pt modelId="{9693E845-9A46-4BB9-8DD2-FB39F8E8EE2E}" type="parTrans" cxnId="{3F1009CB-4812-4C6B-9336-DD205BC341D0}">
      <dgm:prSet/>
      <dgm:spPr/>
      <dgm:t>
        <a:bodyPr/>
        <a:lstStyle/>
        <a:p>
          <a:endParaRPr lang="cs-CZ" sz="3200"/>
        </a:p>
      </dgm:t>
    </dgm:pt>
    <dgm:pt modelId="{3C263555-BE3E-41AC-AB1F-39D73567B7AE}" type="sibTrans" cxnId="{3F1009CB-4812-4C6B-9336-DD205BC341D0}">
      <dgm:prSet/>
      <dgm:spPr/>
      <dgm:t>
        <a:bodyPr/>
        <a:lstStyle/>
        <a:p>
          <a:endParaRPr lang="cs-CZ" sz="3200"/>
        </a:p>
      </dgm:t>
    </dgm:pt>
    <dgm:pt modelId="{5A9FAC97-E233-4678-A9EB-1297685CC800}">
      <dgm:prSet phldrT="[Text]" custT="1"/>
      <dgm:spPr/>
      <dgm:t>
        <a:bodyPr/>
        <a:lstStyle/>
        <a:p>
          <a:r>
            <a:rPr lang="cs-CZ" sz="2200" dirty="0"/>
            <a:t>T</a:t>
          </a:r>
          <a:r>
            <a:rPr lang="en-GB" sz="2200" dirty="0"/>
            <a:t>he </a:t>
          </a:r>
          <a:r>
            <a:rPr lang="en-GB" sz="2200" b="1" dirty="0"/>
            <a:t>environmental factors </a:t>
          </a:r>
          <a:r>
            <a:rPr lang="en-GB" sz="2200" dirty="0"/>
            <a:t>which affect these experiences (and whether these factors are facilitators or barriers</a:t>
          </a:r>
          <a:endParaRPr lang="cs-CZ" sz="2200" dirty="0"/>
        </a:p>
      </dgm:t>
    </dgm:pt>
    <dgm:pt modelId="{AC6CE092-0977-4A2F-ACE4-3DA8E23EBEBD}" type="parTrans" cxnId="{50D56B37-6931-4666-8D38-24F9F5152D79}">
      <dgm:prSet/>
      <dgm:spPr/>
      <dgm:t>
        <a:bodyPr/>
        <a:lstStyle/>
        <a:p>
          <a:endParaRPr lang="cs-CZ" sz="3200"/>
        </a:p>
      </dgm:t>
    </dgm:pt>
    <dgm:pt modelId="{04D25D13-AF09-4C6F-A5A4-95279AE5825E}" type="sibTrans" cxnId="{50D56B37-6931-4666-8D38-24F9F5152D79}">
      <dgm:prSet/>
      <dgm:spPr/>
      <dgm:t>
        <a:bodyPr/>
        <a:lstStyle/>
        <a:p>
          <a:endParaRPr lang="cs-CZ" sz="3200"/>
        </a:p>
      </dgm:t>
    </dgm:pt>
    <dgm:pt modelId="{8B097F4D-2637-4627-B8C8-91FA5F3AB3F0}">
      <dgm:prSet phldrT="[Text]" phldr="1"/>
      <dgm:spPr/>
      <dgm:t>
        <a:bodyPr/>
        <a:lstStyle/>
        <a:p>
          <a:endParaRPr lang="cs-CZ" sz="3200"/>
        </a:p>
      </dgm:t>
    </dgm:pt>
    <dgm:pt modelId="{A69891E5-1FE6-4AD6-A8AF-38304E3D69C1}" type="parTrans" cxnId="{E5D8FC81-CD7A-4CA7-8AF9-5FC561FEE70B}">
      <dgm:prSet/>
      <dgm:spPr/>
      <dgm:t>
        <a:bodyPr/>
        <a:lstStyle/>
        <a:p>
          <a:endParaRPr lang="cs-CZ" sz="3200"/>
        </a:p>
      </dgm:t>
    </dgm:pt>
    <dgm:pt modelId="{0B0A69DF-195F-4911-BC44-3E4BCBC6CE8F}" type="sibTrans" cxnId="{E5D8FC81-CD7A-4CA7-8AF9-5FC561FEE70B}">
      <dgm:prSet/>
      <dgm:spPr/>
      <dgm:t>
        <a:bodyPr/>
        <a:lstStyle/>
        <a:p>
          <a:endParaRPr lang="cs-CZ" sz="3200"/>
        </a:p>
      </dgm:t>
    </dgm:pt>
    <dgm:pt modelId="{F217C737-F2C4-4C32-8232-AAED2A7CAF0F}">
      <dgm:prSet phldrT="[Text]" custT="1"/>
      <dgm:spPr/>
      <dgm:t>
        <a:bodyPr/>
        <a:lstStyle/>
        <a:p>
          <a:r>
            <a:rPr lang="cs-CZ" sz="2200" dirty="0"/>
            <a:t>T</a:t>
          </a:r>
          <a:r>
            <a:rPr lang="en-GB" sz="2200" dirty="0"/>
            <a:t>he </a:t>
          </a:r>
          <a:r>
            <a:rPr lang="en-GB" sz="2200" b="0" dirty="0"/>
            <a:t>body</a:t>
          </a:r>
          <a:r>
            <a:rPr lang="en-GB" sz="2200" dirty="0"/>
            <a:t> functions and structures of people, and impairments thereof (</a:t>
          </a:r>
          <a:r>
            <a:rPr lang="en-GB" sz="2200" b="1" dirty="0"/>
            <a:t>functioning at the level of the body</a:t>
          </a:r>
          <a:r>
            <a:rPr lang="en-GB" sz="2200" dirty="0"/>
            <a:t>)</a:t>
          </a:r>
          <a:endParaRPr lang="cs-CZ" sz="2200" dirty="0"/>
        </a:p>
      </dgm:t>
    </dgm:pt>
    <dgm:pt modelId="{FB62E289-B176-43ED-B23E-2C239A3E3864}" type="sibTrans" cxnId="{FC99BBE3-0A98-48A9-8838-F8686B7253C0}">
      <dgm:prSet/>
      <dgm:spPr/>
      <dgm:t>
        <a:bodyPr/>
        <a:lstStyle/>
        <a:p>
          <a:endParaRPr lang="cs-CZ" sz="3200"/>
        </a:p>
      </dgm:t>
    </dgm:pt>
    <dgm:pt modelId="{7C224728-EE93-484A-B5E1-CAA236C1BC5B}" type="parTrans" cxnId="{FC99BBE3-0A98-48A9-8838-F8686B7253C0}">
      <dgm:prSet/>
      <dgm:spPr/>
      <dgm:t>
        <a:bodyPr/>
        <a:lstStyle/>
        <a:p>
          <a:endParaRPr lang="cs-CZ" sz="3200"/>
        </a:p>
      </dgm:t>
    </dgm:pt>
    <dgm:pt modelId="{3337FBF0-EBE4-443A-9FDB-F208583C33F6}">
      <dgm:prSet phldrT="[Text]" custT="1"/>
      <dgm:spPr/>
      <dgm:t>
        <a:bodyPr/>
        <a:lstStyle/>
        <a:p>
          <a:r>
            <a:rPr lang="cs-CZ" sz="2000" dirty="0"/>
            <a:t>M</a:t>
          </a:r>
          <a:r>
            <a:rPr lang="en-GB" sz="2000" dirty="0" err="1"/>
            <a:t>ulti</a:t>
          </a:r>
          <a:r>
            <a:rPr lang="en-GB" sz="2000" dirty="0"/>
            <a:t>-dimensional concepts of functioning and disability described by the ICF</a:t>
          </a:r>
          <a:r>
            <a:rPr lang="cs-CZ" sz="2000" dirty="0"/>
            <a:t> (2001)</a:t>
          </a:r>
        </a:p>
      </dgm:t>
    </dgm:pt>
    <dgm:pt modelId="{C5E51309-008C-4CCD-AE50-E2E50F82AC65}" type="sibTrans" cxnId="{A6445C75-5A82-4748-AF58-733C8720045D}">
      <dgm:prSet/>
      <dgm:spPr/>
      <dgm:t>
        <a:bodyPr/>
        <a:lstStyle/>
        <a:p>
          <a:endParaRPr lang="cs-CZ" sz="3200"/>
        </a:p>
      </dgm:t>
    </dgm:pt>
    <dgm:pt modelId="{33ADE8B8-E09B-4BA7-B06A-19745A6D94C3}" type="parTrans" cxnId="{A6445C75-5A82-4748-AF58-733C8720045D}">
      <dgm:prSet/>
      <dgm:spPr/>
      <dgm:t>
        <a:bodyPr/>
        <a:lstStyle/>
        <a:p>
          <a:endParaRPr lang="cs-CZ" sz="3200"/>
        </a:p>
      </dgm:t>
    </dgm:pt>
    <dgm:pt modelId="{1F0DFBB1-57CC-4AE0-844F-A7CF924029C6}">
      <dgm:prSet custT="1"/>
      <dgm:spPr/>
      <dgm:t>
        <a:bodyPr/>
        <a:lstStyle/>
        <a:p>
          <a:r>
            <a:rPr lang="cs-CZ" sz="2200" dirty="0"/>
            <a:t>T</a:t>
          </a:r>
          <a:r>
            <a:rPr lang="en-GB" sz="2200" dirty="0"/>
            <a:t>he activities of people (</a:t>
          </a:r>
          <a:r>
            <a:rPr lang="en-GB" sz="2200" b="1" dirty="0"/>
            <a:t>functioning at the level of the individual</a:t>
          </a:r>
          <a:r>
            <a:rPr lang="en-GB" sz="2200" dirty="0"/>
            <a:t>, impairments – problems in body function and structure such as significant deviation or loss) and the activity limitations they experience</a:t>
          </a:r>
          <a:endParaRPr lang="cs-CZ" sz="2200" dirty="0"/>
        </a:p>
      </dgm:t>
    </dgm:pt>
    <dgm:pt modelId="{A224B7D3-3353-437C-8DF4-0D9623ABCA26}" type="parTrans" cxnId="{A2EC41E7-733C-4ED5-96D7-632E1BB36C15}">
      <dgm:prSet/>
      <dgm:spPr/>
      <dgm:t>
        <a:bodyPr/>
        <a:lstStyle/>
        <a:p>
          <a:endParaRPr lang="cs-CZ" sz="3200"/>
        </a:p>
      </dgm:t>
    </dgm:pt>
    <dgm:pt modelId="{1FC46AC5-02AD-4D78-B7C1-83402B806738}" type="sibTrans" cxnId="{A2EC41E7-733C-4ED5-96D7-632E1BB36C15}">
      <dgm:prSet/>
      <dgm:spPr/>
      <dgm:t>
        <a:bodyPr/>
        <a:lstStyle/>
        <a:p>
          <a:endParaRPr lang="cs-CZ" sz="3200"/>
        </a:p>
      </dgm:t>
    </dgm:pt>
    <dgm:pt modelId="{C18266D4-5BE7-4D8F-83B0-409122CFC357}" type="pres">
      <dgm:prSet presAssocID="{12721518-09D7-47AD-8792-7225CB3F4F68}" presName="diagram" presStyleCnt="0">
        <dgm:presLayoutVars>
          <dgm:chMax val="1"/>
          <dgm:dir/>
          <dgm:animLvl val="ctr"/>
          <dgm:resizeHandles val="exact"/>
        </dgm:presLayoutVars>
      </dgm:prSet>
      <dgm:spPr/>
    </dgm:pt>
    <dgm:pt modelId="{19285777-B11A-469B-B4C3-53E44024C9FC}" type="pres">
      <dgm:prSet presAssocID="{12721518-09D7-47AD-8792-7225CB3F4F68}" presName="matrix" presStyleCnt="0"/>
      <dgm:spPr/>
    </dgm:pt>
    <dgm:pt modelId="{6C628A0A-0D71-495E-AAB7-1F8D25C6D29A}" type="pres">
      <dgm:prSet presAssocID="{12721518-09D7-47AD-8792-7225CB3F4F68}" presName="tile1" presStyleLbl="node1" presStyleIdx="0" presStyleCnt="4"/>
      <dgm:spPr/>
    </dgm:pt>
    <dgm:pt modelId="{8D5E2B95-B5E9-411D-80BF-CB1705F10579}" type="pres">
      <dgm:prSet presAssocID="{12721518-09D7-47AD-8792-7225CB3F4F68}" presName="tile1text" presStyleLbl="node1" presStyleIdx="0" presStyleCnt="4">
        <dgm:presLayoutVars>
          <dgm:chMax val="0"/>
          <dgm:chPref val="0"/>
          <dgm:bulletEnabled val="1"/>
        </dgm:presLayoutVars>
      </dgm:prSet>
      <dgm:spPr/>
    </dgm:pt>
    <dgm:pt modelId="{E89333D6-01BB-47C6-9B72-315ED83BC326}" type="pres">
      <dgm:prSet presAssocID="{12721518-09D7-47AD-8792-7225CB3F4F68}" presName="tile2" presStyleLbl="node1" presStyleIdx="1" presStyleCnt="4"/>
      <dgm:spPr/>
    </dgm:pt>
    <dgm:pt modelId="{02DAA22E-8E25-495A-B88C-729E6659A7CA}" type="pres">
      <dgm:prSet presAssocID="{12721518-09D7-47AD-8792-7225CB3F4F68}" presName="tile2text" presStyleLbl="node1" presStyleIdx="1" presStyleCnt="4">
        <dgm:presLayoutVars>
          <dgm:chMax val="0"/>
          <dgm:chPref val="0"/>
          <dgm:bulletEnabled val="1"/>
        </dgm:presLayoutVars>
      </dgm:prSet>
      <dgm:spPr/>
    </dgm:pt>
    <dgm:pt modelId="{0CF0E864-0897-4879-B01A-FE0ABC1F9337}" type="pres">
      <dgm:prSet presAssocID="{12721518-09D7-47AD-8792-7225CB3F4F68}" presName="tile3" presStyleLbl="node1" presStyleIdx="2" presStyleCnt="4"/>
      <dgm:spPr/>
    </dgm:pt>
    <dgm:pt modelId="{53CC5A2B-02D3-4849-8135-6BF94CB11A71}" type="pres">
      <dgm:prSet presAssocID="{12721518-09D7-47AD-8792-7225CB3F4F68}" presName="tile3text" presStyleLbl="node1" presStyleIdx="2" presStyleCnt="4">
        <dgm:presLayoutVars>
          <dgm:chMax val="0"/>
          <dgm:chPref val="0"/>
          <dgm:bulletEnabled val="1"/>
        </dgm:presLayoutVars>
      </dgm:prSet>
      <dgm:spPr/>
    </dgm:pt>
    <dgm:pt modelId="{91C7813F-F9C9-4353-B1C7-6160EE726298}" type="pres">
      <dgm:prSet presAssocID="{12721518-09D7-47AD-8792-7225CB3F4F68}" presName="tile4" presStyleLbl="node1" presStyleIdx="3" presStyleCnt="4"/>
      <dgm:spPr/>
    </dgm:pt>
    <dgm:pt modelId="{5C6DB4B5-01AF-488F-9B64-9B4413D60F53}" type="pres">
      <dgm:prSet presAssocID="{12721518-09D7-47AD-8792-7225CB3F4F68}" presName="tile4text" presStyleLbl="node1" presStyleIdx="3" presStyleCnt="4">
        <dgm:presLayoutVars>
          <dgm:chMax val="0"/>
          <dgm:chPref val="0"/>
          <dgm:bulletEnabled val="1"/>
        </dgm:presLayoutVars>
      </dgm:prSet>
      <dgm:spPr/>
    </dgm:pt>
    <dgm:pt modelId="{01837774-648C-43D8-A9CD-2102E07614F4}" type="pres">
      <dgm:prSet presAssocID="{12721518-09D7-47AD-8792-7225CB3F4F68}" presName="centerTile" presStyleLbl="fgShp" presStyleIdx="0" presStyleCnt="1" custScaleX="200313" custScaleY="91280">
        <dgm:presLayoutVars>
          <dgm:chMax val="0"/>
          <dgm:chPref val="0"/>
        </dgm:presLayoutVars>
      </dgm:prSet>
      <dgm:spPr/>
    </dgm:pt>
  </dgm:ptLst>
  <dgm:cxnLst>
    <dgm:cxn modelId="{92E0BD06-04E5-46DB-B51C-F1F820498668}" type="presOf" srcId="{3337FBF0-EBE4-443A-9FDB-F208583C33F6}" destId="{01837774-648C-43D8-A9CD-2102E07614F4}" srcOrd="0" destOrd="0" presId="urn:microsoft.com/office/officeart/2005/8/layout/matrix1"/>
    <dgm:cxn modelId="{DE8C7D22-C851-47BE-9E2E-803D3F62E466}" type="presOf" srcId="{F217C737-F2C4-4C32-8232-AAED2A7CAF0F}" destId="{6C628A0A-0D71-495E-AAB7-1F8D25C6D29A}" srcOrd="0" destOrd="0" presId="urn:microsoft.com/office/officeart/2005/8/layout/matrix1"/>
    <dgm:cxn modelId="{50D56B37-6931-4666-8D38-24F9F5152D79}" srcId="{3337FBF0-EBE4-443A-9FDB-F208583C33F6}" destId="{5A9FAC97-E233-4678-A9EB-1297685CC800}" srcOrd="3" destOrd="0" parTransId="{AC6CE092-0977-4A2F-ACE4-3DA8E23EBEBD}" sibTransId="{04D25D13-AF09-4C6F-A5A4-95279AE5825E}"/>
    <dgm:cxn modelId="{3FABAC40-B214-4961-BCB6-5621E046BE14}" type="presOf" srcId="{5A9FAC97-E233-4678-A9EB-1297685CC800}" destId="{5C6DB4B5-01AF-488F-9B64-9B4413D60F53}" srcOrd="1" destOrd="0" presId="urn:microsoft.com/office/officeart/2005/8/layout/matrix1"/>
    <dgm:cxn modelId="{AA89CD62-BDD6-4E2F-8557-BF8BE397C68F}" type="presOf" srcId="{5A9FAC97-E233-4678-A9EB-1297685CC800}" destId="{91C7813F-F9C9-4353-B1C7-6160EE726298}" srcOrd="0" destOrd="0" presId="urn:microsoft.com/office/officeart/2005/8/layout/matrix1"/>
    <dgm:cxn modelId="{FF44174C-435E-4D3F-A0CB-293BB37B8717}" type="presOf" srcId="{F834BC2E-FDC9-4C9B-8983-01A276FE4B2C}" destId="{02DAA22E-8E25-495A-B88C-729E6659A7CA}" srcOrd="1" destOrd="0" presId="urn:microsoft.com/office/officeart/2005/8/layout/matrix1"/>
    <dgm:cxn modelId="{A6445C75-5A82-4748-AF58-733C8720045D}" srcId="{12721518-09D7-47AD-8792-7225CB3F4F68}" destId="{3337FBF0-EBE4-443A-9FDB-F208583C33F6}" srcOrd="0" destOrd="0" parTransId="{33ADE8B8-E09B-4BA7-B06A-19745A6D94C3}" sibTransId="{C5E51309-008C-4CCD-AE50-E2E50F82AC65}"/>
    <dgm:cxn modelId="{6F7A8E57-C753-4797-B244-B701F81CD1CC}" type="presOf" srcId="{F834BC2E-FDC9-4C9B-8983-01A276FE4B2C}" destId="{E89333D6-01BB-47C6-9B72-315ED83BC326}" srcOrd="0" destOrd="0" presId="urn:microsoft.com/office/officeart/2005/8/layout/matrix1"/>
    <dgm:cxn modelId="{9A25AA57-5614-4C56-89EA-984DEEDF0041}" type="presOf" srcId="{F217C737-F2C4-4C32-8232-AAED2A7CAF0F}" destId="{8D5E2B95-B5E9-411D-80BF-CB1705F10579}" srcOrd="1" destOrd="0" presId="urn:microsoft.com/office/officeart/2005/8/layout/matrix1"/>
    <dgm:cxn modelId="{E5D8FC81-CD7A-4CA7-8AF9-5FC561FEE70B}" srcId="{3337FBF0-EBE4-443A-9FDB-F208583C33F6}" destId="{8B097F4D-2637-4627-B8C8-91FA5F3AB3F0}" srcOrd="4" destOrd="0" parTransId="{A69891E5-1FE6-4AD6-A8AF-38304E3D69C1}" sibTransId="{0B0A69DF-195F-4911-BC44-3E4BCBC6CE8F}"/>
    <dgm:cxn modelId="{14758789-FAFF-4BDB-A36A-66EC00645A21}" type="presOf" srcId="{1F0DFBB1-57CC-4AE0-844F-A7CF924029C6}" destId="{53CC5A2B-02D3-4849-8135-6BF94CB11A71}" srcOrd="1" destOrd="0" presId="urn:microsoft.com/office/officeart/2005/8/layout/matrix1"/>
    <dgm:cxn modelId="{063F1DA0-52F9-4417-99A0-DCBF9D9D11CF}" type="presOf" srcId="{1F0DFBB1-57CC-4AE0-844F-A7CF924029C6}" destId="{0CF0E864-0897-4879-B01A-FE0ABC1F9337}" srcOrd="0" destOrd="0" presId="urn:microsoft.com/office/officeart/2005/8/layout/matrix1"/>
    <dgm:cxn modelId="{3F1009CB-4812-4C6B-9336-DD205BC341D0}" srcId="{3337FBF0-EBE4-443A-9FDB-F208583C33F6}" destId="{F834BC2E-FDC9-4C9B-8983-01A276FE4B2C}" srcOrd="1" destOrd="0" parTransId="{9693E845-9A46-4BB9-8DD2-FB39F8E8EE2E}" sibTransId="{3C263555-BE3E-41AC-AB1F-39D73567B7AE}"/>
    <dgm:cxn modelId="{995448DF-796E-4C86-BFA5-79D20111772C}" type="presOf" srcId="{12721518-09D7-47AD-8792-7225CB3F4F68}" destId="{C18266D4-5BE7-4D8F-83B0-409122CFC357}" srcOrd="0" destOrd="0" presId="urn:microsoft.com/office/officeart/2005/8/layout/matrix1"/>
    <dgm:cxn modelId="{FC99BBE3-0A98-48A9-8838-F8686B7253C0}" srcId="{3337FBF0-EBE4-443A-9FDB-F208583C33F6}" destId="{F217C737-F2C4-4C32-8232-AAED2A7CAF0F}" srcOrd="0" destOrd="0" parTransId="{7C224728-EE93-484A-B5E1-CAA236C1BC5B}" sibTransId="{FB62E289-B176-43ED-B23E-2C239A3E3864}"/>
    <dgm:cxn modelId="{A2EC41E7-733C-4ED5-96D7-632E1BB36C15}" srcId="{3337FBF0-EBE4-443A-9FDB-F208583C33F6}" destId="{1F0DFBB1-57CC-4AE0-844F-A7CF924029C6}" srcOrd="2" destOrd="0" parTransId="{A224B7D3-3353-437C-8DF4-0D9623ABCA26}" sibTransId="{1FC46AC5-02AD-4D78-B7C1-83402B806738}"/>
    <dgm:cxn modelId="{8798757B-3D1D-4618-9202-53D19521EE08}" type="presParOf" srcId="{C18266D4-5BE7-4D8F-83B0-409122CFC357}" destId="{19285777-B11A-469B-B4C3-53E44024C9FC}" srcOrd="0" destOrd="0" presId="urn:microsoft.com/office/officeart/2005/8/layout/matrix1"/>
    <dgm:cxn modelId="{621D1975-5044-4E62-BD78-C343EA38716A}" type="presParOf" srcId="{19285777-B11A-469B-B4C3-53E44024C9FC}" destId="{6C628A0A-0D71-495E-AAB7-1F8D25C6D29A}" srcOrd="0" destOrd="0" presId="urn:microsoft.com/office/officeart/2005/8/layout/matrix1"/>
    <dgm:cxn modelId="{41D7494B-D207-4734-AA71-6B489A7BB786}" type="presParOf" srcId="{19285777-B11A-469B-B4C3-53E44024C9FC}" destId="{8D5E2B95-B5E9-411D-80BF-CB1705F10579}" srcOrd="1" destOrd="0" presId="urn:microsoft.com/office/officeart/2005/8/layout/matrix1"/>
    <dgm:cxn modelId="{5C5CD5A5-DFAE-4EA6-B923-E058F66C3B9C}" type="presParOf" srcId="{19285777-B11A-469B-B4C3-53E44024C9FC}" destId="{E89333D6-01BB-47C6-9B72-315ED83BC326}" srcOrd="2" destOrd="0" presId="urn:microsoft.com/office/officeart/2005/8/layout/matrix1"/>
    <dgm:cxn modelId="{42855C6D-5633-49E1-B26C-1DE804E7167C}" type="presParOf" srcId="{19285777-B11A-469B-B4C3-53E44024C9FC}" destId="{02DAA22E-8E25-495A-B88C-729E6659A7CA}" srcOrd="3" destOrd="0" presId="urn:microsoft.com/office/officeart/2005/8/layout/matrix1"/>
    <dgm:cxn modelId="{32F78393-F32E-442D-BF77-B956A9C7BAE7}" type="presParOf" srcId="{19285777-B11A-469B-B4C3-53E44024C9FC}" destId="{0CF0E864-0897-4879-B01A-FE0ABC1F9337}" srcOrd="4" destOrd="0" presId="urn:microsoft.com/office/officeart/2005/8/layout/matrix1"/>
    <dgm:cxn modelId="{F9F6BE79-CF11-4999-AFB5-BECE935BAB2C}" type="presParOf" srcId="{19285777-B11A-469B-B4C3-53E44024C9FC}" destId="{53CC5A2B-02D3-4849-8135-6BF94CB11A71}" srcOrd="5" destOrd="0" presId="urn:microsoft.com/office/officeart/2005/8/layout/matrix1"/>
    <dgm:cxn modelId="{F7B83E55-5502-48AB-85E4-4D749B58B8E8}" type="presParOf" srcId="{19285777-B11A-469B-B4C3-53E44024C9FC}" destId="{91C7813F-F9C9-4353-B1C7-6160EE726298}" srcOrd="6" destOrd="0" presId="urn:microsoft.com/office/officeart/2005/8/layout/matrix1"/>
    <dgm:cxn modelId="{1E93B180-79C2-40DB-B035-D979B3B35128}" type="presParOf" srcId="{19285777-B11A-469B-B4C3-53E44024C9FC}" destId="{5C6DB4B5-01AF-488F-9B64-9B4413D60F53}" srcOrd="7" destOrd="0" presId="urn:microsoft.com/office/officeart/2005/8/layout/matrix1"/>
    <dgm:cxn modelId="{7BB36B64-BFB1-4057-9636-DD8CB73E49A1}" type="presParOf" srcId="{C18266D4-5BE7-4D8F-83B0-409122CFC357}" destId="{01837774-648C-43D8-A9CD-2102E07614F4}" srcOrd="1" destOrd="0" presId="urn:microsoft.com/office/officeart/2005/8/layout/matrix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A668FD-391B-4B9D-9B38-FCCAAB60EC7D}" type="doc">
      <dgm:prSet loTypeId="urn:microsoft.com/office/officeart/2005/8/layout/radial1" loCatId="cycle" qsTypeId="urn:microsoft.com/office/officeart/2005/8/quickstyle/simple1" qsCatId="simple" csTypeId="urn:microsoft.com/office/officeart/2005/8/colors/colorful1" csCatId="colorful" phldr="1"/>
      <dgm:spPr/>
      <dgm:t>
        <a:bodyPr/>
        <a:lstStyle/>
        <a:p>
          <a:endParaRPr lang="cs-CZ"/>
        </a:p>
      </dgm:t>
    </dgm:pt>
    <dgm:pt modelId="{CF0B5D2D-EB13-4665-8C39-7C54F19D37A5}">
      <dgm:prSet phldrT="[Text]"/>
      <dgm:spPr/>
      <dgm:t>
        <a:bodyPr/>
        <a:lstStyle/>
        <a:p>
          <a:pPr algn="ctr"/>
          <a:r>
            <a:rPr lang="cs-CZ"/>
            <a:t>Participant</a:t>
          </a:r>
        </a:p>
      </dgm:t>
    </dgm:pt>
    <dgm:pt modelId="{5699C92A-BCB4-4A80-ABC3-E7FF8411FE82}" type="parTrans" cxnId="{101E46AA-C902-4497-832D-3B4324ABDFFC}">
      <dgm:prSet/>
      <dgm:spPr/>
      <dgm:t>
        <a:bodyPr/>
        <a:lstStyle/>
        <a:p>
          <a:pPr algn="ctr"/>
          <a:endParaRPr lang="cs-CZ"/>
        </a:p>
      </dgm:t>
    </dgm:pt>
    <dgm:pt modelId="{D9039508-0D3B-4BC7-8F67-787DD7C6E89D}" type="sibTrans" cxnId="{101E46AA-C902-4497-832D-3B4324ABDFFC}">
      <dgm:prSet/>
      <dgm:spPr/>
      <dgm:t>
        <a:bodyPr/>
        <a:lstStyle/>
        <a:p>
          <a:pPr algn="ctr"/>
          <a:endParaRPr lang="cs-CZ"/>
        </a:p>
      </dgm:t>
    </dgm:pt>
    <dgm:pt modelId="{4F09DF4E-8416-4E99-B0B3-15741943AD1B}">
      <dgm:prSet phldrT="[Text]"/>
      <dgm:spPr/>
      <dgm:t>
        <a:bodyPr/>
        <a:lstStyle/>
        <a:p>
          <a:pPr algn="ctr"/>
          <a:r>
            <a:rPr lang="cs-CZ" dirty="0" err="1"/>
            <a:t>Social</a:t>
          </a:r>
          <a:r>
            <a:rPr lang="cs-CZ" dirty="0"/>
            <a:t>: </a:t>
          </a:r>
          <a:r>
            <a:rPr lang="en-GB" dirty="0"/>
            <a:t>Barrier-free social environment, social services</a:t>
          </a:r>
          <a:r>
            <a:rPr lang="cs-CZ" dirty="0"/>
            <a:t> </a:t>
          </a:r>
        </a:p>
      </dgm:t>
    </dgm:pt>
    <dgm:pt modelId="{9A289F09-EF82-471F-8211-A017F33C03EF}" type="parTrans" cxnId="{8D76D681-66FF-472C-A328-12ADDCCA86BF}">
      <dgm:prSet/>
      <dgm:spPr/>
      <dgm:t>
        <a:bodyPr/>
        <a:lstStyle/>
        <a:p>
          <a:pPr algn="ctr"/>
          <a:endParaRPr lang="cs-CZ"/>
        </a:p>
      </dgm:t>
    </dgm:pt>
    <dgm:pt modelId="{671DBF91-4E3E-4C41-81C1-101119DE0609}" type="sibTrans" cxnId="{8D76D681-66FF-472C-A328-12ADDCCA86BF}">
      <dgm:prSet/>
      <dgm:spPr/>
      <dgm:t>
        <a:bodyPr/>
        <a:lstStyle/>
        <a:p>
          <a:pPr algn="ctr"/>
          <a:endParaRPr lang="cs-CZ"/>
        </a:p>
      </dgm:t>
    </dgm:pt>
    <dgm:pt modelId="{8B91ADA9-DB78-43E6-8015-DBD560AE1AC2}">
      <dgm:prSet phldrT="[Text]"/>
      <dgm:spPr/>
      <dgm:t>
        <a:bodyPr/>
        <a:lstStyle/>
        <a:p>
          <a:pPr algn="ctr"/>
          <a:r>
            <a:rPr lang="cs-CZ"/>
            <a:t>Pedagogic: </a:t>
          </a:r>
          <a:r>
            <a:rPr lang="en-GB"/>
            <a:t>School integration, distance education, e-learning courses</a:t>
          </a:r>
          <a:endParaRPr lang="cs-CZ"/>
        </a:p>
      </dgm:t>
    </dgm:pt>
    <dgm:pt modelId="{81084F32-5398-4A11-9719-DE173A7ECEE7}" type="parTrans" cxnId="{FFDDB43D-DFA2-45D5-A046-6679E07EA3E3}">
      <dgm:prSet/>
      <dgm:spPr/>
      <dgm:t>
        <a:bodyPr/>
        <a:lstStyle/>
        <a:p>
          <a:pPr algn="ctr"/>
          <a:endParaRPr lang="cs-CZ"/>
        </a:p>
      </dgm:t>
    </dgm:pt>
    <dgm:pt modelId="{ED9FE787-B9BC-4CA8-9F3D-843B353ED247}" type="sibTrans" cxnId="{FFDDB43D-DFA2-45D5-A046-6679E07EA3E3}">
      <dgm:prSet/>
      <dgm:spPr/>
      <dgm:t>
        <a:bodyPr/>
        <a:lstStyle/>
        <a:p>
          <a:pPr algn="ctr"/>
          <a:endParaRPr lang="cs-CZ"/>
        </a:p>
      </dgm:t>
    </dgm:pt>
    <dgm:pt modelId="{2E950E43-3901-4252-8926-C7B4E238AC75}">
      <dgm:prSet phldrT="[Text]"/>
      <dgm:spPr/>
      <dgm:t>
        <a:bodyPr/>
        <a:lstStyle/>
        <a:p>
          <a:pPr algn="ctr"/>
          <a:r>
            <a:rPr lang="cs-CZ"/>
            <a:t>Work: </a:t>
          </a:r>
          <a:r>
            <a:rPr lang="en-GB"/>
            <a:t>Open, sheltered and integration employment, work from at home</a:t>
          </a:r>
          <a:r>
            <a:rPr lang="cs-CZ"/>
            <a:t> </a:t>
          </a:r>
        </a:p>
      </dgm:t>
    </dgm:pt>
    <dgm:pt modelId="{C53E4899-B02D-454D-B51B-A6A03E7A849F}" type="parTrans" cxnId="{9AE40C75-AB7F-464D-9082-F8E7DB278790}">
      <dgm:prSet/>
      <dgm:spPr/>
      <dgm:t>
        <a:bodyPr/>
        <a:lstStyle/>
        <a:p>
          <a:pPr algn="ctr"/>
          <a:endParaRPr lang="cs-CZ"/>
        </a:p>
      </dgm:t>
    </dgm:pt>
    <dgm:pt modelId="{5DB2362A-EBF1-44A3-9010-043CB0E26A7E}" type="sibTrans" cxnId="{9AE40C75-AB7F-464D-9082-F8E7DB278790}">
      <dgm:prSet/>
      <dgm:spPr/>
      <dgm:t>
        <a:bodyPr/>
        <a:lstStyle/>
        <a:p>
          <a:pPr algn="ctr"/>
          <a:endParaRPr lang="cs-CZ"/>
        </a:p>
      </dgm:t>
    </dgm:pt>
    <dgm:pt modelId="{84E9E5C4-586C-4414-882C-46CA6DA3A947}">
      <dgm:prSet phldrT="[Text]"/>
      <dgm:spPr/>
      <dgm:t>
        <a:bodyPr/>
        <a:lstStyle/>
        <a:p>
          <a:pPr algn="ctr"/>
          <a:r>
            <a:rPr lang="cs-CZ"/>
            <a:t>Medical: </a:t>
          </a:r>
          <a:r>
            <a:rPr lang="en-GB"/>
            <a:t>Medicine, physiotherapy, prosthetics</a:t>
          </a:r>
          <a:r>
            <a:rPr lang="cs-CZ"/>
            <a:t> </a:t>
          </a:r>
        </a:p>
      </dgm:t>
    </dgm:pt>
    <dgm:pt modelId="{AA5CEE7D-7559-462E-826F-85E1BAC76D57}" type="parTrans" cxnId="{DFD97715-579E-4505-86E3-464529FF7DD9}">
      <dgm:prSet/>
      <dgm:spPr/>
      <dgm:t>
        <a:bodyPr/>
        <a:lstStyle/>
        <a:p>
          <a:pPr algn="ctr"/>
          <a:endParaRPr lang="cs-CZ"/>
        </a:p>
      </dgm:t>
    </dgm:pt>
    <dgm:pt modelId="{75C56870-44E2-4917-97AD-CA858C202734}" type="sibTrans" cxnId="{DFD97715-579E-4505-86E3-464529FF7DD9}">
      <dgm:prSet/>
      <dgm:spPr/>
      <dgm:t>
        <a:bodyPr/>
        <a:lstStyle/>
        <a:p>
          <a:pPr algn="ctr"/>
          <a:endParaRPr lang="cs-CZ"/>
        </a:p>
      </dgm:t>
    </dgm:pt>
    <dgm:pt modelId="{92E3D6D7-1CCD-4F90-88D0-6E4558AE2749}">
      <dgm:prSet phldrT="[Text]"/>
      <dgm:spPr/>
      <dgm:t>
        <a:bodyPr/>
        <a:lstStyle/>
        <a:p>
          <a:pPr algn="ctr"/>
          <a:r>
            <a:rPr lang="cs-CZ"/>
            <a:t>Psychological: </a:t>
          </a:r>
          <a:r>
            <a:rPr lang="en-GB"/>
            <a:t>Family and friends support, psychotherapy</a:t>
          </a:r>
          <a:endParaRPr lang="cs-CZ"/>
        </a:p>
      </dgm:t>
    </dgm:pt>
    <dgm:pt modelId="{08DE5A41-1AF2-4BF6-B53C-6C8BFBE6810A}" type="parTrans" cxnId="{677E1BB9-C383-44E7-966B-210643129BEB}">
      <dgm:prSet/>
      <dgm:spPr/>
      <dgm:t>
        <a:bodyPr/>
        <a:lstStyle/>
        <a:p>
          <a:pPr algn="ctr"/>
          <a:endParaRPr lang="cs-CZ"/>
        </a:p>
      </dgm:t>
    </dgm:pt>
    <dgm:pt modelId="{7DAA2ED2-B025-47AD-99CC-47D891BCA6FE}" type="sibTrans" cxnId="{677E1BB9-C383-44E7-966B-210643129BEB}">
      <dgm:prSet/>
      <dgm:spPr/>
      <dgm:t>
        <a:bodyPr/>
        <a:lstStyle/>
        <a:p>
          <a:pPr algn="ctr"/>
          <a:endParaRPr lang="cs-CZ"/>
        </a:p>
      </dgm:t>
    </dgm:pt>
    <dgm:pt modelId="{C295EF2D-9A5C-40E3-BC58-0AEDDCF0A333}">
      <dgm:prSet phldrT="[Text]"/>
      <dgm:spPr/>
      <dgm:t>
        <a:bodyPr/>
        <a:lstStyle/>
        <a:p>
          <a:pPr algn="ctr"/>
          <a:r>
            <a:rPr lang="cs-CZ"/>
            <a:t>Legal: </a:t>
          </a:r>
          <a:r>
            <a:rPr lang="en-GB"/>
            <a:t>Anti-discrimination measures, legislative support</a:t>
          </a:r>
          <a:endParaRPr lang="cs-CZ"/>
        </a:p>
      </dgm:t>
    </dgm:pt>
    <dgm:pt modelId="{2489E59B-2D82-4E45-957D-C770D4727C0E}" type="parTrans" cxnId="{461F1FF4-302D-4D59-B38A-E703B4F27ECA}">
      <dgm:prSet/>
      <dgm:spPr/>
      <dgm:t>
        <a:bodyPr/>
        <a:lstStyle/>
        <a:p>
          <a:pPr algn="ctr"/>
          <a:endParaRPr lang="cs-CZ"/>
        </a:p>
      </dgm:t>
    </dgm:pt>
    <dgm:pt modelId="{0F96AB83-3698-4DC1-93BB-B1ECFA92FFA0}" type="sibTrans" cxnId="{461F1FF4-302D-4D59-B38A-E703B4F27ECA}">
      <dgm:prSet/>
      <dgm:spPr/>
      <dgm:t>
        <a:bodyPr/>
        <a:lstStyle/>
        <a:p>
          <a:pPr algn="ctr"/>
          <a:endParaRPr lang="cs-CZ"/>
        </a:p>
      </dgm:t>
    </dgm:pt>
    <dgm:pt modelId="{5E9945F6-0367-47E7-B98D-B7EFE4598504}" type="pres">
      <dgm:prSet presAssocID="{2AA668FD-391B-4B9D-9B38-FCCAAB60EC7D}" presName="cycle" presStyleCnt="0">
        <dgm:presLayoutVars>
          <dgm:chMax val="1"/>
          <dgm:dir/>
          <dgm:animLvl val="ctr"/>
          <dgm:resizeHandles val="exact"/>
        </dgm:presLayoutVars>
      </dgm:prSet>
      <dgm:spPr/>
    </dgm:pt>
    <dgm:pt modelId="{D625D081-4BFC-4063-9FB8-09463ADB846C}" type="pres">
      <dgm:prSet presAssocID="{CF0B5D2D-EB13-4665-8C39-7C54F19D37A5}" presName="centerShape" presStyleLbl="node0" presStyleIdx="0" presStyleCnt="1"/>
      <dgm:spPr/>
    </dgm:pt>
    <dgm:pt modelId="{1874BACC-D7F6-4579-BE9F-D0B00B7B9674}" type="pres">
      <dgm:prSet presAssocID="{9A289F09-EF82-471F-8211-A017F33C03EF}" presName="Name9" presStyleLbl="parChTrans1D2" presStyleIdx="0" presStyleCnt="6"/>
      <dgm:spPr/>
    </dgm:pt>
    <dgm:pt modelId="{28EC27F8-CB39-46E1-BD61-C88E9FDF7368}" type="pres">
      <dgm:prSet presAssocID="{9A289F09-EF82-471F-8211-A017F33C03EF}" presName="connTx" presStyleLbl="parChTrans1D2" presStyleIdx="0" presStyleCnt="6"/>
      <dgm:spPr/>
    </dgm:pt>
    <dgm:pt modelId="{DB200ACB-D3E1-4FFF-B55C-A826F47E3034}" type="pres">
      <dgm:prSet presAssocID="{4F09DF4E-8416-4E99-B0B3-15741943AD1B}" presName="node" presStyleLbl="node1" presStyleIdx="0" presStyleCnt="6">
        <dgm:presLayoutVars>
          <dgm:bulletEnabled val="1"/>
        </dgm:presLayoutVars>
      </dgm:prSet>
      <dgm:spPr/>
    </dgm:pt>
    <dgm:pt modelId="{B04628CC-C52D-4B58-8384-0D570A60F91D}" type="pres">
      <dgm:prSet presAssocID="{81084F32-5398-4A11-9719-DE173A7ECEE7}" presName="Name9" presStyleLbl="parChTrans1D2" presStyleIdx="1" presStyleCnt="6"/>
      <dgm:spPr/>
    </dgm:pt>
    <dgm:pt modelId="{4F44F924-8673-46BC-BEA1-1151D9A88399}" type="pres">
      <dgm:prSet presAssocID="{81084F32-5398-4A11-9719-DE173A7ECEE7}" presName="connTx" presStyleLbl="parChTrans1D2" presStyleIdx="1" presStyleCnt="6"/>
      <dgm:spPr/>
    </dgm:pt>
    <dgm:pt modelId="{8E31CE11-3486-4F1C-97C3-42E00AD367A6}" type="pres">
      <dgm:prSet presAssocID="{8B91ADA9-DB78-43E6-8015-DBD560AE1AC2}" presName="node" presStyleLbl="node1" presStyleIdx="1" presStyleCnt="6">
        <dgm:presLayoutVars>
          <dgm:bulletEnabled val="1"/>
        </dgm:presLayoutVars>
      </dgm:prSet>
      <dgm:spPr/>
    </dgm:pt>
    <dgm:pt modelId="{09491223-FD67-46E2-9616-B9048802B7A3}" type="pres">
      <dgm:prSet presAssocID="{C53E4899-B02D-454D-B51B-A6A03E7A849F}" presName="Name9" presStyleLbl="parChTrans1D2" presStyleIdx="2" presStyleCnt="6"/>
      <dgm:spPr/>
    </dgm:pt>
    <dgm:pt modelId="{04AACECD-1BF4-4780-A582-02EE79E9A311}" type="pres">
      <dgm:prSet presAssocID="{C53E4899-B02D-454D-B51B-A6A03E7A849F}" presName="connTx" presStyleLbl="parChTrans1D2" presStyleIdx="2" presStyleCnt="6"/>
      <dgm:spPr/>
    </dgm:pt>
    <dgm:pt modelId="{A13B672D-59DC-4466-B092-590992FF853D}" type="pres">
      <dgm:prSet presAssocID="{2E950E43-3901-4252-8926-C7B4E238AC75}" presName="node" presStyleLbl="node1" presStyleIdx="2" presStyleCnt="6">
        <dgm:presLayoutVars>
          <dgm:bulletEnabled val="1"/>
        </dgm:presLayoutVars>
      </dgm:prSet>
      <dgm:spPr/>
    </dgm:pt>
    <dgm:pt modelId="{45D8AA2C-BD45-4CF3-B84B-823BCDF7DC09}" type="pres">
      <dgm:prSet presAssocID="{AA5CEE7D-7559-462E-826F-85E1BAC76D57}" presName="Name9" presStyleLbl="parChTrans1D2" presStyleIdx="3" presStyleCnt="6"/>
      <dgm:spPr/>
    </dgm:pt>
    <dgm:pt modelId="{CC92C374-AB9E-4FC9-BCF6-349C0191462B}" type="pres">
      <dgm:prSet presAssocID="{AA5CEE7D-7559-462E-826F-85E1BAC76D57}" presName="connTx" presStyleLbl="parChTrans1D2" presStyleIdx="3" presStyleCnt="6"/>
      <dgm:spPr/>
    </dgm:pt>
    <dgm:pt modelId="{766F74E3-A699-4C7D-A2AB-8A3958F6F1EA}" type="pres">
      <dgm:prSet presAssocID="{84E9E5C4-586C-4414-882C-46CA6DA3A947}" presName="node" presStyleLbl="node1" presStyleIdx="3" presStyleCnt="6">
        <dgm:presLayoutVars>
          <dgm:bulletEnabled val="1"/>
        </dgm:presLayoutVars>
      </dgm:prSet>
      <dgm:spPr/>
    </dgm:pt>
    <dgm:pt modelId="{8069D516-8773-4D15-A77A-90D717058EF9}" type="pres">
      <dgm:prSet presAssocID="{08DE5A41-1AF2-4BF6-B53C-6C8BFBE6810A}" presName="Name9" presStyleLbl="parChTrans1D2" presStyleIdx="4" presStyleCnt="6"/>
      <dgm:spPr/>
    </dgm:pt>
    <dgm:pt modelId="{D2080DA6-C45C-4374-A37E-506AE78EEED6}" type="pres">
      <dgm:prSet presAssocID="{08DE5A41-1AF2-4BF6-B53C-6C8BFBE6810A}" presName="connTx" presStyleLbl="parChTrans1D2" presStyleIdx="4" presStyleCnt="6"/>
      <dgm:spPr/>
    </dgm:pt>
    <dgm:pt modelId="{44FDC763-70C9-4550-BE52-875F65EB101B}" type="pres">
      <dgm:prSet presAssocID="{92E3D6D7-1CCD-4F90-88D0-6E4558AE2749}" presName="node" presStyleLbl="node1" presStyleIdx="4" presStyleCnt="6">
        <dgm:presLayoutVars>
          <dgm:bulletEnabled val="1"/>
        </dgm:presLayoutVars>
      </dgm:prSet>
      <dgm:spPr/>
    </dgm:pt>
    <dgm:pt modelId="{04A088BC-66D7-42C3-842D-6541096EDF1A}" type="pres">
      <dgm:prSet presAssocID="{2489E59B-2D82-4E45-957D-C770D4727C0E}" presName="Name9" presStyleLbl="parChTrans1D2" presStyleIdx="5" presStyleCnt="6"/>
      <dgm:spPr/>
    </dgm:pt>
    <dgm:pt modelId="{5DCFB3DD-ACB0-46C7-A7BE-51D2A8AA146E}" type="pres">
      <dgm:prSet presAssocID="{2489E59B-2D82-4E45-957D-C770D4727C0E}" presName="connTx" presStyleLbl="parChTrans1D2" presStyleIdx="5" presStyleCnt="6"/>
      <dgm:spPr/>
    </dgm:pt>
    <dgm:pt modelId="{2A1719D5-6242-46DC-B19F-F02BDBCB854D}" type="pres">
      <dgm:prSet presAssocID="{C295EF2D-9A5C-40E3-BC58-0AEDDCF0A333}" presName="node" presStyleLbl="node1" presStyleIdx="5" presStyleCnt="6">
        <dgm:presLayoutVars>
          <dgm:bulletEnabled val="1"/>
        </dgm:presLayoutVars>
      </dgm:prSet>
      <dgm:spPr/>
    </dgm:pt>
  </dgm:ptLst>
  <dgm:cxnLst>
    <dgm:cxn modelId="{BACCD40D-E764-4D97-A5EA-71DC50D0E386}" type="presOf" srcId="{2E950E43-3901-4252-8926-C7B4E238AC75}" destId="{A13B672D-59DC-4466-B092-590992FF853D}" srcOrd="0" destOrd="0" presId="urn:microsoft.com/office/officeart/2005/8/layout/radial1"/>
    <dgm:cxn modelId="{DFD97715-579E-4505-86E3-464529FF7DD9}" srcId="{CF0B5D2D-EB13-4665-8C39-7C54F19D37A5}" destId="{84E9E5C4-586C-4414-882C-46CA6DA3A947}" srcOrd="3" destOrd="0" parTransId="{AA5CEE7D-7559-462E-826F-85E1BAC76D57}" sibTransId="{75C56870-44E2-4917-97AD-CA858C202734}"/>
    <dgm:cxn modelId="{10BA7D18-5ADB-445D-8C3C-4656C47A52C9}" type="presOf" srcId="{08DE5A41-1AF2-4BF6-B53C-6C8BFBE6810A}" destId="{8069D516-8773-4D15-A77A-90D717058EF9}" srcOrd="0" destOrd="0" presId="urn:microsoft.com/office/officeart/2005/8/layout/radial1"/>
    <dgm:cxn modelId="{C78B0A2E-9214-49FE-ACAF-834A7E78DF83}" type="presOf" srcId="{AA5CEE7D-7559-462E-826F-85E1BAC76D57}" destId="{CC92C374-AB9E-4FC9-BCF6-349C0191462B}" srcOrd="1" destOrd="0" presId="urn:microsoft.com/office/officeart/2005/8/layout/radial1"/>
    <dgm:cxn modelId="{A200B930-358A-4522-BBFA-F0A1FB95CB6C}" type="presOf" srcId="{2489E59B-2D82-4E45-957D-C770D4727C0E}" destId="{04A088BC-66D7-42C3-842D-6541096EDF1A}" srcOrd="0" destOrd="0" presId="urn:microsoft.com/office/officeart/2005/8/layout/radial1"/>
    <dgm:cxn modelId="{69D18735-6345-40C9-9E65-1A0AAE985511}" type="presOf" srcId="{AA5CEE7D-7559-462E-826F-85E1BAC76D57}" destId="{45D8AA2C-BD45-4CF3-B84B-823BCDF7DC09}" srcOrd="0" destOrd="0" presId="urn:microsoft.com/office/officeart/2005/8/layout/radial1"/>
    <dgm:cxn modelId="{C2AACA35-8355-4EA0-BD3D-AF012B8BAC0F}" type="presOf" srcId="{84E9E5C4-586C-4414-882C-46CA6DA3A947}" destId="{766F74E3-A699-4C7D-A2AB-8A3958F6F1EA}" srcOrd="0" destOrd="0" presId="urn:microsoft.com/office/officeart/2005/8/layout/radial1"/>
    <dgm:cxn modelId="{78F36638-39C1-42AF-9D48-FC28010ADAE2}" type="presOf" srcId="{9A289F09-EF82-471F-8211-A017F33C03EF}" destId="{28EC27F8-CB39-46E1-BD61-C88E9FDF7368}" srcOrd="1" destOrd="0" presId="urn:microsoft.com/office/officeart/2005/8/layout/radial1"/>
    <dgm:cxn modelId="{FFDDB43D-DFA2-45D5-A046-6679E07EA3E3}" srcId="{CF0B5D2D-EB13-4665-8C39-7C54F19D37A5}" destId="{8B91ADA9-DB78-43E6-8015-DBD560AE1AC2}" srcOrd="1" destOrd="0" parTransId="{81084F32-5398-4A11-9719-DE173A7ECEE7}" sibTransId="{ED9FE787-B9BC-4CA8-9F3D-843B353ED247}"/>
    <dgm:cxn modelId="{A7290762-EDFB-4CEC-BC7A-10D961F73EC3}" type="presOf" srcId="{C53E4899-B02D-454D-B51B-A6A03E7A849F}" destId="{09491223-FD67-46E2-9616-B9048802B7A3}" srcOrd="0" destOrd="0" presId="urn:microsoft.com/office/officeart/2005/8/layout/radial1"/>
    <dgm:cxn modelId="{7623CB6D-1FDB-47AB-8684-FF5D935D5D68}" type="presOf" srcId="{2489E59B-2D82-4E45-957D-C770D4727C0E}" destId="{5DCFB3DD-ACB0-46C7-A7BE-51D2A8AA146E}" srcOrd="1" destOrd="0" presId="urn:microsoft.com/office/officeart/2005/8/layout/radial1"/>
    <dgm:cxn modelId="{9AE40C75-AB7F-464D-9082-F8E7DB278790}" srcId="{CF0B5D2D-EB13-4665-8C39-7C54F19D37A5}" destId="{2E950E43-3901-4252-8926-C7B4E238AC75}" srcOrd="2" destOrd="0" parTransId="{C53E4899-B02D-454D-B51B-A6A03E7A849F}" sibTransId="{5DB2362A-EBF1-44A3-9010-043CB0E26A7E}"/>
    <dgm:cxn modelId="{FC302755-2169-48AB-933F-9CE26D7D44D5}" type="presOf" srcId="{92E3D6D7-1CCD-4F90-88D0-6E4558AE2749}" destId="{44FDC763-70C9-4550-BE52-875F65EB101B}" srcOrd="0" destOrd="0" presId="urn:microsoft.com/office/officeart/2005/8/layout/radial1"/>
    <dgm:cxn modelId="{CE123077-2FBB-4F79-A028-C03D5318EF86}" type="presOf" srcId="{C53E4899-B02D-454D-B51B-A6A03E7A849F}" destId="{04AACECD-1BF4-4780-A582-02EE79E9A311}" srcOrd="1" destOrd="0" presId="urn:microsoft.com/office/officeart/2005/8/layout/radial1"/>
    <dgm:cxn modelId="{8D76D681-66FF-472C-A328-12ADDCCA86BF}" srcId="{CF0B5D2D-EB13-4665-8C39-7C54F19D37A5}" destId="{4F09DF4E-8416-4E99-B0B3-15741943AD1B}" srcOrd="0" destOrd="0" parTransId="{9A289F09-EF82-471F-8211-A017F33C03EF}" sibTransId="{671DBF91-4E3E-4C41-81C1-101119DE0609}"/>
    <dgm:cxn modelId="{DE44FE89-F783-4793-AF05-146DD7F2D157}" type="presOf" srcId="{81084F32-5398-4A11-9719-DE173A7ECEE7}" destId="{B04628CC-C52D-4B58-8384-0D570A60F91D}" srcOrd="0" destOrd="0" presId="urn:microsoft.com/office/officeart/2005/8/layout/radial1"/>
    <dgm:cxn modelId="{53E895A5-E430-4CCF-8E2B-6AF52F48C2E0}" type="presOf" srcId="{CF0B5D2D-EB13-4665-8C39-7C54F19D37A5}" destId="{D625D081-4BFC-4063-9FB8-09463ADB846C}" srcOrd="0" destOrd="0" presId="urn:microsoft.com/office/officeart/2005/8/layout/radial1"/>
    <dgm:cxn modelId="{612217AA-3647-4F34-A6C0-D3781407737A}" type="presOf" srcId="{4F09DF4E-8416-4E99-B0B3-15741943AD1B}" destId="{DB200ACB-D3E1-4FFF-B55C-A826F47E3034}" srcOrd="0" destOrd="0" presId="urn:microsoft.com/office/officeart/2005/8/layout/radial1"/>
    <dgm:cxn modelId="{101E46AA-C902-4497-832D-3B4324ABDFFC}" srcId="{2AA668FD-391B-4B9D-9B38-FCCAAB60EC7D}" destId="{CF0B5D2D-EB13-4665-8C39-7C54F19D37A5}" srcOrd="0" destOrd="0" parTransId="{5699C92A-BCB4-4A80-ABC3-E7FF8411FE82}" sibTransId="{D9039508-0D3B-4BC7-8F67-787DD7C6E89D}"/>
    <dgm:cxn modelId="{923536B6-663B-4EFA-9F2D-BA74AF15778F}" type="presOf" srcId="{81084F32-5398-4A11-9719-DE173A7ECEE7}" destId="{4F44F924-8673-46BC-BEA1-1151D9A88399}" srcOrd="1" destOrd="0" presId="urn:microsoft.com/office/officeart/2005/8/layout/radial1"/>
    <dgm:cxn modelId="{677E1BB9-C383-44E7-966B-210643129BEB}" srcId="{CF0B5D2D-EB13-4665-8C39-7C54F19D37A5}" destId="{92E3D6D7-1CCD-4F90-88D0-6E4558AE2749}" srcOrd="4" destOrd="0" parTransId="{08DE5A41-1AF2-4BF6-B53C-6C8BFBE6810A}" sibTransId="{7DAA2ED2-B025-47AD-99CC-47D891BCA6FE}"/>
    <dgm:cxn modelId="{DE6AB0BC-72B5-4166-905E-C0FEB3D0EBD7}" type="presOf" srcId="{2AA668FD-391B-4B9D-9B38-FCCAAB60EC7D}" destId="{5E9945F6-0367-47E7-B98D-B7EFE4598504}" srcOrd="0" destOrd="0" presId="urn:microsoft.com/office/officeart/2005/8/layout/radial1"/>
    <dgm:cxn modelId="{489B4FC7-66E8-49D0-96B1-6006D9FF1744}" type="presOf" srcId="{8B91ADA9-DB78-43E6-8015-DBD560AE1AC2}" destId="{8E31CE11-3486-4F1C-97C3-42E00AD367A6}" srcOrd="0" destOrd="0" presId="urn:microsoft.com/office/officeart/2005/8/layout/radial1"/>
    <dgm:cxn modelId="{8E6506CD-4C8F-4482-A773-3018ACF821B8}" type="presOf" srcId="{9A289F09-EF82-471F-8211-A017F33C03EF}" destId="{1874BACC-D7F6-4579-BE9F-D0B00B7B9674}" srcOrd="0" destOrd="0" presId="urn:microsoft.com/office/officeart/2005/8/layout/radial1"/>
    <dgm:cxn modelId="{5F3234E0-A429-4279-8A5F-1006C37584AE}" type="presOf" srcId="{C295EF2D-9A5C-40E3-BC58-0AEDDCF0A333}" destId="{2A1719D5-6242-46DC-B19F-F02BDBCB854D}" srcOrd="0" destOrd="0" presId="urn:microsoft.com/office/officeart/2005/8/layout/radial1"/>
    <dgm:cxn modelId="{461F1FF4-302D-4D59-B38A-E703B4F27ECA}" srcId="{CF0B5D2D-EB13-4665-8C39-7C54F19D37A5}" destId="{C295EF2D-9A5C-40E3-BC58-0AEDDCF0A333}" srcOrd="5" destOrd="0" parTransId="{2489E59B-2D82-4E45-957D-C770D4727C0E}" sibTransId="{0F96AB83-3698-4DC1-93BB-B1ECFA92FFA0}"/>
    <dgm:cxn modelId="{4E49F2FB-DF50-457D-88EA-F5656F0374D8}" type="presOf" srcId="{08DE5A41-1AF2-4BF6-B53C-6C8BFBE6810A}" destId="{D2080DA6-C45C-4374-A37E-506AE78EEED6}" srcOrd="1" destOrd="0" presId="urn:microsoft.com/office/officeart/2005/8/layout/radial1"/>
    <dgm:cxn modelId="{272CB6EC-E3BB-4C6B-A62B-6D0D7D62B5CD}" type="presParOf" srcId="{5E9945F6-0367-47E7-B98D-B7EFE4598504}" destId="{D625D081-4BFC-4063-9FB8-09463ADB846C}" srcOrd="0" destOrd="0" presId="urn:microsoft.com/office/officeart/2005/8/layout/radial1"/>
    <dgm:cxn modelId="{3A358CA0-7005-4247-9B94-9B9FB634D545}" type="presParOf" srcId="{5E9945F6-0367-47E7-B98D-B7EFE4598504}" destId="{1874BACC-D7F6-4579-BE9F-D0B00B7B9674}" srcOrd="1" destOrd="0" presId="urn:microsoft.com/office/officeart/2005/8/layout/radial1"/>
    <dgm:cxn modelId="{78568517-02A4-43B1-9401-7741C0184540}" type="presParOf" srcId="{1874BACC-D7F6-4579-BE9F-D0B00B7B9674}" destId="{28EC27F8-CB39-46E1-BD61-C88E9FDF7368}" srcOrd="0" destOrd="0" presId="urn:microsoft.com/office/officeart/2005/8/layout/radial1"/>
    <dgm:cxn modelId="{78CB9A31-DA33-425D-8DC7-F106F6BFD2AF}" type="presParOf" srcId="{5E9945F6-0367-47E7-B98D-B7EFE4598504}" destId="{DB200ACB-D3E1-4FFF-B55C-A826F47E3034}" srcOrd="2" destOrd="0" presId="urn:microsoft.com/office/officeart/2005/8/layout/radial1"/>
    <dgm:cxn modelId="{2143B007-456F-4A1B-A410-286869460E59}" type="presParOf" srcId="{5E9945F6-0367-47E7-B98D-B7EFE4598504}" destId="{B04628CC-C52D-4B58-8384-0D570A60F91D}" srcOrd="3" destOrd="0" presId="urn:microsoft.com/office/officeart/2005/8/layout/radial1"/>
    <dgm:cxn modelId="{45D674BD-BA2B-4FEF-B873-1E3563929297}" type="presParOf" srcId="{B04628CC-C52D-4B58-8384-0D570A60F91D}" destId="{4F44F924-8673-46BC-BEA1-1151D9A88399}" srcOrd="0" destOrd="0" presId="urn:microsoft.com/office/officeart/2005/8/layout/radial1"/>
    <dgm:cxn modelId="{2C38CF0F-B523-4074-9C32-555886236145}" type="presParOf" srcId="{5E9945F6-0367-47E7-B98D-B7EFE4598504}" destId="{8E31CE11-3486-4F1C-97C3-42E00AD367A6}" srcOrd="4" destOrd="0" presId="urn:microsoft.com/office/officeart/2005/8/layout/radial1"/>
    <dgm:cxn modelId="{066AE4C8-4E25-4061-AD66-B92FDD7DF959}" type="presParOf" srcId="{5E9945F6-0367-47E7-B98D-B7EFE4598504}" destId="{09491223-FD67-46E2-9616-B9048802B7A3}" srcOrd="5" destOrd="0" presId="urn:microsoft.com/office/officeart/2005/8/layout/radial1"/>
    <dgm:cxn modelId="{CEE2D721-A3C4-4B85-90EA-DD6F26DC01B5}" type="presParOf" srcId="{09491223-FD67-46E2-9616-B9048802B7A3}" destId="{04AACECD-1BF4-4780-A582-02EE79E9A311}" srcOrd="0" destOrd="0" presId="urn:microsoft.com/office/officeart/2005/8/layout/radial1"/>
    <dgm:cxn modelId="{9D48204B-1F85-4565-9E78-617A144EAEF1}" type="presParOf" srcId="{5E9945F6-0367-47E7-B98D-B7EFE4598504}" destId="{A13B672D-59DC-4466-B092-590992FF853D}" srcOrd="6" destOrd="0" presId="urn:microsoft.com/office/officeart/2005/8/layout/radial1"/>
    <dgm:cxn modelId="{E469DBD4-068F-4ABD-9EE7-F063663AABDA}" type="presParOf" srcId="{5E9945F6-0367-47E7-B98D-B7EFE4598504}" destId="{45D8AA2C-BD45-4CF3-B84B-823BCDF7DC09}" srcOrd="7" destOrd="0" presId="urn:microsoft.com/office/officeart/2005/8/layout/radial1"/>
    <dgm:cxn modelId="{B5A15291-2ADD-4F98-BD87-33FC236778FB}" type="presParOf" srcId="{45D8AA2C-BD45-4CF3-B84B-823BCDF7DC09}" destId="{CC92C374-AB9E-4FC9-BCF6-349C0191462B}" srcOrd="0" destOrd="0" presId="urn:microsoft.com/office/officeart/2005/8/layout/radial1"/>
    <dgm:cxn modelId="{D2B50BE5-9420-40E1-A5FE-E0A9DAFEFF57}" type="presParOf" srcId="{5E9945F6-0367-47E7-B98D-B7EFE4598504}" destId="{766F74E3-A699-4C7D-A2AB-8A3958F6F1EA}" srcOrd="8" destOrd="0" presId="urn:microsoft.com/office/officeart/2005/8/layout/radial1"/>
    <dgm:cxn modelId="{FCF3C2DA-9CD5-4BBB-8C38-554C7F5B49A9}" type="presParOf" srcId="{5E9945F6-0367-47E7-B98D-B7EFE4598504}" destId="{8069D516-8773-4D15-A77A-90D717058EF9}" srcOrd="9" destOrd="0" presId="urn:microsoft.com/office/officeart/2005/8/layout/radial1"/>
    <dgm:cxn modelId="{B17F5259-CAD3-4984-B680-429238C2D87A}" type="presParOf" srcId="{8069D516-8773-4D15-A77A-90D717058EF9}" destId="{D2080DA6-C45C-4374-A37E-506AE78EEED6}" srcOrd="0" destOrd="0" presId="urn:microsoft.com/office/officeart/2005/8/layout/radial1"/>
    <dgm:cxn modelId="{81FACF12-AC49-4D27-9C27-7AEA5EB2712B}" type="presParOf" srcId="{5E9945F6-0367-47E7-B98D-B7EFE4598504}" destId="{44FDC763-70C9-4550-BE52-875F65EB101B}" srcOrd="10" destOrd="0" presId="urn:microsoft.com/office/officeart/2005/8/layout/radial1"/>
    <dgm:cxn modelId="{523A5E15-BC68-4742-A3F8-BB6E482D32FC}" type="presParOf" srcId="{5E9945F6-0367-47E7-B98D-B7EFE4598504}" destId="{04A088BC-66D7-42C3-842D-6541096EDF1A}" srcOrd="11" destOrd="0" presId="urn:microsoft.com/office/officeart/2005/8/layout/radial1"/>
    <dgm:cxn modelId="{D8639343-0F3C-4047-B9E6-1D6B30793322}" type="presParOf" srcId="{04A088BC-66D7-42C3-842D-6541096EDF1A}" destId="{5DCFB3DD-ACB0-46C7-A7BE-51D2A8AA146E}" srcOrd="0" destOrd="0" presId="urn:microsoft.com/office/officeart/2005/8/layout/radial1"/>
    <dgm:cxn modelId="{BD0B0157-1C2F-4668-8390-9855C9BF7315}" type="presParOf" srcId="{5E9945F6-0367-47E7-B98D-B7EFE4598504}" destId="{2A1719D5-6242-46DC-B19F-F02BDBCB854D}" srcOrd="12"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628A0A-0D71-495E-AAB7-1F8D25C6D29A}">
      <dsp:nvSpPr>
        <dsp:cNvPr id="0" name=""/>
        <dsp:cNvSpPr/>
      </dsp:nvSpPr>
      <dsp:spPr>
        <a:xfrm rot="16200000">
          <a:off x="571101" y="-571101"/>
          <a:ext cx="3422652" cy="4564856"/>
        </a:xfrm>
        <a:prstGeom prst="round1Rect">
          <a:avLst/>
        </a:prstGeom>
        <a:solidFill>
          <a:schemeClr val="accent1">
            <a:alpha val="9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dirty="0"/>
            <a:t>T</a:t>
          </a:r>
          <a:r>
            <a:rPr lang="en-GB" sz="2200" kern="1200" dirty="0"/>
            <a:t>he </a:t>
          </a:r>
          <a:r>
            <a:rPr lang="en-GB" sz="2200" b="0" kern="1200" dirty="0"/>
            <a:t>body</a:t>
          </a:r>
          <a:r>
            <a:rPr lang="en-GB" sz="2200" kern="1200" dirty="0"/>
            <a:t> functions and structures of people, and impairments thereof (</a:t>
          </a:r>
          <a:r>
            <a:rPr lang="en-GB" sz="2200" b="1" kern="1200" dirty="0"/>
            <a:t>functioning at the level of the body</a:t>
          </a:r>
          <a:r>
            <a:rPr lang="en-GB" sz="2200" kern="1200" dirty="0"/>
            <a:t>)</a:t>
          </a:r>
          <a:endParaRPr lang="cs-CZ" sz="2200" kern="1200" dirty="0"/>
        </a:p>
      </dsp:txBody>
      <dsp:txXfrm rot="5400000">
        <a:off x="0" y="0"/>
        <a:ext cx="4564856" cy="2566989"/>
      </dsp:txXfrm>
    </dsp:sp>
    <dsp:sp modelId="{E89333D6-01BB-47C6-9B72-315ED83BC326}">
      <dsp:nvSpPr>
        <dsp:cNvPr id="0" name=""/>
        <dsp:cNvSpPr/>
      </dsp:nvSpPr>
      <dsp:spPr>
        <a:xfrm>
          <a:off x="4564856" y="0"/>
          <a:ext cx="4564856" cy="3422652"/>
        </a:xfrm>
        <a:prstGeom prst="round1Rect">
          <a:avLst/>
        </a:prstGeom>
        <a:solidFill>
          <a:schemeClr val="accent1">
            <a:alpha val="90000"/>
            <a:hueOff val="0"/>
            <a:satOff val="0"/>
            <a:lumOff val="0"/>
            <a:alphaOff val="-13333"/>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dirty="0"/>
            <a:t>T</a:t>
          </a:r>
          <a:r>
            <a:rPr lang="en-GB" sz="2200" kern="1200" dirty="0"/>
            <a:t>he participation or involvement of people in all areas of life, and the participation restrictions they experience (</a:t>
          </a:r>
          <a:r>
            <a:rPr lang="en-GB" sz="2200" b="1" kern="1200" dirty="0"/>
            <a:t>functioning of a person as a member of society</a:t>
          </a:r>
          <a:r>
            <a:rPr lang="en-GB" sz="2200" kern="1200" dirty="0"/>
            <a:t>)</a:t>
          </a:r>
          <a:endParaRPr lang="cs-CZ" sz="2200" kern="1200" dirty="0"/>
        </a:p>
      </dsp:txBody>
      <dsp:txXfrm>
        <a:off x="4564856" y="0"/>
        <a:ext cx="4564856" cy="2566989"/>
      </dsp:txXfrm>
    </dsp:sp>
    <dsp:sp modelId="{0CF0E864-0897-4879-B01A-FE0ABC1F9337}">
      <dsp:nvSpPr>
        <dsp:cNvPr id="0" name=""/>
        <dsp:cNvSpPr/>
      </dsp:nvSpPr>
      <dsp:spPr>
        <a:xfrm rot="10800000">
          <a:off x="0" y="3422652"/>
          <a:ext cx="4564856" cy="3422652"/>
        </a:xfrm>
        <a:prstGeom prst="round1Rect">
          <a:avLst/>
        </a:prstGeom>
        <a:solidFill>
          <a:schemeClr val="accent1">
            <a:alpha val="90000"/>
            <a:hueOff val="0"/>
            <a:satOff val="0"/>
            <a:lumOff val="0"/>
            <a:alphaOff val="-26667"/>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dirty="0"/>
            <a:t>T</a:t>
          </a:r>
          <a:r>
            <a:rPr lang="en-GB" sz="2200" kern="1200" dirty="0"/>
            <a:t>he activities of people (</a:t>
          </a:r>
          <a:r>
            <a:rPr lang="en-GB" sz="2200" b="1" kern="1200" dirty="0"/>
            <a:t>functioning at the level of the individual</a:t>
          </a:r>
          <a:r>
            <a:rPr lang="en-GB" sz="2200" kern="1200" dirty="0"/>
            <a:t>, impairments – problems in body function and structure such as significant deviation or loss) and the activity limitations they experience</a:t>
          </a:r>
          <a:endParaRPr lang="cs-CZ" sz="2200" kern="1200" dirty="0"/>
        </a:p>
      </dsp:txBody>
      <dsp:txXfrm rot="10800000">
        <a:off x="0" y="4278315"/>
        <a:ext cx="4564856" cy="2566989"/>
      </dsp:txXfrm>
    </dsp:sp>
    <dsp:sp modelId="{91C7813F-F9C9-4353-B1C7-6160EE726298}">
      <dsp:nvSpPr>
        <dsp:cNvPr id="0" name=""/>
        <dsp:cNvSpPr/>
      </dsp:nvSpPr>
      <dsp:spPr>
        <a:xfrm rot="5400000">
          <a:off x="5135958" y="2851550"/>
          <a:ext cx="3422652" cy="4564856"/>
        </a:xfrm>
        <a:prstGeom prst="round1Rect">
          <a:avLst/>
        </a:prstGeom>
        <a:solidFill>
          <a:schemeClr val="accent1">
            <a:alpha val="90000"/>
            <a:hueOff val="0"/>
            <a:satOff val="0"/>
            <a:lumOff val="0"/>
            <a:alpha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156464" rIns="156464" bIns="156464" numCol="1" spcCol="1270" anchor="ctr" anchorCtr="0">
          <a:noAutofit/>
        </a:bodyPr>
        <a:lstStyle/>
        <a:p>
          <a:pPr marL="0" lvl="0" indent="0" algn="ctr" defTabSz="977900">
            <a:lnSpc>
              <a:spcPct val="90000"/>
            </a:lnSpc>
            <a:spcBef>
              <a:spcPct val="0"/>
            </a:spcBef>
            <a:spcAft>
              <a:spcPct val="35000"/>
            </a:spcAft>
            <a:buNone/>
          </a:pPr>
          <a:r>
            <a:rPr lang="cs-CZ" sz="2200" kern="1200" dirty="0"/>
            <a:t>T</a:t>
          </a:r>
          <a:r>
            <a:rPr lang="en-GB" sz="2200" kern="1200" dirty="0"/>
            <a:t>he </a:t>
          </a:r>
          <a:r>
            <a:rPr lang="en-GB" sz="2200" b="1" kern="1200" dirty="0"/>
            <a:t>environmental factors </a:t>
          </a:r>
          <a:r>
            <a:rPr lang="en-GB" sz="2200" kern="1200" dirty="0"/>
            <a:t>which affect these experiences (and whether these factors are facilitators or barriers</a:t>
          </a:r>
          <a:endParaRPr lang="cs-CZ" sz="2200" kern="1200" dirty="0"/>
        </a:p>
      </dsp:txBody>
      <dsp:txXfrm rot="-5400000">
        <a:off x="4564857" y="4278315"/>
        <a:ext cx="4564856" cy="2566989"/>
      </dsp:txXfrm>
    </dsp:sp>
    <dsp:sp modelId="{01837774-648C-43D8-A9CD-2102E07614F4}">
      <dsp:nvSpPr>
        <dsp:cNvPr id="0" name=""/>
        <dsp:cNvSpPr/>
      </dsp:nvSpPr>
      <dsp:spPr>
        <a:xfrm>
          <a:off x="1821656" y="2641603"/>
          <a:ext cx="5486400" cy="1562098"/>
        </a:xfrm>
        <a:prstGeom prst="roundRect">
          <a:avLst/>
        </a:prstGeom>
        <a:solidFill>
          <a:schemeClr val="accent1">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dirty="0"/>
            <a:t>M</a:t>
          </a:r>
          <a:r>
            <a:rPr lang="en-GB" sz="2000" kern="1200" dirty="0" err="1"/>
            <a:t>ulti</a:t>
          </a:r>
          <a:r>
            <a:rPr lang="en-GB" sz="2000" kern="1200" dirty="0"/>
            <a:t>-dimensional concepts of functioning and disability described by the ICF</a:t>
          </a:r>
          <a:r>
            <a:rPr lang="cs-CZ" sz="2000" kern="1200" dirty="0"/>
            <a:t> (2001)</a:t>
          </a:r>
        </a:p>
      </dsp:txBody>
      <dsp:txXfrm>
        <a:off x="1897911" y="2717858"/>
        <a:ext cx="5333890" cy="14095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25D081-4BFC-4063-9FB8-09463ADB846C}">
      <dsp:nvSpPr>
        <dsp:cNvPr id="0" name=""/>
        <dsp:cNvSpPr/>
      </dsp:nvSpPr>
      <dsp:spPr>
        <a:xfrm>
          <a:off x="2424323" y="2188889"/>
          <a:ext cx="1679971" cy="1679971"/>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cs-CZ" sz="2000" kern="1200"/>
            <a:t>Participant</a:t>
          </a:r>
        </a:p>
      </dsp:txBody>
      <dsp:txXfrm>
        <a:off x="2670349" y="2434915"/>
        <a:ext cx="1187919" cy="1187919"/>
      </dsp:txXfrm>
    </dsp:sp>
    <dsp:sp modelId="{1874BACC-D7F6-4579-BE9F-D0B00B7B9674}">
      <dsp:nvSpPr>
        <dsp:cNvPr id="0" name=""/>
        <dsp:cNvSpPr/>
      </dsp:nvSpPr>
      <dsp:spPr>
        <a:xfrm rot="16200000">
          <a:off x="3012028" y="1913448"/>
          <a:ext cx="504562" cy="46318"/>
        </a:xfrm>
        <a:custGeom>
          <a:avLst/>
          <a:gdLst/>
          <a:ahLst/>
          <a:cxnLst/>
          <a:rect l="0" t="0" r="0" b="0"/>
          <a:pathLst>
            <a:path>
              <a:moveTo>
                <a:pt x="0" y="23159"/>
              </a:moveTo>
              <a:lnTo>
                <a:pt x="504562" y="231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51695" y="1923993"/>
        <a:ext cx="25228" cy="25228"/>
      </dsp:txXfrm>
    </dsp:sp>
    <dsp:sp modelId="{DB200ACB-D3E1-4FFF-B55C-A826F47E3034}">
      <dsp:nvSpPr>
        <dsp:cNvPr id="0" name=""/>
        <dsp:cNvSpPr/>
      </dsp:nvSpPr>
      <dsp:spPr>
        <a:xfrm>
          <a:off x="2424323" y="4354"/>
          <a:ext cx="1679971" cy="167997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dirty="0" err="1"/>
            <a:t>Social</a:t>
          </a:r>
          <a:r>
            <a:rPr lang="cs-CZ" sz="1300" kern="1200" dirty="0"/>
            <a:t>: </a:t>
          </a:r>
          <a:r>
            <a:rPr lang="en-GB" sz="1300" kern="1200" dirty="0"/>
            <a:t>Barrier-free social environment, social services</a:t>
          </a:r>
          <a:r>
            <a:rPr lang="cs-CZ" sz="1300" kern="1200" dirty="0"/>
            <a:t> </a:t>
          </a:r>
        </a:p>
      </dsp:txBody>
      <dsp:txXfrm>
        <a:off x="2670349" y="250380"/>
        <a:ext cx="1187919" cy="1187919"/>
      </dsp:txXfrm>
    </dsp:sp>
    <dsp:sp modelId="{B04628CC-C52D-4B58-8384-0D570A60F91D}">
      <dsp:nvSpPr>
        <dsp:cNvPr id="0" name=""/>
        <dsp:cNvSpPr/>
      </dsp:nvSpPr>
      <dsp:spPr>
        <a:xfrm rot="19800000">
          <a:off x="3957959" y="2459582"/>
          <a:ext cx="504562" cy="46318"/>
        </a:xfrm>
        <a:custGeom>
          <a:avLst/>
          <a:gdLst/>
          <a:ahLst/>
          <a:cxnLst/>
          <a:rect l="0" t="0" r="0" b="0"/>
          <a:pathLst>
            <a:path>
              <a:moveTo>
                <a:pt x="0" y="23159"/>
              </a:moveTo>
              <a:lnTo>
                <a:pt x="504562" y="231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197626" y="2470127"/>
        <a:ext cx="25228" cy="25228"/>
      </dsp:txXfrm>
    </dsp:sp>
    <dsp:sp modelId="{8E31CE11-3486-4F1C-97C3-42E00AD367A6}">
      <dsp:nvSpPr>
        <dsp:cNvPr id="0" name=""/>
        <dsp:cNvSpPr/>
      </dsp:nvSpPr>
      <dsp:spPr>
        <a:xfrm>
          <a:off x="4316185" y="1096621"/>
          <a:ext cx="1679971" cy="1679971"/>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Pedagogic: </a:t>
          </a:r>
          <a:r>
            <a:rPr lang="en-GB" sz="1300" kern="1200"/>
            <a:t>School integration, distance education, e-learning courses</a:t>
          </a:r>
          <a:endParaRPr lang="cs-CZ" sz="1300" kern="1200"/>
        </a:p>
      </dsp:txBody>
      <dsp:txXfrm>
        <a:off x="4562211" y="1342647"/>
        <a:ext cx="1187919" cy="1187919"/>
      </dsp:txXfrm>
    </dsp:sp>
    <dsp:sp modelId="{09491223-FD67-46E2-9616-B9048802B7A3}">
      <dsp:nvSpPr>
        <dsp:cNvPr id="0" name=""/>
        <dsp:cNvSpPr/>
      </dsp:nvSpPr>
      <dsp:spPr>
        <a:xfrm rot="1800000">
          <a:off x="3957959" y="3551849"/>
          <a:ext cx="504562" cy="46318"/>
        </a:xfrm>
        <a:custGeom>
          <a:avLst/>
          <a:gdLst/>
          <a:ahLst/>
          <a:cxnLst/>
          <a:rect l="0" t="0" r="0" b="0"/>
          <a:pathLst>
            <a:path>
              <a:moveTo>
                <a:pt x="0" y="23159"/>
              </a:moveTo>
              <a:lnTo>
                <a:pt x="504562" y="231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4197626" y="3562394"/>
        <a:ext cx="25228" cy="25228"/>
      </dsp:txXfrm>
    </dsp:sp>
    <dsp:sp modelId="{A13B672D-59DC-4466-B092-590992FF853D}">
      <dsp:nvSpPr>
        <dsp:cNvPr id="0" name=""/>
        <dsp:cNvSpPr/>
      </dsp:nvSpPr>
      <dsp:spPr>
        <a:xfrm>
          <a:off x="4316185" y="3281156"/>
          <a:ext cx="1679971" cy="1679971"/>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Work: </a:t>
          </a:r>
          <a:r>
            <a:rPr lang="en-GB" sz="1300" kern="1200"/>
            <a:t>Open, sheltered and integration employment, work from at home</a:t>
          </a:r>
          <a:r>
            <a:rPr lang="cs-CZ" sz="1300" kern="1200"/>
            <a:t> </a:t>
          </a:r>
        </a:p>
      </dsp:txBody>
      <dsp:txXfrm>
        <a:off x="4562211" y="3527182"/>
        <a:ext cx="1187919" cy="1187919"/>
      </dsp:txXfrm>
    </dsp:sp>
    <dsp:sp modelId="{45D8AA2C-BD45-4CF3-B84B-823BCDF7DC09}">
      <dsp:nvSpPr>
        <dsp:cNvPr id="0" name=""/>
        <dsp:cNvSpPr/>
      </dsp:nvSpPr>
      <dsp:spPr>
        <a:xfrm rot="5400000">
          <a:off x="3012028" y="4097983"/>
          <a:ext cx="504562" cy="46318"/>
        </a:xfrm>
        <a:custGeom>
          <a:avLst/>
          <a:gdLst/>
          <a:ahLst/>
          <a:cxnLst/>
          <a:rect l="0" t="0" r="0" b="0"/>
          <a:pathLst>
            <a:path>
              <a:moveTo>
                <a:pt x="0" y="23159"/>
              </a:moveTo>
              <a:lnTo>
                <a:pt x="504562" y="231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a:off x="3251695" y="4108528"/>
        <a:ext cx="25228" cy="25228"/>
      </dsp:txXfrm>
    </dsp:sp>
    <dsp:sp modelId="{766F74E3-A699-4C7D-A2AB-8A3958F6F1EA}">
      <dsp:nvSpPr>
        <dsp:cNvPr id="0" name=""/>
        <dsp:cNvSpPr/>
      </dsp:nvSpPr>
      <dsp:spPr>
        <a:xfrm>
          <a:off x="2424323" y="4373423"/>
          <a:ext cx="1679971" cy="1679971"/>
        </a:xfrm>
        <a:prstGeom prst="ellipse">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Medical: </a:t>
          </a:r>
          <a:r>
            <a:rPr lang="en-GB" sz="1300" kern="1200"/>
            <a:t>Medicine, physiotherapy, prosthetics</a:t>
          </a:r>
          <a:r>
            <a:rPr lang="cs-CZ" sz="1300" kern="1200"/>
            <a:t> </a:t>
          </a:r>
        </a:p>
      </dsp:txBody>
      <dsp:txXfrm>
        <a:off x="2670349" y="4619449"/>
        <a:ext cx="1187919" cy="1187919"/>
      </dsp:txXfrm>
    </dsp:sp>
    <dsp:sp modelId="{8069D516-8773-4D15-A77A-90D717058EF9}">
      <dsp:nvSpPr>
        <dsp:cNvPr id="0" name=""/>
        <dsp:cNvSpPr/>
      </dsp:nvSpPr>
      <dsp:spPr>
        <a:xfrm rot="9000000">
          <a:off x="2066097" y="3551849"/>
          <a:ext cx="504562" cy="46318"/>
        </a:xfrm>
        <a:custGeom>
          <a:avLst/>
          <a:gdLst/>
          <a:ahLst/>
          <a:cxnLst/>
          <a:rect l="0" t="0" r="0" b="0"/>
          <a:pathLst>
            <a:path>
              <a:moveTo>
                <a:pt x="0" y="23159"/>
              </a:moveTo>
              <a:lnTo>
                <a:pt x="504562" y="231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2305764" y="3562394"/>
        <a:ext cx="25228" cy="25228"/>
      </dsp:txXfrm>
    </dsp:sp>
    <dsp:sp modelId="{44FDC763-70C9-4550-BE52-875F65EB101B}">
      <dsp:nvSpPr>
        <dsp:cNvPr id="0" name=""/>
        <dsp:cNvSpPr/>
      </dsp:nvSpPr>
      <dsp:spPr>
        <a:xfrm>
          <a:off x="532461" y="3281156"/>
          <a:ext cx="1679971" cy="1679971"/>
        </a:xfrm>
        <a:prstGeom prst="ellipse">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Psychological: </a:t>
          </a:r>
          <a:r>
            <a:rPr lang="en-GB" sz="1300" kern="1200"/>
            <a:t>Family and friends support, psychotherapy</a:t>
          </a:r>
          <a:endParaRPr lang="cs-CZ" sz="1300" kern="1200"/>
        </a:p>
      </dsp:txBody>
      <dsp:txXfrm>
        <a:off x="778487" y="3527182"/>
        <a:ext cx="1187919" cy="1187919"/>
      </dsp:txXfrm>
    </dsp:sp>
    <dsp:sp modelId="{04A088BC-66D7-42C3-842D-6541096EDF1A}">
      <dsp:nvSpPr>
        <dsp:cNvPr id="0" name=""/>
        <dsp:cNvSpPr/>
      </dsp:nvSpPr>
      <dsp:spPr>
        <a:xfrm rot="12600000">
          <a:off x="2066097" y="2459582"/>
          <a:ext cx="504562" cy="46318"/>
        </a:xfrm>
        <a:custGeom>
          <a:avLst/>
          <a:gdLst/>
          <a:ahLst/>
          <a:cxnLst/>
          <a:rect l="0" t="0" r="0" b="0"/>
          <a:pathLst>
            <a:path>
              <a:moveTo>
                <a:pt x="0" y="23159"/>
              </a:moveTo>
              <a:lnTo>
                <a:pt x="504562" y="23159"/>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cs-CZ" sz="500" kern="1200"/>
        </a:p>
      </dsp:txBody>
      <dsp:txXfrm rot="10800000">
        <a:off x="2305764" y="2470127"/>
        <a:ext cx="25228" cy="25228"/>
      </dsp:txXfrm>
    </dsp:sp>
    <dsp:sp modelId="{2A1719D5-6242-46DC-B19F-F02BDBCB854D}">
      <dsp:nvSpPr>
        <dsp:cNvPr id="0" name=""/>
        <dsp:cNvSpPr/>
      </dsp:nvSpPr>
      <dsp:spPr>
        <a:xfrm>
          <a:off x="532461" y="1096621"/>
          <a:ext cx="1679971" cy="1679971"/>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8255" numCol="1" spcCol="1270" anchor="ctr" anchorCtr="0">
          <a:noAutofit/>
        </a:bodyPr>
        <a:lstStyle/>
        <a:p>
          <a:pPr marL="0" lvl="0" indent="0" algn="ctr" defTabSz="577850">
            <a:lnSpc>
              <a:spcPct val="90000"/>
            </a:lnSpc>
            <a:spcBef>
              <a:spcPct val="0"/>
            </a:spcBef>
            <a:spcAft>
              <a:spcPct val="35000"/>
            </a:spcAft>
            <a:buNone/>
          </a:pPr>
          <a:r>
            <a:rPr lang="cs-CZ" sz="1300" kern="1200"/>
            <a:t>Legal: </a:t>
          </a:r>
          <a:r>
            <a:rPr lang="en-GB" sz="1300" kern="1200"/>
            <a:t>Anti-discrimination measures, legislative support</a:t>
          </a:r>
          <a:endParaRPr lang="cs-CZ" sz="1300" kern="1200"/>
        </a:p>
      </dsp:txBody>
      <dsp:txXfrm>
        <a:off x="778487" y="1342647"/>
        <a:ext cx="1187919" cy="1187919"/>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a:extLst>
              <a:ext uri="{FF2B5EF4-FFF2-40B4-BE49-F238E27FC236}">
                <a16:creationId xmlns:a16="http://schemas.microsoft.com/office/drawing/2014/main" id="{5F07FF2E-5A09-4D8C-96ED-DFF3E38DC23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a:extLst>
              <a:ext uri="{FF2B5EF4-FFF2-40B4-BE49-F238E27FC236}">
                <a16:creationId xmlns:a16="http://schemas.microsoft.com/office/drawing/2014/main" id="{D21C0422-03DB-4C82-8A77-B8C4A8B7E5D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709F950-8FF8-47EF-A10C-AE5A1C4B9448}" type="datetimeFigureOut">
              <a:rPr lang="en-GB" smtClean="0"/>
              <a:t>07/07/2023</a:t>
            </a:fld>
            <a:endParaRPr lang="en-GB"/>
          </a:p>
        </p:txBody>
      </p:sp>
      <p:sp>
        <p:nvSpPr>
          <p:cNvPr id="4" name="Zástupný symbol pro zápatí 3">
            <a:extLst>
              <a:ext uri="{FF2B5EF4-FFF2-40B4-BE49-F238E27FC236}">
                <a16:creationId xmlns:a16="http://schemas.microsoft.com/office/drawing/2014/main" id="{22538B0F-5BFF-472E-A772-8EFD85AACF4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Zástupný symbol pro číslo snímku 4">
            <a:extLst>
              <a:ext uri="{FF2B5EF4-FFF2-40B4-BE49-F238E27FC236}">
                <a16:creationId xmlns:a16="http://schemas.microsoft.com/office/drawing/2014/main" id="{996576CC-2BF3-46C7-A1F3-FDD4E4876B2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2DA8C7-273E-4D2C-860A-24CA4659E124}" type="slidenum">
              <a:rPr lang="en-GB" smtClean="0"/>
              <a:t>‹Nr.›</a:t>
            </a:fld>
            <a:endParaRPr lang="en-GB"/>
          </a:p>
        </p:txBody>
      </p:sp>
    </p:spTree>
    <p:extLst>
      <p:ext uri="{BB962C8B-B14F-4D97-AF65-F5344CB8AC3E}">
        <p14:creationId xmlns:p14="http://schemas.microsoft.com/office/powerpoint/2010/main" val="30041457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82C661-38CA-4B97-BA44-C18F617B1D36}" type="datetimeFigureOut">
              <a:rPr lang="en-GB" smtClean="0"/>
              <a:t>07/07/2023</a:t>
            </a:fld>
            <a:endParaRPr lang="en-GB"/>
          </a:p>
        </p:txBody>
      </p:sp>
      <p:sp>
        <p:nvSpPr>
          <p:cNvPr id="4" name="Zástupný symbol pro obrázek snímku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0000C0-D88A-427B-95B4-8A9679D6D829}" type="slidenum">
              <a:rPr lang="en-GB" smtClean="0"/>
              <a:t>‹Nr.›</a:t>
            </a:fld>
            <a:endParaRPr lang="en-GB"/>
          </a:p>
        </p:txBody>
      </p:sp>
    </p:spTree>
    <p:extLst>
      <p:ext uri="{BB962C8B-B14F-4D97-AF65-F5344CB8AC3E}">
        <p14:creationId xmlns:p14="http://schemas.microsoft.com/office/powerpoint/2010/main" val="2324702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simplypsychology.org/halo-effect.html"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US" dirty="0"/>
              <a:t>Find photos of celebrities who have disabilities. Discuss how their disability affects their performance. Discuss the "halo effect" concept</a:t>
            </a:r>
            <a:r>
              <a:rPr lang="cs-CZ" dirty="0"/>
              <a:t>.</a:t>
            </a:r>
          </a:p>
          <a:p>
            <a:endParaRPr lang="cs-CZ" dirty="0"/>
          </a:p>
          <a:p>
            <a:r>
              <a:rPr lang="cs-CZ" dirty="0"/>
              <a:t>Edward </a:t>
            </a:r>
            <a:r>
              <a:rPr lang="cs-CZ" dirty="0" err="1"/>
              <a:t>Thorndike</a:t>
            </a:r>
            <a:r>
              <a:rPr lang="cs-CZ" dirty="0"/>
              <a:t>, early </a:t>
            </a:r>
            <a:r>
              <a:rPr lang="cs-CZ" dirty="0" err="1"/>
              <a:t>behaviorist</a:t>
            </a:r>
            <a:r>
              <a:rPr lang="cs-CZ" dirty="0"/>
              <a:t> </a:t>
            </a:r>
            <a:r>
              <a:rPr lang="cs-CZ" dirty="0" err="1"/>
              <a:t>who</a:t>
            </a:r>
            <a:r>
              <a:rPr lang="cs-CZ" dirty="0"/>
              <a:t> </a:t>
            </a:r>
            <a:r>
              <a:rPr lang="cs-CZ" dirty="0" err="1"/>
              <a:t>delved</a:t>
            </a:r>
            <a:r>
              <a:rPr lang="cs-CZ" dirty="0"/>
              <a:t> </a:t>
            </a:r>
            <a:r>
              <a:rPr lang="cs-CZ" dirty="0" err="1"/>
              <a:t>into</a:t>
            </a:r>
            <a:r>
              <a:rPr lang="cs-CZ" dirty="0"/>
              <a:t> the psychology </a:t>
            </a:r>
            <a:r>
              <a:rPr lang="cs-CZ" dirty="0" err="1"/>
              <a:t>of</a:t>
            </a:r>
            <a:r>
              <a:rPr lang="cs-CZ" dirty="0"/>
              <a:t> learning. </a:t>
            </a:r>
            <a:r>
              <a:rPr lang="cs-CZ" dirty="0" err="1"/>
              <a:t>First</a:t>
            </a:r>
            <a:r>
              <a:rPr lang="cs-CZ" dirty="0"/>
              <a:t> </a:t>
            </a:r>
            <a:r>
              <a:rPr lang="cs-CZ" dirty="0" err="1"/>
              <a:t>recognized</a:t>
            </a:r>
            <a:r>
              <a:rPr lang="cs-CZ" dirty="0"/>
              <a:t> the halo </a:t>
            </a:r>
            <a:r>
              <a:rPr lang="cs-CZ" dirty="0" err="1"/>
              <a:t>effect</a:t>
            </a:r>
            <a:r>
              <a:rPr lang="cs-CZ" dirty="0"/>
              <a:t> (</a:t>
            </a:r>
            <a:r>
              <a:rPr lang="cs-CZ" dirty="0" err="1"/>
              <a:t>tha</a:t>
            </a:r>
            <a:r>
              <a:rPr lang="cs-CZ" dirty="0"/>
              <a:t> halo </a:t>
            </a:r>
            <a:r>
              <a:rPr lang="cs-CZ" dirty="0" err="1"/>
              <a:t>error</a:t>
            </a:r>
            <a:r>
              <a:rPr lang="cs-CZ" dirty="0"/>
              <a:t>) </a:t>
            </a:r>
            <a:r>
              <a:rPr lang="cs-CZ" dirty="0" err="1"/>
              <a:t>with</a:t>
            </a:r>
            <a:r>
              <a:rPr lang="cs-CZ" dirty="0"/>
              <a:t> </a:t>
            </a:r>
            <a:r>
              <a:rPr lang="cs-CZ" dirty="0" err="1"/>
              <a:t>empirical</a:t>
            </a:r>
            <a:r>
              <a:rPr lang="cs-CZ" dirty="0"/>
              <a:t> evidence and </a:t>
            </a:r>
            <a:r>
              <a:rPr lang="cs-CZ" dirty="0" err="1"/>
              <a:t>introduced</a:t>
            </a:r>
            <a:r>
              <a:rPr lang="cs-CZ" dirty="0"/>
              <a:t> the term in 1920 in his </a:t>
            </a:r>
            <a:r>
              <a:rPr lang="cs-CZ" dirty="0" err="1"/>
              <a:t>article</a:t>
            </a:r>
            <a:r>
              <a:rPr lang="cs-CZ" dirty="0"/>
              <a:t> „A </a:t>
            </a:r>
            <a:r>
              <a:rPr lang="cs-CZ" dirty="0" err="1"/>
              <a:t>Constatnt</a:t>
            </a:r>
            <a:r>
              <a:rPr lang="cs-CZ" dirty="0"/>
              <a:t> </a:t>
            </a:r>
            <a:r>
              <a:rPr lang="cs-CZ" dirty="0" err="1"/>
              <a:t>Error</a:t>
            </a:r>
            <a:r>
              <a:rPr lang="cs-CZ" dirty="0"/>
              <a:t> in </a:t>
            </a:r>
            <a:r>
              <a:rPr lang="cs-CZ" dirty="0" err="1"/>
              <a:t>Psychological</a:t>
            </a:r>
            <a:r>
              <a:rPr lang="cs-CZ" dirty="0"/>
              <a:t> </a:t>
            </a:r>
            <a:r>
              <a:rPr lang="cs-CZ" dirty="0" err="1"/>
              <a:t>Ratings</a:t>
            </a:r>
            <a:r>
              <a:rPr lang="cs-CZ" dirty="0"/>
              <a:t>“. </a:t>
            </a:r>
            <a:r>
              <a:rPr lang="cs-CZ" dirty="0" err="1"/>
              <a:t>Thorndike</a:t>
            </a:r>
            <a:r>
              <a:rPr lang="cs-CZ" dirty="0"/>
              <a:t> </a:t>
            </a:r>
            <a:r>
              <a:rPr lang="cs-CZ" dirty="0" err="1"/>
              <a:t>discovered</a:t>
            </a:r>
            <a:r>
              <a:rPr lang="cs-CZ" dirty="0"/>
              <a:t> </a:t>
            </a:r>
            <a:r>
              <a:rPr lang="cs-CZ" dirty="0" err="1"/>
              <a:t>that</a:t>
            </a:r>
            <a:r>
              <a:rPr lang="cs-CZ" dirty="0"/>
              <a:t> a </a:t>
            </a:r>
            <a:r>
              <a:rPr lang="cs-CZ" dirty="0" err="1"/>
              <a:t>person‘s</a:t>
            </a:r>
            <a:r>
              <a:rPr lang="cs-CZ" dirty="0"/>
              <a:t> </a:t>
            </a:r>
            <a:r>
              <a:rPr lang="cs-CZ" dirty="0" err="1"/>
              <a:t>attractiveness</a:t>
            </a:r>
            <a:r>
              <a:rPr lang="cs-CZ" dirty="0"/>
              <a:t> </a:t>
            </a:r>
            <a:r>
              <a:rPr lang="cs-CZ" dirty="0" err="1"/>
              <a:t>signigficantly</a:t>
            </a:r>
            <a:r>
              <a:rPr lang="cs-CZ" dirty="0"/>
              <a:t> </a:t>
            </a:r>
            <a:r>
              <a:rPr lang="cs-CZ" dirty="0" err="1"/>
              <a:t>influended</a:t>
            </a:r>
            <a:r>
              <a:rPr lang="cs-CZ" dirty="0"/>
              <a:t> </a:t>
            </a:r>
            <a:r>
              <a:rPr lang="cs-CZ" dirty="0" err="1"/>
              <a:t>how</a:t>
            </a:r>
            <a:r>
              <a:rPr lang="cs-CZ" dirty="0"/>
              <a:t> </a:t>
            </a:r>
            <a:r>
              <a:rPr lang="cs-CZ" dirty="0" err="1"/>
              <a:t>that</a:t>
            </a:r>
            <a:r>
              <a:rPr lang="cs-CZ" dirty="0"/>
              <a:t> </a:t>
            </a:r>
            <a:r>
              <a:rPr lang="cs-CZ" dirty="0" err="1"/>
              <a:t>person‘s</a:t>
            </a:r>
            <a:r>
              <a:rPr lang="cs-CZ" dirty="0"/>
              <a:t> </a:t>
            </a:r>
            <a:r>
              <a:rPr lang="cs-CZ" dirty="0" err="1"/>
              <a:t>other</a:t>
            </a:r>
            <a:r>
              <a:rPr lang="cs-CZ" dirty="0"/>
              <a:t> </a:t>
            </a:r>
            <a:r>
              <a:rPr lang="cs-CZ" dirty="0" err="1"/>
              <a:t>attributes</a:t>
            </a:r>
            <a:r>
              <a:rPr lang="cs-CZ" dirty="0"/>
              <a:t> </a:t>
            </a:r>
            <a:r>
              <a:rPr lang="cs-CZ" dirty="0" err="1"/>
              <a:t>were</a:t>
            </a:r>
            <a:r>
              <a:rPr lang="cs-CZ" dirty="0"/>
              <a:t> </a:t>
            </a:r>
            <a:r>
              <a:rPr lang="cs-CZ" dirty="0" err="1"/>
              <a:t>assessed</a:t>
            </a:r>
            <a:r>
              <a:rPr lang="cs-CZ" dirty="0"/>
              <a:t>.</a:t>
            </a:r>
          </a:p>
          <a:p>
            <a:endParaRPr lang="cs-CZ" dirty="0"/>
          </a:p>
          <a:p>
            <a:r>
              <a:rPr lang="cs-CZ" dirty="0"/>
              <a:t>The halo </a:t>
            </a:r>
            <a:r>
              <a:rPr lang="cs-CZ" dirty="0" err="1"/>
              <a:t>effect</a:t>
            </a:r>
            <a:r>
              <a:rPr lang="cs-CZ" dirty="0"/>
              <a:t> </a:t>
            </a:r>
            <a:r>
              <a:rPr lang="cs-CZ" dirty="0" err="1"/>
              <a:t>is</a:t>
            </a:r>
            <a:r>
              <a:rPr lang="cs-CZ" dirty="0"/>
              <a:t> a </a:t>
            </a:r>
            <a:r>
              <a:rPr lang="cs-CZ" dirty="0" err="1"/>
              <a:t>cognitive</a:t>
            </a:r>
            <a:r>
              <a:rPr lang="cs-CZ" dirty="0"/>
              <a:t> </a:t>
            </a:r>
            <a:r>
              <a:rPr lang="cs-CZ" dirty="0" err="1"/>
              <a:t>attribution</a:t>
            </a:r>
            <a:r>
              <a:rPr lang="cs-CZ" dirty="0"/>
              <a:t> </a:t>
            </a:r>
            <a:r>
              <a:rPr lang="cs-CZ" dirty="0" err="1"/>
              <a:t>of</a:t>
            </a:r>
            <a:r>
              <a:rPr lang="cs-CZ" dirty="0"/>
              <a:t> </a:t>
            </a:r>
            <a:r>
              <a:rPr lang="cs-CZ" dirty="0" err="1"/>
              <a:t>bias</a:t>
            </a:r>
            <a:r>
              <a:rPr lang="cs-CZ" dirty="0"/>
              <a:t> </a:t>
            </a:r>
            <a:r>
              <a:rPr lang="cs-CZ" dirty="0" err="1"/>
              <a:t>that</a:t>
            </a:r>
            <a:r>
              <a:rPr lang="cs-CZ" dirty="0"/>
              <a:t> </a:t>
            </a:r>
            <a:r>
              <a:rPr lang="cs-CZ" dirty="0" err="1"/>
              <a:t>involves</a:t>
            </a:r>
            <a:r>
              <a:rPr lang="cs-CZ" dirty="0"/>
              <a:t> the </a:t>
            </a:r>
            <a:r>
              <a:rPr lang="cs-CZ" dirty="0" err="1"/>
              <a:t>unfounded</a:t>
            </a:r>
            <a:r>
              <a:rPr lang="cs-CZ" dirty="0"/>
              <a:t> </a:t>
            </a:r>
            <a:r>
              <a:rPr lang="cs-CZ" dirty="0" err="1"/>
              <a:t>application</a:t>
            </a:r>
            <a:r>
              <a:rPr lang="cs-CZ" dirty="0"/>
              <a:t> </a:t>
            </a:r>
            <a:r>
              <a:rPr lang="cs-CZ" dirty="0" err="1"/>
              <a:t>of</a:t>
            </a:r>
            <a:r>
              <a:rPr lang="cs-CZ" dirty="0"/>
              <a:t> </a:t>
            </a:r>
            <a:r>
              <a:rPr lang="cs-CZ" dirty="0" err="1"/>
              <a:t>general</a:t>
            </a:r>
            <a:r>
              <a:rPr lang="cs-CZ" dirty="0"/>
              <a:t> </a:t>
            </a:r>
            <a:r>
              <a:rPr lang="cs-CZ" dirty="0" err="1"/>
              <a:t>judgement</a:t>
            </a:r>
            <a:r>
              <a:rPr lang="cs-CZ" dirty="0"/>
              <a:t> to a </a:t>
            </a:r>
            <a:r>
              <a:rPr lang="cs-CZ" dirty="0" err="1"/>
              <a:t>specific</a:t>
            </a:r>
            <a:r>
              <a:rPr lang="cs-CZ" dirty="0"/>
              <a:t> </a:t>
            </a:r>
            <a:r>
              <a:rPr lang="cs-CZ" dirty="0" err="1"/>
              <a:t>traits</a:t>
            </a:r>
            <a:r>
              <a:rPr lang="cs-CZ" dirty="0"/>
              <a:t>. </a:t>
            </a:r>
            <a:r>
              <a:rPr lang="cs-CZ" dirty="0" err="1"/>
              <a:t>For</a:t>
            </a:r>
            <a:r>
              <a:rPr lang="cs-CZ" dirty="0"/>
              <a:t> </a:t>
            </a:r>
            <a:r>
              <a:rPr lang="cs-CZ" dirty="0" err="1"/>
              <a:t>example</a:t>
            </a:r>
            <a:r>
              <a:rPr lang="cs-CZ" dirty="0"/>
              <a:t>, </a:t>
            </a:r>
            <a:r>
              <a:rPr lang="cs-CZ" dirty="0" err="1"/>
              <a:t>if</a:t>
            </a:r>
            <a:r>
              <a:rPr lang="cs-CZ" dirty="0"/>
              <a:t> </a:t>
            </a:r>
            <a:r>
              <a:rPr lang="cs-CZ" dirty="0" err="1"/>
              <a:t>you</a:t>
            </a:r>
            <a:r>
              <a:rPr lang="cs-CZ" dirty="0"/>
              <a:t> </a:t>
            </a:r>
            <a:r>
              <a:rPr lang="cs-CZ" dirty="0" err="1"/>
              <a:t>perceived</a:t>
            </a:r>
            <a:r>
              <a:rPr lang="cs-CZ" dirty="0"/>
              <a:t> a person to </a:t>
            </a:r>
            <a:r>
              <a:rPr lang="cs-CZ" dirty="0" err="1"/>
              <a:t>be</a:t>
            </a:r>
            <a:r>
              <a:rPr lang="cs-CZ" dirty="0"/>
              <a:t> </a:t>
            </a:r>
            <a:r>
              <a:rPr lang="cs-CZ" dirty="0" err="1"/>
              <a:t>warm</a:t>
            </a:r>
            <a:r>
              <a:rPr lang="cs-CZ" dirty="0"/>
              <a:t> and </a:t>
            </a:r>
            <a:r>
              <a:rPr lang="cs-CZ" dirty="0" err="1"/>
              <a:t>friendly</a:t>
            </a:r>
            <a:r>
              <a:rPr lang="cs-CZ" dirty="0"/>
              <a:t>, </a:t>
            </a:r>
            <a:r>
              <a:rPr lang="cs-CZ" dirty="0" err="1"/>
              <a:t>we</a:t>
            </a:r>
            <a:r>
              <a:rPr lang="cs-CZ" dirty="0"/>
              <a:t> </a:t>
            </a:r>
            <a:r>
              <a:rPr lang="cs-CZ" dirty="0" err="1"/>
              <a:t>will</a:t>
            </a:r>
            <a:r>
              <a:rPr lang="cs-CZ" dirty="0"/>
              <a:t> </a:t>
            </a:r>
            <a:r>
              <a:rPr lang="cs-CZ" dirty="0" err="1"/>
              <a:t>attribute</a:t>
            </a:r>
            <a:r>
              <a:rPr lang="cs-CZ" dirty="0"/>
              <a:t> a </a:t>
            </a:r>
            <a:r>
              <a:rPr lang="cs-CZ" dirty="0" err="1"/>
              <a:t>number</a:t>
            </a:r>
            <a:r>
              <a:rPr lang="cs-CZ" dirty="0"/>
              <a:t> </a:t>
            </a:r>
            <a:r>
              <a:rPr lang="cs-CZ" dirty="0" err="1"/>
              <a:t>of</a:t>
            </a:r>
            <a:r>
              <a:rPr lang="cs-CZ" dirty="0"/>
              <a:t> </a:t>
            </a:r>
            <a:r>
              <a:rPr lang="cs-CZ" dirty="0" err="1"/>
              <a:t>other</a:t>
            </a:r>
            <a:r>
              <a:rPr lang="cs-CZ" dirty="0"/>
              <a:t> </a:t>
            </a:r>
            <a:r>
              <a:rPr lang="cs-CZ" dirty="0" err="1"/>
              <a:t>associated</a:t>
            </a:r>
            <a:r>
              <a:rPr lang="cs-CZ" dirty="0"/>
              <a:t> </a:t>
            </a:r>
            <a:r>
              <a:rPr lang="cs-CZ" dirty="0" err="1"/>
              <a:t>traits</a:t>
            </a:r>
            <a:r>
              <a:rPr lang="cs-CZ" dirty="0"/>
              <a:t> to </a:t>
            </a:r>
            <a:r>
              <a:rPr lang="cs-CZ" dirty="0" err="1"/>
              <a:t>that</a:t>
            </a:r>
            <a:r>
              <a:rPr lang="cs-CZ" dirty="0"/>
              <a:t> person </a:t>
            </a:r>
            <a:r>
              <a:rPr lang="cs-CZ" dirty="0" err="1"/>
              <a:t>without</a:t>
            </a:r>
            <a:r>
              <a:rPr lang="cs-CZ" dirty="0"/>
              <a:t> any </a:t>
            </a:r>
            <a:r>
              <a:rPr lang="cs-CZ" dirty="0" err="1"/>
              <a:t>knowledge</a:t>
            </a:r>
            <a:r>
              <a:rPr lang="cs-CZ" dirty="0"/>
              <a:t> </a:t>
            </a:r>
            <a:r>
              <a:rPr lang="cs-CZ" dirty="0" err="1"/>
              <a:t>that</a:t>
            </a:r>
            <a:r>
              <a:rPr lang="cs-CZ" dirty="0"/>
              <a:t> </a:t>
            </a:r>
            <a:r>
              <a:rPr lang="cs-CZ" dirty="0" err="1"/>
              <a:t>they</a:t>
            </a:r>
            <a:r>
              <a:rPr lang="cs-CZ" dirty="0"/>
              <a:t> are </a:t>
            </a:r>
            <a:r>
              <a:rPr lang="cs-CZ" dirty="0" err="1"/>
              <a:t>true</a:t>
            </a:r>
            <a:r>
              <a:rPr lang="cs-CZ" dirty="0"/>
              <a:t>, such as </a:t>
            </a:r>
            <a:r>
              <a:rPr lang="cs-CZ" dirty="0" err="1"/>
              <a:t>they</a:t>
            </a:r>
            <a:r>
              <a:rPr lang="cs-CZ" dirty="0"/>
              <a:t> are </a:t>
            </a:r>
            <a:r>
              <a:rPr lang="cs-CZ" dirty="0" err="1"/>
              <a:t>generous</a:t>
            </a:r>
            <a:r>
              <a:rPr lang="cs-CZ" dirty="0"/>
              <a:t>. </a:t>
            </a:r>
          </a:p>
          <a:p>
            <a:endParaRPr lang="cs-CZ" dirty="0"/>
          </a:p>
          <a:p>
            <a:r>
              <a:rPr lang="cs-CZ" dirty="0" err="1"/>
              <a:t>According</a:t>
            </a:r>
            <a:r>
              <a:rPr lang="cs-CZ" dirty="0"/>
              <a:t> to the </a:t>
            </a:r>
            <a:r>
              <a:rPr lang="cs-CZ" dirty="0" err="1"/>
              <a:t>psychological</a:t>
            </a:r>
            <a:r>
              <a:rPr lang="cs-CZ" dirty="0"/>
              <a:t> </a:t>
            </a:r>
            <a:r>
              <a:rPr lang="cs-CZ" dirty="0" err="1"/>
              <a:t>concept</a:t>
            </a:r>
            <a:r>
              <a:rPr lang="cs-CZ" dirty="0"/>
              <a:t> the halo </a:t>
            </a:r>
            <a:r>
              <a:rPr lang="cs-CZ" dirty="0" err="1"/>
              <a:t>effect</a:t>
            </a:r>
            <a:r>
              <a:rPr lang="cs-CZ" dirty="0"/>
              <a:t>, </a:t>
            </a:r>
            <a:r>
              <a:rPr lang="cs-CZ" dirty="0" err="1"/>
              <a:t>one</a:t>
            </a:r>
            <a:r>
              <a:rPr lang="cs-CZ" dirty="0"/>
              <a:t> patent </a:t>
            </a:r>
            <a:r>
              <a:rPr lang="cs-CZ" dirty="0" err="1"/>
              <a:t>attribute</a:t>
            </a:r>
            <a:r>
              <a:rPr lang="cs-CZ" dirty="0"/>
              <a:t> </a:t>
            </a:r>
            <a:r>
              <a:rPr lang="cs-CZ" dirty="0" err="1"/>
              <a:t>of</a:t>
            </a:r>
            <a:r>
              <a:rPr lang="cs-CZ" dirty="0"/>
              <a:t> a </a:t>
            </a:r>
            <a:r>
              <a:rPr lang="cs-CZ" dirty="0" err="1"/>
              <a:t>certain</a:t>
            </a:r>
            <a:r>
              <a:rPr lang="cs-CZ" dirty="0"/>
              <a:t> person </a:t>
            </a:r>
            <a:r>
              <a:rPr lang="cs-CZ" dirty="0" err="1"/>
              <a:t>leads</a:t>
            </a:r>
            <a:r>
              <a:rPr lang="cs-CZ" dirty="0"/>
              <a:t> </a:t>
            </a:r>
            <a:r>
              <a:rPr lang="cs-CZ" dirty="0" err="1"/>
              <a:t>an</a:t>
            </a:r>
            <a:r>
              <a:rPr lang="cs-CZ" dirty="0"/>
              <a:t> </a:t>
            </a:r>
            <a:r>
              <a:rPr lang="cs-CZ" dirty="0" err="1"/>
              <a:t>observer</a:t>
            </a:r>
            <a:r>
              <a:rPr lang="cs-CZ" dirty="0"/>
              <a:t> to </a:t>
            </a:r>
            <a:r>
              <a:rPr lang="cs-CZ" dirty="0" err="1"/>
              <a:t>draw</a:t>
            </a:r>
            <a:r>
              <a:rPr lang="cs-CZ" dirty="0"/>
              <a:t> </a:t>
            </a:r>
            <a:r>
              <a:rPr lang="cs-CZ" dirty="0" err="1"/>
              <a:t>generalizing</a:t>
            </a:r>
            <a:r>
              <a:rPr lang="cs-CZ" dirty="0"/>
              <a:t> </a:t>
            </a:r>
            <a:r>
              <a:rPr lang="cs-CZ" dirty="0" err="1"/>
              <a:t>conclusion</a:t>
            </a:r>
            <a:r>
              <a:rPr lang="cs-CZ" dirty="0"/>
              <a:t> </a:t>
            </a:r>
            <a:r>
              <a:rPr lang="cs-CZ" dirty="0" err="1"/>
              <a:t>about</a:t>
            </a:r>
            <a:r>
              <a:rPr lang="cs-CZ" dirty="0"/>
              <a:t> </a:t>
            </a:r>
            <a:r>
              <a:rPr lang="cs-CZ" dirty="0" err="1"/>
              <a:t>that</a:t>
            </a:r>
            <a:r>
              <a:rPr lang="cs-CZ" dirty="0"/>
              <a:t> person (</a:t>
            </a:r>
            <a:r>
              <a:rPr lang="cs-CZ" dirty="0" err="1"/>
              <a:t>Ellis</a:t>
            </a:r>
            <a:r>
              <a:rPr lang="cs-CZ" dirty="0"/>
              <a:t>, 2018). </a:t>
            </a:r>
          </a:p>
          <a:p>
            <a:endParaRPr lang="cs-CZ" dirty="0"/>
          </a:p>
          <a:p>
            <a:r>
              <a:rPr lang="cs-CZ" dirty="0"/>
              <a:t>A single positive </a:t>
            </a:r>
            <a:r>
              <a:rPr lang="cs-CZ" dirty="0" err="1"/>
              <a:t>quality</a:t>
            </a:r>
            <a:r>
              <a:rPr lang="cs-CZ" dirty="0"/>
              <a:t> </a:t>
            </a:r>
            <a:r>
              <a:rPr lang="cs-CZ" dirty="0" err="1"/>
              <a:t>of</a:t>
            </a:r>
            <a:r>
              <a:rPr lang="cs-CZ" dirty="0"/>
              <a:t> a person </a:t>
            </a:r>
            <a:r>
              <a:rPr lang="cs-CZ" dirty="0" err="1"/>
              <a:t>may</a:t>
            </a:r>
            <a:r>
              <a:rPr lang="cs-CZ" dirty="0"/>
              <a:t> </a:t>
            </a:r>
            <a:r>
              <a:rPr lang="cs-CZ" dirty="0" err="1"/>
              <a:t>induce</a:t>
            </a:r>
            <a:r>
              <a:rPr lang="cs-CZ" dirty="0"/>
              <a:t> a positive </a:t>
            </a:r>
            <a:r>
              <a:rPr lang="cs-CZ" dirty="0" err="1"/>
              <a:t>predisposition</a:t>
            </a:r>
            <a:r>
              <a:rPr lang="cs-CZ" dirty="0"/>
              <a:t> </a:t>
            </a:r>
            <a:r>
              <a:rPr lang="cs-CZ" dirty="0" err="1"/>
              <a:t>toward</a:t>
            </a:r>
            <a:r>
              <a:rPr lang="cs-CZ" dirty="0"/>
              <a:t> </a:t>
            </a:r>
            <a:r>
              <a:rPr lang="cs-CZ" dirty="0" err="1"/>
              <a:t>every</a:t>
            </a:r>
            <a:r>
              <a:rPr lang="cs-CZ" dirty="0"/>
              <a:t> </a:t>
            </a:r>
            <a:r>
              <a:rPr lang="cs-CZ" dirty="0" err="1"/>
              <a:t>aspect</a:t>
            </a:r>
            <a:r>
              <a:rPr lang="cs-CZ" dirty="0"/>
              <a:t> </a:t>
            </a:r>
            <a:r>
              <a:rPr lang="cs-CZ" dirty="0" err="1"/>
              <a:t>of</a:t>
            </a:r>
            <a:r>
              <a:rPr lang="cs-CZ" dirty="0"/>
              <a:t> </a:t>
            </a:r>
            <a:r>
              <a:rPr lang="cs-CZ" dirty="0" err="1"/>
              <a:t>that</a:t>
            </a:r>
            <a:r>
              <a:rPr lang="cs-CZ" dirty="0"/>
              <a:t> person </a:t>
            </a:r>
            <a:r>
              <a:rPr lang="cs-CZ" dirty="0" err="1"/>
              <a:t>while</a:t>
            </a:r>
            <a:r>
              <a:rPr lang="cs-CZ" dirty="0"/>
              <a:t> </a:t>
            </a:r>
            <a:r>
              <a:rPr lang="cs-CZ" dirty="0" err="1"/>
              <a:t>one</a:t>
            </a:r>
            <a:r>
              <a:rPr lang="cs-CZ" dirty="0"/>
              <a:t> negative </a:t>
            </a:r>
            <a:r>
              <a:rPr lang="cs-CZ" dirty="0" err="1"/>
              <a:t>attribute</a:t>
            </a:r>
            <a:r>
              <a:rPr lang="cs-CZ" dirty="0"/>
              <a:t> </a:t>
            </a:r>
            <a:r>
              <a:rPr lang="cs-CZ" dirty="0" err="1"/>
              <a:t>of</a:t>
            </a:r>
            <a:r>
              <a:rPr lang="cs-CZ" dirty="0"/>
              <a:t> </a:t>
            </a:r>
            <a:r>
              <a:rPr lang="cs-CZ" dirty="0" err="1"/>
              <a:t>that</a:t>
            </a:r>
            <a:r>
              <a:rPr lang="cs-CZ" dirty="0"/>
              <a:t> person </a:t>
            </a:r>
            <a:r>
              <a:rPr lang="cs-CZ" dirty="0" err="1"/>
              <a:t>may</a:t>
            </a:r>
            <a:r>
              <a:rPr lang="cs-CZ" dirty="0"/>
              <a:t> </a:t>
            </a:r>
            <a:r>
              <a:rPr lang="cs-CZ" dirty="0" err="1"/>
              <a:t>induce</a:t>
            </a:r>
            <a:r>
              <a:rPr lang="cs-CZ" dirty="0"/>
              <a:t> </a:t>
            </a:r>
            <a:r>
              <a:rPr lang="cs-CZ" dirty="0" err="1"/>
              <a:t>an</a:t>
            </a:r>
            <a:r>
              <a:rPr lang="cs-CZ" dirty="0"/>
              <a:t> </a:t>
            </a:r>
            <a:r>
              <a:rPr lang="cs-CZ" dirty="0" err="1"/>
              <a:t>overall</a:t>
            </a:r>
            <a:r>
              <a:rPr lang="cs-CZ" dirty="0"/>
              <a:t> negative </a:t>
            </a:r>
            <a:r>
              <a:rPr lang="cs-CZ" dirty="0" err="1"/>
              <a:t>impression</a:t>
            </a:r>
            <a:r>
              <a:rPr lang="cs-CZ" dirty="0"/>
              <a:t> </a:t>
            </a:r>
            <a:r>
              <a:rPr lang="cs-CZ" dirty="0" err="1"/>
              <a:t>of</a:t>
            </a:r>
            <a:r>
              <a:rPr lang="cs-CZ" dirty="0"/>
              <a:t> </a:t>
            </a:r>
            <a:r>
              <a:rPr lang="cs-CZ" dirty="0" err="1"/>
              <a:t>that</a:t>
            </a:r>
            <a:r>
              <a:rPr lang="cs-CZ" dirty="0"/>
              <a:t> person.</a:t>
            </a:r>
          </a:p>
          <a:p>
            <a:endParaRPr lang="cs-CZ" dirty="0"/>
          </a:p>
          <a:p>
            <a:pPr algn="l"/>
            <a:r>
              <a:rPr lang="cs-CZ" dirty="0"/>
              <a:t>„</a:t>
            </a:r>
            <a:r>
              <a:rPr lang="en-US" b="0" i="0" dirty="0">
                <a:solidFill>
                  <a:srgbClr val="000000"/>
                </a:solidFill>
                <a:effectLst/>
                <a:latin typeface="Georgia" panose="02040502050405020303" pitchFamily="18" charset="0"/>
              </a:rPr>
              <a:t>A more recent study examined residual cues to intelligence in male and female faces while also seeking to control for attractiveness associated with the halo effect (Moore, </a:t>
            </a:r>
            <a:r>
              <a:rPr lang="en-US" b="0" i="0" dirty="0" err="1">
                <a:solidFill>
                  <a:srgbClr val="000000"/>
                </a:solidFill>
                <a:effectLst/>
                <a:latin typeface="Georgia" panose="02040502050405020303" pitchFamily="18" charset="0"/>
              </a:rPr>
              <a:t>Filippou</a:t>
            </a:r>
            <a:r>
              <a:rPr lang="en-US" b="0" i="0" dirty="0">
                <a:solidFill>
                  <a:srgbClr val="000000"/>
                </a:solidFill>
                <a:effectLst/>
                <a:latin typeface="Georgia" panose="02040502050405020303" pitchFamily="18" charset="0"/>
              </a:rPr>
              <a:t> &amp; Perrett, 2011).</a:t>
            </a:r>
          </a:p>
          <a:p>
            <a:pPr algn="l"/>
            <a:r>
              <a:rPr lang="en-US" b="0" i="0" dirty="0">
                <a:solidFill>
                  <a:srgbClr val="000000"/>
                </a:solidFill>
                <a:effectLst/>
                <a:latin typeface="Georgia" panose="02040502050405020303" pitchFamily="18" charset="0"/>
              </a:rPr>
              <a:t>Out of over 300 photos of British college students, pictures of high-intelligence composite faces were created from the photos rated the highest in perceived intelligence, and pictures of low-intelligence composite from the photos rated the lowest in perceived intelligence.</a:t>
            </a:r>
            <a:r>
              <a:rPr lang="cs-CZ" b="0" i="0" dirty="0">
                <a:solidFill>
                  <a:srgbClr val="000000"/>
                </a:solidFill>
                <a:effectLst/>
                <a:latin typeface="Georgia" panose="02040502050405020303" pitchFamily="18" charset="0"/>
              </a:rPr>
              <a:t> </a:t>
            </a:r>
            <a:r>
              <a:rPr lang="en-US" b="0" i="0" dirty="0">
                <a:solidFill>
                  <a:srgbClr val="000000"/>
                </a:solidFill>
                <a:effectLst/>
                <a:latin typeface="Georgia" panose="02040502050405020303" pitchFamily="18" charset="0"/>
              </a:rPr>
              <a:t>Then each group of photos was further divided into male and female faces. The participants of the study, which comprised 92 males and 164 females, were to rate the composite faces for attractiveness and intelligence. For the male composites, the high-perceived intelligence group was rated as notably more attractive than their low-perceived intelligence counter parts.</a:t>
            </a:r>
          </a:p>
          <a:p>
            <a:pPr algn="l"/>
            <a:r>
              <a:rPr lang="en-US" b="0" i="0" dirty="0">
                <a:solidFill>
                  <a:srgbClr val="000000"/>
                </a:solidFill>
                <a:effectLst/>
                <a:latin typeface="Georgia" panose="02040502050405020303" pitchFamily="18" charset="0"/>
              </a:rPr>
              <a:t>Moreover, the attractive male faces were also perceived to be friendlier and funnier by women as well as men. The results seemed to indicate that intelligence might be a crucial component of attractiveness in male faces.</a:t>
            </a:r>
            <a:r>
              <a:rPr lang="cs-CZ" b="0" i="0" dirty="0">
                <a:solidFill>
                  <a:srgbClr val="000000"/>
                </a:solidFill>
                <a:effectLst/>
                <a:latin typeface="Georgia" panose="02040502050405020303" pitchFamily="18" charset="0"/>
              </a:rPr>
              <a:t>“ (</a:t>
            </a:r>
            <a:r>
              <a:rPr lang="en-US" dirty="0">
                <a:hlinkClick r:id="rId3"/>
              </a:rPr>
              <a:t>Halo Effect: Definition and Examples | Simply Psychology</a:t>
            </a:r>
            <a:r>
              <a:rPr lang="cs-CZ" dirty="0"/>
              <a:t>)</a:t>
            </a:r>
            <a:endParaRPr lang="en-US" b="0" i="0" dirty="0">
              <a:solidFill>
                <a:srgbClr val="000000"/>
              </a:solidFill>
              <a:effectLst/>
              <a:latin typeface="Georgia" panose="02040502050405020303" pitchFamily="18" charset="0"/>
            </a:endParaRPr>
          </a:p>
          <a:p>
            <a:endParaRPr lang="cs-CZ" dirty="0"/>
          </a:p>
          <a:p>
            <a:endParaRPr lang="cs-CZ" dirty="0"/>
          </a:p>
          <a:p>
            <a:r>
              <a:rPr lang="cs-CZ" dirty="0"/>
              <a:t>Edward </a:t>
            </a:r>
            <a:r>
              <a:rPr lang="cs-CZ" dirty="0" err="1"/>
              <a:t>Thorndike</a:t>
            </a:r>
            <a:r>
              <a:rPr lang="cs-CZ" dirty="0"/>
              <a:t>, early </a:t>
            </a:r>
            <a:r>
              <a:rPr lang="cs-CZ" dirty="0" err="1"/>
              <a:t>behaviorist</a:t>
            </a:r>
            <a:r>
              <a:rPr lang="cs-CZ" dirty="0"/>
              <a:t> </a:t>
            </a:r>
            <a:r>
              <a:rPr lang="cs-CZ" dirty="0" err="1"/>
              <a:t>who</a:t>
            </a:r>
            <a:r>
              <a:rPr lang="cs-CZ" dirty="0"/>
              <a:t> </a:t>
            </a:r>
            <a:r>
              <a:rPr lang="cs-CZ" dirty="0" err="1"/>
              <a:t>delved</a:t>
            </a:r>
            <a:r>
              <a:rPr lang="cs-CZ" dirty="0"/>
              <a:t> </a:t>
            </a:r>
            <a:r>
              <a:rPr lang="cs-CZ" dirty="0" err="1"/>
              <a:t>into</a:t>
            </a:r>
            <a:r>
              <a:rPr lang="cs-CZ" dirty="0"/>
              <a:t> the psychology </a:t>
            </a:r>
            <a:r>
              <a:rPr lang="cs-CZ" dirty="0" err="1"/>
              <a:t>of</a:t>
            </a:r>
            <a:r>
              <a:rPr lang="cs-CZ" dirty="0"/>
              <a:t> learning. </a:t>
            </a:r>
            <a:r>
              <a:rPr lang="cs-CZ" dirty="0" err="1"/>
              <a:t>First</a:t>
            </a:r>
            <a:r>
              <a:rPr lang="cs-CZ" dirty="0"/>
              <a:t> </a:t>
            </a:r>
            <a:r>
              <a:rPr lang="cs-CZ" dirty="0" err="1"/>
              <a:t>recognized</a:t>
            </a:r>
            <a:r>
              <a:rPr lang="cs-CZ" dirty="0"/>
              <a:t> the halo </a:t>
            </a:r>
            <a:r>
              <a:rPr lang="cs-CZ" dirty="0" err="1"/>
              <a:t>effect</a:t>
            </a:r>
            <a:r>
              <a:rPr lang="cs-CZ" dirty="0"/>
              <a:t> (</a:t>
            </a:r>
            <a:r>
              <a:rPr lang="cs-CZ" dirty="0" err="1"/>
              <a:t>tha</a:t>
            </a:r>
            <a:r>
              <a:rPr lang="cs-CZ" dirty="0"/>
              <a:t> halo </a:t>
            </a:r>
            <a:r>
              <a:rPr lang="cs-CZ" dirty="0" err="1"/>
              <a:t>error</a:t>
            </a:r>
            <a:r>
              <a:rPr lang="cs-CZ" dirty="0"/>
              <a:t>) </a:t>
            </a:r>
            <a:r>
              <a:rPr lang="cs-CZ" dirty="0" err="1"/>
              <a:t>with</a:t>
            </a:r>
            <a:r>
              <a:rPr lang="cs-CZ" dirty="0"/>
              <a:t> </a:t>
            </a:r>
            <a:r>
              <a:rPr lang="cs-CZ" dirty="0" err="1"/>
              <a:t>empirical</a:t>
            </a:r>
            <a:r>
              <a:rPr lang="cs-CZ" dirty="0"/>
              <a:t> evidence and </a:t>
            </a:r>
            <a:r>
              <a:rPr lang="cs-CZ" dirty="0" err="1"/>
              <a:t>introduced</a:t>
            </a:r>
            <a:r>
              <a:rPr lang="cs-CZ" dirty="0"/>
              <a:t> the term in 1920 in his </a:t>
            </a:r>
            <a:r>
              <a:rPr lang="cs-CZ" dirty="0" err="1"/>
              <a:t>article</a:t>
            </a:r>
            <a:r>
              <a:rPr lang="cs-CZ" dirty="0"/>
              <a:t> „A </a:t>
            </a:r>
            <a:r>
              <a:rPr lang="cs-CZ" dirty="0" err="1"/>
              <a:t>Constatnt</a:t>
            </a:r>
            <a:r>
              <a:rPr lang="cs-CZ" dirty="0"/>
              <a:t> </a:t>
            </a:r>
            <a:r>
              <a:rPr lang="cs-CZ" dirty="0" err="1"/>
              <a:t>Error</a:t>
            </a:r>
            <a:r>
              <a:rPr lang="cs-CZ" dirty="0"/>
              <a:t> in </a:t>
            </a:r>
            <a:r>
              <a:rPr lang="cs-CZ" dirty="0" err="1"/>
              <a:t>Psychological</a:t>
            </a:r>
            <a:r>
              <a:rPr lang="cs-CZ" dirty="0"/>
              <a:t> </a:t>
            </a:r>
            <a:r>
              <a:rPr lang="cs-CZ" dirty="0" err="1"/>
              <a:t>Ratings</a:t>
            </a:r>
            <a:r>
              <a:rPr lang="cs-CZ" dirty="0"/>
              <a:t>“. </a:t>
            </a:r>
            <a:r>
              <a:rPr lang="cs-CZ" dirty="0" err="1"/>
              <a:t>Thorndike</a:t>
            </a:r>
            <a:r>
              <a:rPr lang="cs-CZ" dirty="0"/>
              <a:t> </a:t>
            </a:r>
            <a:r>
              <a:rPr lang="cs-CZ" dirty="0" err="1"/>
              <a:t>discovered</a:t>
            </a:r>
            <a:r>
              <a:rPr lang="cs-CZ" dirty="0"/>
              <a:t> </a:t>
            </a:r>
            <a:r>
              <a:rPr lang="cs-CZ" dirty="0" err="1"/>
              <a:t>that</a:t>
            </a:r>
            <a:r>
              <a:rPr lang="cs-CZ" dirty="0"/>
              <a:t> a </a:t>
            </a:r>
            <a:r>
              <a:rPr lang="cs-CZ" dirty="0" err="1"/>
              <a:t>person‘s</a:t>
            </a:r>
            <a:r>
              <a:rPr lang="cs-CZ" dirty="0"/>
              <a:t> </a:t>
            </a:r>
            <a:r>
              <a:rPr lang="cs-CZ" dirty="0" err="1"/>
              <a:t>attractiveness</a:t>
            </a:r>
            <a:r>
              <a:rPr lang="cs-CZ" dirty="0"/>
              <a:t> </a:t>
            </a:r>
            <a:r>
              <a:rPr lang="cs-CZ" dirty="0" err="1"/>
              <a:t>signigficantly</a:t>
            </a:r>
            <a:r>
              <a:rPr lang="cs-CZ" dirty="0"/>
              <a:t> </a:t>
            </a:r>
            <a:r>
              <a:rPr lang="cs-CZ" dirty="0" err="1"/>
              <a:t>influended</a:t>
            </a:r>
            <a:r>
              <a:rPr lang="cs-CZ" dirty="0"/>
              <a:t> </a:t>
            </a:r>
            <a:r>
              <a:rPr lang="cs-CZ" dirty="0" err="1"/>
              <a:t>how</a:t>
            </a:r>
            <a:r>
              <a:rPr lang="cs-CZ" dirty="0"/>
              <a:t> </a:t>
            </a:r>
            <a:r>
              <a:rPr lang="cs-CZ" dirty="0" err="1"/>
              <a:t>that</a:t>
            </a:r>
            <a:r>
              <a:rPr lang="cs-CZ" dirty="0"/>
              <a:t> </a:t>
            </a:r>
            <a:r>
              <a:rPr lang="cs-CZ" dirty="0" err="1"/>
              <a:t>person‘s</a:t>
            </a:r>
            <a:r>
              <a:rPr lang="cs-CZ" dirty="0"/>
              <a:t> </a:t>
            </a:r>
            <a:r>
              <a:rPr lang="cs-CZ" dirty="0" err="1"/>
              <a:t>other</a:t>
            </a:r>
            <a:r>
              <a:rPr lang="cs-CZ" dirty="0"/>
              <a:t> </a:t>
            </a:r>
            <a:r>
              <a:rPr lang="cs-CZ" dirty="0" err="1"/>
              <a:t>attributes</a:t>
            </a:r>
            <a:r>
              <a:rPr lang="cs-CZ" dirty="0"/>
              <a:t> </a:t>
            </a:r>
            <a:r>
              <a:rPr lang="cs-CZ" dirty="0" err="1"/>
              <a:t>were</a:t>
            </a:r>
            <a:r>
              <a:rPr lang="cs-CZ" dirty="0"/>
              <a:t> </a:t>
            </a:r>
            <a:r>
              <a:rPr lang="cs-CZ" dirty="0" err="1"/>
              <a:t>assessed</a:t>
            </a:r>
            <a:r>
              <a:rPr lang="cs-CZ" dirty="0"/>
              <a:t>.</a:t>
            </a:r>
          </a:p>
          <a:p>
            <a:endParaRPr lang="cs-CZ" dirty="0"/>
          </a:p>
          <a:p>
            <a:r>
              <a:rPr lang="cs-CZ" dirty="0"/>
              <a:t>The halo </a:t>
            </a:r>
            <a:r>
              <a:rPr lang="cs-CZ" dirty="0" err="1"/>
              <a:t>effect</a:t>
            </a:r>
            <a:r>
              <a:rPr lang="cs-CZ" dirty="0"/>
              <a:t> </a:t>
            </a:r>
            <a:r>
              <a:rPr lang="cs-CZ" dirty="0" err="1"/>
              <a:t>is</a:t>
            </a:r>
            <a:r>
              <a:rPr lang="cs-CZ" dirty="0"/>
              <a:t> a </a:t>
            </a:r>
            <a:r>
              <a:rPr lang="cs-CZ" dirty="0" err="1"/>
              <a:t>cognitive</a:t>
            </a:r>
            <a:r>
              <a:rPr lang="cs-CZ" dirty="0"/>
              <a:t> </a:t>
            </a:r>
            <a:r>
              <a:rPr lang="cs-CZ" dirty="0" err="1"/>
              <a:t>attribution</a:t>
            </a:r>
            <a:r>
              <a:rPr lang="cs-CZ" dirty="0"/>
              <a:t> </a:t>
            </a:r>
            <a:r>
              <a:rPr lang="cs-CZ" dirty="0" err="1"/>
              <a:t>of</a:t>
            </a:r>
            <a:r>
              <a:rPr lang="cs-CZ" dirty="0"/>
              <a:t> </a:t>
            </a:r>
            <a:r>
              <a:rPr lang="cs-CZ" dirty="0" err="1"/>
              <a:t>bias</a:t>
            </a:r>
            <a:r>
              <a:rPr lang="cs-CZ" dirty="0"/>
              <a:t> </a:t>
            </a:r>
            <a:r>
              <a:rPr lang="cs-CZ" dirty="0" err="1"/>
              <a:t>that</a:t>
            </a:r>
            <a:r>
              <a:rPr lang="cs-CZ" dirty="0"/>
              <a:t> </a:t>
            </a:r>
            <a:r>
              <a:rPr lang="cs-CZ" dirty="0" err="1"/>
              <a:t>involves</a:t>
            </a:r>
            <a:r>
              <a:rPr lang="cs-CZ" dirty="0"/>
              <a:t> the </a:t>
            </a:r>
            <a:r>
              <a:rPr lang="cs-CZ" dirty="0" err="1"/>
              <a:t>unfounded</a:t>
            </a:r>
            <a:r>
              <a:rPr lang="cs-CZ" dirty="0"/>
              <a:t> </a:t>
            </a:r>
            <a:r>
              <a:rPr lang="cs-CZ" dirty="0" err="1"/>
              <a:t>application</a:t>
            </a:r>
            <a:r>
              <a:rPr lang="cs-CZ" dirty="0"/>
              <a:t> </a:t>
            </a:r>
            <a:r>
              <a:rPr lang="cs-CZ" dirty="0" err="1"/>
              <a:t>of</a:t>
            </a:r>
            <a:r>
              <a:rPr lang="cs-CZ" dirty="0"/>
              <a:t> </a:t>
            </a:r>
            <a:r>
              <a:rPr lang="cs-CZ" dirty="0" err="1"/>
              <a:t>general</a:t>
            </a:r>
            <a:r>
              <a:rPr lang="cs-CZ" dirty="0"/>
              <a:t> </a:t>
            </a:r>
            <a:r>
              <a:rPr lang="cs-CZ" dirty="0" err="1"/>
              <a:t>judgement</a:t>
            </a:r>
            <a:r>
              <a:rPr lang="cs-CZ" dirty="0"/>
              <a:t> to a </a:t>
            </a:r>
            <a:r>
              <a:rPr lang="cs-CZ" dirty="0" err="1"/>
              <a:t>specific</a:t>
            </a:r>
            <a:r>
              <a:rPr lang="cs-CZ" dirty="0"/>
              <a:t> </a:t>
            </a:r>
            <a:r>
              <a:rPr lang="cs-CZ" dirty="0" err="1"/>
              <a:t>traits</a:t>
            </a:r>
            <a:r>
              <a:rPr lang="cs-CZ" dirty="0"/>
              <a:t>. </a:t>
            </a:r>
            <a:r>
              <a:rPr lang="cs-CZ" dirty="0" err="1"/>
              <a:t>For</a:t>
            </a:r>
            <a:r>
              <a:rPr lang="cs-CZ" dirty="0"/>
              <a:t> </a:t>
            </a:r>
            <a:r>
              <a:rPr lang="cs-CZ" dirty="0" err="1"/>
              <a:t>example</a:t>
            </a:r>
            <a:r>
              <a:rPr lang="cs-CZ" dirty="0"/>
              <a:t>, </a:t>
            </a:r>
            <a:r>
              <a:rPr lang="cs-CZ" dirty="0" err="1"/>
              <a:t>if</a:t>
            </a:r>
            <a:r>
              <a:rPr lang="cs-CZ" dirty="0"/>
              <a:t> </a:t>
            </a:r>
            <a:r>
              <a:rPr lang="cs-CZ" dirty="0" err="1"/>
              <a:t>you</a:t>
            </a:r>
            <a:r>
              <a:rPr lang="cs-CZ" dirty="0"/>
              <a:t> </a:t>
            </a:r>
            <a:r>
              <a:rPr lang="cs-CZ" dirty="0" err="1"/>
              <a:t>perceived</a:t>
            </a:r>
            <a:r>
              <a:rPr lang="cs-CZ" dirty="0"/>
              <a:t> a person to </a:t>
            </a:r>
            <a:r>
              <a:rPr lang="cs-CZ" dirty="0" err="1"/>
              <a:t>be</a:t>
            </a:r>
            <a:r>
              <a:rPr lang="cs-CZ" dirty="0"/>
              <a:t> </a:t>
            </a:r>
            <a:r>
              <a:rPr lang="cs-CZ" dirty="0" err="1"/>
              <a:t>warm</a:t>
            </a:r>
            <a:r>
              <a:rPr lang="cs-CZ" dirty="0"/>
              <a:t> and </a:t>
            </a:r>
            <a:r>
              <a:rPr lang="cs-CZ" dirty="0" err="1"/>
              <a:t>friendly</a:t>
            </a:r>
            <a:r>
              <a:rPr lang="cs-CZ" dirty="0"/>
              <a:t>, </a:t>
            </a:r>
            <a:r>
              <a:rPr lang="cs-CZ" dirty="0" err="1"/>
              <a:t>we</a:t>
            </a:r>
            <a:r>
              <a:rPr lang="cs-CZ" dirty="0"/>
              <a:t> </a:t>
            </a:r>
            <a:r>
              <a:rPr lang="cs-CZ" dirty="0" err="1"/>
              <a:t>will</a:t>
            </a:r>
            <a:r>
              <a:rPr lang="cs-CZ" dirty="0"/>
              <a:t> </a:t>
            </a:r>
            <a:r>
              <a:rPr lang="cs-CZ" dirty="0" err="1"/>
              <a:t>attribute</a:t>
            </a:r>
            <a:r>
              <a:rPr lang="cs-CZ" dirty="0"/>
              <a:t> a </a:t>
            </a:r>
            <a:r>
              <a:rPr lang="cs-CZ" dirty="0" err="1"/>
              <a:t>number</a:t>
            </a:r>
            <a:r>
              <a:rPr lang="cs-CZ" dirty="0"/>
              <a:t> </a:t>
            </a:r>
            <a:r>
              <a:rPr lang="cs-CZ" dirty="0" err="1"/>
              <a:t>of</a:t>
            </a:r>
            <a:r>
              <a:rPr lang="cs-CZ" dirty="0"/>
              <a:t> </a:t>
            </a:r>
            <a:r>
              <a:rPr lang="cs-CZ" dirty="0" err="1"/>
              <a:t>other</a:t>
            </a:r>
            <a:r>
              <a:rPr lang="cs-CZ" dirty="0"/>
              <a:t> </a:t>
            </a:r>
            <a:r>
              <a:rPr lang="cs-CZ" dirty="0" err="1"/>
              <a:t>associated</a:t>
            </a:r>
            <a:r>
              <a:rPr lang="cs-CZ" dirty="0"/>
              <a:t> </a:t>
            </a:r>
            <a:r>
              <a:rPr lang="cs-CZ" dirty="0" err="1"/>
              <a:t>traits</a:t>
            </a:r>
            <a:r>
              <a:rPr lang="cs-CZ" dirty="0"/>
              <a:t> to </a:t>
            </a:r>
            <a:r>
              <a:rPr lang="cs-CZ" dirty="0" err="1"/>
              <a:t>that</a:t>
            </a:r>
            <a:r>
              <a:rPr lang="cs-CZ" dirty="0"/>
              <a:t> person </a:t>
            </a:r>
            <a:r>
              <a:rPr lang="cs-CZ" dirty="0" err="1"/>
              <a:t>without</a:t>
            </a:r>
            <a:r>
              <a:rPr lang="cs-CZ" dirty="0"/>
              <a:t> any </a:t>
            </a:r>
            <a:r>
              <a:rPr lang="cs-CZ" dirty="0" err="1"/>
              <a:t>knowledge</a:t>
            </a:r>
            <a:r>
              <a:rPr lang="cs-CZ" dirty="0"/>
              <a:t> </a:t>
            </a:r>
            <a:r>
              <a:rPr lang="cs-CZ" dirty="0" err="1"/>
              <a:t>that</a:t>
            </a:r>
            <a:r>
              <a:rPr lang="cs-CZ" dirty="0"/>
              <a:t> </a:t>
            </a:r>
            <a:r>
              <a:rPr lang="cs-CZ" dirty="0" err="1"/>
              <a:t>they</a:t>
            </a:r>
            <a:r>
              <a:rPr lang="cs-CZ" dirty="0"/>
              <a:t> are </a:t>
            </a:r>
            <a:r>
              <a:rPr lang="cs-CZ" dirty="0" err="1"/>
              <a:t>true</a:t>
            </a:r>
            <a:r>
              <a:rPr lang="cs-CZ" dirty="0"/>
              <a:t>, such as </a:t>
            </a:r>
            <a:r>
              <a:rPr lang="cs-CZ" dirty="0" err="1"/>
              <a:t>they</a:t>
            </a:r>
            <a:r>
              <a:rPr lang="cs-CZ" dirty="0"/>
              <a:t> are </a:t>
            </a:r>
            <a:r>
              <a:rPr lang="cs-CZ" dirty="0" err="1"/>
              <a:t>generous</a:t>
            </a:r>
            <a:r>
              <a:rPr lang="cs-CZ" dirty="0"/>
              <a:t>. </a:t>
            </a:r>
          </a:p>
          <a:p>
            <a:endParaRPr lang="cs-CZ" dirty="0"/>
          </a:p>
          <a:p>
            <a:r>
              <a:rPr lang="cs-CZ" dirty="0" err="1"/>
              <a:t>According</a:t>
            </a:r>
            <a:r>
              <a:rPr lang="cs-CZ" dirty="0"/>
              <a:t> to the </a:t>
            </a:r>
            <a:r>
              <a:rPr lang="cs-CZ" dirty="0" err="1"/>
              <a:t>psychological</a:t>
            </a:r>
            <a:r>
              <a:rPr lang="cs-CZ" dirty="0"/>
              <a:t> </a:t>
            </a:r>
            <a:r>
              <a:rPr lang="cs-CZ" dirty="0" err="1"/>
              <a:t>concept</a:t>
            </a:r>
            <a:r>
              <a:rPr lang="cs-CZ" dirty="0"/>
              <a:t> the halo </a:t>
            </a:r>
            <a:r>
              <a:rPr lang="cs-CZ" dirty="0" err="1"/>
              <a:t>effect</a:t>
            </a:r>
            <a:r>
              <a:rPr lang="cs-CZ" dirty="0"/>
              <a:t>, </a:t>
            </a:r>
            <a:r>
              <a:rPr lang="cs-CZ" dirty="0" err="1"/>
              <a:t>one</a:t>
            </a:r>
            <a:r>
              <a:rPr lang="cs-CZ" dirty="0"/>
              <a:t> patent </a:t>
            </a:r>
            <a:r>
              <a:rPr lang="cs-CZ" dirty="0" err="1"/>
              <a:t>attribute</a:t>
            </a:r>
            <a:r>
              <a:rPr lang="cs-CZ" dirty="0"/>
              <a:t> </a:t>
            </a:r>
            <a:r>
              <a:rPr lang="cs-CZ" dirty="0" err="1"/>
              <a:t>of</a:t>
            </a:r>
            <a:r>
              <a:rPr lang="cs-CZ" dirty="0"/>
              <a:t> a </a:t>
            </a:r>
            <a:r>
              <a:rPr lang="cs-CZ" dirty="0" err="1"/>
              <a:t>certain</a:t>
            </a:r>
            <a:r>
              <a:rPr lang="cs-CZ" dirty="0"/>
              <a:t> person </a:t>
            </a:r>
            <a:r>
              <a:rPr lang="cs-CZ" dirty="0" err="1"/>
              <a:t>leads</a:t>
            </a:r>
            <a:r>
              <a:rPr lang="cs-CZ" dirty="0"/>
              <a:t> </a:t>
            </a:r>
            <a:r>
              <a:rPr lang="cs-CZ" dirty="0" err="1"/>
              <a:t>an</a:t>
            </a:r>
            <a:r>
              <a:rPr lang="cs-CZ" dirty="0"/>
              <a:t> </a:t>
            </a:r>
            <a:r>
              <a:rPr lang="cs-CZ" dirty="0" err="1"/>
              <a:t>observer</a:t>
            </a:r>
            <a:r>
              <a:rPr lang="cs-CZ" dirty="0"/>
              <a:t> to </a:t>
            </a:r>
            <a:r>
              <a:rPr lang="cs-CZ" dirty="0" err="1"/>
              <a:t>draw</a:t>
            </a:r>
            <a:r>
              <a:rPr lang="cs-CZ" dirty="0"/>
              <a:t> </a:t>
            </a:r>
            <a:r>
              <a:rPr lang="cs-CZ" dirty="0" err="1"/>
              <a:t>generalizing</a:t>
            </a:r>
            <a:r>
              <a:rPr lang="cs-CZ" dirty="0"/>
              <a:t> </a:t>
            </a:r>
            <a:r>
              <a:rPr lang="cs-CZ" dirty="0" err="1"/>
              <a:t>conclusion</a:t>
            </a:r>
            <a:r>
              <a:rPr lang="cs-CZ" dirty="0"/>
              <a:t> </a:t>
            </a:r>
            <a:r>
              <a:rPr lang="cs-CZ" dirty="0" err="1"/>
              <a:t>about</a:t>
            </a:r>
            <a:r>
              <a:rPr lang="cs-CZ" dirty="0"/>
              <a:t> </a:t>
            </a:r>
            <a:r>
              <a:rPr lang="cs-CZ" dirty="0" err="1"/>
              <a:t>that</a:t>
            </a:r>
            <a:r>
              <a:rPr lang="cs-CZ" dirty="0"/>
              <a:t> person (</a:t>
            </a:r>
            <a:r>
              <a:rPr lang="cs-CZ" dirty="0" err="1"/>
              <a:t>Ellis</a:t>
            </a:r>
            <a:r>
              <a:rPr lang="cs-CZ" dirty="0"/>
              <a:t>, 2018). </a:t>
            </a:r>
          </a:p>
          <a:p>
            <a:endParaRPr lang="cs-CZ" dirty="0"/>
          </a:p>
          <a:p>
            <a:r>
              <a:rPr lang="cs-CZ" dirty="0"/>
              <a:t>A single positive </a:t>
            </a:r>
            <a:r>
              <a:rPr lang="cs-CZ" dirty="0" err="1"/>
              <a:t>quality</a:t>
            </a:r>
            <a:r>
              <a:rPr lang="cs-CZ" dirty="0"/>
              <a:t> </a:t>
            </a:r>
            <a:r>
              <a:rPr lang="cs-CZ" dirty="0" err="1"/>
              <a:t>of</a:t>
            </a:r>
            <a:r>
              <a:rPr lang="cs-CZ" dirty="0"/>
              <a:t> a person </a:t>
            </a:r>
            <a:r>
              <a:rPr lang="cs-CZ" dirty="0" err="1"/>
              <a:t>may</a:t>
            </a:r>
            <a:r>
              <a:rPr lang="cs-CZ" dirty="0"/>
              <a:t> </a:t>
            </a:r>
            <a:r>
              <a:rPr lang="cs-CZ" dirty="0" err="1"/>
              <a:t>induce</a:t>
            </a:r>
            <a:r>
              <a:rPr lang="cs-CZ" dirty="0"/>
              <a:t> a positive </a:t>
            </a:r>
            <a:r>
              <a:rPr lang="cs-CZ" dirty="0" err="1"/>
              <a:t>predisposition</a:t>
            </a:r>
            <a:r>
              <a:rPr lang="cs-CZ" dirty="0"/>
              <a:t> </a:t>
            </a:r>
            <a:r>
              <a:rPr lang="cs-CZ" dirty="0" err="1"/>
              <a:t>toward</a:t>
            </a:r>
            <a:r>
              <a:rPr lang="cs-CZ" dirty="0"/>
              <a:t> </a:t>
            </a:r>
            <a:r>
              <a:rPr lang="cs-CZ" dirty="0" err="1"/>
              <a:t>every</a:t>
            </a:r>
            <a:r>
              <a:rPr lang="cs-CZ" dirty="0"/>
              <a:t> </a:t>
            </a:r>
            <a:r>
              <a:rPr lang="cs-CZ" dirty="0" err="1"/>
              <a:t>aspect</a:t>
            </a:r>
            <a:r>
              <a:rPr lang="cs-CZ" dirty="0"/>
              <a:t> </a:t>
            </a:r>
            <a:r>
              <a:rPr lang="cs-CZ" dirty="0" err="1"/>
              <a:t>of</a:t>
            </a:r>
            <a:r>
              <a:rPr lang="cs-CZ" dirty="0"/>
              <a:t> </a:t>
            </a:r>
            <a:r>
              <a:rPr lang="cs-CZ" dirty="0" err="1"/>
              <a:t>that</a:t>
            </a:r>
            <a:r>
              <a:rPr lang="cs-CZ" dirty="0"/>
              <a:t> person </a:t>
            </a:r>
            <a:r>
              <a:rPr lang="cs-CZ" dirty="0" err="1"/>
              <a:t>while</a:t>
            </a:r>
            <a:r>
              <a:rPr lang="cs-CZ" dirty="0"/>
              <a:t> </a:t>
            </a:r>
            <a:r>
              <a:rPr lang="cs-CZ" dirty="0" err="1"/>
              <a:t>one</a:t>
            </a:r>
            <a:r>
              <a:rPr lang="cs-CZ" dirty="0"/>
              <a:t> negative </a:t>
            </a:r>
            <a:r>
              <a:rPr lang="cs-CZ" dirty="0" err="1"/>
              <a:t>attribute</a:t>
            </a:r>
            <a:r>
              <a:rPr lang="cs-CZ" dirty="0"/>
              <a:t> </a:t>
            </a:r>
            <a:r>
              <a:rPr lang="cs-CZ" dirty="0" err="1"/>
              <a:t>of</a:t>
            </a:r>
            <a:r>
              <a:rPr lang="cs-CZ" dirty="0"/>
              <a:t> </a:t>
            </a:r>
            <a:r>
              <a:rPr lang="cs-CZ" dirty="0" err="1"/>
              <a:t>that</a:t>
            </a:r>
            <a:r>
              <a:rPr lang="cs-CZ" dirty="0"/>
              <a:t> person </a:t>
            </a:r>
            <a:r>
              <a:rPr lang="cs-CZ" dirty="0" err="1"/>
              <a:t>may</a:t>
            </a:r>
            <a:r>
              <a:rPr lang="cs-CZ" dirty="0"/>
              <a:t> </a:t>
            </a:r>
            <a:r>
              <a:rPr lang="cs-CZ" dirty="0" err="1"/>
              <a:t>induce</a:t>
            </a:r>
            <a:r>
              <a:rPr lang="cs-CZ" dirty="0"/>
              <a:t> </a:t>
            </a:r>
            <a:r>
              <a:rPr lang="cs-CZ" dirty="0" err="1"/>
              <a:t>an</a:t>
            </a:r>
            <a:r>
              <a:rPr lang="cs-CZ" dirty="0"/>
              <a:t> </a:t>
            </a:r>
            <a:r>
              <a:rPr lang="cs-CZ" dirty="0" err="1"/>
              <a:t>overall</a:t>
            </a:r>
            <a:r>
              <a:rPr lang="cs-CZ" dirty="0"/>
              <a:t> negative </a:t>
            </a:r>
            <a:r>
              <a:rPr lang="cs-CZ" dirty="0" err="1"/>
              <a:t>impression</a:t>
            </a:r>
            <a:r>
              <a:rPr lang="cs-CZ" dirty="0"/>
              <a:t> </a:t>
            </a:r>
            <a:r>
              <a:rPr lang="cs-CZ" dirty="0" err="1"/>
              <a:t>of</a:t>
            </a:r>
            <a:r>
              <a:rPr lang="cs-CZ" dirty="0"/>
              <a:t> </a:t>
            </a:r>
            <a:r>
              <a:rPr lang="cs-CZ" dirty="0" err="1"/>
              <a:t>that</a:t>
            </a:r>
            <a:r>
              <a:rPr lang="cs-CZ" dirty="0"/>
              <a:t> person.</a:t>
            </a:r>
          </a:p>
          <a:p>
            <a:endParaRPr lang="cs-CZ" dirty="0"/>
          </a:p>
          <a:p>
            <a:pPr algn="l"/>
            <a:r>
              <a:rPr lang="cs-CZ" dirty="0"/>
              <a:t>„</a:t>
            </a:r>
            <a:r>
              <a:rPr lang="en-US" b="0" i="0" dirty="0">
                <a:solidFill>
                  <a:srgbClr val="000000"/>
                </a:solidFill>
                <a:effectLst/>
                <a:latin typeface="Georgia" panose="02040502050405020303" pitchFamily="18" charset="0"/>
              </a:rPr>
              <a:t>A more recent study examined residual cues to intelligence in male and female faces while also seeking to control for attractiveness associated with the halo effect (Moore, </a:t>
            </a:r>
            <a:r>
              <a:rPr lang="en-US" b="0" i="0" dirty="0" err="1">
                <a:solidFill>
                  <a:srgbClr val="000000"/>
                </a:solidFill>
                <a:effectLst/>
                <a:latin typeface="Georgia" panose="02040502050405020303" pitchFamily="18" charset="0"/>
              </a:rPr>
              <a:t>Filippou</a:t>
            </a:r>
            <a:r>
              <a:rPr lang="en-US" b="0" i="0" dirty="0">
                <a:solidFill>
                  <a:srgbClr val="000000"/>
                </a:solidFill>
                <a:effectLst/>
                <a:latin typeface="Georgia" panose="02040502050405020303" pitchFamily="18" charset="0"/>
              </a:rPr>
              <a:t> &amp; Perrett, 2011).</a:t>
            </a:r>
          </a:p>
          <a:p>
            <a:pPr algn="l"/>
            <a:r>
              <a:rPr lang="en-US" b="0" i="0" dirty="0">
                <a:solidFill>
                  <a:srgbClr val="000000"/>
                </a:solidFill>
                <a:effectLst/>
                <a:latin typeface="Georgia" panose="02040502050405020303" pitchFamily="18" charset="0"/>
              </a:rPr>
              <a:t>Out of over 300 photos of British college students, pictures of high-intelligence composite faces were created from the photos rated the highest in perceived intelligence, and pictures of low-intelligence composite from the photos rated the lowest in perceived intelligence.</a:t>
            </a:r>
            <a:r>
              <a:rPr lang="cs-CZ" b="0" i="0" dirty="0">
                <a:solidFill>
                  <a:srgbClr val="000000"/>
                </a:solidFill>
                <a:effectLst/>
                <a:latin typeface="Georgia" panose="02040502050405020303" pitchFamily="18" charset="0"/>
              </a:rPr>
              <a:t> </a:t>
            </a:r>
            <a:r>
              <a:rPr lang="en-US" b="0" i="0" dirty="0">
                <a:solidFill>
                  <a:srgbClr val="000000"/>
                </a:solidFill>
                <a:effectLst/>
                <a:latin typeface="Georgia" panose="02040502050405020303" pitchFamily="18" charset="0"/>
              </a:rPr>
              <a:t>Then each group of photos was further divided into male and female faces. The participants of the study, which comprised 92 males and 164 females, were to rate the composite faces for attractiveness and intelligence. For the male composites, the high-perceived intelligence group was rated as notably more attractive than their low-perceived intelligence counter parts.</a:t>
            </a:r>
          </a:p>
          <a:p>
            <a:pPr algn="l"/>
            <a:r>
              <a:rPr lang="en-US" b="0" i="0" dirty="0">
                <a:solidFill>
                  <a:srgbClr val="000000"/>
                </a:solidFill>
                <a:effectLst/>
                <a:latin typeface="Georgia" panose="02040502050405020303" pitchFamily="18" charset="0"/>
              </a:rPr>
              <a:t>Moreover, the attractive male faces were also perceived to be friendlier and funnier by women as well as men. The results seemed to indicate that intelligence might be a crucial component of attractiveness in male faces.</a:t>
            </a:r>
            <a:r>
              <a:rPr lang="cs-CZ" b="0" i="0" dirty="0">
                <a:solidFill>
                  <a:srgbClr val="000000"/>
                </a:solidFill>
                <a:effectLst/>
                <a:latin typeface="Georgia" panose="02040502050405020303" pitchFamily="18" charset="0"/>
              </a:rPr>
              <a:t>“ (</a:t>
            </a:r>
            <a:r>
              <a:rPr lang="en-US" dirty="0">
                <a:hlinkClick r:id="rId3"/>
              </a:rPr>
              <a:t>Halo Effect: Definition and Examples | Simply Psychology</a:t>
            </a:r>
            <a:r>
              <a:rPr lang="cs-CZ" dirty="0"/>
              <a:t>)</a:t>
            </a:r>
            <a:endParaRPr lang="en-US" b="0" i="0" dirty="0">
              <a:solidFill>
                <a:srgbClr val="000000"/>
              </a:solidFill>
              <a:effectLst/>
              <a:latin typeface="Georgia" panose="02040502050405020303" pitchFamily="18" charset="0"/>
            </a:endParaRPr>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3</a:t>
            </a:fld>
            <a:endParaRPr lang="en-GB"/>
          </a:p>
        </p:txBody>
      </p:sp>
    </p:spTree>
    <p:extLst>
      <p:ext uri="{BB962C8B-B14F-4D97-AF65-F5344CB8AC3E}">
        <p14:creationId xmlns:p14="http://schemas.microsoft.com/office/powerpoint/2010/main" val="478823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Calibri" panose="020F0502020204030204" pitchFamily="34" charset="0"/>
                <a:ea typeface="Calibri" panose="020F0502020204030204" pitchFamily="34" charset="0"/>
                <a:cs typeface="Arial" panose="020B0604020202020204" pitchFamily="34" charset="0"/>
              </a:rPr>
              <a:t>The farm environment has a beneficial effect on the human psyche due to the meaningful and structured work activity with regular daily/seasonal rhythms and a rapidly visible result of work. It mediates contact with nature, which can be a source of stimuli, interest and joy for individuals. Engaging in various farming activities across different target groups reduces feelings of anger, confusion, depression, tension and fatigue. At the same time, it helps individuals with unique challenges to feel better. These benefits are caused by the outside and physical work when inexperienced people acquire new skills and competencies.</a:t>
            </a:r>
            <a:endParaRPr lang="cs-CZ" sz="1800" dirty="0">
              <a:effectLst/>
              <a:latin typeface="Calibri" panose="020F0502020204030204" pitchFamily="34" charset="0"/>
              <a:ea typeface="Calibri" panose="020F0502020204030204" pitchFamily="34" charset="0"/>
              <a:cs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15</a:t>
            </a:fld>
            <a:endParaRPr lang="en-GB"/>
          </a:p>
        </p:txBody>
      </p:sp>
    </p:spTree>
    <p:extLst>
      <p:ext uri="{BB962C8B-B14F-4D97-AF65-F5344CB8AC3E}">
        <p14:creationId xmlns:p14="http://schemas.microsoft.com/office/powerpoint/2010/main" val="13983528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16</a:t>
            </a:fld>
            <a:endParaRPr lang="en-GB"/>
          </a:p>
        </p:txBody>
      </p:sp>
    </p:spTree>
    <p:extLst>
      <p:ext uri="{BB962C8B-B14F-4D97-AF65-F5344CB8AC3E}">
        <p14:creationId xmlns:p14="http://schemas.microsoft.com/office/powerpoint/2010/main" val="225753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17</a:t>
            </a:fld>
            <a:endParaRPr lang="en-GB"/>
          </a:p>
        </p:txBody>
      </p:sp>
    </p:spTree>
    <p:extLst>
      <p:ext uri="{BB962C8B-B14F-4D97-AF65-F5344CB8AC3E}">
        <p14:creationId xmlns:p14="http://schemas.microsoft.com/office/powerpoint/2010/main" val="3086140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23</a:t>
            </a:fld>
            <a:endParaRPr lang="en-GB"/>
          </a:p>
        </p:txBody>
      </p:sp>
    </p:spTree>
    <p:extLst>
      <p:ext uri="{BB962C8B-B14F-4D97-AF65-F5344CB8AC3E}">
        <p14:creationId xmlns:p14="http://schemas.microsoft.com/office/powerpoint/2010/main" val="1068276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Arial" panose="020B0604020202020204" pitchFamily="34" charset="0"/>
              </a:rPr>
              <a:t>Although social farming looks like a universal medicine for people with anxieties, depressions, limits in social contacts, education, lower motor skills and other life challenges, there are also some</a:t>
            </a:r>
            <a:r>
              <a:rPr lang="en-GB" sz="1800" b="1" dirty="0">
                <a:effectLst/>
                <a:latin typeface="Calibri" panose="020F0502020204030204" pitchFamily="34" charset="0"/>
                <a:ea typeface="Calibri" panose="020F0502020204030204" pitchFamily="34" charset="0"/>
                <a:cs typeface="Arial" panose="020B0604020202020204" pitchFamily="34" charset="0"/>
              </a:rPr>
              <a:t> limitations. </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33</a:t>
            </a:fld>
            <a:endParaRPr lang="en-GB"/>
          </a:p>
        </p:txBody>
      </p:sp>
    </p:spTree>
    <p:extLst>
      <p:ext uri="{BB962C8B-B14F-4D97-AF65-F5344CB8AC3E}">
        <p14:creationId xmlns:p14="http://schemas.microsoft.com/office/powerpoint/2010/main" val="17719851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en-GB" sz="1800" dirty="0">
                <a:effectLst/>
                <a:latin typeface="Calibri" panose="020F0502020204030204" pitchFamily="34" charset="0"/>
                <a:ea typeface="Times New Roman" panose="02020603050405020304" pitchFamily="18" charset="0"/>
              </a:rPr>
              <a:t>Work in groups: Reread Marie's life story and imagine she found a safe place to work and relax on a social farm. Draw a farm plan with all the important elements so that Marie feels good there. Describe the individual components.</a:t>
            </a:r>
            <a:endParaRPr lang="cs-CZ" sz="1800" dirty="0">
              <a:effectLst/>
              <a:latin typeface="Calibri" panose="020F0502020204030204" pitchFamily="34" charset="0"/>
              <a:ea typeface="Times New Roman" panose="02020603050405020304" pitchFamily="18" charset="0"/>
            </a:endParaRPr>
          </a:p>
          <a:p>
            <a:endParaRPr lang="cs-CZ" sz="1800" dirty="0">
              <a:effectLst/>
              <a:latin typeface="Calibri" panose="020F0502020204030204" pitchFamily="34" charset="0"/>
            </a:endParaRPr>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35</a:t>
            </a:fld>
            <a:endParaRPr lang="en-GB"/>
          </a:p>
        </p:txBody>
      </p:sp>
    </p:spTree>
    <p:extLst>
      <p:ext uri="{BB962C8B-B14F-4D97-AF65-F5344CB8AC3E}">
        <p14:creationId xmlns:p14="http://schemas.microsoft.com/office/powerpoint/2010/main" val="30219364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Negative </a:t>
            </a:r>
            <a:r>
              <a:rPr lang="cs-CZ" dirty="0" err="1"/>
              <a:t>attitudes</a:t>
            </a:r>
            <a:r>
              <a:rPr lang="cs-CZ" dirty="0"/>
              <a:t> are </a:t>
            </a:r>
            <a:r>
              <a:rPr lang="cs-CZ" dirty="0" err="1"/>
              <a:t>often</a:t>
            </a:r>
            <a:r>
              <a:rPr lang="cs-CZ" dirty="0"/>
              <a:t> </a:t>
            </a:r>
            <a:r>
              <a:rPr lang="cs-CZ" dirty="0" err="1"/>
              <a:t>associated</a:t>
            </a:r>
            <a:r>
              <a:rPr lang="cs-CZ" dirty="0"/>
              <a:t> </a:t>
            </a:r>
            <a:r>
              <a:rPr lang="cs-CZ" dirty="0" err="1"/>
              <a:t>with</a:t>
            </a:r>
            <a:r>
              <a:rPr lang="cs-CZ" dirty="0"/>
              <a:t> </a:t>
            </a:r>
            <a:r>
              <a:rPr lang="cs-CZ" dirty="0" err="1"/>
              <a:t>adverse</a:t>
            </a:r>
            <a:r>
              <a:rPr lang="cs-CZ" dirty="0"/>
              <a:t> </a:t>
            </a:r>
            <a:r>
              <a:rPr lang="cs-CZ" dirty="0" err="1"/>
              <a:t>social</a:t>
            </a:r>
            <a:r>
              <a:rPr lang="cs-CZ" dirty="0"/>
              <a:t> </a:t>
            </a:r>
            <a:r>
              <a:rPr lang="cs-CZ" dirty="0" err="1"/>
              <a:t>reactions</a:t>
            </a:r>
            <a:r>
              <a:rPr lang="cs-CZ" dirty="0"/>
              <a:t>, </a:t>
            </a:r>
            <a:r>
              <a:rPr lang="cs-CZ" dirty="0" err="1"/>
              <a:t>compassion</a:t>
            </a:r>
            <a:r>
              <a:rPr lang="cs-CZ" dirty="0"/>
              <a:t> and </a:t>
            </a:r>
            <a:r>
              <a:rPr lang="cs-CZ" dirty="0" err="1"/>
              <a:t>aversion</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4</a:t>
            </a:fld>
            <a:endParaRPr lang="en-GB"/>
          </a:p>
        </p:txBody>
      </p:sp>
    </p:spTree>
    <p:extLst>
      <p:ext uri="{BB962C8B-B14F-4D97-AF65-F5344CB8AC3E}">
        <p14:creationId xmlns:p14="http://schemas.microsoft.com/office/powerpoint/2010/main" val="2715899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Negative </a:t>
            </a:r>
            <a:r>
              <a:rPr lang="cs-CZ" dirty="0" err="1"/>
              <a:t>attitudes</a:t>
            </a:r>
            <a:r>
              <a:rPr lang="cs-CZ" dirty="0"/>
              <a:t> are </a:t>
            </a:r>
            <a:r>
              <a:rPr lang="cs-CZ" dirty="0" err="1"/>
              <a:t>often</a:t>
            </a:r>
            <a:r>
              <a:rPr lang="cs-CZ" dirty="0"/>
              <a:t> </a:t>
            </a:r>
            <a:r>
              <a:rPr lang="cs-CZ" dirty="0" err="1"/>
              <a:t>associated</a:t>
            </a:r>
            <a:r>
              <a:rPr lang="cs-CZ" dirty="0"/>
              <a:t> </a:t>
            </a:r>
            <a:r>
              <a:rPr lang="cs-CZ" dirty="0" err="1"/>
              <a:t>with</a:t>
            </a:r>
            <a:r>
              <a:rPr lang="cs-CZ" dirty="0"/>
              <a:t> </a:t>
            </a:r>
            <a:r>
              <a:rPr lang="cs-CZ" dirty="0" err="1"/>
              <a:t>adverse</a:t>
            </a:r>
            <a:r>
              <a:rPr lang="cs-CZ" dirty="0"/>
              <a:t> </a:t>
            </a:r>
            <a:r>
              <a:rPr lang="cs-CZ" dirty="0" err="1"/>
              <a:t>social</a:t>
            </a:r>
            <a:r>
              <a:rPr lang="cs-CZ" dirty="0"/>
              <a:t> </a:t>
            </a:r>
            <a:r>
              <a:rPr lang="cs-CZ" dirty="0" err="1"/>
              <a:t>reactions</a:t>
            </a:r>
            <a:r>
              <a:rPr lang="cs-CZ" dirty="0"/>
              <a:t>, </a:t>
            </a:r>
            <a:r>
              <a:rPr lang="cs-CZ" dirty="0" err="1"/>
              <a:t>compassion</a:t>
            </a:r>
            <a:r>
              <a:rPr lang="cs-CZ" dirty="0"/>
              <a:t> and </a:t>
            </a:r>
            <a:r>
              <a:rPr lang="cs-CZ" dirty="0" err="1"/>
              <a:t>aversion</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5</a:t>
            </a:fld>
            <a:endParaRPr lang="en-GB"/>
          </a:p>
        </p:txBody>
      </p:sp>
    </p:spTree>
    <p:extLst>
      <p:ext uri="{BB962C8B-B14F-4D97-AF65-F5344CB8AC3E}">
        <p14:creationId xmlns:p14="http://schemas.microsoft.com/office/powerpoint/2010/main" val="17059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7</a:t>
            </a:fld>
            <a:endParaRPr lang="en-GB"/>
          </a:p>
        </p:txBody>
      </p:sp>
    </p:spTree>
    <p:extLst>
      <p:ext uri="{BB962C8B-B14F-4D97-AF65-F5344CB8AC3E}">
        <p14:creationId xmlns:p14="http://schemas.microsoft.com/office/powerpoint/2010/main" val="11218060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8</a:t>
            </a:fld>
            <a:endParaRPr lang="en-GB"/>
          </a:p>
        </p:txBody>
      </p:sp>
    </p:spTree>
    <p:extLst>
      <p:ext uri="{BB962C8B-B14F-4D97-AF65-F5344CB8AC3E}">
        <p14:creationId xmlns:p14="http://schemas.microsoft.com/office/powerpoint/2010/main" val="35962611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9</a:t>
            </a:fld>
            <a:endParaRPr lang="en-GB"/>
          </a:p>
        </p:txBody>
      </p:sp>
    </p:spTree>
    <p:extLst>
      <p:ext uri="{BB962C8B-B14F-4D97-AF65-F5344CB8AC3E}">
        <p14:creationId xmlns:p14="http://schemas.microsoft.com/office/powerpoint/2010/main" val="897056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07000"/>
              </a:lnSpc>
              <a:spcBef>
                <a:spcPts val="800"/>
              </a:spcBef>
              <a:spcAft>
                <a:spcPts val="600"/>
              </a:spcAft>
            </a:pPr>
            <a:r>
              <a:rPr lang="en-GB" sz="1200" dirty="0">
                <a:effectLst/>
                <a:latin typeface="Calibri" panose="020F0502020204030204" pitchFamily="34" charset="0"/>
                <a:ea typeface="Times New Roman" panose="02020603050405020304" pitchFamily="18" charset="0"/>
                <a:cs typeface="Calibri" panose="020F0502020204030204" pitchFamily="34" charset="0"/>
              </a:rPr>
              <a:t>The ICF lists the following broad domains of functioning which can be affected</a:t>
            </a:r>
            <a:r>
              <a:rPr lang="cs-CZ" sz="1200" dirty="0">
                <a:effectLst/>
                <a:latin typeface="Calibri" panose="020F0502020204030204" pitchFamily="34" charset="0"/>
                <a:ea typeface="Times New Roman" panose="02020603050405020304" pitchFamily="18" charset="0"/>
                <a:cs typeface="Calibri" panose="020F0502020204030204" pitchFamily="34" charset="0"/>
              </a:rPr>
              <a:t> (ICF – International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Classification</a:t>
            </a:r>
            <a:r>
              <a:rPr lang="cs-CZ" sz="1200" dirty="0">
                <a:effectLst/>
                <a:latin typeface="Calibri" panose="020F0502020204030204" pitchFamily="34" charset="0"/>
                <a:ea typeface="Times New Roman" panose="02020603050405020304" pitchFamily="18" charset="0"/>
                <a:cs typeface="Calibri" panose="020F0502020204030204" pitchFamily="34" charset="0"/>
              </a:rPr>
              <a:t>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of</a:t>
            </a:r>
            <a:r>
              <a:rPr lang="cs-CZ" sz="1200" dirty="0">
                <a:effectLst/>
                <a:latin typeface="Calibri" panose="020F0502020204030204" pitchFamily="34" charset="0"/>
                <a:ea typeface="Times New Roman" panose="02020603050405020304" pitchFamily="18" charset="0"/>
                <a:cs typeface="Calibri" panose="020F0502020204030204" pitchFamily="34" charset="0"/>
              </a:rPr>
              <a:t>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Functioning</a:t>
            </a:r>
            <a:r>
              <a:rPr lang="cs-CZ" sz="1200" dirty="0">
                <a:effectLst/>
                <a:latin typeface="Calibri" panose="020F0502020204030204" pitchFamily="34" charset="0"/>
                <a:ea typeface="Times New Roman" panose="02020603050405020304" pitchFamily="18" charset="0"/>
                <a:cs typeface="Calibri" panose="020F0502020204030204" pitchFamily="34" charset="0"/>
              </a:rPr>
              <a:t>, Disability and </a:t>
            </a:r>
            <a:r>
              <a:rPr lang="cs-CZ" sz="1200" dirty="0" err="1">
                <a:effectLst/>
                <a:latin typeface="Calibri" panose="020F0502020204030204" pitchFamily="34" charset="0"/>
                <a:ea typeface="Times New Roman" panose="02020603050405020304" pitchFamily="18" charset="0"/>
                <a:cs typeface="Calibri" panose="020F0502020204030204" pitchFamily="34" charset="0"/>
              </a:rPr>
              <a:t>Health</a:t>
            </a:r>
            <a:r>
              <a:rPr lang="cs-CZ" sz="1200" dirty="0">
                <a:effectLst/>
                <a:latin typeface="Calibri" panose="020F0502020204030204" pitchFamily="34" charset="0"/>
                <a:ea typeface="Times New Roman" panose="02020603050405020304" pitchFamily="18" charset="0"/>
                <a:cs typeface="Calibri" panose="020F0502020204030204" pitchFamily="34" charset="0"/>
              </a:rPr>
              <a:t>) </a:t>
            </a:r>
            <a:r>
              <a:rPr lang="en-GB" sz="1200" dirty="0">
                <a:effectLst/>
                <a:latin typeface="Calibri" panose="020F0502020204030204" pitchFamily="34" charset="0"/>
                <a:ea typeface="Times New Roman" panose="02020603050405020304" pitchFamily="18" charset="0"/>
                <a:cs typeface="Calibri" panose="020F0502020204030204" pitchFamily="34" charset="0"/>
              </a:rPr>
              <a:t>:</a:t>
            </a:r>
            <a:endParaRPr lang="cs-CZ" sz="1200" dirty="0">
              <a:effectLst/>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Learning and applying knowledge;</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General tasks and demands;</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Communication;</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Mobility;</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Self-care;</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Interpersonal interactions and relationships;</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pPr marL="342900" lvl="0" indent="-342900" algn="just">
              <a:lnSpc>
                <a:spcPct val="107000"/>
              </a:lnSpc>
              <a:spcBef>
                <a:spcPts val="800"/>
              </a:spcBef>
              <a:spcAft>
                <a:spcPts val="600"/>
              </a:spcAft>
              <a:buClr>
                <a:srgbClr val="000000"/>
              </a:buClr>
              <a:buFont typeface="Calibri" panose="020F0502020204030204" pitchFamily="34" charset="0"/>
              <a:buChar char="-"/>
            </a:pPr>
            <a:r>
              <a:rPr lang="en-GB" sz="1200" dirty="0">
                <a:effectLst/>
                <a:latin typeface="Calibri" panose="020F0502020204030204" pitchFamily="34" charset="0"/>
                <a:ea typeface="Times New Roman" panose="02020603050405020304" pitchFamily="18" charset="0"/>
                <a:cs typeface="Calibri" panose="020F0502020204030204" pitchFamily="34" charset="0"/>
              </a:rPr>
              <a:t>Community, social and civic life.</a:t>
            </a:r>
            <a:endParaRPr lang="cs-CZ" sz="1200" dirty="0">
              <a:effectLst/>
              <a:latin typeface="Calibri" panose="020F0502020204030204" pitchFamily="34" charset="0"/>
              <a:ea typeface="Times New Roman" panose="02020603050405020304" pitchFamily="18" charset="0"/>
              <a:cs typeface="Arial" panose="020B0604020202020204" pitchFamily="34" charset="0"/>
            </a:endParaRPr>
          </a:p>
          <a:p>
            <a:endParaRPr lang="cs-CZ" dirty="0"/>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10</a:t>
            </a:fld>
            <a:endParaRPr lang="en-GB"/>
          </a:p>
        </p:txBody>
      </p:sp>
    </p:spTree>
    <p:extLst>
      <p:ext uri="{BB962C8B-B14F-4D97-AF65-F5344CB8AC3E}">
        <p14:creationId xmlns:p14="http://schemas.microsoft.com/office/powerpoint/2010/main" val="1816168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algn="just">
              <a:lnSpc>
                <a:spcPct val="107000"/>
              </a:lnSpc>
              <a:spcBef>
                <a:spcPts val="800"/>
              </a:spcBef>
              <a:spcAft>
                <a:spcPts val="600"/>
              </a:spcAft>
            </a:pPr>
            <a:r>
              <a:rPr lang="en-GB" sz="1800" dirty="0">
                <a:effectLst/>
                <a:latin typeface="Calibri" panose="020F0502020204030204" pitchFamily="34" charset="0"/>
                <a:ea typeface="Times New Roman" panose="02020603050405020304" pitchFamily="18" charset="0"/>
                <a:cs typeface="Calibri" panose="020F0502020204030204" pitchFamily="34" charset="0"/>
              </a:rPr>
              <a:t>Every person with a physical disability meets different challenges and needs. Coping with their of  tricky situation is also reflected in their behaviour, which is therefore necessary to understand.</a:t>
            </a:r>
            <a:endParaRPr lang="cs-CZ" sz="1800" dirty="0">
              <a:effectLst/>
              <a:latin typeface="Calibri" panose="020F0502020204030204" pitchFamily="34" charset="0"/>
              <a:ea typeface="Calibri" panose="020F0502020204030204" pitchFamily="34" charset="0"/>
              <a:cs typeface="Arial" panose="020B0604020202020204" pitchFamily="34" charset="0"/>
            </a:endParaRPr>
          </a:p>
          <a:p>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11</a:t>
            </a:fld>
            <a:endParaRPr lang="en-GB"/>
          </a:p>
        </p:txBody>
      </p:sp>
    </p:spTree>
    <p:extLst>
      <p:ext uri="{BB962C8B-B14F-4D97-AF65-F5344CB8AC3E}">
        <p14:creationId xmlns:p14="http://schemas.microsoft.com/office/powerpoint/2010/main" val="246444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err="1"/>
              <a:t>Networks</a:t>
            </a:r>
            <a:r>
              <a:rPr lang="cs-CZ" dirty="0"/>
              <a:t> </a:t>
            </a:r>
            <a:r>
              <a:rPr lang="cs-CZ" dirty="0" err="1"/>
              <a:t>of</a:t>
            </a:r>
            <a:r>
              <a:rPr lang="cs-CZ" dirty="0"/>
              <a:t> support, </a:t>
            </a:r>
            <a:r>
              <a:rPr lang="cs-CZ" dirty="0" err="1"/>
              <a:t>principle</a:t>
            </a:r>
            <a:r>
              <a:rPr lang="cs-CZ" dirty="0"/>
              <a:t> </a:t>
            </a:r>
            <a:r>
              <a:rPr lang="cs-CZ" dirty="0" err="1"/>
              <a:t>of</a:t>
            </a:r>
            <a:r>
              <a:rPr lang="cs-CZ" dirty="0"/>
              <a:t> subsidiarity: participant in the centre: (1) </a:t>
            </a:r>
            <a:r>
              <a:rPr lang="cs-CZ" dirty="0" err="1"/>
              <a:t>selfhelp</a:t>
            </a:r>
            <a:r>
              <a:rPr lang="cs-CZ" dirty="0"/>
              <a:t>; (2) </a:t>
            </a:r>
            <a:r>
              <a:rPr lang="cs-CZ" dirty="0" err="1"/>
              <a:t>family</a:t>
            </a:r>
            <a:r>
              <a:rPr lang="cs-CZ" dirty="0"/>
              <a:t>, </a:t>
            </a:r>
            <a:r>
              <a:rPr lang="cs-CZ" dirty="0" err="1"/>
              <a:t>friends</a:t>
            </a:r>
            <a:r>
              <a:rPr lang="cs-CZ" dirty="0"/>
              <a:t>, </a:t>
            </a:r>
            <a:r>
              <a:rPr lang="cs-CZ" dirty="0" err="1"/>
              <a:t>neighbours</a:t>
            </a:r>
            <a:r>
              <a:rPr lang="cs-CZ" dirty="0"/>
              <a:t>; (3) </a:t>
            </a:r>
            <a:r>
              <a:rPr lang="cs-CZ" dirty="0" err="1"/>
              <a:t>general</a:t>
            </a:r>
            <a:r>
              <a:rPr lang="cs-CZ" dirty="0"/>
              <a:t> </a:t>
            </a:r>
            <a:r>
              <a:rPr lang="cs-CZ" dirty="0" err="1"/>
              <a:t>services</a:t>
            </a:r>
            <a:r>
              <a:rPr lang="cs-CZ" dirty="0"/>
              <a:t> and </a:t>
            </a:r>
            <a:r>
              <a:rPr lang="cs-CZ" dirty="0" err="1"/>
              <a:t>community</a:t>
            </a:r>
            <a:r>
              <a:rPr lang="cs-CZ" dirty="0"/>
              <a:t> </a:t>
            </a:r>
            <a:r>
              <a:rPr lang="cs-CZ" dirty="0" err="1"/>
              <a:t>facilities</a:t>
            </a:r>
            <a:r>
              <a:rPr lang="cs-CZ" dirty="0"/>
              <a:t> (4) </a:t>
            </a:r>
            <a:r>
              <a:rPr lang="cs-CZ" dirty="0" err="1"/>
              <a:t>system</a:t>
            </a:r>
            <a:r>
              <a:rPr lang="cs-CZ" dirty="0"/>
              <a:t> </a:t>
            </a:r>
            <a:r>
              <a:rPr lang="cs-CZ" dirty="0" err="1"/>
              <a:t>of</a:t>
            </a:r>
            <a:r>
              <a:rPr lang="cs-CZ" dirty="0"/>
              <a:t> </a:t>
            </a:r>
            <a:r>
              <a:rPr lang="cs-CZ" dirty="0" err="1"/>
              <a:t>formal</a:t>
            </a:r>
            <a:r>
              <a:rPr lang="cs-CZ" dirty="0"/>
              <a:t> </a:t>
            </a:r>
            <a:r>
              <a:rPr lang="cs-CZ" dirty="0" err="1"/>
              <a:t>services</a:t>
            </a:r>
            <a:endParaRPr lang="cs-CZ" dirty="0"/>
          </a:p>
        </p:txBody>
      </p:sp>
      <p:sp>
        <p:nvSpPr>
          <p:cNvPr id="4" name="Zástupný symbol pro číslo snímku 3"/>
          <p:cNvSpPr>
            <a:spLocks noGrp="1"/>
          </p:cNvSpPr>
          <p:nvPr>
            <p:ph type="sldNum" sz="quarter" idx="5"/>
          </p:nvPr>
        </p:nvSpPr>
        <p:spPr/>
        <p:txBody>
          <a:bodyPr/>
          <a:lstStyle/>
          <a:p>
            <a:fld id="{D20000C0-D88A-427B-95B4-8A9679D6D829}" type="slidenum">
              <a:rPr lang="en-GB" smtClean="0"/>
              <a:t>13</a:t>
            </a:fld>
            <a:endParaRPr lang="en-GB"/>
          </a:p>
        </p:txBody>
      </p:sp>
    </p:spTree>
    <p:extLst>
      <p:ext uri="{BB962C8B-B14F-4D97-AF65-F5344CB8AC3E}">
        <p14:creationId xmlns:p14="http://schemas.microsoft.com/office/powerpoint/2010/main" val="373002912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E019CBF-6F6C-1308-CD7A-8A884A4D212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2910"/>
            <a:ext cx="9144000" cy="6858000"/>
          </a:xfrm>
          <a:prstGeom prst="rect">
            <a:avLst/>
          </a:prstGeom>
        </p:spPr>
      </p:pic>
      <p:sp>
        <p:nvSpPr>
          <p:cNvPr id="2" name="Nadpis 1">
            <a:extLst>
              <a:ext uri="{FF2B5EF4-FFF2-40B4-BE49-F238E27FC236}">
                <a16:creationId xmlns:a16="http://schemas.microsoft.com/office/drawing/2014/main" id="{BE510AF5-4381-40E1-828A-550308ADC354}"/>
              </a:ext>
            </a:extLst>
          </p:cNvPr>
          <p:cNvSpPr>
            <a:spLocks noGrp="1"/>
          </p:cNvSpPr>
          <p:nvPr>
            <p:ph type="ctrTitle" hasCustomPrompt="1"/>
          </p:nvPr>
        </p:nvSpPr>
        <p:spPr>
          <a:xfrm>
            <a:off x="0" y="8447"/>
            <a:ext cx="4390931" cy="4518286"/>
          </a:xfrm>
        </p:spPr>
        <p:txBody>
          <a:bodyPr lIns="648000" tIns="414000" bIns="0" anchor="t" anchorCtr="0">
            <a:noAutofit/>
          </a:bodyPr>
          <a:lstStyle>
            <a:lvl1pPr algn="l">
              <a:lnSpc>
                <a:spcPts val="3900"/>
              </a:lnSpc>
              <a:defRPr sz="3300" cap="all" spc="100" baseline="0">
                <a:solidFill>
                  <a:schemeClr val="bg1"/>
                </a:solidFill>
                <a:latin typeface="Arial" panose="020B0604020202020204" pitchFamily="34" charset="0"/>
                <a:cs typeface="Arial" panose="020B0604020202020204" pitchFamily="34" charset="0"/>
              </a:defRPr>
            </a:lvl1pPr>
          </a:lstStyle>
          <a:p>
            <a:r>
              <a:rPr lang="cs-CZ" noProof="0" dirty="0"/>
              <a:t>Název PowerPoint prezentace,</a:t>
            </a:r>
            <a:br>
              <a:rPr lang="cs-CZ" noProof="0" dirty="0"/>
            </a:br>
            <a:r>
              <a:rPr lang="cs-CZ" noProof="0" dirty="0"/>
              <a:t>maximum</a:t>
            </a:r>
            <a:br>
              <a:rPr lang="cs-CZ" noProof="0" dirty="0"/>
            </a:br>
            <a:r>
              <a:rPr lang="cs-CZ" noProof="0" dirty="0"/>
              <a:t>osm řádek, zarovnáno </a:t>
            </a:r>
            <a:br>
              <a:rPr lang="cs-CZ" noProof="0" dirty="0"/>
            </a:br>
            <a:r>
              <a:rPr lang="cs-CZ" noProof="0" dirty="0"/>
              <a:t>zleva odshora</a:t>
            </a:r>
          </a:p>
        </p:txBody>
      </p:sp>
      <p:sp>
        <p:nvSpPr>
          <p:cNvPr id="11" name="Zástupný symbol pro text 2">
            <a:extLst>
              <a:ext uri="{FF2B5EF4-FFF2-40B4-BE49-F238E27FC236}">
                <a16:creationId xmlns:a16="http://schemas.microsoft.com/office/drawing/2014/main" id="{04670152-C586-428C-B537-432D470546B6}"/>
              </a:ext>
            </a:extLst>
          </p:cNvPr>
          <p:cNvSpPr>
            <a:spLocks noGrp="1"/>
          </p:cNvSpPr>
          <p:nvPr>
            <p:ph type="body" sz="quarter" idx="14" hasCustomPrompt="1"/>
          </p:nvPr>
        </p:nvSpPr>
        <p:spPr>
          <a:xfrm>
            <a:off x="4588667" y="4003491"/>
            <a:ext cx="234888"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5" name="Zástupný symbol pro text 2">
            <a:extLst>
              <a:ext uri="{FF2B5EF4-FFF2-40B4-BE49-F238E27FC236}">
                <a16:creationId xmlns:a16="http://schemas.microsoft.com/office/drawing/2014/main" id="{6D541F0F-B5CE-47C6-B7DC-5839E321DEC8}"/>
              </a:ext>
            </a:extLst>
          </p:cNvPr>
          <p:cNvSpPr>
            <a:spLocks noGrp="1"/>
          </p:cNvSpPr>
          <p:nvPr>
            <p:ph type="body" sz="quarter" idx="16" hasCustomPrompt="1"/>
          </p:nvPr>
        </p:nvSpPr>
        <p:spPr>
          <a:xfrm>
            <a:off x="4857967" y="4003490"/>
            <a:ext cx="234887"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a:t>
            </a:r>
          </a:p>
        </p:txBody>
      </p:sp>
      <p:sp>
        <p:nvSpPr>
          <p:cNvPr id="16" name="Zástupný symbol pro text 2">
            <a:extLst>
              <a:ext uri="{FF2B5EF4-FFF2-40B4-BE49-F238E27FC236}">
                <a16:creationId xmlns:a16="http://schemas.microsoft.com/office/drawing/2014/main" id="{A32C3597-F65C-4CDA-9C5D-CD8150A25691}"/>
              </a:ext>
            </a:extLst>
          </p:cNvPr>
          <p:cNvSpPr>
            <a:spLocks noGrp="1"/>
          </p:cNvSpPr>
          <p:nvPr>
            <p:ph type="body" sz="quarter" idx="17" hasCustomPrompt="1"/>
          </p:nvPr>
        </p:nvSpPr>
        <p:spPr>
          <a:xfrm>
            <a:off x="5127266" y="4003493"/>
            <a:ext cx="597028" cy="260793"/>
          </a:xfrm>
        </p:spPr>
        <p:txBody>
          <a:bodyPr lIns="0" tIns="0" rIns="0" bIns="0" anchor="b" anchorCtr="0">
            <a:noAutofit/>
          </a:bodyPr>
          <a:lstStyle>
            <a:lvl1pPr marL="0" indent="0" algn="ctr">
              <a:lnSpc>
                <a:spcPts val="1920"/>
              </a:lnSpc>
              <a:buNone/>
              <a:defRPr sz="1600">
                <a:solidFill>
                  <a:schemeClr val="bg1"/>
                </a:solidFill>
                <a:latin typeface="Arial" panose="020B0604020202020204" pitchFamily="34" charset="0"/>
                <a:cs typeface="Arial" panose="020B0604020202020204" pitchFamily="34" charset="0"/>
              </a:defRPr>
            </a:lvl1pPr>
          </a:lstStyle>
          <a:p>
            <a:r>
              <a:rPr lang="cs-CZ" dirty="0"/>
              <a:t>2022</a:t>
            </a:r>
          </a:p>
        </p:txBody>
      </p:sp>
      <p:sp>
        <p:nvSpPr>
          <p:cNvPr id="14" name="Zástupný obsah 2">
            <a:extLst>
              <a:ext uri="{FF2B5EF4-FFF2-40B4-BE49-F238E27FC236}">
                <a16:creationId xmlns:a16="http://schemas.microsoft.com/office/drawing/2014/main" id="{B06A4DAD-501F-431C-A501-B58413D23248}"/>
              </a:ext>
            </a:extLst>
          </p:cNvPr>
          <p:cNvSpPr>
            <a:spLocks noGrp="1"/>
          </p:cNvSpPr>
          <p:nvPr>
            <p:ph idx="1" hasCustomPrompt="1"/>
          </p:nvPr>
        </p:nvSpPr>
        <p:spPr>
          <a:xfrm>
            <a:off x="4572000" y="2794475"/>
            <a:ext cx="4572003" cy="698512"/>
          </a:xfrm>
        </p:spPr>
        <p:txBody>
          <a:bodyPr lIns="0" tIns="0" rIns="180000" bIns="0">
            <a:noAutofit/>
          </a:bodyPr>
          <a:lstStyle>
            <a:lvl1pPr marL="0" indent="0">
              <a:lnSpc>
                <a:spcPts val="1920"/>
              </a:lnSpc>
              <a:spcBef>
                <a:spcPts val="0"/>
              </a:spcBef>
              <a:spcAft>
                <a:spcPts val="200"/>
              </a:spcAft>
              <a:buNone/>
              <a:defRPr lang="cs-CZ" sz="1600" kern="1200" spc="31" baseline="0" dirty="0">
                <a:solidFill>
                  <a:schemeClr val="accent6"/>
                </a:solidFill>
                <a:latin typeface="Arial" panose="020B0604020202020204" pitchFamily="34" charset="0"/>
                <a:ea typeface="+mn-ea"/>
                <a:cs typeface="Arial" panose="020B0604020202020204" pitchFamily="34" charset="0"/>
              </a:defRPr>
            </a:lvl1pPr>
            <a:lvl2pPr marL="0" marR="0" indent="0" algn="l" defTabSz="914377" rtl="0" eaLnBrk="1" fontAlgn="auto" latinLnBrk="0" hangingPunct="1">
              <a:lnSpc>
                <a:spcPts val="1600"/>
              </a:lnSpc>
              <a:spcBef>
                <a:spcPts val="0"/>
              </a:spcBef>
              <a:spcAft>
                <a:spcPts val="0"/>
              </a:spcAft>
              <a:buClr>
                <a:schemeClr val="accent2"/>
              </a:buClr>
              <a:buSzTx/>
              <a:buFont typeface="Arial" panose="020B0604020202020204" pitchFamily="34" charset="0"/>
              <a:buNone/>
              <a:tabLst/>
              <a:defRPr lang="cs-CZ" sz="1200" kern="1200" dirty="0">
                <a:solidFill>
                  <a:schemeClr val="bg1"/>
                </a:solidFill>
                <a:latin typeface="Arial" panose="020B0604020202020204" pitchFamily="34" charset="0"/>
                <a:ea typeface="+mn-ea"/>
                <a:cs typeface="Arial" panose="020B0604020202020204" pitchFamily="34" charset="0"/>
              </a:defRPr>
            </a:lvl2pPr>
          </a:lstStyle>
          <a:p>
            <a:pPr lvl="0"/>
            <a:r>
              <a:rPr lang="cs-CZ" noProof="0" dirty="0"/>
              <a:t>Ing. Mgr. Bc. Jméno Příjmení, Ph.D.	</a:t>
            </a:r>
          </a:p>
          <a:p>
            <a:pPr lvl="1"/>
            <a:r>
              <a:rPr lang="cs-CZ" noProof="0" dirty="0"/>
              <a:t>Ces </a:t>
            </a:r>
            <a:r>
              <a:rPr lang="cs-CZ" noProof="0" dirty="0" err="1"/>
              <a:t>remoluptat</a:t>
            </a:r>
            <a:r>
              <a:rPr lang="cs-CZ" noProof="0" dirty="0"/>
              <a:t>. Fic </a:t>
            </a:r>
            <a:r>
              <a:rPr lang="cs-CZ" noProof="0" dirty="0" err="1"/>
              <a:t>testrum</a:t>
            </a:r>
            <a:r>
              <a:rPr lang="cs-CZ" noProof="0" dirty="0"/>
              <a:t>, </a:t>
            </a:r>
            <a:r>
              <a:rPr lang="cs-CZ" noProof="0" dirty="0" err="1"/>
              <a:t>culparumque</a:t>
            </a:r>
            <a:r>
              <a:rPr lang="cs-CZ" noProof="0" dirty="0"/>
              <a:t> </a:t>
            </a:r>
            <a:r>
              <a:rPr lang="cs-CZ" noProof="0" dirty="0" err="1"/>
              <a:t>dria</a:t>
            </a:r>
            <a:r>
              <a:rPr lang="cs-CZ" noProof="0" dirty="0"/>
              <a:t> </a:t>
            </a:r>
            <a:r>
              <a:rPr lang="cs-CZ" noProof="0" dirty="0" err="1"/>
              <a:t>plitatur</a:t>
            </a:r>
            <a:endParaRPr lang="cs-CZ" noProof="0" dirty="0"/>
          </a:p>
          <a:p>
            <a:pPr lvl="1"/>
            <a:r>
              <a:rPr lang="cs-CZ" noProof="0" dirty="0" err="1"/>
              <a:t>Ipsuntus</a:t>
            </a:r>
            <a:r>
              <a:rPr lang="cs-CZ" noProof="0" dirty="0"/>
              <a:t>. </a:t>
            </a:r>
            <a:r>
              <a:rPr lang="cs-CZ" noProof="0" dirty="0" err="1"/>
              <a:t>Porrovitatem</a:t>
            </a:r>
            <a:r>
              <a:rPr lang="cs-CZ" noProof="0" dirty="0"/>
              <a:t> </a:t>
            </a:r>
            <a:r>
              <a:rPr lang="cs-CZ" noProof="0" dirty="0" err="1"/>
              <a:t>fugiat</a:t>
            </a:r>
            <a:r>
              <a:rPr lang="cs-CZ" noProof="0" dirty="0"/>
              <a:t> </a:t>
            </a:r>
            <a:r>
              <a:rPr lang="cs-CZ" noProof="0" dirty="0" err="1"/>
              <a:t>odi</a:t>
            </a:r>
            <a:r>
              <a:rPr lang="cs-CZ" noProof="0" dirty="0"/>
              <a:t> </a:t>
            </a:r>
            <a:r>
              <a:rPr lang="cs-CZ" noProof="0" dirty="0" err="1"/>
              <a:t>occum</a:t>
            </a:r>
            <a:r>
              <a:rPr lang="cs-CZ" noProof="0" dirty="0"/>
              <a:t> </a:t>
            </a:r>
            <a:r>
              <a:rPr lang="cs-CZ" noProof="0" dirty="0" err="1"/>
              <a:t>aces</a:t>
            </a:r>
            <a:r>
              <a:rPr lang="cs-CZ" noProof="0" dirty="0"/>
              <a:t> </a:t>
            </a:r>
            <a:r>
              <a:rPr lang="cs-CZ" noProof="0" dirty="0" err="1"/>
              <a:t>aussim</a:t>
            </a:r>
            <a:r>
              <a:rPr lang="cs-CZ" dirty="0"/>
              <a:t>			                     </a:t>
            </a:r>
          </a:p>
          <a:p>
            <a:pPr lvl="1"/>
            <a:endParaRPr lang="cs-CZ" dirty="0"/>
          </a:p>
          <a:p>
            <a:pPr lvl="1"/>
            <a:endParaRPr lang="cs-CZ" dirty="0"/>
          </a:p>
        </p:txBody>
      </p:sp>
      <p:cxnSp>
        <p:nvCxnSpPr>
          <p:cNvPr id="8" name="Přímá spojnice 7">
            <a:extLst>
              <a:ext uri="{FF2B5EF4-FFF2-40B4-BE49-F238E27FC236}">
                <a16:creationId xmlns:a16="http://schemas.microsoft.com/office/drawing/2014/main" id="{66FA774B-88AC-4F8A-95E1-F04EC654DBF6}"/>
              </a:ext>
            </a:extLst>
          </p:cNvPr>
          <p:cNvCxnSpPr/>
          <p:nvPr userDrawn="1"/>
        </p:nvCxnSpPr>
        <p:spPr>
          <a:xfrm>
            <a:off x="4823555" y="4003490"/>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cxnSp>
        <p:nvCxnSpPr>
          <p:cNvPr id="17" name="Přímá spojnice 16">
            <a:extLst>
              <a:ext uri="{FF2B5EF4-FFF2-40B4-BE49-F238E27FC236}">
                <a16:creationId xmlns:a16="http://schemas.microsoft.com/office/drawing/2014/main" id="{B3CFFC30-0420-44B1-8858-7C5A2765B9DF}"/>
              </a:ext>
            </a:extLst>
          </p:cNvPr>
          <p:cNvCxnSpPr/>
          <p:nvPr userDrawn="1"/>
        </p:nvCxnSpPr>
        <p:spPr>
          <a:xfrm>
            <a:off x="5092854" y="4003489"/>
            <a:ext cx="0" cy="260793"/>
          </a:xfrm>
          <a:prstGeom prst="line">
            <a:avLst/>
          </a:prstGeom>
          <a:ln w="127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850582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Závěr">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1" y="1390650"/>
            <a:ext cx="8464991" cy="4786314"/>
          </a:xfrm>
        </p:spPr>
        <p:txBody>
          <a:bodyPr lIns="648000" tIns="0" rIns="0" bIns="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0" indent="-179996">
              <a:lnSpc>
                <a:spcPts val="1900"/>
              </a:lnSpc>
              <a:buClr>
                <a:schemeClr val="tx2"/>
              </a:buClr>
              <a:buFont typeface="Arial" panose="020B0604020202020204" pitchFamily="34" charset="0"/>
              <a:buChar char="•"/>
              <a:defRPr sz="1700">
                <a:solidFill>
                  <a:schemeClr val="accent1"/>
                </a:solidFill>
                <a:latin typeface="Arial" panose="020B0604020202020204" pitchFamily="34" charset="0"/>
                <a:cs typeface="Arial" panose="020B0604020202020204" pitchFamily="34" charset="0"/>
              </a:defRPr>
            </a:lvl2pPr>
          </a:lstStyle>
          <a:p>
            <a:pPr lvl="0"/>
            <a:r>
              <a:rPr lang="cs-CZ" dirty="0"/>
              <a:t>Text závěru zarovnán doleva, bez dělení slov.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noestiatur</a:t>
            </a:r>
            <a:r>
              <a:rPr lang="cs-CZ" dirty="0"/>
              <a:t>?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7144" y="438151"/>
            <a:ext cx="7879556" cy="952500"/>
          </a:xfrm>
        </p:spPr>
        <p:txBody>
          <a:bodyPr lIns="648000" bIns="0"/>
          <a:lstStyle>
            <a:lvl1pPr>
              <a:defRPr sz="3300" cap="all" baseline="0">
                <a:solidFill>
                  <a:schemeClr val="accent1"/>
                </a:solidFill>
                <a:latin typeface="Arial" panose="020B0604020202020204" pitchFamily="34" charset="0"/>
                <a:cs typeface="Arial" panose="020B0604020202020204" pitchFamily="34" charset="0"/>
              </a:defRPr>
            </a:lvl1pPr>
          </a:lstStyle>
          <a:p>
            <a:r>
              <a:rPr lang="cs-CZ" dirty="0"/>
              <a:t>Závěr</a:t>
            </a:r>
            <a:endParaRPr lang="en-GB" dirty="0"/>
          </a:p>
        </p:txBody>
      </p:sp>
    </p:spTree>
    <p:extLst>
      <p:ext uri="{BB962C8B-B14F-4D97-AF65-F5344CB8AC3E}">
        <p14:creationId xmlns:p14="http://schemas.microsoft.com/office/powerpoint/2010/main" val="738054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ěkujeme">
    <p:spTree>
      <p:nvGrpSpPr>
        <p:cNvPr id="1" name=""/>
        <p:cNvGrpSpPr/>
        <p:nvPr/>
      </p:nvGrpSpPr>
      <p:grpSpPr>
        <a:xfrm>
          <a:off x="0" y="0"/>
          <a:ext cx="0" cy="0"/>
          <a:chOff x="0" y="0"/>
          <a:chExt cx="0" cy="0"/>
        </a:xfrm>
      </p:grpSpPr>
      <p:pic>
        <p:nvPicPr>
          <p:cNvPr id="10" name="Graphic 9">
            <a:extLst>
              <a:ext uri="{FF2B5EF4-FFF2-40B4-BE49-F238E27FC236}">
                <a16:creationId xmlns:a16="http://schemas.microsoft.com/office/drawing/2014/main" id="{CC11B805-2AB4-708C-BD64-60A01A6403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 y="-1"/>
            <a:ext cx="9142737" cy="6857053"/>
          </a:xfrm>
          <a:prstGeom prst="rect">
            <a:avLst/>
          </a:prstGeom>
        </p:spPr>
      </p:pic>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1263" y="2109457"/>
            <a:ext cx="7223402" cy="896293"/>
          </a:xfrm>
        </p:spPr>
        <p:txBody>
          <a:bodyPr lIns="684000"/>
          <a:lstStyle>
            <a:lvl1pPr>
              <a:defRPr sz="3300" cap="all" spc="100" baseline="0">
                <a:solidFill>
                  <a:schemeClr val="bg1"/>
                </a:solidFill>
                <a:latin typeface="Arial" panose="020B0604020202020204" pitchFamily="34" charset="0"/>
                <a:cs typeface="Arial" panose="020B0604020202020204" pitchFamily="34" charset="0"/>
              </a:defRPr>
            </a:lvl1pPr>
          </a:lstStyle>
          <a:p>
            <a:r>
              <a:rPr lang="cs-CZ" dirty="0"/>
              <a:t>Děkujeme za pozornost</a:t>
            </a:r>
            <a:endParaRPr lang="en-GB" dirty="0"/>
          </a:p>
        </p:txBody>
      </p:sp>
      <p:sp>
        <p:nvSpPr>
          <p:cNvPr id="12" name="Zástupný obsah 3">
            <a:extLst>
              <a:ext uri="{FF2B5EF4-FFF2-40B4-BE49-F238E27FC236}">
                <a16:creationId xmlns:a16="http://schemas.microsoft.com/office/drawing/2014/main" id="{F90F6FC8-EB83-457D-B733-07515518D282}"/>
              </a:ext>
            </a:extLst>
          </p:cNvPr>
          <p:cNvSpPr>
            <a:spLocks noGrp="1"/>
          </p:cNvSpPr>
          <p:nvPr>
            <p:ph sz="half" idx="2" hasCustomPrompt="1"/>
          </p:nvPr>
        </p:nvSpPr>
        <p:spPr>
          <a:xfrm>
            <a:off x="423" y="3626757"/>
            <a:ext cx="6535271" cy="1052639"/>
          </a:xfrm>
        </p:spPr>
        <p:txBody>
          <a:bodyPr lIns="648000" tIns="72000"/>
          <a:lstStyle>
            <a:lvl1pPr marL="0" indent="0">
              <a:lnSpc>
                <a:spcPts val="1920"/>
              </a:lnSpc>
              <a:spcBef>
                <a:spcPts val="0"/>
              </a:spcBef>
              <a:buNone/>
              <a:defRPr sz="1600">
                <a:solidFill>
                  <a:schemeClr val="accent6"/>
                </a:solidFill>
                <a:latin typeface="Arial" panose="020B0604020202020204" pitchFamily="34" charset="0"/>
                <a:cs typeface="Arial" panose="020B0604020202020204" pitchFamily="34" charset="0"/>
              </a:defRPr>
            </a:lvl1pPr>
            <a:lvl2pPr marL="0" indent="0">
              <a:lnSpc>
                <a:spcPts val="1440"/>
              </a:lnSpc>
              <a:spcBef>
                <a:spcPts val="200"/>
              </a:spcBef>
              <a:buClr>
                <a:schemeClr val="tx2"/>
              </a:buClr>
              <a:buFontTx/>
              <a:buNone/>
              <a:defRPr sz="1200">
                <a:solidFill>
                  <a:schemeClr val="bg1"/>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Ing. Mgr. Bc. Jméno Příjmení, Ph.D.</a:t>
            </a:r>
          </a:p>
          <a:p>
            <a:pPr lvl="1"/>
            <a:r>
              <a:rPr lang="cs-CZ" dirty="0"/>
              <a:t>Quis et </a:t>
            </a:r>
            <a:r>
              <a:rPr lang="cs-CZ" dirty="0" err="1"/>
              <a:t>venimin</a:t>
            </a:r>
            <a:r>
              <a:rPr lang="cs-CZ" dirty="0"/>
              <a:t>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br>
              <a:rPr lang="cs-CZ" dirty="0"/>
            </a:br>
            <a:r>
              <a:rPr lang="cs-CZ" dirty="0" err="1"/>
              <a:t>Venimin</a:t>
            </a:r>
            <a:r>
              <a:rPr lang="cs-CZ" dirty="0"/>
              <a:t>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p:txBody>
      </p:sp>
      <p:sp>
        <p:nvSpPr>
          <p:cNvPr id="7" name="Zástupný symbol pro zápatí 4">
            <a:extLst>
              <a:ext uri="{FF2B5EF4-FFF2-40B4-BE49-F238E27FC236}">
                <a16:creationId xmlns:a16="http://schemas.microsoft.com/office/drawing/2014/main" id="{BE4E356F-5034-442E-B93C-F60F420A4B28}"/>
              </a:ext>
            </a:extLst>
          </p:cNvPr>
          <p:cNvSpPr>
            <a:spLocks noGrp="1"/>
          </p:cNvSpPr>
          <p:nvPr>
            <p:ph type="ftr" sz="quarter" idx="11"/>
          </p:nvPr>
        </p:nvSpPr>
        <p:spPr>
          <a:xfrm>
            <a:off x="959048" y="5396852"/>
            <a:ext cx="1871663" cy="279301"/>
          </a:xfrm>
        </p:spPr>
        <p:txBody>
          <a:bodyPr lIns="0" bIns="46800" anchor="ctr" anchorCtr="0"/>
          <a:lstStyle>
            <a:lvl1pPr marL="0" marR="0" indent="0" algn="l" defTabSz="914377" rtl="0" eaLnBrk="1" fontAlgn="auto" latinLnBrk="0" hangingPunct="1">
              <a:lnSpc>
                <a:spcPct val="100000"/>
              </a:lnSpc>
              <a:spcBef>
                <a:spcPts val="0"/>
              </a:spcBef>
              <a:spcAft>
                <a:spcPts val="0"/>
              </a:spcAft>
              <a:buClrTx/>
              <a:buSzTx/>
              <a:buFontTx/>
              <a:buNone/>
              <a:tabLst/>
              <a:defRPr sz="1600" b="0">
                <a:solidFill>
                  <a:schemeClr val="bg1"/>
                </a:solidFill>
              </a:defRPr>
            </a:lvl1pPr>
          </a:lstStyle>
          <a:p>
            <a:pPr>
              <a:defRPr/>
            </a:pPr>
            <a:r>
              <a:rPr lang="cs-CZ" dirty="0"/>
              <a:t>+111 123 456 789</a:t>
            </a:r>
            <a:endParaRPr lang="en-GB" baseline="30000" dirty="0"/>
          </a:p>
        </p:txBody>
      </p:sp>
      <p:sp>
        <p:nvSpPr>
          <p:cNvPr id="11" name="Zástupný symbol pro zápatí 4">
            <a:extLst>
              <a:ext uri="{FF2B5EF4-FFF2-40B4-BE49-F238E27FC236}">
                <a16:creationId xmlns:a16="http://schemas.microsoft.com/office/drawing/2014/main" id="{77E28A7D-CAD0-4479-A90D-F79AACD542E8}"/>
              </a:ext>
            </a:extLst>
          </p:cNvPr>
          <p:cNvSpPr txBox="1">
            <a:spLocks/>
          </p:cNvSpPr>
          <p:nvPr userDrawn="1"/>
        </p:nvSpPr>
        <p:spPr>
          <a:xfrm>
            <a:off x="959052" y="6084875"/>
            <a:ext cx="1871662" cy="400802"/>
          </a:xfrm>
          <a:prstGeom prst="rect">
            <a:avLst/>
          </a:prstGeom>
        </p:spPr>
        <p:txBody>
          <a:bodyPr vert="horz" lIns="0" tIns="45720" rIns="0" bIns="46800" rtlCol="0" anchor="ctr" anchorCtr="0"/>
          <a:lstStyle>
            <a:defPPr>
              <a:defRPr lang="en-US"/>
            </a:defPPr>
            <a:lvl1pPr marL="0" marR="0" indent="0" algn="l" defTabSz="914400" rtl="0" eaLnBrk="1" fontAlgn="auto" latinLnBrk="0" hangingPunct="1">
              <a:lnSpc>
                <a:spcPct val="100000"/>
              </a:lnSpc>
              <a:spcBef>
                <a:spcPts val="0"/>
              </a:spcBef>
              <a:spcAft>
                <a:spcPts val="0"/>
              </a:spcAft>
              <a:buClrTx/>
              <a:buSzTx/>
              <a:buFontTx/>
              <a:buNone/>
              <a:tabLst/>
              <a:defRPr sz="1600" b="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cs-CZ" sz="1600" dirty="0">
                <a:solidFill>
                  <a:schemeClr val="bg1"/>
                </a:solidFill>
              </a:rPr>
              <a:t>www.sofaredu.eu</a:t>
            </a:r>
            <a:endParaRPr lang="en-GB" sz="1600" baseline="30000" dirty="0">
              <a:solidFill>
                <a:schemeClr val="bg1"/>
              </a:solidFill>
            </a:endParaRPr>
          </a:p>
        </p:txBody>
      </p:sp>
      <p:sp>
        <p:nvSpPr>
          <p:cNvPr id="14" name="Zástupný obsah 3">
            <a:extLst>
              <a:ext uri="{FF2B5EF4-FFF2-40B4-BE49-F238E27FC236}">
                <a16:creationId xmlns:a16="http://schemas.microsoft.com/office/drawing/2014/main" id="{369BAC2E-75B1-46B3-BAEB-6B87FE668C5E}"/>
              </a:ext>
            </a:extLst>
          </p:cNvPr>
          <p:cNvSpPr>
            <a:spLocks noGrp="1"/>
          </p:cNvSpPr>
          <p:nvPr>
            <p:ph sz="half" idx="13" hasCustomPrompt="1"/>
          </p:nvPr>
        </p:nvSpPr>
        <p:spPr>
          <a:xfrm>
            <a:off x="960730" y="5685202"/>
            <a:ext cx="1871662" cy="400802"/>
          </a:xfrm>
        </p:spPr>
        <p:txBody>
          <a:bodyPr lIns="0" tIns="72000">
            <a:normAutofit/>
          </a:bodyPr>
          <a:lstStyle>
            <a:lvl1pPr marL="0" marR="0" indent="0" algn="l" defTabSz="914377" rtl="0" eaLnBrk="1" fontAlgn="auto" latinLnBrk="0" hangingPunct="1">
              <a:lnSpc>
                <a:spcPct val="100000"/>
              </a:lnSpc>
              <a:spcBef>
                <a:spcPts val="0"/>
              </a:spcBef>
              <a:spcAft>
                <a:spcPts val="0"/>
              </a:spcAft>
              <a:buClrTx/>
              <a:buSzTx/>
              <a:buFontTx/>
              <a:buNone/>
              <a:tabLst/>
              <a:defRPr lang="cs-CZ" sz="1600" b="0" kern="1200" dirty="0">
                <a:solidFill>
                  <a:schemeClr val="bg1"/>
                </a:solidFill>
                <a:latin typeface="Arial" panose="020B0604020202020204" pitchFamily="34" charset="0"/>
                <a:ea typeface="+mn-ea"/>
                <a:cs typeface="Arial" panose="020B0604020202020204" pitchFamily="34" charset="0"/>
              </a:defRPr>
            </a:lvl1pPr>
            <a:lvl2pPr marL="0" indent="0">
              <a:lnSpc>
                <a:spcPts val="1440"/>
              </a:lnSpc>
              <a:spcBef>
                <a:spcPts val="0"/>
              </a:spcBef>
              <a:buClr>
                <a:schemeClr val="tx2"/>
              </a:buClr>
              <a:buFontTx/>
              <a:buNone/>
              <a:defRPr sz="1200">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jméno</a:t>
            </a:r>
            <a:r>
              <a:rPr lang="cs-CZ" sz="1600" dirty="0">
                <a:latin typeface="Arial" panose="020B0604020202020204" pitchFamily="34" charset="0"/>
                <a:cs typeface="Arial" panose="020B0604020202020204" pitchFamily="34" charset="0"/>
              </a:rPr>
              <a:t>@mail.com</a:t>
            </a:r>
            <a:endParaRPr lang="cs-CZ" dirty="0"/>
          </a:p>
        </p:txBody>
      </p:sp>
    </p:spTree>
    <p:extLst>
      <p:ext uri="{BB962C8B-B14F-4D97-AF65-F5344CB8AC3E}">
        <p14:creationId xmlns:p14="http://schemas.microsoft.com/office/powerpoint/2010/main" val="403447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ext + tabulka/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486000" y="668338"/>
            <a:ext cx="8045054" cy="646113"/>
          </a:xfrm>
        </p:spPr>
        <p:txBody>
          <a:bodyPr lIns="0" tIns="46800" anchor="t" anchorCtr="0">
            <a:normAutofit/>
          </a:bodyPr>
          <a:lstStyle>
            <a:lvl1pPr>
              <a:lnSpc>
                <a:spcPts val="2550"/>
              </a:lnSpc>
              <a:defRPr sz="2325"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zarovnán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486000" y="1762125"/>
            <a:ext cx="4026694" cy="742950"/>
          </a:xfrm>
        </p:spPr>
        <p:txBody>
          <a:bodyPr lIns="0" anchor="t" anchorCtr="0">
            <a:noAutofit/>
          </a:bodyPr>
          <a:lstStyle>
            <a:lvl1pPr marL="0" indent="0">
              <a:lnSpc>
                <a:spcPts val="1875"/>
              </a:lnSpc>
              <a:spcBef>
                <a:spcPts val="0"/>
              </a:spcBef>
              <a:buNone/>
              <a:defRPr sz="1650" b="1">
                <a:solidFill>
                  <a:schemeClr val="accent2"/>
                </a:solidFill>
                <a:latin typeface="Arial" panose="020B0604020202020204" pitchFamily="34" charset="0"/>
                <a:cs typeface="Arial" panose="020B0604020202020204" pitchFamily="34"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486000" y="2505075"/>
            <a:ext cx="4026694" cy="3684588"/>
          </a:xfrm>
        </p:spPr>
        <p:txBody>
          <a:bodyPr lIns="0" tIns="18000"/>
          <a:lstStyle>
            <a:lvl1pPr marL="0" indent="0">
              <a:lnSpc>
                <a:spcPts val="1800"/>
              </a:lnSpc>
              <a:spcBef>
                <a:spcPts val="0"/>
              </a:spcBef>
              <a:buNone/>
              <a:defRPr sz="1500">
                <a:solidFill>
                  <a:schemeClr val="tx2"/>
                </a:solidFill>
                <a:latin typeface="Arial" panose="020B0604020202020204" pitchFamily="34" charset="0"/>
                <a:cs typeface="Arial" panose="020B0604020202020204" pitchFamily="34" charset="0"/>
              </a:defRPr>
            </a:lvl1pPr>
            <a:lvl2pPr marL="135000" indent="-135000">
              <a:lnSpc>
                <a:spcPts val="1800"/>
              </a:lnSpc>
              <a:spcBef>
                <a:spcPts val="600"/>
              </a:spcBef>
              <a:buClr>
                <a:schemeClr val="accent1"/>
              </a:buClr>
              <a:defRPr sz="1275">
                <a:solidFill>
                  <a:schemeClr val="tx2"/>
                </a:solidFill>
                <a:latin typeface="Arial" panose="020B0604020202020204" pitchFamily="34" charset="0"/>
                <a:cs typeface="Arial" panose="020B0604020202020204" pitchFamily="34" charset="0"/>
              </a:defRPr>
            </a:lvl2pPr>
            <a:lvl3pPr marL="270000" indent="-81000">
              <a:lnSpc>
                <a:spcPts val="1425"/>
              </a:lnSpc>
              <a:spcBef>
                <a:spcPts val="600"/>
              </a:spcBef>
              <a:buClr>
                <a:schemeClr val="accent1"/>
              </a:buClr>
              <a:defRPr sz="1125">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936207" cy="3438525"/>
          </a:xfrm>
        </p:spPr>
        <p:txBody>
          <a:bodyPr lIns="0" tIns="0" rIns="0" bIns="0"/>
          <a:lstStyle>
            <a:lvl1pPr marL="0" indent="0">
              <a:buNone/>
              <a:defRPr lang="cs-CZ" sz="1500" kern="1200" dirty="0" smtClean="0">
                <a:solidFill>
                  <a:schemeClr val="accent1"/>
                </a:solidFill>
                <a:latin typeface="Arial" panose="020B0604020202020204" pitchFamily="34" charset="0"/>
                <a:ea typeface="+mn-ea"/>
                <a:cs typeface="Arial" panose="020B0604020202020204" pitchFamily="34" charset="0"/>
              </a:defRPr>
            </a:lvl1pPr>
            <a:lvl2pPr marL="122175" indent="-257175">
              <a:defRPr lang="cs-CZ" sz="1275" kern="1200" dirty="0" smtClean="0">
                <a:solidFill>
                  <a:schemeClr val="tx1"/>
                </a:solidFill>
                <a:latin typeface="Arial" panose="020B0604020202020204" pitchFamily="34" charset="0"/>
                <a:ea typeface="+mn-ea"/>
                <a:cs typeface="Arial" panose="020B0604020202020204" pitchFamily="34" charset="0"/>
              </a:defRPr>
            </a:lvl2pPr>
            <a:lvl3pPr marL="392175" indent="-257175">
              <a:defRPr lang="cs-CZ" sz="1125"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685800" rtl="0" eaLnBrk="1" latinLnBrk="0" hangingPunct="1">
              <a:lnSpc>
                <a:spcPts val="1800"/>
              </a:lnSpc>
              <a:spcBef>
                <a:spcPts val="375"/>
              </a:spcBef>
              <a:buFont typeface="Arial" panose="020B0604020202020204" pitchFamily="34" charset="0"/>
              <a:buNone/>
            </a:pPr>
            <a:r>
              <a:rPr lang="cs-CZ"/>
              <a:t>Po kliknutí můžete upravovat styly textu v předloze.</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3" y="5400675"/>
            <a:ext cx="3936207" cy="788988"/>
          </a:xfrm>
        </p:spPr>
        <p:txBody>
          <a:bodyPr lIns="36000" tIns="46800" rIns="0" bIns="0">
            <a:noAutofit/>
          </a:bodyPr>
          <a:lstStyle>
            <a:lvl1pPr marL="0" indent="0">
              <a:lnSpc>
                <a:spcPts val="1425"/>
              </a:lnSpc>
              <a:spcBef>
                <a:spcPts val="0"/>
              </a:spcBef>
              <a:buNone/>
              <a:defRPr sz="1125">
                <a:solidFill>
                  <a:schemeClr val="accent1"/>
                </a:solidFill>
                <a:latin typeface="Arial" panose="020B0604020202020204" pitchFamily="34" charset="0"/>
                <a:cs typeface="Arial" panose="020B0604020202020204" pitchFamily="34" charset="0"/>
              </a:defRPr>
            </a:lvl1pPr>
            <a:lvl2pPr marL="0" indent="0">
              <a:lnSpc>
                <a:spcPts val="1080"/>
              </a:lnSpc>
              <a:spcBef>
                <a:spcPts val="0"/>
              </a:spcBef>
              <a:buClr>
                <a:schemeClr val="tx2"/>
              </a:buClr>
              <a:buFont typeface="Arial" panose="020B0604020202020204" pitchFamily="34" charset="0"/>
              <a:buNone/>
              <a:defRPr sz="9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br>
              <a:rPr lang="cs-CZ" dirty="0"/>
            </a:br>
            <a:r>
              <a:rPr lang="cs-CZ" dirty="0"/>
              <a:t>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Tree>
    <p:extLst>
      <p:ext uri="{BB962C8B-B14F-4D97-AF65-F5344CB8AC3E}">
        <p14:creationId xmlns:p14="http://schemas.microsoft.com/office/powerpoint/2010/main" val="10771851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F1A939-9B43-4183-8595-652821B96F57}" type="datetimeFigureOut">
              <a:rPr lang="en-GB" smtClean="0"/>
              <a:t>07/07/2023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73B033A-F7F6-4B23-84C5-4F0819AE971C}" type="slidenum">
              <a:rPr lang="en-GB" smtClean="0"/>
              <a:t>‹Nr.›</a:t>
            </a:fld>
            <a:endParaRPr lang="en-GB"/>
          </a:p>
        </p:txBody>
      </p:sp>
    </p:spTree>
    <p:extLst>
      <p:ext uri="{BB962C8B-B14F-4D97-AF65-F5344CB8AC3E}">
        <p14:creationId xmlns:p14="http://schemas.microsoft.com/office/powerpoint/2010/main" val="1232527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bsah">
    <p:spTree>
      <p:nvGrpSpPr>
        <p:cNvPr id="1" name=""/>
        <p:cNvGrpSpPr/>
        <p:nvPr/>
      </p:nvGrpSpPr>
      <p:grpSpPr>
        <a:xfrm>
          <a:off x="0" y="0"/>
          <a:ext cx="0" cy="0"/>
          <a:chOff x="0" y="0"/>
          <a:chExt cx="0" cy="0"/>
        </a:xfrm>
      </p:grpSpPr>
      <p:sp>
        <p:nvSpPr>
          <p:cNvPr id="6" name="Zástupný symbol pro číslo snímku 5">
            <a:extLst>
              <a:ext uri="{FF2B5EF4-FFF2-40B4-BE49-F238E27FC236}">
                <a16:creationId xmlns:a16="http://schemas.microsoft.com/office/drawing/2014/main" id="{4353E62B-0529-488E-8E97-A92D3D0F3B29}"/>
              </a:ext>
            </a:extLst>
          </p:cNvPr>
          <p:cNvSpPr>
            <a:spLocks noGrp="1"/>
          </p:cNvSpPr>
          <p:nvPr>
            <p:ph type="sldNum" sz="quarter" idx="12"/>
          </p:nvPr>
        </p:nvSpPr>
        <p:spPr>
          <a:xfrm>
            <a:off x="7278986" y="6300062"/>
            <a:ext cx="1857870" cy="545243"/>
          </a:xfrm>
        </p:spPr>
        <p:txBody>
          <a:bodyPr bIns="144000"/>
          <a:lstStyle>
            <a:lvl1pPr>
              <a:defRPr sz="110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
        <p:nvSpPr>
          <p:cNvPr id="5" name="Zástupný symbol pro zápatí 4">
            <a:extLst>
              <a:ext uri="{FF2B5EF4-FFF2-40B4-BE49-F238E27FC236}">
                <a16:creationId xmlns:a16="http://schemas.microsoft.com/office/drawing/2014/main" id="{39341119-8629-4206-ABA6-3FAD83B872B4}"/>
              </a:ext>
            </a:extLst>
          </p:cNvPr>
          <p:cNvSpPr>
            <a:spLocks noGrp="1"/>
          </p:cNvSpPr>
          <p:nvPr>
            <p:ph type="ftr" sz="quarter" idx="11"/>
          </p:nvPr>
        </p:nvSpPr>
        <p:spPr>
          <a:xfrm>
            <a:off x="7144" y="6300056"/>
            <a:ext cx="3086100" cy="545244"/>
          </a:xfrm>
        </p:spPr>
        <p:txBody>
          <a:bodyPr bIns="144000"/>
          <a:lstStyle>
            <a:lvl1pPr>
              <a:defRPr sz="1100"/>
            </a:lvl1pPr>
          </a:lstStyle>
          <a:p>
            <a:r>
              <a:rPr lang="cs-CZ" dirty="0"/>
              <a:t>Název kapitoly</a:t>
            </a:r>
            <a:endParaRPr lang="en-GB" dirty="0"/>
          </a:p>
        </p:txBody>
      </p:sp>
      <p:sp>
        <p:nvSpPr>
          <p:cNvPr id="3" name="Zástupný obsah 2">
            <a:extLst>
              <a:ext uri="{FF2B5EF4-FFF2-40B4-BE49-F238E27FC236}">
                <a16:creationId xmlns:a16="http://schemas.microsoft.com/office/drawing/2014/main" id="{A1F488C2-8778-47E7-B90B-90C218F51B4A}"/>
              </a:ext>
            </a:extLst>
          </p:cNvPr>
          <p:cNvSpPr>
            <a:spLocks noGrp="1"/>
          </p:cNvSpPr>
          <p:nvPr>
            <p:ph idx="1" hasCustomPrompt="1"/>
          </p:nvPr>
        </p:nvSpPr>
        <p:spPr>
          <a:xfrm>
            <a:off x="0" y="1602463"/>
            <a:ext cx="9144000" cy="4574500"/>
          </a:xfrm>
        </p:spPr>
        <p:txBody>
          <a:bodyPr lIns="648000" tIns="0" rIns="0" bIns="0"/>
          <a:lstStyle>
            <a:lvl1pPr marL="0" indent="0">
              <a:lnSpc>
                <a:spcPts val="2700"/>
              </a:lnSpc>
              <a:spcBef>
                <a:spcPts val="0"/>
              </a:spcBef>
              <a:buNone/>
              <a:defRPr lang="cs-CZ" sz="2300" kern="1200" dirty="0">
                <a:solidFill>
                  <a:schemeClr val="accent2"/>
                </a:solidFill>
                <a:latin typeface="Arial" panose="020B0604020202020204" pitchFamily="34" charset="0"/>
                <a:ea typeface="+mn-ea"/>
                <a:cs typeface="Arial" panose="020B0604020202020204" pitchFamily="34" charset="0"/>
              </a:defRPr>
            </a:lvl1pPr>
            <a:lvl2pPr marL="0" marR="0" indent="-179996" algn="l" defTabSz="432000" rtl="0" eaLnBrk="1" fontAlgn="auto" latinLnBrk="0" hangingPunct="1">
              <a:lnSpc>
                <a:spcPts val="1920"/>
              </a:lnSpc>
              <a:spcBef>
                <a:spcPts val="600"/>
              </a:spcBef>
              <a:spcAft>
                <a:spcPts val="0"/>
              </a:spcAft>
              <a:buClr>
                <a:schemeClr val="accent2"/>
              </a:buClr>
              <a:buSzTx/>
              <a:buFont typeface="Arial" panose="020B0604020202020204" pitchFamily="34" charset="0"/>
              <a:buChar char="•"/>
              <a:tabLst>
                <a:tab pos="432000" algn="r"/>
              </a:tabLst>
              <a:defRPr lang="cs-CZ" sz="1700" kern="1200" dirty="0">
                <a:solidFill>
                  <a:schemeClr val="tx2"/>
                </a:solidFill>
                <a:latin typeface="Arial" panose="020B0604020202020204" pitchFamily="34" charset="0"/>
                <a:ea typeface="+mn-ea"/>
                <a:cs typeface="Arial" panose="020B0604020202020204" pitchFamily="34" charset="0"/>
              </a:defRPr>
            </a:lvl2pPr>
          </a:lstStyle>
          <a:p>
            <a:pPr lvl="0"/>
            <a:r>
              <a:rPr lang="cs-CZ" noProof="0" dirty="0"/>
              <a:t>Kapitola 1 							                    </a:t>
            </a:r>
          </a:p>
          <a:p>
            <a:pPr lvl="1"/>
            <a:r>
              <a:rPr lang="cs-CZ" noProof="0" dirty="0" err="1"/>
              <a:t>Quis</a:t>
            </a:r>
            <a:r>
              <a:rPr lang="cs-CZ" noProof="0" dirty="0"/>
              <a:t> et venim </a:t>
            </a:r>
            <a:r>
              <a:rPr lang="cs-CZ" noProof="0" dirty="0" err="1"/>
              <a:t>numquam</a:t>
            </a:r>
            <a:r>
              <a:rPr lang="cs-CZ" noProof="0" dirty="0"/>
              <a:t> </a:t>
            </a:r>
            <a:r>
              <a:rPr lang="cs-CZ" noProof="0" dirty="0" err="1"/>
              <a:t>rera</a:t>
            </a:r>
            <a:r>
              <a:rPr lang="cs-CZ" noProof="0" dirty="0"/>
              <a:t> </a:t>
            </a:r>
            <a:r>
              <a:rPr lang="cs-CZ" noProof="0" dirty="0" err="1"/>
              <a:t>cus</a:t>
            </a:r>
            <a:r>
              <a:rPr lang="cs-CZ" noProof="0" dirty="0"/>
              <a:t> </a:t>
            </a:r>
            <a:r>
              <a:rPr lang="cs-CZ" noProof="0" dirty="0" err="1"/>
              <a:t>eliam</a:t>
            </a:r>
            <a:r>
              <a:rPr lang="cs-CZ" noProof="0" dirty="0"/>
              <a:t> et </a:t>
            </a:r>
            <a:r>
              <a:rPr lang="cs-CZ" noProof="0" dirty="0" err="1"/>
              <a:t>et</a:t>
            </a:r>
            <a:r>
              <a:rPr lang="cs-CZ" noProof="0" dirty="0"/>
              <a:t> </a:t>
            </a:r>
            <a:r>
              <a:rPr lang="cs-CZ" noProof="0" dirty="0" err="1"/>
              <a:t>volecusandit</a:t>
            </a:r>
            <a:r>
              <a:rPr lang="cs-CZ" noProof="0" dirty="0"/>
              <a:t> 					2	              </a:t>
            </a:r>
          </a:p>
          <a:p>
            <a:pPr lvl="1"/>
            <a:r>
              <a:rPr lang="cs-CZ" noProof="0" dirty="0" err="1"/>
              <a:t>Quis</a:t>
            </a:r>
            <a:r>
              <a:rPr lang="cs-CZ" noProof="0" dirty="0"/>
              <a:t> et venim </a:t>
            </a:r>
            <a:r>
              <a:rPr lang="cs-CZ" noProof="0" dirty="0" err="1"/>
              <a:t>numquam</a:t>
            </a:r>
            <a:r>
              <a:rPr lang="cs-CZ" noProof="0" dirty="0"/>
              <a:t> </a:t>
            </a:r>
            <a:r>
              <a:rPr lang="cs-CZ" noProof="0" dirty="0" err="1"/>
              <a:t>rera</a:t>
            </a:r>
            <a:r>
              <a:rPr lang="cs-CZ" noProof="0" dirty="0"/>
              <a:t> </a:t>
            </a:r>
            <a:r>
              <a:rPr lang="cs-CZ" noProof="0" dirty="0" err="1"/>
              <a:t>cus</a:t>
            </a:r>
            <a:r>
              <a:rPr lang="cs-CZ" noProof="0" dirty="0"/>
              <a:t> </a:t>
            </a:r>
            <a:r>
              <a:rPr lang="cs-CZ" noProof="0" dirty="0" err="1"/>
              <a:t>eliam</a:t>
            </a:r>
            <a:r>
              <a:rPr lang="cs-CZ" noProof="0" dirty="0"/>
              <a:t> et </a:t>
            </a:r>
            <a:r>
              <a:rPr lang="cs-CZ" noProof="0" dirty="0" err="1"/>
              <a:t>et</a:t>
            </a:r>
            <a:r>
              <a:rPr lang="cs-CZ" noProof="0" dirty="0"/>
              <a:t> </a:t>
            </a:r>
            <a:r>
              <a:rPr lang="cs-CZ" noProof="0" dirty="0" err="1"/>
              <a:t>volecusandit</a:t>
            </a:r>
            <a:r>
              <a:rPr lang="cs-CZ" noProof="0" dirty="0"/>
              <a:t> 					3	               </a:t>
            </a:r>
          </a:p>
          <a:p>
            <a:pPr lvl="1"/>
            <a:endParaRPr lang="cs-CZ" noProof="0" dirty="0"/>
          </a:p>
          <a:p>
            <a:pPr lvl="0"/>
            <a:r>
              <a:rPr lang="cs-CZ" noProof="0" dirty="0"/>
              <a:t>Kapitola 2</a:t>
            </a:r>
          </a:p>
          <a:p>
            <a:pPr lvl="1"/>
            <a:r>
              <a:rPr lang="cs-CZ" noProof="0" dirty="0" err="1"/>
              <a:t>Quis</a:t>
            </a:r>
            <a:r>
              <a:rPr lang="cs-CZ" noProof="0" dirty="0"/>
              <a:t> et venim </a:t>
            </a:r>
            <a:r>
              <a:rPr lang="cs-CZ" noProof="0" dirty="0" err="1"/>
              <a:t>numquam</a:t>
            </a:r>
            <a:r>
              <a:rPr lang="cs-CZ" dirty="0"/>
              <a:t>													6																		               		                                    	</a:t>
            </a:r>
          </a:p>
        </p:txBody>
      </p:sp>
      <p:sp>
        <p:nvSpPr>
          <p:cNvPr id="2" name="Nadpis 1">
            <a:extLst>
              <a:ext uri="{FF2B5EF4-FFF2-40B4-BE49-F238E27FC236}">
                <a16:creationId xmlns:a16="http://schemas.microsoft.com/office/drawing/2014/main" id="{4560B06C-FBB9-4787-A454-BA11993B2F46}"/>
              </a:ext>
            </a:extLst>
          </p:cNvPr>
          <p:cNvSpPr>
            <a:spLocks noGrp="1"/>
          </p:cNvSpPr>
          <p:nvPr>
            <p:ph type="title" hasCustomPrompt="1"/>
          </p:nvPr>
        </p:nvSpPr>
        <p:spPr>
          <a:xfrm>
            <a:off x="7144" y="681042"/>
            <a:ext cx="7879556" cy="804863"/>
          </a:xfrm>
        </p:spPr>
        <p:txBody>
          <a:bodyPr lIns="648000">
            <a:noAutofit/>
          </a:bodyPr>
          <a:lstStyle>
            <a:lvl1pPr>
              <a:lnSpc>
                <a:spcPts val="3400"/>
              </a:lnSpc>
              <a:defRPr sz="3300" cap="all" baseline="0">
                <a:solidFill>
                  <a:schemeClr val="accent1"/>
                </a:solidFill>
                <a:latin typeface="Arial" panose="020B0604020202020204" pitchFamily="34" charset="0"/>
                <a:cs typeface="Arial" panose="020B0604020202020204" pitchFamily="34" charset="0"/>
              </a:defRPr>
            </a:lvl1pPr>
          </a:lstStyle>
          <a:p>
            <a:r>
              <a:rPr lang="cs-CZ" dirty="0"/>
              <a:t>obsah</a:t>
            </a:r>
            <a:endParaRPr lang="en-GB" dirty="0"/>
          </a:p>
        </p:txBody>
      </p:sp>
    </p:spTree>
    <p:extLst>
      <p:ext uri="{BB962C8B-B14F-4D97-AF65-F5344CB8AC3E}">
        <p14:creationId xmlns:p14="http://schemas.microsoft.com/office/powerpoint/2010/main" val="3037189509"/>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Název a podtitul kapitoly">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33E59F8E-8BA2-AC2E-4569-77CAD69219D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0" y="0"/>
            <a:ext cx="9144000" cy="6858000"/>
          </a:xfrm>
          <a:prstGeom prst="rect">
            <a:avLst/>
          </a:prstGeom>
        </p:spPr>
      </p:pic>
      <p:sp>
        <p:nvSpPr>
          <p:cNvPr id="5" name="Zástupný obsah 3">
            <a:extLst>
              <a:ext uri="{FF2B5EF4-FFF2-40B4-BE49-F238E27FC236}">
                <a16:creationId xmlns:a16="http://schemas.microsoft.com/office/drawing/2014/main" id="{BAC84FFF-E2DC-4583-9616-9A8CA883E47B}"/>
              </a:ext>
            </a:extLst>
          </p:cNvPr>
          <p:cNvSpPr>
            <a:spLocks noGrp="1"/>
          </p:cNvSpPr>
          <p:nvPr>
            <p:ph sz="half" idx="2" hasCustomPrompt="1"/>
          </p:nvPr>
        </p:nvSpPr>
        <p:spPr>
          <a:xfrm>
            <a:off x="2" y="809625"/>
            <a:ext cx="7559641" cy="3481718"/>
          </a:xfrm>
        </p:spPr>
        <p:txBody>
          <a:bodyPr lIns="648000" tIns="72000">
            <a:noAutofit/>
          </a:bodyPr>
          <a:lstStyle>
            <a:lvl1pPr marL="0" indent="0">
              <a:lnSpc>
                <a:spcPts val="3400"/>
              </a:lnSpc>
              <a:spcBef>
                <a:spcPts val="0"/>
              </a:spcBef>
              <a:buNone/>
              <a:defRPr sz="3300" cap="all" baseline="0">
                <a:solidFill>
                  <a:schemeClr val="accent1"/>
                </a:solidFill>
                <a:latin typeface="Arial" panose="020B0604020202020204" pitchFamily="34" charset="0"/>
                <a:cs typeface="Arial" panose="020B0604020202020204" pitchFamily="34" charset="0"/>
              </a:defRPr>
            </a:lvl1pPr>
            <a:lvl2pPr marL="0" indent="0">
              <a:lnSpc>
                <a:spcPts val="3400"/>
              </a:lnSpc>
              <a:spcBef>
                <a:spcPts val="3400"/>
              </a:spcBef>
              <a:buClr>
                <a:schemeClr val="tx2"/>
              </a:buClr>
              <a:buFontTx/>
              <a:buNone/>
              <a:defRPr sz="3300">
                <a:solidFill>
                  <a:schemeClr val="accent2"/>
                </a:solidFill>
                <a:latin typeface="Arial" panose="020B0604020202020204" pitchFamily="34" charset="0"/>
                <a:cs typeface="Arial" panose="020B0604020202020204" pitchFamily="34" charset="0"/>
              </a:defRPr>
            </a:lvl2pPr>
            <a:lvl3pPr marL="359991" indent="-179996">
              <a:lnSpc>
                <a:spcPts val="1900"/>
              </a:lnSpc>
              <a:buClr>
                <a:schemeClr val="tx2"/>
              </a:buClr>
              <a:defRPr sz="1500">
                <a:latin typeface="Arial" panose="020B0604020202020204" pitchFamily="34" charset="0"/>
                <a:cs typeface="Arial" panose="020B0604020202020204" pitchFamily="34" charset="0"/>
              </a:defRPr>
            </a:lvl3pPr>
          </a:lstStyle>
          <a:p>
            <a:pPr lvl="0"/>
            <a:r>
              <a:rPr lang="cs-CZ" dirty="0"/>
              <a:t>Název kapitoly </a:t>
            </a:r>
            <a:r>
              <a:rPr lang="cs-CZ" dirty="0" err="1"/>
              <a:t>faci</a:t>
            </a:r>
            <a:br>
              <a:rPr lang="cs-CZ" dirty="0"/>
            </a:br>
            <a:r>
              <a:rPr lang="cs-CZ" dirty="0" err="1"/>
              <a:t>cuptatiaes</a:t>
            </a:r>
            <a:r>
              <a:rPr lang="cs-CZ" dirty="0"/>
              <a:t> sum </a:t>
            </a:r>
            <a:r>
              <a:rPr lang="cs-CZ" dirty="0" err="1"/>
              <a:t>velignam</a:t>
            </a:r>
            <a:r>
              <a:rPr lang="cs-CZ" dirty="0"/>
              <a:t> , </a:t>
            </a:r>
            <a:r>
              <a:rPr lang="cs-CZ" dirty="0" err="1"/>
              <a:t>quam</a:t>
            </a:r>
            <a:r>
              <a:rPr lang="cs-CZ" dirty="0"/>
              <a:t>, </a:t>
            </a:r>
            <a:r>
              <a:rPr lang="cs-CZ" dirty="0" err="1"/>
              <a:t>occuturem</a:t>
            </a:r>
            <a:r>
              <a:rPr lang="cs-CZ" dirty="0"/>
              <a:t>. Ed qui cese </a:t>
            </a:r>
            <a:r>
              <a:rPr lang="cs-CZ" dirty="0" err="1"/>
              <a:t>voluptaspero</a:t>
            </a:r>
            <a:r>
              <a:rPr lang="cs-CZ" dirty="0"/>
              <a:t> </a:t>
            </a:r>
            <a:r>
              <a:rPr lang="cs-CZ" dirty="0" err="1"/>
              <a:t>ovitaquaspiet</a:t>
            </a:r>
            <a:r>
              <a:rPr lang="cs-CZ" dirty="0"/>
              <a:t> </a:t>
            </a:r>
            <a:r>
              <a:rPr lang="cs-CZ" dirty="0" err="1"/>
              <a:t>derumetur</a:t>
            </a:r>
            <a:endParaRPr lang="cs-CZ" dirty="0"/>
          </a:p>
          <a:p>
            <a:pPr lvl="1"/>
            <a:r>
              <a:rPr lang="cs-CZ" dirty="0"/>
              <a:t>Podtitul kapitoly </a:t>
            </a:r>
            <a:r>
              <a:rPr lang="cs-CZ" dirty="0" err="1"/>
              <a:t>faci</a:t>
            </a:r>
            <a:r>
              <a:rPr lang="cs-CZ" dirty="0"/>
              <a:t> </a:t>
            </a:r>
            <a:r>
              <a:rPr lang="cs-CZ" dirty="0" err="1"/>
              <a:t>cuptatiaes</a:t>
            </a:r>
            <a:r>
              <a:rPr lang="cs-CZ" dirty="0"/>
              <a:t> sum</a:t>
            </a:r>
            <a:br>
              <a:rPr lang="cs-CZ" dirty="0"/>
            </a:br>
            <a:r>
              <a:rPr lang="cs-CZ" dirty="0"/>
              <a:t>Ovitaquaspiet </a:t>
            </a:r>
            <a:r>
              <a:rPr lang="cs-CZ" dirty="0" err="1"/>
              <a:t>derumetur</a:t>
            </a:r>
            <a:endParaRPr lang="cs-CZ" dirty="0"/>
          </a:p>
        </p:txBody>
      </p:sp>
    </p:spTree>
    <p:extLst>
      <p:ext uri="{BB962C8B-B14F-4D97-AF65-F5344CB8AC3E}">
        <p14:creationId xmlns:p14="http://schemas.microsoft.com/office/powerpoint/2010/main" val="10834094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text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51850" y="668342"/>
            <a:ext cx="7840299" cy="1022351"/>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 </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51850" y="1801081"/>
            <a:ext cx="3860844" cy="703994"/>
          </a:xfrm>
        </p:spPr>
        <p:txBody>
          <a:bodyPr lIns="0" anchor="t" anchorCtr="0">
            <a:noAutofit/>
          </a:bodyPr>
          <a:lstStyle>
            <a:lvl1pPr marL="0" indent="0">
              <a:lnSpc>
                <a:spcPts val="2500"/>
              </a:lnSpc>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51850" y="2505075"/>
            <a:ext cx="3860844" cy="3684588"/>
          </a:xfrm>
        </p:spPr>
        <p:txBody>
          <a:bodyPr lIns="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10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5" name="Zástupný text 4">
            <a:extLst>
              <a:ext uri="{FF2B5EF4-FFF2-40B4-BE49-F238E27FC236}">
                <a16:creationId xmlns:a16="http://schemas.microsoft.com/office/drawing/2014/main" id="{1BCEAD2E-F707-43D2-8D8F-E58D870FC888}"/>
              </a:ext>
            </a:extLst>
          </p:cNvPr>
          <p:cNvSpPr>
            <a:spLocks noGrp="1"/>
          </p:cNvSpPr>
          <p:nvPr>
            <p:ph type="body" sz="quarter" idx="3" hasCustomPrompt="1"/>
          </p:nvPr>
        </p:nvSpPr>
        <p:spPr>
          <a:xfrm>
            <a:off x="4679157" y="1801084"/>
            <a:ext cx="3812992" cy="703995"/>
          </a:xfrm>
        </p:spPr>
        <p:txBody>
          <a:bodyPr lIns="90000" anchor="t" anchorCtr="0">
            <a:noAutofit/>
          </a:bodyPr>
          <a:lstStyle>
            <a:lvl1pPr marL="0" inden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dirty="0"/>
          </a:p>
        </p:txBody>
      </p:sp>
      <p:sp>
        <p:nvSpPr>
          <p:cNvPr id="12" name="Zástupný obsah 3">
            <a:extLst>
              <a:ext uri="{FF2B5EF4-FFF2-40B4-BE49-F238E27FC236}">
                <a16:creationId xmlns:a16="http://schemas.microsoft.com/office/drawing/2014/main" id="{4592D0E3-54C9-4D4A-A57D-3C81EFF49AB3}"/>
              </a:ext>
            </a:extLst>
          </p:cNvPr>
          <p:cNvSpPr>
            <a:spLocks noGrp="1"/>
          </p:cNvSpPr>
          <p:nvPr>
            <p:ph sz="half" idx="13" hasCustomPrompt="1"/>
          </p:nvPr>
        </p:nvSpPr>
        <p:spPr>
          <a:xfrm>
            <a:off x="4679158" y="2505074"/>
            <a:ext cx="3812992" cy="3684588"/>
          </a:xfrm>
        </p:spPr>
        <p:txBody>
          <a:bodyPr lIns="90000" tIns="72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1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10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br>
              <a:rPr lang="cs-CZ" dirty="0"/>
            </a:b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a:t>
            </a:r>
            <a:br>
              <a:rPr lang="cs-CZ" dirty="0"/>
            </a:br>
            <a:r>
              <a:rPr lang="cs-CZ" dirty="0"/>
              <a:t>et </a:t>
            </a:r>
            <a:r>
              <a:rPr lang="cs-CZ" dirty="0" err="1"/>
              <a:t>colecusandit</a:t>
            </a:r>
            <a:endParaRPr lang="cs-CZ" dirty="0"/>
          </a:p>
        </p:txBody>
      </p:sp>
    </p:spTree>
    <p:extLst>
      <p:ext uri="{BB962C8B-B14F-4D97-AF65-F5344CB8AC3E}">
        <p14:creationId xmlns:p14="http://schemas.microsoft.com/office/powerpoint/2010/main" val="22925480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graf">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24689" y="668340"/>
            <a:ext cx="7906366"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24688" y="1754016"/>
            <a:ext cx="3888005" cy="72390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a:t>
            </a:r>
            <a:br>
              <a:rPr lang="cs-CZ" dirty="0"/>
            </a:br>
            <a:r>
              <a:rPr lang="cs-CZ" dirty="0"/>
              <a:t>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24688" y="2505075"/>
            <a:ext cx="3888006"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84507" y="1781175"/>
            <a:ext cx="3734805" cy="2571750"/>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cs-CZ"/>
              <a:t>Po kliknutí můžete upravovat styly textu v předloze.</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36306" y="4412316"/>
            <a:ext cx="3794749" cy="885600"/>
          </a:xfrm>
        </p:spPr>
        <p:txBody>
          <a:bodyPr lIns="90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br>
              <a:rPr lang="cs-CZ" dirty="0"/>
            </a:br>
            <a:r>
              <a:rPr lang="cs-CZ" dirty="0" err="1"/>
              <a:t>Eque</a:t>
            </a:r>
            <a:r>
              <a:rPr lang="cs-CZ" dirty="0"/>
              <a:t> </a:t>
            </a:r>
            <a:r>
              <a:rPr lang="cs-CZ" dirty="0" err="1"/>
              <a:t>quunt</a:t>
            </a:r>
            <a:r>
              <a:rPr lang="cs-CZ" dirty="0"/>
              <a:t>.</a:t>
            </a:r>
            <a:br>
              <a:rPr lang="cs-CZ" dirty="0"/>
            </a:br>
            <a:endParaRPr lang="cs-CZ" dirty="0"/>
          </a:p>
        </p:txBody>
      </p:sp>
    </p:spTree>
    <p:extLst>
      <p:ext uri="{BB962C8B-B14F-4D97-AF65-F5344CB8AC3E}">
        <p14:creationId xmlns:p14="http://schemas.microsoft.com/office/powerpoint/2010/main" val="2714323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 tabulka">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33743" y="668340"/>
            <a:ext cx="7897312" cy="64611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Jednořádkový nadpis </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33742" y="1753072"/>
            <a:ext cx="3878951"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33742" y="2505075"/>
            <a:ext cx="3878952"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794749"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cs-CZ"/>
              <a:t>Po kliknutí můžete upravovat styly textu v předloze.</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6" y="5400675"/>
            <a:ext cx="3809260"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10178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ext + obráz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1AFA0B27-6ED7-46DC-928E-66AD9466D867}"/>
              </a:ext>
            </a:extLst>
          </p:cNvPr>
          <p:cNvSpPr>
            <a:spLocks noGrp="1"/>
          </p:cNvSpPr>
          <p:nvPr>
            <p:ph type="title" hasCustomPrompt="1"/>
          </p:nvPr>
        </p:nvSpPr>
        <p:spPr>
          <a:xfrm>
            <a:off x="633743" y="668340"/>
            <a:ext cx="7897312" cy="974333"/>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3" name="Zástupný text 2">
            <a:extLst>
              <a:ext uri="{FF2B5EF4-FFF2-40B4-BE49-F238E27FC236}">
                <a16:creationId xmlns:a16="http://schemas.microsoft.com/office/drawing/2014/main" id="{45B17FB6-4048-47C1-924A-87EC6070A8C5}"/>
              </a:ext>
            </a:extLst>
          </p:cNvPr>
          <p:cNvSpPr>
            <a:spLocks noGrp="1"/>
          </p:cNvSpPr>
          <p:nvPr>
            <p:ph type="body" idx="1" hasCustomPrompt="1"/>
          </p:nvPr>
        </p:nvSpPr>
        <p:spPr>
          <a:xfrm>
            <a:off x="633742" y="1753072"/>
            <a:ext cx="3878951" cy="742950"/>
          </a:xfrm>
        </p:spPr>
        <p:txBody>
          <a:bodyPr lIns="0" anchor="t" anchorCtr="0">
            <a:no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 </a:t>
            </a:r>
          </a:p>
        </p:txBody>
      </p:sp>
      <p:sp>
        <p:nvSpPr>
          <p:cNvPr id="4" name="Zástupný obsah 3">
            <a:extLst>
              <a:ext uri="{FF2B5EF4-FFF2-40B4-BE49-F238E27FC236}">
                <a16:creationId xmlns:a16="http://schemas.microsoft.com/office/drawing/2014/main" id="{CE842DC3-9484-4CEE-913A-81B2CD9E1E3B}"/>
              </a:ext>
            </a:extLst>
          </p:cNvPr>
          <p:cNvSpPr>
            <a:spLocks noGrp="1"/>
          </p:cNvSpPr>
          <p:nvPr>
            <p:ph sz="half" idx="2" hasCustomPrompt="1"/>
          </p:nvPr>
        </p:nvSpPr>
        <p:spPr>
          <a:xfrm>
            <a:off x="633742" y="2505075"/>
            <a:ext cx="3878952" cy="3684588"/>
          </a:xfrm>
        </p:spPr>
        <p:txBody>
          <a:bodyPr lIns="0" tIns="18000"/>
          <a:lstStyle>
            <a:lvl1pPr marL="0" indent="0">
              <a:lnSpc>
                <a:spcPts val="2400"/>
              </a:lnSpc>
              <a:spcBef>
                <a:spcPts val="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8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spcBef>
                <a:spcPts val="800"/>
              </a:spcBef>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a:t>Facercipid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a:p>
            <a:pPr lvl="2"/>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colecusandit</a:t>
            </a:r>
            <a:endParaRPr lang="cs-CZ" dirty="0"/>
          </a:p>
        </p:txBody>
      </p:sp>
      <p:sp>
        <p:nvSpPr>
          <p:cNvPr id="6" name="Zástupný obsah 5">
            <a:extLst>
              <a:ext uri="{FF2B5EF4-FFF2-40B4-BE49-F238E27FC236}">
                <a16:creationId xmlns:a16="http://schemas.microsoft.com/office/drawing/2014/main" id="{6FD2BC6B-98A3-4DEB-BB65-3D03E527422D}"/>
              </a:ext>
            </a:extLst>
          </p:cNvPr>
          <p:cNvSpPr>
            <a:spLocks noGrp="1"/>
          </p:cNvSpPr>
          <p:nvPr>
            <p:ph sz="quarter" idx="4"/>
          </p:nvPr>
        </p:nvSpPr>
        <p:spPr>
          <a:xfrm>
            <a:off x="4736306" y="1762126"/>
            <a:ext cx="3794749" cy="3438525"/>
          </a:xfrm>
        </p:spPr>
        <p:txBody>
          <a:bodyPr lIns="0" tIns="0" rIns="0" bIns="0"/>
          <a:lstStyle>
            <a:lvl1pPr marL="0" indent="0">
              <a:buNone/>
              <a:defRPr lang="cs-CZ" sz="2000" kern="1200" dirty="0" smtClean="0">
                <a:solidFill>
                  <a:schemeClr val="accent1"/>
                </a:solidFill>
                <a:latin typeface="Arial" panose="020B0604020202020204" pitchFamily="34" charset="0"/>
                <a:ea typeface="+mn-ea"/>
                <a:cs typeface="Arial" panose="020B0604020202020204" pitchFamily="34" charset="0"/>
              </a:defRPr>
            </a:lvl1pPr>
            <a:lvl2pPr marL="162896" indent="-342891">
              <a:defRPr lang="cs-CZ" sz="1700" kern="1200" dirty="0" smtClean="0">
                <a:solidFill>
                  <a:schemeClr val="tx1"/>
                </a:solidFill>
                <a:latin typeface="Arial" panose="020B0604020202020204" pitchFamily="34" charset="0"/>
                <a:ea typeface="+mn-ea"/>
                <a:cs typeface="Arial" panose="020B0604020202020204" pitchFamily="34" charset="0"/>
              </a:defRPr>
            </a:lvl2pPr>
            <a:lvl3pPr marL="522887" indent="-342891">
              <a:defRPr lang="cs-CZ" sz="1500" kern="1200" dirty="0" smtClean="0">
                <a:solidFill>
                  <a:schemeClr val="tx1"/>
                </a:solidFill>
                <a:latin typeface="Arial" panose="020B0604020202020204" pitchFamily="34" charset="0"/>
                <a:ea typeface="+mn-ea"/>
                <a:cs typeface="Arial" panose="020B0604020202020204" pitchFamily="34" charset="0"/>
              </a:defRPr>
            </a:lvl3pPr>
          </a:lstStyle>
          <a:p>
            <a:pPr marL="0" lvl="0" indent="0" algn="l" defTabSz="914377" rtl="0" eaLnBrk="1" latinLnBrk="0" hangingPunct="1">
              <a:lnSpc>
                <a:spcPts val="2400"/>
              </a:lnSpc>
              <a:spcBef>
                <a:spcPts val="500"/>
              </a:spcBef>
              <a:buFont typeface="Arial" panose="020B0604020202020204" pitchFamily="34" charset="0"/>
              <a:buNone/>
            </a:pPr>
            <a:r>
              <a:rPr lang="cs-CZ"/>
              <a:t>Po kliknutí můžete upravovat styly textu v předloze.</a:t>
            </a:r>
          </a:p>
        </p:txBody>
      </p:sp>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4721796" y="5400675"/>
            <a:ext cx="3809260" cy="788988"/>
          </a:xfrm>
        </p:spPr>
        <p:txBody>
          <a:bodyPr lIns="36000" tIns="46800" rIns="0" bIns="0">
            <a:no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a:t>
            </a:r>
            <a:br>
              <a:rPr lang="cs-CZ" dirty="0"/>
            </a:br>
            <a:r>
              <a:rPr lang="cs-CZ" dirty="0"/>
              <a:t>zarovnána doleva. Maximálně 3 řádky. </a:t>
            </a:r>
            <a:r>
              <a:rPr lang="cs-CZ" dirty="0" err="1"/>
              <a:t>Eque</a:t>
            </a:r>
            <a:r>
              <a:rPr lang="cs-CZ" dirty="0"/>
              <a:t> </a:t>
            </a:r>
            <a:r>
              <a:rPr lang="cs-CZ" dirty="0" err="1"/>
              <a:t>quunt</a:t>
            </a:r>
            <a:r>
              <a:rPr lang="cs-CZ" dirty="0"/>
              <a:t>.</a:t>
            </a:r>
          </a:p>
        </p:txBody>
      </p:sp>
    </p:spTree>
    <p:extLst>
      <p:ext uri="{BB962C8B-B14F-4D97-AF65-F5344CB8AC3E}">
        <p14:creationId xmlns:p14="http://schemas.microsoft.com/office/powerpoint/2010/main" val="3512291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Velká tabulka">
    <p:spTree>
      <p:nvGrpSpPr>
        <p:cNvPr id="1" name=""/>
        <p:cNvGrpSpPr/>
        <p:nvPr/>
      </p:nvGrpSpPr>
      <p:grpSpPr>
        <a:xfrm>
          <a:off x="0" y="0"/>
          <a:ext cx="0" cy="0"/>
          <a:chOff x="0" y="0"/>
          <a:chExt cx="0" cy="0"/>
        </a:xfrm>
      </p:grpSpPr>
      <p:sp>
        <p:nvSpPr>
          <p:cNvPr id="8" name="Zástupný symbol pro zápatí 7">
            <a:extLst>
              <a:ext uri="{FF2B5EF4-FFF2-40B4-BE49-F238E27FC236}">
                <a16:creationId xmlns:a16="http://schemas.microsoft.com/office/drawing/2014/main" id="{39338068-75F5-4F42-BF5E-AA894F269EAC}"/>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9" name="Zástupný symbol pro číslo snímku 8">
            <a:extLst>
              <a:ext uri="{FF2B5EF4-FFF2-40B4-BE49-F238E27FC236}">
                <a16:creationId xmlns:a16="http://schemas.microsoft.com/office/drawing/2014/main" id="{59463016-F6C9-4C00-BAD3-F9F0792062BE}"/>
              </a:ext>
            </a:extLst>
          </p:cNvPr>
          <p:cNvSpPr>
            <a:spLocks noGrp="1"/>
          </p:cNvSpPr>
          <p:nvPr>
            <p:ph type="sldNum" sz="quarter" idx="12"/>
          </p:nvPr>
        </p:nvSpPr>
        <p:spPr/>
        <p:txBody>
          <a:bodyPr/>
          <a:lstStyle>
            <a:lvl1pPr>
              <a:defRPr>
                <a:solidFill>
                  <a:schemeClr val="accent1"/>
                </a:solidFill>
              </a:defRPr>
            </a:lvl1pPr>
          </a:lstStyle>
          <a:p>
            <a:fld id="{AC30E85F-03A9-4DC3-A879-6F4150C88507}" type="slidenum">
              <a:rPr lang="en-GB" smtClean="0"/>
              <a:pPr/>
              <a:t>‹Nr.›</a:t>
            </a:fld>
            <a:endParaRPr lang="en-GB" dirty="0"/>
          </a:p>
        </p:txBody>
      </p:sp>
      <p:sp>
        <p:nvSpPr>
          <p:cNvPr id="11" name="Zástupný obsah 2">
            <a:extLst>
              <a:ext uri="{FF2B5EF4-FFF2-40B4-BE49-F238E27FC236}">
                <a16:creationId xmlns:a16="http://schemas.microsoft.com/office/drawing/2014/main" id="{E2E1B9AD-2DE2-42E0-BF51-A12EAFBDC25E}"/>
              </a:ext>
            </a:extLst>
          </p:cNvPr>
          <p:cNvSpPr>
            <a:spLocks noGrp="1"/>
          </p:cNvSpPr>
          <p:nvPr>
            <p:ph idx="18" hasCustomPrompt="1"/>
          </p:nvPr>
        </p:nvSpPr>
        <p:spPr>
          <a:xfrm>
            <a:off x="660903" y="5438774"/>
            <a:ext cx="7870152" cy="545243"/>
          </a:xfrm>
        </p:spPr>
        <p:txBody>
          <a:bodyPr lIns="0" tIns="46800" rIns="0" bIns="0">
            <a:normAutofit/>
          </a:bodyPr>
          <a:lstStyle>
            <a:lvl1pPr marL="0" indent="0">
              <a:lnSpc>
                <a:spcPts val="1900"/>
              </a:lnSpc>
              <a:spcBef>
                <a:spcPts val="0"/>
              </a:spcBef>
              <a:buNone/>
              <a:defRPr sz="1500">
                <a:solidFill>
                  <a:schemeClr val="accent1"/>
                </a:solidFill>
                <a:latin typeface="Arial" panose="020B0604020202020204" pitchFamily="34" charset="0"/>
                <a:cs typeface="Arial" panose="020B0604020202020204" pitchFamily="34" charset="0"/>
              </a:defRPr>
            </a:lvl1pPr>
            <a:lvl2pPr marL="0" indent="0">
              <a:lnSpc>
                <a:spcPts val="1440"/>
              </a:lnSpc>
              <a:spcBef>
                <a:spcPts val="0"/>
              </a:spcBef>
              <a:buClr>
                <a:schemeClr val="tx2"/>
              </a:buClr>
              <a:buFont typeface="Arial" panose="020B0604020202020204" pitchFamily="34" charset="0"/>
              <a:buNone/>
              <a:defRPr sz="1200">
                <a:solidFill>
                  <a:schemeClr val="accent1"/>
                </a:solidFill>
                <a:latin typeface="Arial" panose="020B0604020202020204" pitchFamily="34" charset="0"/>
                <a:cs typeface="Arial" panose="020B0604020202020204" pitchFamily="34" charset="0"/>
              </a:defRPr>
            </a:lvl2pPr>
          </a:lstStyle>
          <a:p>
            <a:pPr lvl="0"/>
            <a:r>
              <a:rPr lang="cs-CZ" dirty="0"/>
              <a:t>Popiska, měla by být krátká, bez dělení slov, zarovnána doleva. </a:t>
            </a:r>
            <a:r>
              <a:rPr lang="cs-CZ" dirty="0" err="1"/>
              <a:t>Eque</a:t>
            </a:r>
            <a:r>
              <a:rPr lang="cs-CZ" dirty="0"/>
              <a:t> </a:t>
            </a:r>
            <a:r>
              <a:rPr lang="cs-CZ" dirty="0" err="1"/>
              <a:t>quunt</a:t>
            </a:r>
            <a:r>
              <a:rPr lang="cs-CZ" dirty="0"/>
              <a:t>. Ne et </a:t>
            </a:r>
            <a:r>
              <a:rPr lang="cs-CZ" dirty="0" err="1"/>
              <a:t>illenih</a:t>
            </a:r>
            <a:r>
              <a:rPr lang="cs-CZ" dirty="0"/>
              <a:t> </a:t>
            </a:r>
            <a:r>
              <a:rPr lang="cs-CZ" dirty="0" err="1"/>
              <a:t>ictiam</a:t>
            </a:r>
            <a:r>
              <a:rPr lang="cs-CZ" dirty="0"/>
              <a:t> </a:t>
            </a:r>
            <a:r>
              <a:rPr lang="cs-CZ" dirty="0" err="1"/>
              <a:t>rem</a:t>
            </a:r>
            <a:r>
              <a:rPr lang="cs-CZ" dirty="0"/>
              <a:t>. Et plita </a:t>
            </a:r>
            <a:r>
              <a:rPr lang="cs-CZ" dirty="0" err="1"/>
              <a:t>sus</a:t>
            </a:r>
            <a:endParaRPr lang="cs-CZ" dirty="0"/>
          </a:p>
        </p:txBody>
      </p:sp>
      <p:sp>
        <p:nvSpPr>
          <p:cNvPr id="10" name="Zástupný obsah 11">
            <a:extLst>
              <a:ext uri="{FF2B5EF4-FFF2-40B4-BE49-F238E27FC236}">
                <a16:creationId xmlns:a16="http://schemas.microsoft.com/office/drawing/2014/main" id="{CA356CCC-F898-4B43-8EA0-2C9FD3059818}"/>
              </a:ext>
            </a:extLst>
          </p:cNvPr>
          <p:cNvSpPr>
            <a:spLocks noGrp="1"/>
          </p:cNvSpPr>
          <p:nvPr>
            <p:ph sz="quarter" idx="4"/>
          </p:nvPr>
        </p:nvSpPr>
        <p:spPr>
          <a:xfrm>
            <a:off x="660902" y="1876429"/>
            <a:ext cx="7870152" cy="3418337"/>
          </a:xfrm>
        </p:spPr>
        <p:txBody>
          <a:bodyPr/>
          <a:lstStyle>
            <a:lvl1pPr marL="0" indent="0">
              <a:buNone/>
              <a:defRPr/>
            </a:lvl1pPr>
          </a:lstStyle>
          <a:p>
            <a:pPr lvl="0"/>
            <a:r>
              <a:rPr lang="cs-CZ"/>
              <a:t>Po kliknutí můžete upravovat styly textu v předloze.</a:t>
            </a:r>
          </a:p>
        </p:txBody>
      </p:sp>
      <p:sp>
        <p:nvSpPr>
          <p:cNvPr id="7" name="Nadpis 1">
            <a:extLst>
              <a:ext uri="{FF2B5EF4-FFF2-40B4-BE49-F238E27FC236}">
                <a16:creationId xmlns:a16="http://schemas.microsoft.com/office/drawing/2014/main" id="{F483E421-82E4-4242-9E91-178B4AC74DAA}"/>
              </a:ext>
            </a:extLst>
          </p:cNvPr>
          <p:cNvSpPr>
            <a:spLocks noGrp="1"/>
          </p:cNvSpPr>
          <p:nvPr>
            <p:ph type="title" hasCustomPrompt="1"/>
          </p:nvPr>
        </p:nvSpPr>
        <p:spPr>
          <a:xfrm>
            <a:off x="660903" y="668342"/>
            <a:ext cx="7870152" cy="836079"/>
          </a:xfrm>
        </p:spPr>
        <p:txBody>
          <a:bodyPr lIns="0" tIns="46800" anchor="t" anchorCtr="0">
            <a:no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Tree>
    <p:extLst>
      <p:ext uri="{BB962C8B-B14F-4D97-AF65-F5344CB8AC3E}">
        <p14:creationId xmlns:p14="http://schemas.microsoft.com/office/powerpoint/2010/main" val="22209577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ázev+text ve4 úrovních">
    <p:spTree>
      <p:nvGrpSpPr>
        <p:cNvPr id="1" name=""/>
        <p:cNvGrpSpPr/>
        <p:nvPr/>
      </p:nvGrpSpPr>
      <p:grpSpPr>
        <a:xfrm>
          <a:off x="0" y="0"/>
          <a:ext cx="0" cy="0"/>
          <a:chOff x="0" y="0"/>
          <a:chExt cx="0" cy="0"/>
        </a:xfrm>
      </p:grpSpPr>
      <p:sp>
        <p:nvSpPr>
          <p:cNvPr id="4" name="Zástupný symbol pro zápatí 3">
            <a:extLst>
              <a:ext uri="{FF2B5EF4-FFF2-40B4-BE49-F238E27FC236}">
                <a16:creationId xmlns:a16="http://schemas.microsoft.com/office/drawing/2014/main" id="{073BB03D-30D0-4F9D-8CA1-257BD977963F}"/>
              </a:ext>
            </a:extLst>
          </p:cNvPr>
          <p:cNvSpPr>
            <a:spLocks noGrp="1"/>
          </p:cNvSpPr>
          <p:nvPr>
            <p:ph type="ftr" sz="quarter" idx="11"/>
          </p:nvPr>
        </p:nvSpPr>
        <p:spPr>
          <a:xfrm>
            <a:off x="0" y="6300056"/>
            <a:ext cx="3086100" cy="545244"/>
          </a:xfrm>
        </p:spPr>
        <p:txBody>
          <a:bodyPr/>
          <a:lstStyle/>
          <a:p>
            <a:r>
              <a:rPr lang="cs-CZ" dirty="0"/>
              <a:t>Název kapitoly</a:t>
            </a:r>
            <a:endParaRPr lang="en-GB" dirty="0"/>
          </a:p>
        </p:txBody>
      </p:sp>
      <p:sp>
        <p:nvSpPr>
          <p:cNvPr id="5" name="Zástupný symbol pro číslo snímku 4">
            <a:extLst>
              <a:ext uri="{FF2B5EF4-FFF2-40B4-BE49-F238E27FC236}">
                <a16:creationId xmlns:a16="http://schemas.microsoft.com/office/drawing/2014/main" id="{7425CB23-83F8-4E92-BCE7-5943D3DA4CB4}"/>
              </a:ext>
            </a:extLst>
          </p:cNvPr>
          <p:cNvSpPr>
            <a:spLocks noGrp="1"/>
          </p:cNvSpPr>
          <p:nvPr>
            <p:ph type="sldNum" sz="quarter" idx="12"/>
          </p:nvPr>
        </p:nvSpPr>
        <p:spPr/>
        <p:txBody>
          <a:bodyPr/>
          <a:lstStyle/>
          <a:p>
            <a:fld id="{AC30E85F-03A9-4DC3-A879-6F4150C88507}" type="slidenum">
              <a:rPr lang="en-GB" smtClean="0"/>
              <a:t>‹Nr.›</a:t>
            </a:fld>
            <a:endParaRPr lang="en-GB"/>
          </a:p>
        </p:txBody>
      </p:sp>
      <p:sp>
        <p:nvSpPr>
          <p:cNvPr id="8" name="Nadpis 1">
            <a:extLst>
              <a:ext uri="{FF2B5EF4-FFF2-40B4-BE49-F238E27FC236}">
                <a16:creationId xmlns:a16="http://schemas.microsoft.com/office/drawing/2014/main" id="{8F8AA3EE-05A3-45B3-B7EA-9A4E5EDC389D}"/>
              </a:ext>
            </a:extLst>
          </p:cNvPr>
          <p:cNvSpPr>
            <a:spLocks noGrp="1"/>
          </p:cNvSpPr>
          <p:nvPr>
            <p:ph type="title" hasCustomPrompt="1"/>
          </p:nvPr>
        </p:nvSpPr>
        <p:spPr>
          <a:xfrm>
            <a:off x="660903" y="668342"/>
            <a:ext cx="7822194" cy="1022351"/>
          </a:xfrm>
        </p:spPr>
        <p:txBody>
          <a:bodyPr lIns="0" tIns="46800" anchor="t" anchorCtr="0">
            <a:normAutofit/>
          </a:bodyPr>
          <a:lstStyle>
            <a:lvl1pPr>
              <a:lnSpc>
                <a:spcPts val="3400"/>
              </a:lnSpc>
              <a:defRPr sz="3100" cap="all" baseline="0">
                <a:solidFill>
                  <a:schemeClr val="accent1"/>
                </a:solidFill>
                <a:latin typeface="Arial" panose="020B0604020202020204" pitchFamily="34" charset="0"/>
                <a:cs typeface="Arial" panose="020B0604020202020204" pitchFamily="34" charset="0"/>
              </a:defRPr>
            </a:lvl1pPr>
          </a:lstStyle>
          <a:p>
            <a:r>
              <a:rPr lang="cs-CZ" dirty="0"/>
              <a:t>Název maximálně na dva řádky, zarovnání doleva</a:t>
            </a:r>
            <a:endParaRPr lang="en-GB" dirty="0"/>
          </a:p>
        </p:txBody>
      </p:sp>
      <p:sp>
        <p:nvSpPr>
          <p:cNvPr id="9" name="Zástupný text 2">
            <a:extLst>
              <a:ext uri="{FF2B5EF4-FFF2-40B4-BE49-F238E27FC236}">
                <a16:creationId xmlns:a16="http://schemas.microsoft.com/office/drawing/2014/main" id="{E6A0F913-BDE8-4413-9F6C-9B23331613E7}"/>
              </a:ext>
            </a:extLst>
          </p:cNvPr>
          <p:cNvSpPr>
            <a:spLocks noGrp="1"/>
          </p:cNvSpPr>
          <p:nvPr>
            <p:ph type="body" idx="1" hasCustomPrompt="1"/>
          </p:nvPr>
        </p:nvSpPr>
        <p:spPr>
          <a:xfrm>
            <a:off x="660903" y="1801086"/>
            <a:ext cx="7822194" cy="427769"/>
          </a:xfrm>
        </p:spPr>
        <p:txBody>
          <a:bodyPr lIns="0" anchor="t" anchorCtr="0">
            <a:normAutofit/>
          </a:bodyPr>
          <a:lstStyle>
            <a:lvl1pPr marL="0" indent="0">
              <a:lnSpc>
                <a:spcPts val="2500"/>
              </a:lnSpc>
              <a:spcBef>
                <a:spcPts val="0"/>
              </a:spcBef>
              <a:buNone/>
              <a:defRPr sz="2200" b="1">
                <a:solidFill>
                  <a:schemeClr val="accent2"/>
                </a:solidFill>
                <a:latin typeface="Arial" panose="020B0604020202020204" pitchFamily="34" charset="0"/>
                <a:cs typeface="Arial" panose="020B060402020202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cs-CZ" dirty="0"/>
              <a:t>Text ve čtyřech úrovních, s odrážkami a nadpisem</a:t>
            </a:r>
            <a:br>
              <a:rPr lang="cs-CZ" dirty="0"/>
            </a:br>
            <a:endParaRPr lang="cs-CZ" dirty="0"/>
          </a:p>
        </p:txBody>
      </p:sp>
      <p:sp>
        <p:nvSpPr>
          <p:cNvPr id="10" name="Zástupný obsah 3">
            <a:extLst>
              <a:ext uri="{FF2B5EF4-FFF2-40B4-BE49-F238E27FC236}">
                <a16:creationId xmlns:a16="http://schemas.microsoft.com/office/drawing/2014/main" id="{F485995A-C222-438A-B0FE-6D92DF9C6DFF}"/>
              </a:ext>
            </a:extLst>
          </p:cNvPr>
          <p:cNvSpPr>
            <a:spLocks noGrp="1"/>
          </p:cNvSpPr>
          <p:nvPr>
            <p:ph sz="half" idx="2" hasCustomPrompt="1"/>
          </p:nvPr>
        </p:nvSpPr>
        <p:spPr>
          <a:xfrm>
            <a:off x="660903" y="2228855"/>
            <a:ext cx="7822194" cy="3960813"/>
          </a:xfrm>
        </p:spPr>
        <p:txBody>
          <a:bodyPr lIns="0" tIns="36000"/>
          <a:lstStyle>
            <a:lvl1pPr marL="0" indent="0">
              <a:lnSpc>
                <a:spcPts val="2400"/>
              </a:lnSpc>
              <a:spcBef>
                <a:spcPts val="500"/>
              </a:spcBef>
              <a:buNone/>
              <a:defRPr sz="2000">
                <a:solidFill>
                  <a:schemeClr val="tx2"/>
                </a:solidFill>
                <a:latin typeface="Arial" panose="020B0604020202020204" pitchFamily="34" charset="0"/>
                <a:cs typeface="Arial" panose="020B0604020202020204" pitchFamily="34" charset="0"/>
              </a:defRPr>
            </a:lvl1pPr>
            <a:lvl2pPr marL="179996" indent="-179996">
              <a:lnSpc>
                <a:spcPts val="2400"/>
              </a:lnSpc>
              <a:spcBef>
                <a:spcPts val="700"/>
              </a:spcBef>
              <a:buClr>
                <a:schemeClr val="accent1"/>
              </a:buClr>
              <a:defRPr sz="1700">
                <a:solidFill>
                  <a:schemeClr val="tx2"/>
                </a:solidFill>
                <a:latin typeface="Arial" panose="020B0604020202020204" pitchFamily="34" charset="0"/>
                <a:cs typeface="Arial" panose="020B0604020202020204" pitchFamily="34" charset="0"/>
              </a:defRPr>
            </a:lvl2pPr>
            <a:lvl3pPr marL="359991" indent="-107997">
              <a:lnSpc>
                <a:spcPts val="1900"/>
              </a:lnSpc>
              <a:buClr>
                <a:schemeClr val="accent1"/>
              </a:buClr>
              <a:defRPr sz="1500">
                <a:solidFill>
                  <a:schemeClr val="tx2"/>
                </a:solidFill>
                <a:latin typeface="Arial" panose="020B0604020202020204" pitchFamily="34" charset="0"/>
                <a:cs typeface="Arial" panose="020B0604020202020204" pitchFamily="34" charset="0"/>
              </a:defRPr>
            </a:lvl3pPr>
          </a:lstStyle>
          <a:p>
            <a:pPr lvl="0"/>
            <a:r>
              <a:rPr lang="cs-CZ" dirty="0" err="1"/>
              <a:t>Facercipid</a:t>
            </a:r>
            <a:r>
              <a:rPr lang="cs-CZ" dirty="0"/>
              <a:t> maxim </a:t>
            </a:r>
            <a:r>
              <a:rPr lang="cs-CZ" dirty="0" err="1"/>
              <a:t>ea</a:t>
            </a:r>
            <a:r>
              <a:rPr lang="cs-CZ" dirty="0"/>
              <a:t> </a:t>
            </a:r>
            <a:r>
              <a:rPr lang="cs-CZ" dirty="0" err="1"/>
              <a:t>nonectas</a:t>
            </a:r>
            <a:r>
              <a:rPr lang="cs-CZ" dirty="0"/>
              <a:t> </a:t>
            </a:r>
            <a:r>
              <a:rPr lang="cs-CZ" dirty="0" err="1"/>
              <a:t>venienimint</a:t>
            </a:r>
            <a:r>
              <a:rPr lang="cs-CZ" dirty="0"/>
              <a:t> </a:t>
            </a:r>
            <a:r>
              <a:rPr lang="cs-CZ" dirty="0" err="1"/>
              <a:t>adis</a:t>
            </a:r>
            <a:r>
              <a:rPr lang="cs-CZ" dirty="0"/>
              <a:t> </a:t>
            </a:r>
            <a:r>
              <a:rPr lang="cs-CZ" dirty="0" err="1"/>
              <a:t>sundeles</a:t>
            </a:r>
            <a:r>
              <a:rPr lang="cs-CZ" dirty="0"/>
              <a:t> </a:t>
            </a:r>
            <a:r>
              <a:rPr lang="cs-CZ" dirty="0" err="1"/>
              <a:t>derspis</a:t>
            </a:r>
            <a:r>
              <a:rPr lang="cs-CZ" dirty="0"/>
              <a:t> </a:t>
            </a:r>
            <a:r>
              <a:rPr lang="cs-CZ" dirty="0" err="1"/>
              <a:t>aspid</a:t>
            </a:r>
            <a:r>
              <a:rPr lang="cs-CZ" dirty="0"/>
              <a:t> </a:t>
            </a:r>
            <a:r>
              <a:rPr lang="cs-CZ" dirty="0" err="1"/>
              <a:t>eos</a:t>
            </a:r>
            <a:r>
              <a:rPr lang="cs-CZ" dirty="0"/>
              <a:t> </a:t>
            </a:r>
            <a:r>
              <a:rPr lang="cs-CZ" dirty="0" err="1"/>
              <a:t>auda</a:t>
            </a:r>
            <a:r>
              <a:rPr lang="cs-CZ" dirty="0"/>
              <a:t> non </a:t>
            </a:r>
            <a:r>
              <a:rPr lang="cs-CZ" dirty="0" err="1"/>
              <a:t>nonestiatur</a:t>
            </a:r>
            <a:r>
              <a:rPr lang="cs-CZ" dirty="0"/>
              <a:t> </a:t>
            </a:r>
            <a:r>
              <a:rPr lang="cs-CZ" dirty="0" err="1"/>
              <a:t>acercipid</a:t>
            </a:r>
            <a:r>
              <a:rPr lang="cs-CZ" dirty="0"/>
              <a:t> maxim. </a:t>
            </a:r>
          </a:p>
          <a:p>
            <a:pPr lvl="1"/>
            <a:r>
              <a:rPr lang="cs-CZ" dirty="0"/>
              <a:t>Quis et venimin </a:t>
            </a:r>
            <a:r>
              <a:rPr lang="cs-CZ" dirty="0" err="1"/>
              <a:t>numquam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 </a:t>
            </a:r>
          </a:p>
          <a:p>
            <a:pPr lvl="2"/>
            <a:r>
              <a:rPr lang="cs-CZ" dirty="0"/>
              <a:t>Venimin </a:t>
            </a:r>
            <a:r>
              <a:rPr lang="cs-CZ" dirty="0" err="1"/>
              <a:t>munquam</a:t>
            </a:r>
            <a:r>
              <a:rPr lang="cs-CZ" dirty="0"/>
              <a:t> </a:t>
            </a:r>
            <a:r>
              <a:rPr lang="cs-CZ" dirty="0" err="1"/>
              <a:t>rera</a:t>
            </a:r>
            <a:r>
              <a:rPr lang="cs-CZ" dirty="0"/>
              <a:t> </a:t>
            </a:r>
            <a:r>
              <a:rPr lang="cs-CZ" dirty="0" err="1"/>
              <a:t>cus</a:t>
            </a:r>
            <a:r>
              <a:rPr lang="cs-CZ" dirty="0"/>
              <a:t> </a:t>
            </a:r>
            <a:r>
              <a:rPr lang="cs-CZ" dirty="0" err="1"/>
              <a:t>eliam</a:t>
            </a:r>
            <a:r>
              <a:rPr lang="cs-CZ" dirty="0"/>
              <a:t> et </a:t>
            </a:r>
            <a:r>
              <a:rPr lang="cs-CZ" dirty="0" err="1"/>
              <a:t>et</a:t>
            </a:r>
            <a:r>
              <a:rPr lang="cs-CZ" dirty="0"/>
              <a:t> </a:t>
            </a:r>
            <a:r>
              <a:rPr lang="cs-CZ" dirty="0" err="1"/>
              <a:t>volecusandit</a:t>
            </a:r>
            <a:r>
              <a:rPr lang="cs-CZ" dirty="0"/>
              <a:t>.</a:t>
            </a:r>
          </a:p>
        </p:txBody>
      </p:sp>
    </p:spTree>
    <p:extLst>
      <p:ext uri="{BB962C8B-B14F-4D97-AF65-F5344CB8AC3E}">
        <p14:creationId xmlns:p14="http://schemas.microsoft.com/office/powerpoint/2010/main" val="750586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E9C0C2B6-63DD-828E-E2F4-0B44A9D664AE}"/>
              </a:ext>
            </a:extLst>
          </p:cNvPr>
          <p:cNvPicPr>
            <a:picLocks noChangeAspect="1"/>
          </p:cNvPicPr>
          <p:nvPr userDrawn="1"/>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0" y="0"/>
            <a:ext cx="9144000" cy="6858000"/>
          </a:xfrm>
          <a:prstGeom prst="rect">
            <a:avLst/>
          </a:prstGeom>
        </p:spPr>
      </p:pic>
      <p:sp>
        <p:nvSpPr>
          <p:cNvPr id="2" name="Zástupný nadpis 1">
            <a:extLst>
              <a:ext uri="{FF2B5EF4-FFF2-40B4-BE49-F238E27FC236}">
                <a16:creationId xmlns:a16="http://schemas.microsoft.com/office/drawing/2014/main" id="{63214D28-0DA1-4624-BAB7-B2F6E5DBF6AF}"/>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text 2">
            <a:extLst>
              <a:ext uri="{FF2B5EF4-FFF2-40B4-BE49-F238E27FC236}">
                <a16:creationId xmlns:a16="http://schemas.microsoft.com/office/drawing/2014/main" id="{221DD6FD-91DB-45E3-87DD-112AED868D26}"/>
              </a:ext>
            </a:extLst>
          </p:cNvPr>
          <p:cNvSpPr>
            <a:spLocks noGrp="1"/>
          </p:cNvSpPr>
          <p:nvPr>
            <p:ph type="body" idx="1"/>
          </p:nvPr>
        </p:nvSpPr>
        <p:spPr>
          <a:xfrm>
            <a:off x="1" y="1825625"/>
            <a:ext cx="9136856" cy="4351338"/>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endParaRPr lang="en-GB" dirty="0"/>
          </a:p>
        </p:txBody>
      </p:sp>
      <p:sp>
        <p:nvSpPr>
          <p:cNvPr id="5" name="Zástupný symbol pro zápatí 4">
            <a:extLst>
              <a:ext uri="{FF2B5EF4-FFF2-40B4-BE49-F238E27FC236}">
                <a16:creationId xmlns:a16="http://schemas.microsoft.com/office/drawing/2014/main" id="{40786BE7-A26E-4F3E-9866-CEB10436349D}"/>
              </a:ext>
            </a:extLst>
          </p:cNvPr>
          <p:cNvSpPr>
            <a:spLocks noGrp="1"/>
          </p:cNvSpPr>
          <p:nvPr>
            <p:ph type="ftr" sz="quarter" idx="3"/>
          </p:nvPr>
        </p:nvSpPr>
        <p:spPr>
          <a:xfrm>
            <a:off x="0" y="6311901"/>
            <a:ext cx="3086100" cy="545244"/>
          </a:xfrm>
          <a:prstGeom prst="rect">
            <a:avLst/>
          </a:prstGeom>
        </p:spPr>
        <p:txBody>
          <a:bodyPr vert="horz" lIns="648000" tIns="45720" rIns="0" bIns="144000" rtlCol="0" anchor="b" anchorCtr="0"/>
          <a:lstStyle>
            <a:lvl1pPr algn="l">
              <a:lnSpc>
                <a:spcPts val="1335"/>
              </a:lnSpc>
              <a:defRPr sz="1100">
                <a:solidFill>
                  <a:schemeClr val="accent1"/>
                </a:solidFill>
                <a:latin typeface="Arial" panose="020B0604020202020204" pitchFamily="34" charset="0"/>
                <a:cs typeface="Arial" panose="020B0604020202020204" pitchFamily="34" charset="0"/>
              </a:defRPr>
            </a:lvl1pPr>
          </a:lstStyle>
          <a:p>
            <a:r>
              <a:rPr lang="cs-CZ" dirty="0"/>
              <a:t>Název kapitoly</a:t>
            </a:r>
            <a:endParaRPr lang="en-GB" dirty="0"/>
          </a:p>
        </p:txBody>
      </p:sp>
      <p:sp>
        <p:nvSpPr>
          <p:cNvPr id="6" name="Zástupný symbol pro číslo snímku 5">
            <a:extLst>
              <a:ext uri="{FF2B5EF4-FFF2-40B4-BE49-F238E27FC236}">
                <a16:creationId xmlns:a16="http://schemas.microsoft.com/office/drawing/2014/main" id="{45E8839A-E64B-463B-B902-6C78D4BEF8BE}"/>
              </a:ext>
            </a:extLst>
          </p:cNvPr>
          <p:cNvSpPr>
            <a:spLocks noGrp="1"/>
          </p:cNvSpPr>
          <p:nvPr>
            <p:ph type="sldNum" sz="quarter" idx="4"/>
          </p:nvPr>
        </p:nvSpPr>
        <p:spPr>
          <a:xfrm>
            <a:off x="7079456" y="6300062"/>
            <a:ext cx="2057400" cy="545243"/>
          </a:xfrm>
          <a:prstGeom prst="rect">
            <a:avLst/>
          </a:prstGeom>
        </p:spPr>
        <p:txBody>
          <a:bodyPr vert="horz" lIns="0" tIns="45720" rIns="648000" bIns="144000" rtlCol="0" anchor="b" anchorCtr="0"/>
          <a:lstStyle>
            <a:lvl1pPr algn="r">
              <a:lnSpc>
                <a:spcPts val="1335"/>
              </a:lnSpc>
              <a:defRPr sz="1100" b="1" baseline="0">
                <a:solidFill>
                  <a:schemeClr val="accent1"/>
                </a:solidFill>
                <a:latin typeface="Arial" panose="020B0604020202020204" pitchFamily="34" charset="0"/>
                <a:cs typeface="Arial" panose="020B0604020202020204" pitchFamily="34" charset="0"/>
              </a:defRPr>
            </a:lvl1pPr>
          </a:lstStyle>
          <a:p>
            <a:fld id="{AC30E85F-03A9-4DC3-A879-6F4150C88507}" type="slidenum">
              <a:rPr lang="en-GB" smtClean="0"/>
              <a:pPr/>
              <a:t>‹Nr.›</a:t>
            </a:fld>
            <a:endParaRPr lang="en-GB" dirty="0"/>
          </a:p>
        </p:txBody>
      </p:sp>
    </p:spTree>
    <p:extLst>
      <p:ext uri="{BB962C8B-B14F-4D97-AF65-F5344CB8AC3E}">
        <p14:creationId xmlns:p14="http://schemas.microsoft.com/office/powerpoint/2010/main" val="1449741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3" r:id="rId4"/>
    <p:sldLayoutId id="2147483662" r:id="rId5"/>
    <p:sldLayoutId id="2147483667" r:id="rId6"/>
    <p:sldLayoutId id="2147483668" r:id="rId7"/>
    <p:sldLayoutId id="2147483666" r:id="rId8"/>
    <p:sldLayoutId id="2147483654" r:id="rId9"/>
    <p:sldLayoutId id="2147483663" r:id="rId10"/>
    <p:sldLayoutId id="2147483664" r:id="rId11"/>
    <p:sldLayoutId id="2147483669" r:id="rId12"/>
    <p:sldLayoutId id="2147483670" r:id="rId13"/>
  </p:sldLayoutIdLst>
  <p:hf hdr="0" dt="0"/>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hyperlink" Target="https://psychology.fandom.com/wiki/Maslow's_hierarchy_of_needs" TargetMode="External"/><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20.sv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0.sv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8.xml"/><Relationship Id="rId5" Type="http://schemas.openxmlformats.org/officeDocument/2006/relationships/image" Target="../media/image26.jpg"/><Relationship Id="rId4"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hyperlink" Target="https://www.cdc.gov/nchs/data/icd/ICFoverview_FINALforWHO10Sept.pdf" TargetMode="Externa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hyperlink" Target="https://pixabay.com/" TargetMode="External"/><Relationship Id="rId2" Type="http://schemas.openxmlformats.org/officeDocument/2006/relationships/image" Target="../media/image37.jpeg"/><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hyperlink" Target="https://pixabay.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hyperlink" Target="https://pixabay.co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hyperlink" Target="https://pixabay.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4A7DDF12-B719-4928-AC12-F785D199D47F}"/>
              </a:ext>
            </a:extLst>
          </p:cNvPr>
          <p:cNvSpPr>
            <a:spLocks noGrp="1"/>
          </p:cNvSpPr>
          <p:nvPr>
            <p:ph type="ctrTitle"/>
          </p:nvPr>
        </p:nvSpPr>
        <p:spPr/>
        <p:txBody>
          <a:bodyPr anchor="ctr"/>
          <a:lstStyle/>
          <a:p>
            <a:r>
              <a:rPr lang="cs-CZ" sz="3600" dirty="0"/>
              <a:t>People with physical disabilities</a:t>
            </a:r>
            <a:br>
              <a:rPr lang="cs-CZ" sz="3600" dirty="0"/>
            </a:br>
            <a:endParaRPr lang="cs-CZ" dirty="0"/>
          </a:p>
        </p:txBody>
      </p:sp>
      <p:sp>
        <p:nvSpPr>
          <p:cNvPr id="3" name="Zástupný text 2">
            <a:extLst>
              <a:ext uri="{FF2B5EF4-FFF2-40B4-BE49-F238E27FC236}">
                <a16:creationId xmlns:a16="http://schemas.microsoft.com/office/drawing/2014/main" id="{A8070C48-7B3A-47A4-B80C-312EC55E3EFB}"/>
              </a:ext>
            </a:extLst>
          </p:cNvPr>
          <p:cNvSpPr>
            <a:spLocks noGrp="1"/>
          </p:cNvSpPr>
          <p:nvPr>
            <p:ph type="body" sz="quarter" idx="14"/>
          </p:nvPr>
        </p:nvSpPr>
        <p:spPr>
          <a:xfrm>
            <a:off x="4569617" y="4003491"/>
            <a:ext cx="234888" cy="260793"/>
          </a:xfrm>
        </p:spPr>
        <p:txBody>
          <a:bodyPr/>
          <a:lstStyle/>
          <a:p>
            <a:r>
              <a:rPr lang="de-DE" dirty="0"/>
              <a:t>00</a:t>
            </a:r>
            <a:endParaRPr lang="en-GB" dirty="0"/>
          </a:p>
        </p:txBody>
      </p:sp>
      <p:sp>
        <p:nvSpPr>
          <p:cNvPr id="4" name="Zástupný text 3">
            <a:extLst>
              <a:ext uri="{FF2B5EF4-FFF2-40B4-BE49-F238E27FC236}">
                <a16:creationId xmlns:a16="http://schemas.microsoft.com/office/drawing/2014/main" id="{62703F81-5C0F-4E59-AAA3-6E6C6D52582C}"/>
              </a:ext>
            </a:extLst>
          </p:cNvPr>
          <p:cNvSpPr>
            <a:spLocks noGrp="1"/>
          </p:cNvSpPr>
          <p:nvPr>
            <p:ph type="body" sz="quarter" idx="16"/>
          </p:nvPr>
        </p:nvSpPr>
        <p:spPr>
          <a:xfrm>
            <a:off x="4838917" y="4003490"/>
            <a:ext cx="234887" cy="260793"/>
          </a:xfrm>
        </p:spPr>
        <p:txBody>
          <a:bodyPr/>
          <a:lstStyle/>
          <a:p>
            <a:r>
              <a:rPr lang="de-DE" dirty="0"/>
              <a:t>00</a:t>
            </a:r>
            <a:endParaRPr lang="en-GB" dirty="0"/>
          </a:p>
        </p:txBody>
      </p:sp>
      <p:sp>
        <p:nvSpPr>
          <p:cNvPr id="5" name="Zástupný text 4">
            <a:extLst>
              <a:ext uri="{FF2B5EF4-FFF2-40B4-BE49-F238E27FC236}">
                <a16:creationId xmlns:a16="http://schemas.microsoft.com/office/drawing/2014/main" id="{93153CB7-257E-42F3-8844-6080AEA0683D}"/>
              </a:ext>
            </a:extLst>
          </p:cNvPr>
          <p:cNvSpPr>
            <a:spLocks noGrp="1"/>
          </p:cNvSpPr>
          <p:nvPr>
            <p:ph type="body" sz="quarter" idx="17"/>
          </p:nvPr>
        </p:nvSpPr>
        <p:spPr>
          <a:xfrm>
            <a:off x="5108216" y="4003493"/>
            <a:ext cx="597028" cy="260793"/>
          </a:xfrm>
        </p:spPr>
        <p:txBody>
          <a:bodyPr/>
          <a:lstStyle/>
          <a:p>
            <a:r>
              <a:rPr lang="de-DE" dirty="0"/>
              <a:t>0000</a:t>
            </a:r>
            <a:endParaRPr lang="en-GB" dirty="0"/>
          </a:p>
        </p:txBody>
      </p:sp>
      <p:sp>
        <p:nvSpPr>
          <p:cNvPr id="6" name="Zástupný obsah 5">
            <a:extLst>
              <a:ext uri="{FF2B5EF4-FFF2-40B4-BE49-F238E27FC236}">
                <a16:creationId xmlns:a16="http://schemas.microsoft.com/office/drawing/2014/main" id="{2F32F526-0F68-4D27-AC42-431F4A79F8E3}"/>
              </a:ext>
            </a:extLst>
          </p:cNvPr>
          <p:cNvSpPr>
            <a:spLocks noGrp="1"/>
          </p:cNvSpPr>
          <p:nvPr>
            <p:ph idx="1"/>
          </p:nvPr>
        </p:nvSpPr>
        <p:spPr/>
        <p:txBody>
          <a:bodyPr/>
          <a:lstStyle/>
          <a:p>
            <a:r>
              <a:rPr lang="de-DE" dirty="0"/>
              <a:t>Name </a:t>
            </a:r>
            <a:r>
              <a:rPr lang="de-DE" dirty="0" err="1"/>
              <a:t>of</a:t>
            </a:r>
            <a:r>
              <a:rPr lang="de-DE" dirty="0"/>
              <a:t> </a:t>
            </a:r>
            <a:r>
              <a:rPr lang="de-DE" dirty="0" err="1"/>
              <a:t>Lecturer</a:t>
            </a:r>
            <a:endParaRPr lang="en-GB" dirty="0"/>
          </a:p>
          <a:p>
            <a:pPr lvl="1"/>
            <a:r>
              <a:rPr lang="de-DE" dirty="0"/>
              <a:t>Institution </a:t>
            </a:r>
            <a:r>
              <a:rPr lang="de-DE" dirty="0" err="1"/>
              <a:t>of</a:t>
            </a:r>
            <a:r>
              <a:rPr lang="de-DE" dirty="0"/>
              <a:t> </a:t>
            </a:r>
            <a:r>
              <a:rPr lang="de-DE" dirty="0" err="1"/>
              <a:t>Lecturer</a:t>
            </a:r>
            <a:endParaRPr lang="en-GB" dirty="0"/>
          </a:p>
        </p:txBody>
      </p:sp>
    </p:spTree>
    <p:extLst>
      <p:ext uri="{BB962C8B-B14F-4D97-AF65-F5344CB8AC3E}">
        <p14:creationId xmlns:p14="http://schemas.microsoft.com/office/powerpoint/2010/main" val="3271173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10</a:t>
            </a:fld>
            <a:endParaRPr lang="en-GB" dirty="0"/>
          </a:p>
        </p:txBody>
      </p:sp>
      <p:graphicFrame>
        <p:nvGraphicFramePr>
          <p:cNvPr id="5" name="Diagram 4">
            <a:extLst>
              <a:ext uri="{FF2B5EF4-FFF2-40B4-BE49-F238E27FC236}">
                <a16:creationId xmlns:a16="http://schemas.microsoft.com/office/drawing/2014/main" id="{7EFC3051-E612-8BE9-6526-4295FF5C0338}"/>
              </a:ext>
            </a:extLst>
          </p:cNvPr>
          <p:cNvGraphicFramePr/>
          <p:nvPr>
            <p:extLst>
              <p:ext uri="{D42A27DB-BD31-4B8C-83A1-F6EECF244321}">
                <p14:modId xmlns:p14="http://schemas.microsoft.com/office/powerpoint/2010/main" val="2884853819"/>
              </p:ext>
            </p:extLst>
          </p:nvPr>
        </p:nvGraphicFramePr>
        <p:xfrm>
          <a:off x="7144" y="12695"/>
          <a:ext cx="9129713" cy="68453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8947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11</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358828" y="888603"/>
            <a:ext cx="8650856" cy="627059"/>
          </a:xfrm>
        </p:spPr>
        <p:txBody>
          <a:bodyPr/>
          <a:lstStyle/>
          <a:p>
            <a:r>
              <a:rPr lang="cs-CZ" dirty="0" err="1"/>
              <a:t>Possible</a:t>
            </a:r>
            <a:r>
              <a:rPr lang="cs-CZ" dirty="0"/>
              <a:t> </a:t>
            </a:r>
            <a:r>
              <a:rPr lang="cs-CZ" dirty="0" err="1"/>
              <a:t>bahavoural</a:t>
            </a:r>
            <a:r>
              <a:rPr lang="cs-CZ" dirty="0"/>
              <a:t> </a:t>
            </a:r>
            <a:r>
              <a:rPr lang="cs-CZ" dirty="0" err="1"/>
              <a:t>references</a:t>
            </a:r>
            <a:r>
              <a:rPr lang="cs-CZ" dirty="0"/>
              <a:t> and </a:t>
            </a:r>
            <a:r>
              <a:rPr lang="cs-CZ" dirty="0" err="1"/>
              <a:t>challenges</a:t>
            </a:r>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471487" y="2483950"/>
            <a:ext cx="8201026" cy="4005750"/>
          </a:xfrm>
        </p:spPr>
        <p:txBody>
          <a:bodyPr>
            <a:normAutofit fontScale="92500" lnSpcReduction="10000"/>
          </a:bodyPr>
          <a:lstStyle/>
          <a:p>
            <a:pPr marL="214313" indent="-214313" algn="just">
              <a:lnSpc>
                <a:spcPct val="107000"/>
              </a:lnSpc>
              <a:spcBef>
                <a:spcPts val="600"/>
              </a:spcBef>
              <a:spcAft>
                <a:spcPts val="450"/>
              </a:spcAft>
              <a:buFont typeface="Arial" panose="020B0604020202020204" pitchFamily="34" charset="0"/>
              <a:buChar char="•"/>
            </a:pPr>
            <a:r>
              <a:rPr lang="en-GB" sz="2400" dirty="0">
                <a:latin typeface="Calibri" panose="020F0502020204030204" pitchFamily="34" charset="0"/>
                <a:ea typeface="Times New Roman" panose="02020603050405020304" pitchFamily="18" charset="0"/>
                <a:cs typeface="Calibri" panose="020F0502020204030204" pitchFamily="34" charset="0"/>
              </a:rPr>
              <a:t>They may be reliant on others to provide their care;</a:t>
            </a:r>
            <a:endParaRPr lang="cs-CZ" sz="2400" dirty="0">
              <a:latin typeface="Calibri" panose="020F0502020204030204" pitchFamily="34" charset="0"/>
              <a:ea typeface="Calibri" panose="020F0502020204030204" pitchFamily="34" charset="0"/>
              <a:cs typeface="Arial" panose="020B0604020202020204" pitchFamily="34" charset="0"/>
            </a:endParaRPr>
          </a:p>
          <a:p>
            <a:pPr marL="214313" indent="-214313" algn="just">
              <a:lnSpc>
                <a:spcPct val="107000"/>
              </a:lnSpc>
              <a:spcBef>
                <a:spcPts val="600"/>
              </a:spcBef>
              <a:spcAft>
                <a:spcPts val="450"/>
              </a:spcAft>
              <a:buFont typeface="Arial" panose="020B0604020202020204" pitchFamily="34" charset="0"/>
              <a:buChar char="•"/>
            </a:pPr>
            <a:r>
              <a:rPr lang="en-GB" sz="2400" dirty="0">
                <a:latin typeface="Calibri" panose="020F0502020204030204" pitchFamily="34" charset="0"/>
                <a:ea typeface="Times New Roman" panose="02020603050405020304" pitchFamily="18" charset="0"/>
                <a:cs typeface="Calibri" panose="020F0502020204030204" pitchFamily="34" charset="0"/>
              </a:rPr>
              <a:t>They are not able to work and support themselves financially;</a:t>
            </a:r>
            <a:endParaRPr lang="cs-CZ" sz="2400" dirty="0">
              <a:latin typeface="Calibri" panose="020F0502020204030204" pitchFamily="34" charset="0"/>
              <a:ea typeface="Calibri" panose="020F0502020204030204" pitchFamily="34" charset="0"/>
              <a:cs typeface="Arial" panose="020B0604020202020204" pitchFamily="34" charset="0"/>
            </a:endParaRPr>
          </a:p>
          <a:p>
            <a:pPr marL="214313" indent="-214313" algn="just">
              <a:lnSpc>
                <a:spcPct val="107000"/>
              </a:lnSpc>
              <a:spcBef>
                <a:spcPts val="600"/>
              </a:spcBef>
              <a:spcAft>
                <a:spcPts val="450"/>
              </a:spcAft>
              <a:buFont typeface="Arial" panose="020B0604020202020204" pitchFamily="34" charset="0"/>
              <a:buChar char="•"/>
            </a:pPr>
            <a:r>
              <a:rPr lang="en-GB" sz="2400" dirty="0">
                <a:latin typeface="Calibri" panose="020F0502020204030204" pitchFamily="34" charset="0"/>
                <a:ea typeface="Times New Roman" panose="02020603050405020304" pitchFamily="18" charset="0"/>
                <a:cs typeface="Calibri" panose="020F0502020204030204" pitchFamily="34" charset="0"/>
              </a:rPr>
              <a:t>They lack opportunities for socialisation and civic activation; </a:t>
            </a:r>
            <a:endParaRPr lang="cs-CZ" sz="2400" dirty="0">
              <a:latin typeface="Calibri" panose="020F0502020204030204" pitchFamily="34" charset="0"/>
              <a:ea typeface="Calibri" panose="020F0502020204030204" pitchFamily="34" charset="0"/>
              <a:cs typeface="Arial" panose="020B0604020202020204" pitchFamily="34" charset="0"/>
            </a:endParaRPr>
          </a:p>
          <a:p>
            <a:pPr marL="214313" indent="-214313" algn="just">
              <a:lnSpc>
                <a:spcPct val="107000"/>
              </a:lnSpc>
              <a:spcBef>
                <a:spcPts val="600"/>
              </a:spcBef>
              <a:spcAft>
                <a:spcPts val="450"/>
              </a:spcAft>
              <a:buFont typeface="Arial" panose="020B0604020202020204" pitchFamily="34" charset="0"/>
              <a:buChar char="•"/>
            </a:pPr>
            <a:r>
              <a:rPr lang="en-GB" sz="2400" dirty="0">
                <a:latin typeface="Calibri" panose="020F0502020204030204" pitchFamily="34" charset="0"/>
                <a:ea typeface="Times New Roman" panose="02020603050405020304" pitchFamily="18" charset="0"/>
                <a:cs typeface="Calibri" panose="020F0502020204030204" pitchFamily="34" charset="0"/>
              </a:rPr>
              <a:t>Their engagement in different situations is limited due to equipment such as a wheelchair, which can be embarrassing for others; </a:t>
            </a:r>
            <a:endParaRPr lang="cs-CZ" sz="2400" dirty="0">
              <a:latin typeface="Calibri" panose="020F0502020204030204" pitchFamily="34" charset="0"/>
              <a:ea typeface="Calibri" panose="020F0502020204030204" pitchFamily="34" charset="0"/>
              <a:cs typeface="Arial" panose="020B0604020202020204" pitchFamily="34" charset="0"/>
            </a:endParaRPr>
          </a:p>
          <a:p>
            <a:pPr marL="214313" indent="-214313" algn="just">
              <a:lnSpc>
                <a:spcPct val="107000"/>
              </a:lnSpc>
              <a:spcBef>
                <a:spcPts val="600"/>
              </a:spcBef>
              <a:spcAft>
                <a:spcPts val="450"/>
              </a:spcAft>
              <a:buFont typeface="Arial" panose="020B0604020202020204" pitchFamily="34" charset="0"/>
              <a:buChar char="•"/>
            </a:pPr>
            <a:r>
              <a:rPr lang="en-GB" sz="2400" dirty="0">
                <a:latin typeface="Calibri" panose="020F0502020204030204" pitchFamily="34" charset="0"/>
                <a:ea typeface="Times New Roman" panose="02020603050405020304" pitchFamily="18" charset="0"/>
                <a:cs typeface="Calibri" panose="020F0502020204030204" pitchFamily="34" charset="0"/>
              </a:rPr>
              <a:t>They are restricted in participation in work, housing and intimate relationships;</a:t>
            </a:r>
            <a:endParaRPr lang="cs-CZ" sz="2400" dirty="0">
              <a:latin typeface="Calibri" panose="020F0502020204030204" pitchFamily="34" charset="0"/>
              <a:ea typeface="Calibri" panose="020F0502020204030204" pitchFamily="34" charset="0"/>
              <a:cs typeface="Arial" panose="020B0604020202020204" pitchFamily="34" charset="0"/>
            </a:endParaRPr>
          </a:p>
          <a:p>
            <a:pPr marL="214313" indent="-214313" algn="just">
              <a:lnSpc>
                <a:spcPct val="107000"/>
              </a:lnSpc>
              <a:spcBef>
                <a:spcPts val="600"/>
              </a:spcBef>
              <a:spcAft>
                <a:spcPts val="450"/>
              </a:spcAft>
              <a:buFont typeface="Arial" panose="020B0604020202020204" pitchFamily="34" charset="0"/>
              <a:buChar char="•"/>
            </a:pPr>
            <a:r>
              <a:rPr lang="en-GB" sz="2400" dirty="0">
                <a:latin typeface="Calibri" panose="020F0502020204030204" pitchFamily="34" charset="0"/>
                <a:ea typeface="Times New Roman" panose="02020603050405020304" pitchFamily="18" charset="0"/>
                <a:cs typeface="Calibri" panose="020F0502020204030204" pitchFamily="34" charset="0"/>
              </a:rPr>
              <a:t>They perceive a lower health-related and global quality of life than a reference group. </a:t>
            </a:r>
            <a:endParaRPr lang="cs-CZ" sz="2400" dirty="0">
              <a:latin typeface="Calibri" panose="020F0502020204030204" pitchFamily="34" charset="0"/>
              <a:ea typeface="Calibri" panose="020F0502020204030204" pitchFamily="34" charset="0"/>
              <a:cs typeface="Arial" panose="020B0604020202020204" pitchFamily="34" charset="0"/>
            </a:endParaRPr>
          </a:p>
          <a:p>
            <a:endParaRPr lang="cs-CZ" sz="3600" dirty="0"/>
          </a:p>
        </p:txBody>
      </p:sp>
    </p:spTree>
    <p:extLst>
      <p:ext uri="{BB962C8B-B14F-4D97-AF65-F5344CB8AC3E}">
        <p14:creationId xmlns:p14="http://schemas.microsoft.com/office/powerpoint/2010/main" val="15839942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a:extLst>
              <a:ext uri="{FF2B5EF4-FFF2-40B4-BE49-F238E27FC236}">
                <a16:creationId xmlns:a16="http://schemas.microsoft.com/office/drawing/2014/main" id="{E45759E3-9777-46E7-B766-8DD5242A86C8}"/>
              </a:ext>
            </a:extLst>
          </p:cNvPr>
          <p:cNvSpPr>
            <a:spLocks noGrp="1"/>
          </p:cNvSpPr>
          <p:nvPr>
            <p:ph type="title"/>
          </p:nvPr>
        </p:nvSpPr>
        <p:spPr>
          <a:xfrm>
            <a:off x="527500" y="951187"/>
            <a:ext cx="8045054" cy="484585"/>
          </a:xfrm>
        </p:spPr>
        <p:txBody>
          <a:bodyPr anchor="t">
            <a:normAutofit/>
          </a:bodyPr>
          <a:lstStyle/>
          <a:p>
            <a:r>
              <a:rPr lang="cs-CZ" sz="3600" dirty="0" err="1"/>
              <a:t>Human</a:t>
            </a:r>
            <a:r>
              <a:rPr lang="cs-CZ" sz="3600" dirty="0"/>
              <a:t> </a:t>
            </a:r>
            <a:r>
              <a:rPr lang="cs-CZ" sz="3600" dirty="0" err="1"/>
              <a:t>Needs</a:t>
            </a:r>
            <a:endParaRPr lang="en-GB" sz="3600" dirty="0"/>
          </a:p>
        </p:txBody>
      </p:sp>
      <p:sp>
        <p:nvSpPr>
          <p:cNvPr id="6" name="Zástupný obsah 5">
            <a:extLst>
              <a:ext uri="{FF2B5EF4-FFF2-40B4-BE49-F238E27FC236}">
                <a16:creationId xmlns:a16="http://schemas.microsoft.com/office/drawing/2014/main" id="{5A643A00-C710-432C-8712-00C2466FC982}"/>
              </a:ext>
            </a:extLst>
          </p:cNvPr>
          <p:cNvSpPr>
            <a:spLocks noGrp="1"/>
          </p:cNvSpPr>
          <p:nvPr>
            <p:ph sz="half" idx="2"/>
          </p:nvPr>
        </p:nvSpPr>
        <p:spPr>
          <a:xfrm>
            <a:off x="486000" y="1712686"/>
            <a:ext cx="3936207" cy="4865914"/>
          </a:xfrm>
        </p:spPr>
        <p:txBody>
          <a:bodyPr>
            <a:normAutofit fontScale="92500" lnSpcReduction="10000"/>
          </a:bodyPr>
          <a:lstStyle/>
          <a:p>
            <a:pPr marL="477900" lvl="1" indent="-342900">
              <a:lnSpc>
                <a:spcPct val="100000"/>
              </a:lnSpc>
            </a:pPr>
            <a:r>
              <a:rPr lang="cs-CZ" sz="2000" b="1" dirty="0" err="1"/>
              <a:t>Physical</a:t>
            </a:r>
            <a:r>
              <a:rPr lang="cs-CZ" sz="2000" b="1" dirty="0"/>
              <a:t> </a:t>
            </a:r>
            <a:r>
              <a:rPr lang="cs-CZ" sz="2000" b="1" dirty="0" err="1"/>
              <a:t>aspects</a:t>
            </a:r>
            <a:r>
              <a:rPr lang="cs-CZ" sz="2000" b="1" dirty="0"/>
              <a:t> </a:t>
            </a:r>
            <a:r>
              <a:rPr lang="cs-CZ" sz="2000" dirty="0"/>
              <a:t>(food, </a:t>
            </a:r>
            <a:r>
              <a:rPr lang="cs-CZ" sz="2000" dirty="0" err="1"/>
              <a:t>shelter</a:t>
            </a:r>
            <a:r>
              <a:rPr lang="cs-CZ" sz="2000" dirty="0"/>
              <a:t>, </a:t>
            </a:r>
            <a:r>
              <a:rPr lang="cs-CZ" sz="2000" dirty="0" err="1"/>
              <a:t>safety</a:t>
            </a:r>
            <a:r>
              <a:rPr lang="cs-CZ" sz="2000" dirty="0"/>
              <a:t>, </a:t>
            </a:r>
            <a:r>
              <a:rPr lang="cs-CZ" sz="2000" dirty="0" err="1"/>
              <a:t>health</a:t>
            </a:r>
            <a:r>
              <a:rPr lang="cs-CZ" sz="2000" dirty="0"/>
              <a:t> care and </a:t>
            </a:r>
            <a:r>
              <a:rPr lang="cs-CZ" sz="2000" dirty="0" err="1"/>
              <a:t>protection</a:t>
            </a:r>
            <a:r>
              <a:rPr lang="cs-CZ" sz="2000" dirty="0"/>
              <a:t>)</a:t>
            </a:r>
          </a:p>
          <a:p>
            <a:pPr marL="477900" lvl="1" indent="-342900">
              <a:lnSpc>
                <a:spcPct val="100000"/>
              </a:lnSpc>
            </a:pPr>
            <a:r>
              <a:rPr lang="cs-CZ" sz="2000" b="1" dirty="0" err="1"/>
              <a:t>Personal</a:t>
            </a:r>
            <a:r>
              <a:rPr lang="cs-CZ" sz="2000" b="1" dirty="0"/>
              <a:t> </a:t>
            </a:r>
            <a:r>
              <a:rPr lang="cs-CZ" sz="2000" b="1" dirty="0" err="1"/>
              <a:t>fulfilment</a:t>
            </a:r>
            <a:r>
              <a:rPr lang="cs-CZ" sz="2000" b="1" dirty="0"/>
              <a:t> </a:t>
            </a:r>
            <a:r>
              <a:rPr lang="cs-CZ" sz="2000" dirty="0"/>
              <a:t>(</a:t>
            </a:r>
            <a:r>
              <a:rPr lang="cs-CZ" sz="2000" dirty="0" err="1"/>
              <a:t>education</a:t>
            </a:r>
            <a:r>
              <a:rPr lang="cs-CZ" sz="2000" dirty="0"/>
              <a:t>, rest, </a:t>
            </a:r>
            <a:r>
              <a:rPr lang="cs-CZ" sz="2000" dirty="0" err="1"/>
              <a:t>values</a:t>
            </a:r>
            <a:r>
              <a:rPr lang="cs-CZ" sz="2000" dirty="0"/>
              <a:t>, </a:t>
            </a:r>
            <a:r>
              <a:rPr lang="cs-CZ" sz="2000" dirty="0" err="1"/>
              <a:t>aesthetics</a:t>
            </a:r>
            <a:r>
              <a:rPr lang="cs-CZ" sz="2000" dirty="0"/>
              <a:t>, religion, </a:t>
            </a:r>
            <a:r>
              <a:rPr lang="cs-CZ" sz="2000" dirty="0" err="1"/>
              <a:t>achievement</a:t>
            </a:r>
            <a:r>
              <a:rPr lang="cs-CZ" sz="2000" dirty="0"/>
              <a:t>)</a:t>
            </a:r>
          </a:p>
          <a:p>
            <a:pPr marL="477900" lvl="1" indent="-342900">
              <a:lnSpc>
                <a:spcPct val="100000"/>
              </a:lnSpc>
            </a:pPr>
            <a:r>
              <a:rPr lang="cs-CZ" sz="2000" b="1" dirty="0" err="1"/>
              <a:t>Emotional</a:t>
            </a:r>
            <a:r>
              <a:rPr lang="cs-CZ" sz="2000" b="1" dirty="0"/>
              <a:t> </a:t>
            </a:r>
            <a:r>
              <a:rPr lang="cs-CZ" sz="2000" b="1" dirty="0" err="1"/>
              <a:t>needs</a:t>
            </a:r>
            <a:r>
              <a:rPr lang="cs-CZ" sz="2000" b="1" dirty="0"/>
              <a:t> </a:t>
            </a:r>
            <a:r>
              <a:rPr lang="cs-CZ" sz="2000" dirty="0"/>
              <a:t>(</a:t>
            </a:r>
            <a:r>
              <a:rPr lang="cs-CZ" sz="2000" dirty="0" err="1"/>
              <a:t>sense</a:t>
            </a:r>
            <a:r>
              <a:rPr lang="cs-CZ" sz="2000" dirty="0"/>
              <a:t> </a:t>
            </a:r>
            <a:r>
              <a:rPr lang="cs-CZ" sz="2000" dirty="0" err="1"/>
              <a:t>of</a:t>
            </a:r>
            <a:r>
              <a:rPr lang="cs-CZ" sz="2000" dirty="0"/>
              <a:t> </a:t>
            </a:r>
            <a:r>
              <a:rPr lang="cs-CZ" sz="2000" dirty="0" err="1"/>
              <a:t>belonging</a:t>
            </a:r>
            <a:r>
              <a:rPr lang="cs-CZ" sz="2000" dirty="0"/>
              <a:t>, </a:t>
            </a:r>
            <a:r>
              <a:rPr lang="cs-CZ" sz="2000" dirty="0" err="1"/>
              <a:t>mutual</a:t>
            </a:r>
            <a:r>
              <a:rPr lang="cs-CZ" sz="2000" dirty="0"/>
              <a:t> care, </a:t>
            </a:r>
            <a:r>
              <a:rPr lang="cs-CZ" sz="2000" dirty="0" err="1"/>
              <a:t>community</a:t>
            </a:r>
            <a:r>
              <a:rPr lang="cs-CZ" sz="2000" dirty="0"/>
              <a:t>)</a:t>
            </a:r>
          </a:p>
          <a:p>
            <a:pPr marL="477900" lvl="1" indent="-342900">
              <a:lnSpc>
                <a:spcPct val="100000"/>
              </a:lnSpc>
            </a:pPr>
            <a:r>
              <a:rPr lang="cs-CZ" sz="2000" b="1" dirty="0" err="1"/>
              <a:t>Self-concept</a:t>
            </a:r>
            <a:r>
              <a:rPr lang="cs-CZ" sz="2000" dirty="0"/>
              <a:t> (</a:t>
            </a:r>
            <a:r>
              <a:rPr lang="cs-CZ" sz="2000" dirty="0" err="1"/>
              <a:t>self-confidence</a:t>
            </a:r>
            <a:r>
              <a:rPr lang="cs-CZ" sz="2000" dirty="0"/>
              <a:t>, </a:t>
            </a:r>
            <a:r>
              <a:rPr lang="cs-CZ" sz="2000" dirty="0" err="1"/>
              <a:t>self-esteem</a:t>
            </a:r>
            <a:r>
              <a:rPr lang="cs-CZ" sz="2000" dirty="0"/>
              <a:t>, </a:t>
            </a:r>
            <a:r>
              <a:rPr lang="cs-CZ" sz="2000" dirty="0" err="1"/>
              <a:t>personal</a:t>
            </a:r>
            <a:r>
              <a:rPr lang="cs-CZ" sz="2000" dirty="0"/>
              <a:t> identity) (</a:t>
            </a:r>
            <a:r>
              <a:rPr lang="cs-CZ" sz="2000" dirty="0" err="1"/>
              <a:t>Barker</a:t>
            </a:r>
            <a:r>
              <a:rPr lang="cs-CZ" sz="2000" dirty="0"/>
              <a:t>, 2003)</a:t>
            </a:r>
          </a:p>
          <a:p>
            <a:pPr marL="477900" lvl="1" indent="-342900">
              <a:lnSpc>
                <a:spcPct val="100000"/>
              </a:lnSpc>
            </a:pPr>
            <a:r>
              <a:rPr lang="cs-CZ" sz="2000" b="1" dirty="0" err="1"/>
              <a:t>Celebration</a:t>
            </a:r>
            <a:r>
              <a:rPr lang="cs-CZ" sz="2000" b="1" dirty="0"/>
              <a:t> and </a:t>
            </a:r>
            <a:r>
              <a:rPr lang="cs-CZ" sz="2000" b="1" dirty="0" err="1"/>
              <a:t>mourning</a:t>
            </a:r>
            <a:r>
              <a:rPr lang="cs-CZ" sz="2000" b="1" dirty="0"/>
              <a:t>, integrity, interdependence, play and </a:t>
            </a:r>
            <a:r>
              <a:rPr lang="cs-CZ" sz="2000" b="1" dirty="0" err="1"/>
              <a:t>spiritual</a:t>
            </a:r>
            <a:r>
              <a:rPr lang="cs-CZ" sz="2000" b="1" dirty="0"/>
              <a:t> </a:t>
            </a:r>
            <a:r>
              <a:rPr lang="cs-CZ" sz="2000" b="1" dirty="0" err="1"/>
              <a:t>sharing</a:t>
            </a:r>
            <a:r>
              <a:rPr lang="cs-CZ" sz="2000" b="1" dirty="0"/>
              <a:t> </a:t>
            </a:r>
            <a:r>
              <a:rPr lang="cs-CZ" sz="2000" dirty="0"/>
              <a:t>(Rosenberg, 2012)</a:t>
            </a:r>
            <a:endParaRPr lang="en-GB" sz="2000" dirty="0"/>
          </a:p>
        </p:txBody>
      </p:sp>
      <p:pic>
        <p:nvPicPr>
          <p:cNvPr id="1026" name="Picture 2" descr="Zobrazit zdrojový obrázek">
            <a:extLst>
              <a:ext uri="{FF2B5EF4-FFF2-40B4-BE49-F238E27FC236}">
                <a16:creationId xmlns:a16="http://schemas.microsoft.com/office/drawing/2014/main" id="{0694BD7F-4067-7FC7-3C86-17E611FB87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463603" y="1511300"/>
            <a:ext cx="4404532" cy="3384551"/>
          </a:xfrm>
          <a:prstGeom prst="rect">
            <a:avLst/>
          </a:prstGeom>
          <a:solidFill>
            <a:srgbClr val="FFFFFF"/>
          </a:solidFill>
        </p:spPr>
      </p:pic>
      <p:sp>
        <p:nvSpPr>
          <p:cNvPr id="3" name="Zástupný symbol pro číslo snímku 2">
            <a:extLst>
              <a:ext uri="{FF2B5EF4-FFF2-40B4-BE49-F238E27FC236}">
                <a16:creationId xmlns:a16="http://schemas.microsoft.com/office/drawing/2014/main" id="{BEAE0C32-F64B-4DE6-A71A-0F3DA811D996}"/>
              </a:ext>
            </a:extLst>
          </p:cNvPr>
          <p:cNvSpPr>
            <a:spLocks noGrp="1"/>
          </p:cNvSpPr>
          <p:nvPr>
            <p:ph type="sldNum" sz="quarter" idx="12"/>
          </p:nvPr>
        </p:nvSpPr>
        <p:spPr>
          <a:xfrm>
            <a:off x="7079456" y="5582293"/>
            <a:ext cx="2057400" cy="408932"/>
          </a:xfrm>
        </p:spPr>
        <p:txBody>
          <a:bodyPr anchor="b">
            <a:normAutofit/>
          </a:bodyPr>
          <a:lstStyle/>
          <a:p>
            <a:pPr>
              <a:spcAft>
                <a:spcPts val="450"/>
              </a:spcAft>
            </a:pPr>
            <a:fld id="{AC30E85F-03A9-4DC3-A879-6F4150C88507}" type="slidenum">
              <a:rPr lang="en-GB" smtClean="0"/>
              <a:pPr>
                <a:spcAft>
                  <a:spcPts val="450"/>
                </a:spcAft>
              </a:pPr>
              <a:t>12</a:t>
            </a:fld>
            <a:endParaRPr lang="en-GB"/>
          </a:p>
        </p:txBody>
      </p:sp>
      <p:sp>
        <p:nvSpPr>
          <p:cNvPr id="1035" name="Content Placeholder 7">
            <a:extLst>
              <a:ext uri="{FF2B5EF4-FFF2-40B4-BE49-F238E27FC236}">
                <a16:creationId xmlns:a16="http://schemas.microsoft.com/office/drawing/2014/main" id="{47C14ADF-3A9D-E25B-8176-389D7155D242}"/>
              </a:ext>
            </a:extLst>
          </p:cNvPr>
          <p:cNvSpPr>
            <a:spLocks noGrp="1"/>
          </p:cNvSpPr>
          <p:nvPr>
            <p:ph idx="18"/>
          </p:nvPr>
        </p:nvSpPr>
        <p:spPr>
          <a:xfrm>
            <a:off x="4594847" y="5717778"/>
            <a:ext cx="3936207" cy="273447"/>
          </a:xfrm>
        </p:spPr>
        <p:txBody>
          <a:bodyPr/>
          <a:lstStyle/>
          <a:p>
            <a:r>
              <a:rPr lang="cs-CZ" dirty="0" err="1">
                <a:hlinkClick r:id="rId3"/>
              </a:rPr>
              <a:t>Maslow's</a:t>
            </a:r>
            <a:r>
              <a:rPr lang="cs-CZ" dirty="0">
                <a:hlinkClick r:id="rId3"/>
              </a:rPr>
              <a:t> hierarchy </a:t>
            </a:r>
            <a:r>
              <a:rPr lang="cs-CZ" dirty="0" err="1">
                <a:hlinkClick r:id="rId3"/>
              </a:rPr>
              <a:t>of</a:t>
            </a:r>
            <a:r>
              <a:rPr lang="cs-CZ" dirty="0">
                <a:hlinkClick r:id="rId3"/>
              </a:rPr>
              <a:t> </a:t>
            </a:r>
            <a:r>
              <a:rPr lang="cs-CZ" dirty="0" err="1">
                <a:hlinkClick r:id="rId3"/>
              </a:rPr>
              <a:t>needs</a:t>
            </a:r>
            <a:r>
              <a:rPr lang="cs-CZ" dirty="0">
                <a:hlinkClick r:id="rId3"/>
              </a:rPr>
              <a:t> | Psychology Wiki | </a:t>
            </a:r>
            <a:r>
              <a:rPr lang="cs-CZ" dirty="0" err="1">
                <a:hlinkClick r:id="rId3"/>
              </a:rPr>
              <a:t>Fandom</a:t>
            </a:r>
            <a:endParaRPr lang="en-US" dirty="0"/>
          </a:p>
        </p:txBody>
      </p:sp>
    </p:spTree>
    <p:extLst>
      <p:ext uri="{BB962C8B-B14F-4D97-AF65-F5344CB8AC3E}">
        <p14:creationId xmlns:p14="http://schemas.microsoft.com/office/powerpoint/2010/main" val="2944042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E64E32F-5C24-0CCE-A0C2-993876B1E5DB}"/>
              </a:ext>
            </a:extLst>
          </p:cNvPr>
          <p:cNvSpPr>
            <a:spLocks noGrp="1"/>
          </p:cNvSpPr>
          <p:nvPr>
            <p:ph type="sldNum" sz="quarter" idx="12"/>
          </p:nvPr>
        </p:nvSpPr>
        <p:spPr>
          <a:xfrm>
            <a:off x="7079456" y="6300062"/>
            <a:ext cx="2057400" cy="545243"/>
          </a:xfrm>
        </p:spPr>
        <p:txBody>
          <a:bodyPr/>
          <a:lstStyle/>
          <a:p>
            <a:fld id="{073B033A-F7F6-4B23-84C5-4F0819AE971C}" type="slidenum">
              <a:rPr lang="en-GB" smtClean="0"/>
              <a:pPr/>
              <a:t>13</a:t>
            </a:fld>
            <a:endParaRPr lang="en-GB"/>
          </a:p>
        </p:txBody>
      </p:sp>
      <p:graphicFrame>
        <p:nvGraphicFramePr>
          <p:cNvPr id="4" name="Diagram 3">
            <a:extLst>
              <a:ext uri="{FF2B5EF4-FFF2-40B4-BE49-F238E27FC236}">
                <a16:creationId xmlns:a16="http://schemas.microsoft.com/office/drawing/2014/main" id="{3BDC192C-E1FC-4884-45DC-32AA8951DC83}"/>
              </a:ext>
            </a:extLst>
          </p:cNvPr>
          <p:cNvGraphicFramePr/>
          <p:nvPr>
            <p:extLst>
              <p:ext uri="{D42A27DB-BD31-4B8C-83A1-F6EECF244321}">
                <p14:modId xmlns:p14="http://schemas.microsoft.com/office/powerpoint/2010/main" val="1437733229"/>
              </p:ext>
            </p:extLst>
          </p:nvPr>
        </p:nvGraphicFramePr>
        <p:xfrm>
          <a:off x="61685" y="609601"/>
          <a:ext cx="6528619" cy="60577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ovéPole 4">
            <a:extLst>
              <a:ext uri="{FF2B5EF4-FFF2-40B4-BE49-F238E27FC236}">
                <a16:creationId xmlns:a16="http://schemas.microsoft.com/office/drawing/2014/main" id="{69225A4F-48EB-0BD0-F62E-5D8B9FA0E2B4}"/>
              </a:ext>
            </a:extLst>
          </p:cNvPr>
          <p:cNvSpPr txBox="1"/>
          <p:nvPr/>
        </p:nvSpPr>
        <p:spPr>
          <a:xfrm>
            <a:off x="6261916" y="1172218"/>
            <a:ext cx="2682337" cy="2031325"/>
          </a:xfrm>
          <a:prstGeom prst="rect">
            <a:avLst/>
          </a:prstGeom>
          <a:noFill/>
        </p:spPr>
        <p:txBody>
          <a:bodyPr wrap="none" rtlCol="0">
            <a:spAutoFit/>
          </a:bodyPr>
          <a:lstStyle/>
          <a:p>
            <a:r>
              <a:rPr lang="cs-CZ" dirty="0">
                <a:solidFill>
                  <a:schemeClr val="accent2"/>
                </a:solidFill>
              </a:rPr>
              <a:t>THE SYSTEM OF COMPLEX </a:t>
            </a:r>
          </a:p>
          <a:p>
            <a:r>
              <a:rPr lang="cs-CZ" dirty="0">
                <a:solidFill>
                  <a:schemeClr val="accent2"/>
                </a:solidFill>
              </a:rPr>
              <a:t>REHABILITATION </a:t>
            </a:r>
          </a:p>
          <a:p>
            <a:r>
              <a:rPr lang="cs-CZ" dirty="0">
                <a:solidFill>
                  <a:schemeClr val="accent2"/>
                </a:solidFill>
              </a:rPr>
              <a:t>(SLOWIK, 2007)</a:t>
            </a:r>
          </a:p>
          <a:p>
            <a:endParaRPr lang="cs-CZ" dirty="0"/>
          </a:p>
          <a:p>
            <a:pPr marL="285750" indent="-285750">
              <a:buFont typeface="Arial" panose="020B0604020202020204" pitchFamily="34" charset="0"/>
              <a:buChar char="•"/>
            </a:pPr>
            <a:r>
              <a:rPr lang="cs-CZ" dirty="0" err="1"/>
              <a:t>Leisure</a:t>
            </a:r>
            <a:r>
              <a:rPr lang="cs-CZ" dirty="0"/>
              <a:t> </a:t>
            </a:r>
            <a:r>
              <a:rPr lang="cs-CZ" dirty="0" err="1"/>
              <a:t>rehabilitation</a:t>
            </a:r>
            <a:endParaRPr lang="cs-CZ" dirty="0"/>
          </a:p>
          <a:p>
            <a:pPr marL="285750" indent="-285750">
              <a:buFont typeface="Arial" panose="020B0604020202020204" pitchFamily="34" charset="0"/>
              <a:buChar char="•"/>
            </a:pPr>
            <a:r>
              <a:rPr lang="cs-CZ" dirty="0" err="1"/>
              <a:t>Architectural</a:t>
            </a:r>
            <a:r>
              <a:rPr lang="cs-CZ" dirty="0"/>
              <a:t> </a:t>
            </a:r>
            <a:r>
              <a:rPr lang="cs-CZ" dirty="0" err="1"/>
              <a:t>solutions</a:t>
            </a:r>
            <a:endParaRPr lang="cs-CZ" dirty="0"/>
          </a:p>
          <a:p>
            <a:pPr marL="285750" indent="-285750">
              <a:buFont typeface="Arial" panose="020B0604020202020204" pitchFamily="34" charset="0"/>
              <a:buChar char="•"/>
            </a:pPr>
            <a:r>
              <a:rPr lang="cs-CZ" dirty="0" err="1"/>
              <a:t>Financial</a:t>
            </a:r>
            <a:r>
              <a:rPr lang="cs-CZ" dirty="0"/>
              <a:t> support</a:t>
            </a:r>
          </a:p>
        </p:txBody>
      </p:sp>
    </p:spTree>
    <p:extLst>
      <p:ext uri="{BB962C8B-B14F-4D97-AF65-F5344CB8AC3E}">
        <p14:creationId xmlns:p14="http://schemas.microsoft.com/office/powerpoint/2010/main" val="2184620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22B451D-2439-6C2D-872A-6A46B082C1F1}"/>
              </a:ext>
            </a:extLst>
          </p:cNvPr>
          <p:cNvSpPr>
            <a:spLocks noGrp="1"/>
          </p:cNvSpPr>
          <p:nvPr>
            <p:ph type="title"/>
          </p:nvPr>
        </p:nvSpPr>
        <p:spPr>
          <a:xfrm>
            <a:off x="651850" y="668342"/>
            <a:ext cx="7840299" cy="1022351"/>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endParaRPr lang="cs-CZ" dirty="0"/>
          </a:p>
        </p:txBody>
      </p:sp>
      <p:sp>
        <p:nvSpPr>
          <p:cNvPr id="3" name="Zástupný text 2">
            <a:extLst>
              <a:ext uri="{FF2B5EF4-FFF2-40B4-BE49-F238E27FC236}">
                <a16:creationId xmlns:a16="http://schemas.microsoft.com/office/drawing/2014/main" id="{6FAF8194-0957-32B3-612D-56328FE29E42}"/>
              </a:ext>
            </a:extLst>
          </p:cNvPr>
          <p:cNvSpPr>
            <a:spLocks noGrp="1"/>
          </p:cNvSpPr>
          <p:nvPr>
            <p:ph type="body" idx="1"/>
          </p:nvPr>
        </p:nvSpPr>
        <p:spPr>
          <a:xfrm>
            <a:off x="652463" y="1467983"/>
            <a:ext cx="3860800" cy="703262"/>
          </a:xfrm>
        </p:spPr>
        <p:txBody>
          <a:bodyPr/>
          <a:lstStyle/>
          <a:p>
            <a:r>
              <a:rPr lang="cs-CZ" dirty="0" err="1"/>
              <a:t>Elings</a:t>
            </a:r>
            <a:r>
              <a:rPr lang="cs-CZ" dirty="0"/>
              <a:t>, 2011</a:t>
            </a:r>
          </a:p>
        </p:txBody>
      </p:sp>
      <p:sp>
        <p:nvSpPr>
          <p:cNvPr id="4" name="Zástupný obsah 3">
            <a:extLst>
              <a:ext uri="{FF2B5EF4-FFF2-40B4-BE49-F238E27FC236}">
                <a16:creationId xmlns:a16="http://schemas.microsoft.com/office/drawing/2014/main" id="{4585EA50-8754-0FD0-D9A5-6D3595AC1ECB}"/>
              </a:ext>
            </a:extLst>
          </p:cNvPr>
          <p:cNvSpPr>
            <a:spLocks noGrp="1"/>
          </p:cNvSpPr>
          <p:nvPr>
            <p:ph sz="half" idx="2"/>
          </p:nvPr>
        </p:nvSpPr>
        <p:spPr>
          <a:xfrm>
            <a:off x="652463" y="2171245"/>
            <a:ext cx="3860800" cy="3684588"/>
          </a:xfrm>
        </p:spPr>
        <p:txBody>
          <a:bodyPr>
            <a:normAutofit/>
          </a:bodyPr>
          <a:lstStyle/>
          <a:p>
            <a:pPr marL="457200" indent="-457200">
              <a:buFont typeface="+mj-lt"/>
              <a:buAutoNum type="alphaLcPeriod"/>
            </a:pPr>
            <a:r>
              <a:rPr lang="cs-CZ" dirty="0" err="1"/>
              <a:t>Attitude</a:t>
            </a:r>
            <a:r>
              <a:rPr lang="cs-CZ" dirty="0"/>
              <a:t> and </a:t>
            </a:r>
            <a:r>
              <a:rPr lang="cs-CZ" dirty="0" err="1"/>
              <a:t>engagement</a:t>
            </a:r>
            <a:r>
              <a:rPr lang="cs-CZ" dirty="0"/>
              <a:t> </a:t>
            </a:r>
            <a:r>
              <a:rPr lang="cs-CZ" dirty="0" err="1"/>
              <a:t>of</a:t>
            </a:r>
            <a:r>
              <a:rPr lang="cs-CZ" dirty="0"/>
              <a:t> </a:t>
            </a:r>
            <a:r>
              <a:rPr lang="cs-CZ" dirty="0" err="1"/>
              <a:t>farmer</a:t>
            </a:r>
            <a:r>
              <a:rPr lang="cs-CZ" dirty="0"/>
              <a:t> and co-</a:t>
            </a:r>
            <a:r>
              <a:rPr lang="cs-CZ" dirty="0" err="1"/>
              <a:t>workers</a:t>
            </a:r>
            <a:endParaRPr lang="cs-CZ" dirty="0"/>
          </a:p>
          <a:p>
            <a:pPr marL="457200" indent="-457200">
              <a:buFont typeface="+mj-lt"/>
              <a:buAutoNum type="alphaLcPeriod"/>
            </a:pPr>
            <a:r>
              <a:rPr lang="cs-CZ" dirty="0" err="1"/>
              <a:t>Useful</a:t>
            </a:r>
            <a:r>
              <a:rPr lang="cs-CZ" dirty="0"/>
              <a:t> and </a:t>
            </a:r>
            <a:r>
              <a:rPr lang="cs-CZ" dirty="0" err="1"/>
              <a:t>divers</a:t>
            </a:r>
            <a:r>
              <a:rPr lang="cs-CZ" dirty="0"/>
              <a:t> </a:t>
            </a:r>
            <a:r>
              <a:rPr lang="cs-CZ" dirty="0" err="1"/>
              <a:t>activities</a:t>
            </a:r>
            <a:endParaRPr lang="cs-CZ" dirty="0"/>
          </a:p>
          <a:p>
            <a:pPr marL="457200" indent="-457200">
              <a:buFont typeface="+mj-lt"/>
              <a:buAutoNum type="alphaLcPeriod"/>
            </a:pPr>
            <a:r>
              <a:rPr lang="cs-CZ" dirty="0" err="1"/>
              <a:t>Social</a:t>
            </a:r>
            <a:r>
              <a:rPr lang="cs-CZ" dirty="0"/>
              <a:t> </a:t>
            </a:r>
            <a:r>
              <a:rPr lang="cs-CZ" dirty="0" err="1"/>
              <a:t>community</a:t>
            </a:r>
            <a:endParaRPr lang="cs-CZ" dirty="0"/>
          </a:p>
          <a:p>
            <a:pPr marL="457200" indent="-457200">
              <a:buFont typeface="+mj-lt"/>
              <a:buAutoNum type="alphaLcPeriod"/>
            </a:pPr>
            <a:r>
              <a:rPr lang="cs-CZ" dirty="0"/>
              <a:t>Green environment</a:t>
            </a:r>
          </a:p>
          <a:p>
            <a:pPr marL="457200" indent="-457200">
              <a:buFont typeface="+mj-lt"/>
              <a:buAutoNum type="alphaLcPeriod"/>
            </a:pPr>
            <a:r>
              <a:rPr lang="cs-CZ" dirty="0" err="1"/>
              <a:t>Informal</a:t>
            </a:r>
            <a:r>
              <a:rPr lang="cs-CZ" dirty="0"/>
              <a:t> non-care </a:t>
            </a:r>
            <a:r>
              <a:rPr lang="cs-CZ" dirty="0" err="1"/>
              <a:t>context</a:t>
            </a:r>
            <a:endParaRPr lang="cs-CZ" dirty="0"/>
          </a:p>
        </p:txBody>
      </p:sp>
      <p:sp>
        <p:nvSpPr>
          <p:cNvPr id="5" name="Zástupný text 4">
            <a:extLst>
              <a:ext uri="{FF2B5EF4-FFF2-40B4-BE49-F238E27FC236}">
                <a16:creationId xmlns:a16="http://schemas.microsoft.com/office/drawing/2014/main" id="{7684A050-677A-8830-04D9-091CADD2381E}"/>
              </a:ext>
            </a:extLst>
          </p:cNvPr>
          <p:cNvSpPr>
            <a:spLocks noGrp="1"/>
          </p:cNvSpPr>
          <p:nvPr>
            <p:ph type="body" sz="quarter" idx="3"/>
          </p:nvPr>
        </p:nvSpPr>
        <p:spPr>
          <a:xfrm>
            <a:off x="4679950" y="1467983"/>
            <a:ext cx="3811588" cy="703262"/>
          </a:xfrm>
        </p:spPr>
        <p:txBody>
          <a:bodyPr/>
          <a:lstStyle/>
          <a:p>
            <a:r>
              <a:rPr lang="cs-CZ" dirty="0" err="1"/>
              <a:t>Hemingway</a:t>
            </a:r>
            <a:r>
              <a:rPr lang="cs-CZ" dirty="0"/>
              <a:t>, </a:t>
            </a:r>
            <a:r>
              <a:rPr lang="cs-CZ" dirty="0" err="1"/>
              <a:t>Ellis-Hill</a:t>
            </a:r>
            <a:r>
              <a:rPr lang="cs-CZ" dirty="0"/>
              <a:t>, </a:t>
            </a:r>
            <a:r>
              <a:rPr lang="cs-CZ" dirty="0" err="1"/>
              <a:t>Norton</a:t>
            </a:r>
            <a:r>
              <a:rPr lang="cs-CZ" dirty="0"/>
              <a:t>, 2016</a:t>
            </a:r>
          </a:p>
        </p:txBody>
      </p:sp>
      <p:sp>
        <p:nvSpPr>
          <p:cNvPr id="7" name="Zástupný symbol pro číslo snímku 6">
            <a:extLst>
              <a:ext uri="{FF2B5EF4-FFF2-40B4-BE49-F238E27FC236}">
                <a16:creationId xmlns:a16="http://schemas.microsoft.com/office/drawing/2014/main" id="{FBFDE5E7-0863-125A-FEBE-D34C819FF1B7}"/>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14</a:t>
            </a:fld>
            <a:endParaRPr lang="en-GB" dirty="0"/>
          </a:p>
        </p:txBody>
      </p:sp>
      <p:sp>
        <p:nvSpPr>
          <p:cNvPr id="8" name="Zástupný obsah 7">
            <a:extLst>
              <a:ext uri="{FF2B5EF4-FFF2-40B4-BE49-F238E27FC236}">
                <a16:creationId xmlns:a16="http://schemas.microsoft.com/office/drawing/2014/main" id="{78006157-9482-CCA6-473D-E358996C7617}"/>
              </a:ext>
            </a:extLst>
          </p:cNvPr>
          <p:cNvSpPr>
            <a:spLocks noGrp="1"/>
          </p:cNvSpPr>
          <p:nvPr>
            <p:ph sz="half" idx="13"/>
          </p:nvPr>
        </p:nvSpPr>
        <p:spPr>
          <a:xfrm>
            <a:off x="4679949" y="2171245"/>
            <a:ext cx="4318907" cy="3684588"/>
          </a:xfrm>
        </p:spPr>
        <p:txBody>
          <a:bodyPr>
            <a:noAutofit/>
          </a:bodyPr>
          <a:lstStyle/>
          <a:p>
            <a:pPr marL="457200" indent="-457200">
              <a:buFont typeface="+mj-lt"/>
              <a:buAutoNum type="alphaLcPeriod"/>
            </a:pPr>
            <a:r>
              <a:rPr lang="cs-CZ" dirty="0"/>
              <a:t>So</a:t>
            </a:r>
            <a:r>
              <a:rPr lang="en-GB" dirty="0" err="1"/>
              <a:t>cial</a:t>
            </a:r>
            <a:r>
              <a:rPr lang="en-GB" dirty="0"/>
              <a:t> and physical connections </a:t>
            </a:r>
            <a:endParaRPr lang="cs-CZ" dirty="0"/>
          </a:p>
          <a:p>
            <a:pPr marL="457200" indent="-457200">
              <a:buFont typeface="+mj-lt"/>
              <a:buAutoNum type="alphaLcPeriod"/>
            </a:pPr>
            <a:r>
              <a:rPr lang="cs-CZ" dirty="0"/>
              <a:t>F</a:t>
            </a:r>
            <a:r>
              <a:rPr lang="en-GB" dirty="0" err="1"/>
              <a:t>acilitates</a:t>
            </a:r>
            <a:r>
              <a:rPr lang="en-GB" dirty="0"/>
              <a:t> learning involving practical activity </a:t>
            </a:r>
            <a:endParaRPr lang="cs-CZ" dirty="0"/>
          </a:p>
          <a:p>
            <a:pPr marL="457200" indent="-457200">
              <a:buFont typeface="+mj-lt"/>
              <a:buAutoNum type="alphaLcPeriod"/>
            </a:pPr>
            <a:r>
              <a:rPr lang="cs-CZ" dirty="0"/>
              <a:t>D</a:t>
            </a:r>
            <a:r>
              <a:rPr lang="en-GB" dirty="0" err="1"/>
              <a:t>evelop</a:t>
            </a:r>
            <a:r>
              <a:rPr lang="en-GB" dirty="0"/>
              <a:t> sensual ability </a:t>
            </a:r>
            <a:endParaRPr lang="cs-CZ" dirty="0"/>
          </a:p>
          <a:p>
            <a:pPr marL="457200" indent="-457200">
              <a:buFont typeface="+mj-lt"/>
              <a:buAutoNum type="alphaLcPeriod"/>
            </a:pPr>
            <a:r>
              <a:rPr lang="cs-CZ" dirty="0"/>
              <a:t>E</a:t>
            </a:r>
            <a:r>
              <a:rPr lang="en-GB" dirty="0" err="1"/>
              <a:t>nhance</a:t>
            </a:r>
            <a:r>
              <a:rPr lang="en-GB" dirty="0"/>
              <a:t> memory by experience, support joy, adventure and sense of achievement </a:t>
            </a:r>
            <a:endParaRPr lang="cs-CZ" dirty="0"/>
          </a:p>
          <a:p>
            <a:pPr marL="457200" indent="-457200">
              <a:buFont typeface="+mj-lt"/>
              <a:buAutoNum type="alphaLcPeriod"/>
            </a:pPr>
            <a:r>
              <a:rPr lang="cs-CZ" dirty="0"/>
              <a:t>F</a:t>
            </a:r>
            <a:r>
              <a:rPr lang="en-GB" dirty="0" err="1"/>
              <a:t>acilitates</a:t>
            </a:r>
            <a:r>
              <a:rPr lang="en-GB" dirty="0"/>
              <a:t> autonomy </a:t>
            </a:r>
            <a:endParaRPr lang="cs-CZ" dirty="0"/>
          </a:p>
          <a:p>
            <a:pPr marL="457200" indent="-457200">
              <a:buFont typeface="+mj-lt"/>
              <a:buAutoNum type="alphaLcPeriod"/>
            </a:pPr>
            <a:r>
              <a:rPr lang="cs-CZ" dirty="0"/>
              <a:t>L</a:t>
            </a:r>
            <a:r>
              <a:rPr lang="en-GB" dirty="0" err="1"/>
              <a:t>eads</a:t>
            </a:r>
            <a:r>
              <a:rPr lang="en-GB" dirty="0"/>
              <a:t> to a crucial understanding of belonging and being without prejudices. </a:t>
            </a:r>
            <a:endParaRPr lang="cs-CZ" dirty="0"/>
          </a:p>
          <a:p>
            <a:pPr marL="457200" indent="-457200">
              <a:buFont typeface="+mj-lt"/>
              <a:buAutoNum type="alphaLcPeriod"/>
            </a:pPr>
            <a:endParaRPr lang="cs-CZ" dirty="0"/>
          </a:p>
        </p:txBody>
      </p:sp>
    </p:spTree>
    <p:extLst>
      <p:ext uri="{BB962C8B-B14F-4D97-AF65-F5344CB8AC3E}">
        <p14:creationId xmlns:p14="http://schemas.microsoft.com/office/powerpoint/2010/main" val="11534585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15</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0" y="1876424"/>
            <a:ext cx="7870825" cy="4424364"/>
          </a:xfrm>
        </p:spPr>
        <p:txBody>
          <a:bodyPr>
            <a:normAutofit lnSpcReduction="10000"/>
          </a:bodyPr>
          <a:lstStyle/>
          <a:p>
            <a:r>
              <a:rPr lang="cs-CZ" dirty="0" err="1"/>
              <a:t>Physical</a:t>
            </a:r>
            <a:r>
              <a:rPr lang="cs-CZ" dirty="0"/>
              <a:t> </a:t>
            </a:r>
            <a:r>
              <a:rPr lang="cs-CZ" dirty="0" err="1"/>
              <a:t>disabilities</a:t>
            </a:r>
            <a:r>
              <a:rPr lang="cs-CZ" dirty="0"/>
              <a:t> are </a:t>
            </a:r>
            <a:r>
              <a:rPr lang="cs-CZ" dirty="0" err="1"/>
              <a:t>found</a:t>
            </a:r>
            <a:r>
              <a:rPr lang="cs-CZ" dirty="0"/>
              <a:t> in </a:t>
            </a:r>
            <a:r>
              <a:rPr lang="cs-CZ" dirty="0" err="1"/>
              <a:t>combination</a:t>
            </a:r>
            <a:r>
              <a:rPr lang="cs-CZ" dirty="0"/>
              <a:t> </a:t>
            </a:r>
            <a:r>
              <a:rPr lang="cs-CZ" dirty="0" err="1"/>
              <a:t>with</a:t>
            </a:r>
            <a:r>
              <a:rPr lang="cs-CZ" dirty="0"/>
              <a:t> </a:t>
            </a:r>
            <a:r>
              <a:rPr lang="cs-CZ" dirty="0" err="1"/>
              <a:t>other</a:t>
            </a:r>
            <a:r>
              <a:rPr lang="cs-CZ" dirty="0"/>
              <a:t> </a:t>
            </a:r>
            <a:r>
              <a:rPr lang="cs-CZ" dirty="0" err="1"/>
              <a:t>disabilities</a:t>
            </a:r>
            <a:r>
              <a:rPr lang="cs-CZ" dirty="0"/>
              <a:t> (</a:t>
            </a:r>
            <a:r>
              <a:rPr lang="cs-CZ" dirty="0" err="1"/>
              <a:t>intellectual</a:t>
            </a:r>
            <a:r>
              <a:rPr lang="cs-CZ" dirty="0"/>
              <a:t>)</a:t>
            </a:r>
          </a:p>
          <a:p>
            <a:r>
              <a:rPr lang="cs-CZ" dirty="0" err="1"/>
              <a:t>Safe</a:t>
            </a:r>
            <a:r>
              <a:rPr lang="cs-CZ" dirty="0"/>
              <a:t> </a:t>
            </a:r>
            <a:r>
              <a:rPr lang="cs-CZ" dirty="0" err="1"/>
              <a:t>working</a:t>
            </a:r>
            <a:r>
              <a:rPr lang="cs-CZ" dirty="0"/>
              <a:t> environment – </a:t>
            </a:r>
            <a:r>
              <a:rPr lang="cs-CZ" dirty="0" err="1"/>
              <a:t>spatial</a:t>
            </a:r>
            <a:r>
              <a:rPr lang="cs-CZ" dirty="0"/>
              <a:t> </a:t>
            </a:r>
            <a:r>
              <a:rPr lang="cs-CZ" dirty="0" err="1"/>
              <a:t>adaptation</a:t>
            </a:r>
            <a:r>
              <a:rPr lang="cs-CZ" dirty="0"/>
              <a:t> </a:t>
            </a:r>
            <a:r>
              <a:rPr lang="cs-CZ" dirty="0" err="1"/>
              <a:t>based</a:t>
            </a:r>
            <a:r>
              <a:rPr lang="cs-CZ" dirty="0"/>
              <a:t> on </a:t>
            </a:r>
            <a:r>
              <a:rPr lang="cs-CZ" dirty="0" err="1"/>
              <a:t>participant‘s</a:t>
            </a:r>
            <a:r>
              <a:rPr lang="cs-CZ" dirty="0"/>
              <a:t> </a:t>
            </a:r>
            <a:r>
              <a:rPr lang="cs-CZ" dirty="0" err="1"/>
              <a:t>needs</a:t>
            </a:r>
            <a:r>
              <a:rPr lang="cs-CZ" dirty="0"/>
              <a:t> and the type </a:t>
            </a:r>
            <a:r>
              <a:rPr lang="cs-CZ" dirty="0" err="1"/>
              <a:t>of</a:t>
            </a:r>
            <a:r>
              <a:rPr lang="cs-CZ" dirty="0"/>
              <a:t> </a:t>
            </a:r>
            <a:r>
              <a:rPr lang="cs-CZ" dirty="0" err="1"/>
              <a:t>physical</a:t>
            </a:r>
            <a:r>
              <a:rPr lang="cs-CZ" dirty="0"/>
              <a:t> </a:t>
            </a:r>
            <a:r>
              <a:rPr lang="cs-CZ" dirty="0" err="1"/>
              <a:t>limitation</a:t>
            </a:r>
            <a:endParaRPr lang="cs-CZ" dirty="0"/>
          </a:p>
          <a:p>
            <a:pPr lvl="1"/>
            <a:r>
              <a:rPr lang="en-GB" dirty="0"/>
              <a:t>Raised beds</a:t>
            </a:r>
            <a:endParaRPr lang="cs-CZ" dirty="0"/>
          </a:p>
          <a:p>
            <a:pPr lvl="1"/>
            <a:r>
              <a:rPr lang="en-GB" dirty="0"/>
              <a:t>Ramps</a:t>
            </a:r>
            <a:endParaRPr lang="cs-CZ" dirty="0"/>
          </a:p>
          <a:p>
            <a:pPr lvl="1"/>
            <a:r>
              <a:rPr lang="en-GB" dirty="0"/>
              <a:t>Fairly wide roads with a non-slip surface</a:t>
            </a:r>
            <a:endParaRPr lang="cs-CZ" dirty="0"/>
          </a:p>
          <a:p>
            <a:pPr lvl="1"/>
            <a:r>
              <a:rPr lang="en-GB" dirty="0"/>
              <a:t>Alleys with a low slope due to people in wheelchairs</a:t>
            </a:r>
            <a:endParaRPr lang="cs-CZ" dirty="0"/>
          </a:p>
          <a:p>
            <a:pPr lvl="1"/>
            <a:r>
              <a:rPr lang="en-GB" dirty="0"/>
              <a:t>Places for relaxation, rest and meeting together</a:t>
            </a:r>
            <a:endParaRPr lang="cs-CZ" dirty="0"/>
          </a:p>
          <a:p>
            <a:pPr lvl="1"/>
            <a:r>
              <a:rPr lang="en-GB" dirty="0"/>
              <a:t>Barrier-free toilets </a:t>
            </a:r>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spTree>
    <p:extLst>
      <p:ext uri="{BB962C8B-B14F-4D97-AF65-F5344CB8AC3E}">
        <p14:creationId xmlns:p14="http://schemas.microsoft.com/office/powerpoint/2010/main" val="522086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16</a:t>
            </a:fld>
            <a:endParaRPr lang="en-GB" dirty="0"/>
          </a:p>
        </p:txBody>
      </p:sp>
      <p:pic>
        <p:nvPicPr>
          <p:cNvPr id="4" name="Zástupný obsah 3" descr="Obsah obrázku exteriér, osoba&#10;&#10;Popis byl vytvořen automaticky">
            <a:extLst>
              <a:ext uri="{FF2B5EF4-FFF2-40B4-BE49-F238E27FC236}">
                <a16:creationId xmlns:a16="http://schemas.microsoft.com/office/drawing/2014/main" id="{CD4AD4D8-419C-676D-D7E5-1C956825D21D}"/>
              </a:ext>
            </a:extLst>
          </p:cNvPr>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t="9591"/>
          <a:stretch/>
        </p:blipFill>
        <p:spPr>
          <a:xfrm>
            <a:off x="5233492" y="863667"/>
            <a:ext cx="3910508" cy="4713968"/>
          </a:xfrm>
        </p:spPr>
      </p:pic>
      <p:sp>
        <p:nvSpPr>
          <p:cNvPr id="10" name="TextovéPole 9">
            <a:extLst>
              <a:ext uri="{FF2B5EF4-FFF2-40B4-BE49-F238E27FC236}">
                <a16:creationId xmlns:a16="http://schemas.microsoft.com/office/drawing/2014/main" id="{E4893D72-2667-7D52-E419-B8CA3208E68F}"/>
              </a:ext>
            </a:extLst>
          </p:cNvPr>
          <p:cNvSpPr txBox="1"/>
          <p:nvPr/>
        </p:nvSpPr>
        <p:spPr>
          <a:xfrm>
            <a:off x="1363161" y="2251155"/>
            <a:ext cx="2547348" cy="1938992"/>
          </a:xfrm>
          <a:prstGeom prst="rect">
            <a:avLst/>
          </a:prstGeom>
          <a:noFill/>
        </p:spPr>
        <p:txBody>
          <a:bodyPr wrap="square">
            <a:spAutoFit/>
          </a:bodyPr>
          <a:lstStyle/>
          <a:p>
            <a:pPr algn="ctr"/>
            <a:r>
              <a:rPr lang="cs-CZ" sz="1500" i="1" dirty="0">
                <a:latin typeface="Calibri" panose="020F0502020204030204" pitchFamily="34" charset="0"/>
                <a:ea typeface="Calibri" panose="020F0502020204030204" pitchFamily="34" charset="0"/>
              </a:rPr>
              <a:t>„</a:t>
            </a:r>
            <a:r>
              <a:rPr lang="en-GB" sz="1500" i="1" dirty="0">
                <a:latin typeface="Calibri" panose="020F0502020204030204" pitchFamily="34" charset="0"/>
                <a:ea typeface="Calibri" panose="020F0502020204030204" pitchFamily="34" charset="0"/>
              </a:rPr>
              <a:t>W</a:t>
            </a:r>
            <a:r>
              <a:rPr lang="en-GB" sz="1500" i="1" dirty="0">
                <a:latin typeface="Calibri" panose="020F0502020204030204" pitchFamily="34" charset="0"/>
                <a:ea typeface="Calibri" panose="020F0502020204030204" pitchFamily="34" charset="0"/>
                <a:cs typeface="Arial" panose="020B0604020202020204" pitchFamily="34" charset="0"/>
              </a:rPr>
              <a:t>e have an employee who needs a walker. He uses a rollator. He does activities he can do sitting down: for example, planting tomatoes in the greenhouse. He does the work sitting down in the greenhouse</a:t>
            </a:r>
            <a:r>
              <a:rPr lang="cs-CZ" sz="1500" i="1" dirty="0">
                <a:latin typeface="Calibri" panose="020F0502020204030204" pitchFamily="34" charset="0"/>
                <a:ea typeface="Calibri" panose="020F0502020204030204" pitchFamily="34" charset="0"/>
                <a:cs typeface="Arial" panose="020B0604020202020204" pitchFamily="34" charset="0"/>
              </a:rPr>
              <a:t>“</a:t>
            </a:r>
            <a:endParaRPr lang="cs-CZ" sz="1500" dirty="0"/>
          </a:p>
        </p:txBody>
      </p:sp>
      <p:pic>
        <p:nvPicPr>
          <p:cNvPr id="11" name="Grafický objekt 4" descr="Myšlenková bublina obrys">
            <a:extLst>
              <a:ext uri="{FF2B5EF4-FFF2-40B4-BE49-F238E27FC236}">
                <a16:creationId xmlns:a16="http://schemas.microsoft.com/office/drawing/2014/main" id="{7DA118DD-6D23-A877-B690-7BE5857BDDF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542" y="1022966"/>
            <a:ext cx="5564231" cy="5564231"/>
          </a:xfrm>
          <a:prstGeom prst="rect">
            <a:avLst/>
          </a:prstGeom>
        </p:spPr>
      </p:pic>
      <p:sp>
        <p:nvSpPr>
          <p:cNvPr id="2" name="TextovéPole 1">
            <a:extLst>
              <a:ext uri="{FF2B5EF4-FFF2-40B4-BE49-F238E27FC236}">
                <a16:creationId xmlns:a16="http://schemas.microsoft.com/office/drawing/2014/main" id="{F42D9AA8-B889-CC7D-34C2-EDA0D8EB7905}"/>
              </a:ext>
            </a:extLst>
          </p:cNvPr>
          <p:cNvSpPr txBox="1"/>
          <p:nvPr/>
        </p:nvSpPr>
        <p:spPr>
          <a:xfrm>
            <a:off x="5233492" y="5678920"/>
            <a:ext cx="3910508" cy="461665"/>
          </a:xfrm>
          <a:prstGeom prst="rect">
            <a:avLst/>
          </a:prstGeom>
          <a:noFill/>
        </p:spPr>
        <p:txBody>
          <a:bodyPr wrap="square" rtlCol="0">
            <a:spAutoFit/>
          </a:bodyPr>
          <a:lstStyle/>
          <a:p>
            <a:r>
              <a:rPr lang="cs-CZ" sz="1400" dirty="0"/>
              <a:t>Photo: Farmyard Bludička, Czech Republic</a:t>
            </a:r>
            <a:endParaRPr lang="de-DE" sz="1600" dirty="0"/>
          </a:p>
          <a:p>
            <a:r>
              <a:rPr lang="cs-CZ" sz="1000" dirty="0"/>
              <a:t>Author: Radoslav Žitník</a:t>
            </a:r>
            <a:endParaRPr lang="cs-CZ" sz="1600" dirty="0"/>
          </a:p>
        </p:txBody>
      </p:sp>
    </p:spTree>
    <p:extLst>
      <p:ext uri="{BB962C8B-B14F-4D97-AF65-F5344CB8AC3E}">
        <p14:creationId xmlns:p14="http://schemas.microsoft.com/office/powerpoint/2010/main" val="6695831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17</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0" y="1876424"/>
            <a:ext cx="7870825" cy="4424363"/>
          </a:xfrm>
        </p:spPr>
        <p:txBody>
          <a:bodyPr>
            <a:normAutofit/>
          </a:bodyPr>
          <a:lstStyle/>
          <a:p>
            <a:r>
              <a:rPr lang="cs-CZ" dirty="0"/>
              <a:t>L</a:t>
            </a:r>
            <a:r>
              <a:rPr lang="en-GB" dirty="0" err="1"/>
              <a:t>ower</a:t>
            </a:r>
            <a:r>
              <a:rPr lang="en-GB" dirty="0"/>
              <a:t> work pressure plays a vital role as they may naturally have limited capacity to perform work.  The tasks are adapted to be the most suitable for participants.</a:t>
            </a:r>
            <a:endParaRPr lang="cs-CZ" dirty="0"/>
          </a:p>
          <a:p>
            <a:pPr lvl="1"/>
            <a:r>
              <a:rPr lang="cs-CZ" dirty="0" err="1"/>
              <a:t>Rotation</a:t>
            </a:r>
            <a:r>
              <a:rPr lang="cs-CZ" dirty="0"/>
              <a:t> </a:t>
            </a:r>
            <a:r>
              <a:rPr lang="cs-CZ" dirty="0" err="1"/>
              <a:t>of</a:t>
            </a:r>
            <a:r>
              <a:rPr lang="cs-CZ" dirty="0"/>
              <a:t> </a:t>
            </a:r>
            <a:r>
              <a:rPr lang="cs-CZ" dirty="0" err="1"/>
              <a:t>activities</a:t>
            </a:r>
            <a:endParaRPr lang="cs-CZ" dirty="0"/>
          </a:p>
          <a:p>
            <a:pPr lvl="1"/>
            <a:r>
              <a:rPr lang="cs-CZ" dirty="0" err="1"/>
              <a:t>Adjusted</a:t>
            </a:r>
            <a:r>
              <a:rPr lang="cs-CZ" dirty="0"/>
              <a:t> </a:t>
            </a:r>
            <a:r>
              <a:rPr lang="cs-CZ" dirty="0" err="1"/>
              <a:t>working</a:t>
            </a:r>
            <a:r>
              <a:rPr lang="cs-CZ" dirty="0"/>
              <a:t> </a:t>
            </a:r>
            <a:r>
              <a:rPr lang="cs-CZ" dirty="0" err="1"/>
              <a:t>hours</a:t>
            </a:r>
            <a:endParaRPr lang="cs-CZ" dirty="0"/>
          </a:p>
          <a:p>
            <a:pPr lvl="1"/>
            <a:r>
              <a:rPr lang="cs-CZ" dirty="0"/>
              <a:t>Team </a:t>
            </a:r>
            <a:r>
              <a:rPr lang="cs-CZ" dirty="0" err="1"/>
              <a:t>shifts</a:t>
            </a:r>
            <a:endParaRPr lang="cs-CZ" dirty="0"/>
          </a:p>
          <a:p>
            <a:pPr lvl="1"/>
            <a:r>
              <a:rPr lang="cs-CZ" dirty="0" err="1"/>
              <a:t>Individual</a:t>
            </a:r>
            <a:r>
              <a:rPr lang="cs-CZ" dirty="0"/>
              <a:t> / team </a:t>
            </a:r>
            <a:r>
              <a:rPr lang="cs-CZ" dirty="0" err="1"/>
              <a:t>work</a:t>
            </a:r>
            <a:endParaRPr lang="cs-CZ" dirty="0"/>
          </a:p>
          <a:p>
            <a:pPr lvl="1"/>
            <a:r>
              <a:rPr lang="cs-CZ" dirty="0" err="1"/>
              <a:t>Work</a:t>
            </a:r>
            <a:r>
              <a:rPr lang="cs-CZ" dirty="0"/>
              <a:t> </a:t>
            </a:r>
            <a:r>
              <a:rPr lang="cs-CZ" dirty="0" err="1"/>
              <a:t>arrangements</a:t>
            </a:r>
            <a:endParaRPr lang="cs-CZ" dirty="0"/>
          </a:p>
          <a:p>
            <a:endParaRPr lang="cs-CZ" dirty="0"/>
          </a:p>
          <a:p>
            <a:pPr lvl="1"/>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pic>
        <p:nvPicPr>
          <p:cNvPr id="2" name="Grafický objekt 4" descr="Myšlenková bublina obrys">
            <a:extLst>
              <a:ext uri="{FF2B5EF4-FFF2-40B4-BE49-F238E27FC236}">
                <a16:creationId xmlns:a16="http://schemas.microsoft.com/office/drawing/2014/main" id="{64F09495-C98F-3732-C231-C72A451C27A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87591" y="2632018"/>
            <a:ext cx="5030580" cy="5030580"/>
          </a:xfrm>
          <a:prstGeom prst="rect">
            <a:avLst/>
          </a:prstGeom>
        </p:spPr>
      </p:pic>
      <p:sp>
        <p:nvSpPr>
          <p:cNvPr id="4" name="TextovéPole 3">
            <a:extLst>
              <a:ext uri="{FF2B5EF4-FFF2-40B4-BE49-F238E27FC236}">
                <a16:creationId xmlns:a16="http://schemas.microsoft.com/office/drawing/2014/main" id="{10FB0049-FF0E-948E-2986-9C53F23D9E83}"/>
              </a:ext>
            </a:extLst>
          </p:cNvPr>
          <p:cNvSpPr txBox="1"/>
          <p:nvPr/>
        </p:nvSpPr>
        <p:spPr>
          <a:xfrm>
            <a:off x="5557022" y="3946979"/>
            <a:ext cx="2875595" cy="1200329"/>
          </a:xfrm>
          <a:prstGeom prst="rect">
            <a:avLst/>
          </a:prstGeom>
          <a:noFill/>
        </p:spPr>
        <p:txBody>
          <a:bodyPr wrap="none" rtlCol="0">
            <a:spAutoFit/>
          </a:bodyPr>
          <a:lstStyle/>
          <a:p>
            <a:r>
              <a:rPr lang="cs-CZ" i="1" dirty="0">
                <a:latin typeface="Calibri" panose="020F0502020204030204" pitchFamily="34" charset="0"/>
                <a:ea typeface="Calibri" panose="020F0502020204030204" pitchFamily="34" charset="0"/>
                <a:cs typeface="Arial" panose="020B0604020202020204" pitchFamily="34" charset="0"/>
              </a:rPr>
              <a:t>„</a:t>
            </a:r>
            <a:r>
              <a:rPr lang="en-GB" i="1" dirty="0">
                <a:latin typeface="Calibri" panose="020F0502020204030204" pitchFamily="34" charset="0"/>
                <a:ea typeface="Calibri" panose="020F0502020204030204" pitchFamily="34" charset="0"/>
                <a:cs typeface="Arial" panose="020B0604020202020204" pitchFamily="34" charset="0"/>
              </a:rPr>
              <a:t>It is important for boys </a:t>
            </a:r>
            <a:endParaRPr lang="cs-CZ" i="1" dirty="0">
              <a:latin typeface="Calibri" panose="020F0502020204030204" pitchFamily="34" charset="0"/>
              <a:ea typeface="Calibri" panose="020F0502020204030204" pitchFamily="34" charset="0"/>
              <a:cs typeface="Arial" panose="020B0604020202020204" pitchFamily="34" charset="0"/>
            </a:endParaRPr>
          </a:p>
          <a:p>
            <a:r>
              <a:rPr lang="en-GB" i="1" dirty="0">
                <a:latin typeface="Calibri" panose="020F0502020204030204" pitchFamily="34" charset="0"/>
                <a:ea typeface="Calibri" panose="020F0502020204030204" pitchFamily="34" charset="0"/>
                <a:cs typeface="Arial" panose="020B0604020202020204" pitchFamily="34" charset="0"/>
              </a:rPr>
              <a:t>in a wheelchair that they</a:t>
            </a:r>
            <a:endParaRPr lang="cs-CZ" i="1" dirty="0">
              <a:latin typeface="Calibri" panose="020F0502020204030204" pitchFamily="34" charset="0"/>
              <a:ea typeface="Calibri" panose="020F0502020204030204" pitchFamily="34" charset="0"/>
              <a:cs typeface="Arial" panose="020B0604020202020204" pitchFamily="34" charset="0"/>
            </a:endParaRPr>
          </a:p>
          <a:p>
            <a:r>
              <a:rPr lang="en-GB" i="1" dirty="0">
                <a:latin typeface="Calibri" panose="020F0502020204030204" pitchFamily="34" charset="0"/>
                <a:ea typeface="Calibri" panose="020F0502020204030204" pitchFamily="34" charset="0"/>
                <a:cs typeface="Arial" panose="020B0604020202020204" pitchFamily="34" charset="0"/>
              </a:rPr>
              <a:t>can chop wood with an axe </a:t>
            </a:r>
            <a:endParaRPr lang="cs-CZ" i="1" dirty="0">
              <a:latin typeface="Calibri" panose="020F0502020204030204" pitchFamily="34" charset="0"/>
              <a:ea typeface="Calibri" panose="020F0502020204030204" pitchFamily="34" charset="0"/>
              <a:cs typeface="Arial" panose="020B0604020202020204" pitchFamily="34" charset="0"/>
            </a:endParaRPr>
          </a:p>
          <a:p>
            <a:r>
              <a:rPr lang="en-GB" i="1" dirty="0">
                <a:latin typeface="Calibri" panose="020F0502020204030204" pitchFamily="34" charset="0"/>
                <a:ea typeface="Calibri" panose="020F0502020204030204" pitchFamily="34" charset="0"/>
                <a:cs typeface="Arial" panose="020B0604020202020204" pitchFamily="34" charset="0"/>
              </a:rPr>
              <a:t>and feel like "normal" guys.</a:t>
            </a:r>
            <a:r>
              <a:rPr lang="cs-CZ" i="1" dirty="0">
                <a:latin typeface="Calibri" panose="020F0502020204030204" pitchFamily="34" charset="0"/>
                <a:ea typeface="Calibri" panose="020F0502020204030204" pitchFamily="34" charset="0"/>
                <a:cs typeface="Arial" panose="020B0604020202020204" pitchFamily="34" charset="0"/>
              </a:rPr>
              <a:t>“</a:t>
            </a:r>
            <a:r>
              <a:rPr lang="en-GB" i="1" dirty="0">
                <a:latin typeface="Calibri" panose="020F0502020204030204" pitchFamily="34" charset="0"/>
                <a:ea typeface="Calibri" panose="020F0502020204030204" pitchFamily="34" charset="0"/>
                <a:cs typeface="Arial" panose="020B0604020202020204" pitchFamily="34" charset="0"/>
              </a:rPr>
              <a:t> </a:t>
            </a:r>
            <a:endParaRPr lang="cs-CZ" dirty="0"/>
          </a:p>
        </p:txBody>
      </p:sp>
    </p:spTree>
    <p:extLst>
      <p:ext uri="{BB962C8B-B14F-4D97-AF65-F5344CB8AC3E}">
        <p14:creationId xmlns:p14="http://schemas.microsoft.com/office/powerpoint/2010/main" val="28846799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63EA655-957F-AF4F-911E-C3FCE150D8AD}"/>
              </a:ext>
            </a:extLst>
          </p:cNvPr>
          <p:cNvSpPr>
            <a:spLocks noGrp="1"/>
          </p:cNvSpPr>
          <p:nvPr>
            <p:ph type="sldNum" sz="quarter" idx="12"/>
          </p:nvPr>
        </p:nvSpPr>
        <p:spPr/>
        <p:txBody>
          <a:bodyPr/>
          <a:lstStyle/>
          <a:p>
            <a:fld id="{AC30E85F-03A9-4DC3-A879-6F4150C88507}" type="slidenum">
              <a:rPr lang="en-GB" smtClean="0"/>
              <a:pPr/>
              <a:t>18</a:t>
            </a:fld>
            <a:endParaRPr lang="en-GB" dirty="0"/>
          </a:p>
        </p:txBody>
      </p:sp>
      <p:pic>
        <p:nvPicPr>
          <p:cNvPr id="7" name="Zástupný obsah 6" descr="Obsah obrázku tráva, strom, exteriér, dřevěné&#10;&#10;Popis byl vytvořen automaticky">
            <a:extLst>
              <a:ext uri="{FF2B5EF4-FFF2-40B4-BE49-F238E27FC236}">
                <a16:creationId xmlns:a16="http://schemas.microsoft.com/office/drawing/2014/main" id="{70689918-3B21-C15C-6A6B-EC430C33565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0" y="2447538"/>
            <a:ext cx="4853865" cy="3235910"/>
          </a:xfrm>
        </p:spPr>
      </p:pic>
      <p:sp>
        <p:nvSpPr>
          <p:cNvPr id="5" name="Nadpis 4">
            <a:extLst>
              <a:ext uri="{FF2B5EF4-FFF2-40B4-BE49-F238E27FC236}">
                <a16:creationId xmlns:a16="http://schemas.microsoft.com/office/drawing/2014/main" id="{4616930A-1CEB-6BEE-587A-2EF217ED21A2}"/>
              </a:ext>
            </a:extLst>
          </p:cNvPr>
          <p:cNvSpPr>
            <a:spLocks noGrp="1"/>
          </p:cNvSpPr>
          <p:nvPr>
            <p:ph type="title"/>
          </p:nvPr>
        </p:nvSpPr>
        <p:spPr/>
        <p:txBody>
          <a:bodyPr/>
          <a:lstStyle/>
          <a:p>
            <a:r>
              <a:rPr lang="cs-CZ"/>
              <a:t>Raised flower beds</a:t>
            </a:r>
            <a:endParaRPr lang="cs-CZ" dirty="0"/>
          </a:p>
        </p:txBody>
      </p:sp>
      <p:pic>
        <p:nvPicPr>
          <p:cNvPr id="9" name="Obrázek 8" descr="Obsah obrázku strom, exteriér, tráva, země&#10;&#10;Popis byl vytvořen automaticky">
            <a:extLst>
              <a:ext uri="{FF2B5EF4-FFF2-40B4-BE49-F238E27FC236}">
                <a16:creationId xmlns:a16="http://schemas.microsoft.com/office/drawing/2014/main" id="{F3E2F881-D9C1-2954-3947-C270121BA96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981" y="2447538"/>
            <a:ext cx="4853866" cy="3235910"/>
          </a:xfrm>
          <a:prstGeom prst="rect">
            <a:avLst/>
          </a:prstGeom>
        </p:spPr>
      </p:pic>
      <p:sp>
        <p:nvSpPr>
          <p:cNvPr id="12" name="TextovéPole 11">
            <a:extLst>
              <a:ext uri="{FF2B5EF4-FFF2-40B4-BE49-F238E27FC236}">
                <a16:creationId xmlns:a16="http://schemas.microsoft.com/office/drawing/2014/main" id="{7790F339-1CCE-4951-30B6-8CA4B894144E}"/>
              </a:ext>
            </a:extLst>
          </p:cNvPr>
          <p:cNvSpPr txBox="1"/>
          <p:nvPr/>
        </p:nvSpPr>
        <p:spPr>
          <a:xfrm>
            <a:off x="581175" y="1966721"/>
            <a:ext cx="6731493" cy="307777"/>
          </a:xfrm>
          <a:prstGeom prst="rect">
            <a:avLst/>
          </a:prstGeom>
          <a:noFill/>
        </p:spPr>
        <p:txBody>
          <a:bodyPr wrap="square" rtlCol="0">
            <a:spAutoFit/>
          </a:bodyPr>
          <a:lstStyle/>
          <a:p>
            <a:r>
              <a:rPr lang="cs-CZ" sz="1400" dirty="0" err="1"/>
              <a:t>Photo</a:t>
            </a:r>
            <a:r>
              <a:rPr lang="cs-CZ" sz="1400" dirty="0"/>
              <a:t>: </a:t>
            </a:r>
            <a:r>
              <a:rPr lang="cs-CZ" sz="1400" dirty="0" err="1"/>
              <a:t>Day</a:t>
            </a:r>
            <a:r>
              <a:rPr lang="cs-CZ" sz="1400" dirty="0"/>
              <a:t> care centre </a:t>
            </a:r>
            <a:r>
              <a:rPr lang="cs-CZ" sz="1400" dirty="0" err="1"/>
              <a:t>with</a:t>
            </a:r>
            <a:r>
              <a:rPr lang="cs-CZ" sz="1400" dirty="0"/>
              <a:t> </a:t>
            </a:r>
            <a:r>
              <a:rPr lang="cs-CZ" sz="1400" dirty="0" err="1"/>
              <a:t>productive</a:t>
            </a:r>
            <a:r>
              <a:rPr lang="cs-CZ" sz="1400" dirty="0"/>
              <a:t> garden (Vrchlabí, CZ). </a:t>
            </a:r>
            <a:r>
              <a:rPr lang="cs-CZ" sz="1000" dirty="0" err="1"/>
              <a:t>Author</a:t>
            </a:r>
            <a:r>
              <a:rPr lang="cs-CZ" sz="1000" dirty="0"/>
              <a:t>: Diakonie ČCE Vrchlabí </a:t>
            </a:r>
          </a:p>
        </p:txBody>
      </p:sp>
    </p:spTree>
    <p:extLst>
      <p:ext uri="{BB962C8B-B14F-4D97-AF65-F5344CB8AC3E}">
        <p14:creationId xmlns:p14="http://schemas.microsoft.com/office/powerpoint/2010/main" val="18598031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a:extLst>
              <a:ext uri="{FF2B5EF4-FFF2-40B4-BE49-F238E27FC236}">
                <a16:creationId xmlns:a16="http://schemas.microsoft.com/office/drawing/2014/main" id="{8D44D488-6302-9243-6238-F3C77DB23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23676">
            <a:off x="4576414" y="3737989"/>
            <a:ext cx="2213439" cy="1976354"/>
          </a:xfrm>
          <a:prstGeom prst="rect">
            <a:avLst/>
          </a:prstGeom>
        </p:spPr>
      </p:pic>
      <p:pic>
        <p:nvPicPr>
          <p:cNvPr id="7" name="Obrázek 6">
            <a:extLst>
              <a:ext uri="{FF2B5EF4-FFF2-40B4-BE49-F238E27FC236}">
                <a16:creationId xmlns:a16="http://schemas.microsoft.com/office/drawing/2014/main" id="{4C78A777-8EEC-C621-7B83-54A4A75A46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68549" y="1437819"/>
            <a:ext cx="2910114" cy="2156786"/>
          </a:xfrm>
          <a:prstGeom prst="rect">
            <a:avLst/>
          </a:prstGeom>
        </p:spPr>
      </p:pic>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19</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1" y="1876425"/>
            <a:ext cx="4100286" cy="4669518"/>
          </a:xfrm>
        </p:spPr>
        <p:txBody>
          <a:bodyPr>
            <a:normAutofit/>
          </a:bodyPr>
          <a:lstStyle/>
          <a:p>
            <a:r>
              <a:rPr lang="cs-CZ" dirty="0" err="1"/>
              <a:t>Adapted</a:t>
            </a:r>
            <a:r>
              <a:rPr lang="cs-CZ" dirty="0"/>
              <a:t> </a:t>
            </a:r>
            <a:r>
              <a:rPr lang="cs-CZ" dirty="0" err="1"/>
              <a:t>tools</a:t>
            </a:r>
            <a:r>
              <a:rPr lang="cs-CZ" dirty="0"/>
              <a:t> – not </a:t>
            </a:r>
            <a:r>
              <a:rPr lang="cs-CZ" dirty="0" err="1"/>
              <a:t>too</a:t>
            </a:r>
            <a:r>
              <a:rPr lang="cs-CZ" dirty="0"/>
              <a:t> </a:t>
            </a:r>
            <a:r>
              <a:rPr lang="cs-CZ" dirty="0" err="1"/>
              <a:t>heavy</a:t>
            </a:r>
            <a:r>
              <a:rPr lang="cs-CZ" dirty="0"/>
              <a:t>, </a:t>
            </a:r>
            <a:r>
              <a:rPr lang="cs-CZ" dirty="0" err="1"/>
              <a:t>too</a:t>
            </a:r>
            <a:r>
              <a:rPr lang="cs-CZ" dirty="0"/>
              <a:t> long </a:t>
            </a:r>
            <a:r>
              <a:rPr lang="cs-CZ" dirty="0" err="1"/>
              <a:t>or</a:t>
            </a:r>
            <a:r>
              <a:rPr lang="cs-CZ" dirty="0"/>
              <a:t> </a:t>
            </a:r>
            <a:r>
              <a:rPr lang="cs-CZ" dirty="0" err="1"/>
              <a:t>maladapted</a:t>
            </a:r>
            <a:r>
              <a:rPr lang="cs-CZ" dirty="0"/>
              <a:t> in any </a:t>
            </a:r>
            <a:r>
              <a:rPr lang="cs-CZ" dirty="0" err="1"/>
              <a:t>other</a:t>
            </a:r>
            <a:r>
              <a:rPr lang="cs-CZ" dirty="0"/>
              <a:t> </a:t>
            </a:r>
            <a:r>
              <a:rPr lang="cs-CZ" dirty="0" err="1"/>
              <a:t>way</a:t>
            </a:r>
            <a:endParaRPr lang="cs-CZ" dirty="0"/>
          </a:p>
          <a:p>
            <a:r>
              <a:rPr lang="cs-CZ" dirty="0" err="1"/>
              <a:t>Some</a:t>
            </a:r>
            <a:r>
              <a:rPr lang="cs-CZ" dirty="0"/>
              <a:t> </a:t>
            </a:r>
            <a:r>
              <a:rPr lang="cs-CZ" dirty="0" err="1"/>
              <a:t>task</a:t>
            </a:r>
            <a:r>
              <a:rPr lang="cs-CZ" dirty="0"/>
              <a:t> are not </a:t>
            </a:r>
            <a:r>
              <a:rPr lang="cs-CZ" dirty="0" err="1"/>
              <a:t>allowed</a:t>
            </a:r>
            <a:r>
              <a:rPr lang="cs-CZ" dirty="0"/>
              <a:t> to not </a:t>
            </a:r>
            <a:r>
              <a:rPr lang="cs-CZ" dirty="0" err="1"/>
              <a:t>trained</a:t>
            </a:r>
            <a:r>
              <a:rPr lang="cs-CZ" dirty="0"/>
              <a:t> </a:t>
            </a:r>
            <a:r>
              <a:rPr lang="cs-CZ" dirty="0" err="1"/>
              <a:t>personel</a:t>
            </a:r>
            <a:endParaRPr lang="cs-CZ" dirty="0"/>
          </a:p>
          <a:p>
            <a:r>
              <a:rPr lang="cs-CZ" dirty="0" err="1"/>
              <a:t>Conversely</a:t>
            </a:r>
            <a:r>
              <a:rPr lang="cs-CZ" dirty="0"/>
              <a:t> </a:t>
            </a:r>
            <a:r>
              <a:rPr lang="cs-CZ" dirty="0" err="1"/>
              <a:t>people</a:t>
            </a:r>
            <a:r>
              <a:rPr lang="cs-CZ" dirty="0"/>
              <a:t> </a:t>
            </a:r>
            <a:r>
              <a:rPr lang="cs-CZ" dirty="0" err="1"/>
              <a:t>with</a:t>
            </a:r>
            <a:r>
              <a:rPr lang="cs-CZ" dirty="0"/>
              <a:t> </a:t>
            </a:r>
            <a:r>
              <a:rPr lang="cs-CZ" dirty="0" err="1"/>
              <a:t>physical</a:t>
            </a:r>
            <a:r>
              <a:rPr lang="cs-CZ" dirty="0"/>
              <a:t> </a:t>
            </a:r>
            <a:r>
              <a:rPr lang="cs-CZ" dirty="0" err="1"/>
              <a:t>disabilities</a:t>
            </a:r>
            <a:r>
              <a:rPr lang="cs-CZ" dirty="0"/>
              <a:t> </a:t>
            </a:r>
            <a:r>
              <a:rPr lang="cs-CZ" dirty="0" err="1"/>
              <a:t>can</a:t>
            </a:r>
            <a:r>
              <a:rPr lang="cs-CZ" dirty="0"/>
              <a:t> </a:t>
            </a:r>
            <a:r>
              <a:rPr lang="cs-CZ" dirty="0" err="1"/>
              <a:t>work</a:t>
            </a:r>
            <a:r>
              <a:rPr lang="cs-CZ" dirty="0"/>
              <a:t> </a:t>
            </a:r>
            <a:r>
              <a:rPr lang="cs-CZ" dirty="0" err="1"/>
              <a:t>with</a:t>
            </a:r>
            <a:r>
              <a:rPr lang="cs-CZ" dirty="0"/>
              <a:t> </a:t>
            </a:r>
            <a:r>
              <a:rPr lang="cs-CZ" dirty="0" err="1"/>
              <a:t>tools</a:t>
            </a:r>
            <a:r>
              <a:rPr lang="cs-CZ" dirty="0"/>
              <a:t> </a:t>
            </a:r>
            <a:r>
              <a:rPr lang="cs-CZ" dirty="0" err="1"/>
              <a:t>that</a:t>
            </a:r>
            <a:r>
              <a:rPr lang="cs-CZ" dirty="0"/>
              <a:t> </a:t>
            </a:r>
            <a:r>
              <a:rPr lang="cs-CZ" dirty="0" err="1"/>
              <a:t>would</a:t>
            </a:r>
            <a:r>
              <a:rPr lang="cs-CZ" dirty="0"/>
              <a:t> </a:t>
            </a:r>
            <a:r>
              <a:rPr lang="cs-CZ" dirty="0" err="1"/>
              <a:t>otherwide</a:t>
            </a:r>
            <a:r>
              <a:rPr lang="cs-CZ" dirty="0"/>
              <a:t> </a:t>
            </a:r>
            <a:r>
              <a:rPr lang="cs-CZ" dirty="0" err="1"/>
              <a:t>be</a:t>
            </a:r>
            <a:r>
              <a:rPr lang="cs-CZ" dirty="0"/>
              <a:t> </a:t>
            </a:r>
            <a:r>
              <a:rPr lang="cs-CZ" dirty="0" err="1"/>
              <a:t>denied</a:t>
            </a:r>
            <a:r>
              <a:rPr lang="cs-CZ" dirty="0"/>
              <a:t> to </a:t>
            </a:r>
            <a:r>
              <a:rPr lang="cs-CZ" dirty="0" err="1"/>
              <a:t>them</a:t>
            </a:r>
            <a:endParaRPr lang="cs-CZ" dirty="0"/>
          </a:p>
        </p:txBody>
      </p:sp>
      <p:sp>
        <p:nvSpPr>
          <p:cNvPr id="5" name="Nadpis 5">
            <a:extLst>
              <a:ext uri="{FF2B5EF4-FFF2-40B4-BE49-F238E27FC236}">
                <a16:creationId xmlns:a16="http://schemas.microsoft.com/office/drawing/2014/main" id="{A8E16F80-D4EF-644B-4A44-833AED6A75DA}"/>
              </a:ext>
            </a:extLst>
          </p:cNvPr>
          <p:cNvSpPr>
            <a:spLocks noGrp="1"/>
          </p:cNvSpPr>
          <p:nvPr>
            <p:ph type="title"/>
          </p:nvPr>
        </p:nvSpPr>
        <p:spPr>
          <a:xfrm>
            <a:off x="660903" y="668342"/>
            <a:ext cx="7870152"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pic>
        <p:nvPicPr>
          <p:cNvPr id="2" name="Obrázek 1">
            <a:extLst>
              <a:ext uri="{FF2B5EF4-FFF2-40B4-BE49-F238E27FC236}">
                <a16:creationId xmlns:a16="http://schemas.microsoft.com/office/drawing/2014/main" id="{AE134643-EEC7-0AF7-28B1-722ABA82F69B}"/>
              </a:ext>
            </a:extLst>
          </p:cNvPr>
          <p:cNvPicPr>
            <a:picLocks noChangeAspect="1"/>
          </p:cNvPicPr>
          <p:nvPr/>
        </p:nvPicPr>
        <p:blipFill rotWithShape="1">
          <a:blip r:embed="rId4">
            <a:extLst>
              <a:ext uri="{28A0092B-C50C-407E-A947-70E740481C1C}">
                <a14:useLocalDpi xmlns:a14="http://schemas.microsoft.com/office/drawing/2010/main" val="0"/>
              </a:ext>
            </a:extLst>
          </a:blip>
          <a:srcRect l="51490"/>
          <a:stretch/>
        </p:blipFill>
        <p:spPr>
          <a:xfrm>
            <a:off x="6915729" y="1150221"/>
            <a:ext cx="2221127" cy="2703424"/>
          </a:xfrm>
          <a:prstGeom prst="rect">
            <a:avLst/>
          </a:prstGeom>
        </p:spPr>
      </p:pic>
      <p:pic>
        <p:nvPicPr>
          <p:cNvPr id="4" name="Obrázek 3">
            <a:extLst>
              <a:ext uri="{FF2B5EF4-FFF2-40B4-BE49-F238E27FC236}">
                <a16:creationId xmlns:a16="http://schemas.microsoft.com/office/drawing/2014/main" id="{033C51F8-E483-7197-6BF9-E409C395B8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987" y="4626155"/>
            <a:ext cx="2533013" cy="1976354"/>
          </a:xfrm>
          <a:prstGeom prst="rect">
            <a:avLst/>
          </a:prstGeom>
        </p:spPr>
      </p:pic>
    </p:spTree>
    <p:extLst>
      <p:ext uri="{BB962C8B-B14F-4D97-AF65-F5344CB8AC3E}">
        <p14:creationId xmlns:p14="http://schemas.microsoft.com/office/powerpoint/2010/main" val="4353465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sah 1">
            <a:extLst>
              <a:ext uri="{FF2B5EF4-FFF2-40B4-BE49-F238E27FC236}">
                <a16:creationId xmlns:a16="http://schemas.microsoft.com/office/drawing/2014/main" id="{CB2D3153-0444-396B-E12F-6871C431D627}"/>
              </a:ext>
            </a:extLst>
          </p:cNvPr>
          <p:cNvSpPr>
            <a:spLocks noGrp="1"/>
          </p:cNvSpPr>
          <p:nvPr>
            <p:ph sz="half" idx="2"/>
          </p:nvPr>
        </p:nvSpPr>
        <p:spPr>
          <a:xfrm>
            <a:off x="2" y="809625"/>
            <a:ext cx="7559641" cy="3481718"/>
          </a:xfrm>
        </p:spPr>
        <p:txBody>
          <a:bodyPr/>
          <a:lstStyle/>
          <a:p>
            <a:r>
              <a:rPr lang="cs-CZ" dirty="0"/>
              <a:t>List </a:t>
            </a:r>
            <a:r>
              <a:rPr lang="cs-CZ" dirty="0" err="1"/>
              <a:t>of</a:t>
            </a:r>
            <a:r>
              <a:rPr lang="cs-CZ" dirty="0"/>
              <a:t> </a:t>
            </a:r>
            <a:r>
              <a:rPr lang="cs-CZ" dirty="0" err="1"/>
              <a:t>contents</a:t>
            </a:r>
            <a:endParaRPr lang="cs-CZ" dirty="0"/>
          </a:p>
        </p:txBody>
      </p:sp>
      <p:sp>
        <p:nvSpPr>
          <p:cNvPr id="3" name="TextovéPole 2">
            <a:extLst>
              <a:ext uri="{FF2B5EF4-FFF2-40B4-BE49-F238E27FC236}">
                <a16:creationId xmlns:a16="http://schemas.microsoft.com/office/drawing/2014/main" id="{C036E476-BA8C-93C4-F185-37E0E2DEB08C}"/>
              </a:ext>
            </a:extLst>
          </p:cNvPr>
          <p:cNvSpPr txBox="1"/>
          <p:nvPr/>
        </p:nvSpPr>
        <p:spPr>
          <a:xfrm>
            <a:off x="579145" y="2168309"/>
            <a:ext cx="5923255" cy="2088713"/>
          </a:xfrm>
          <a:prstGeom prst="rect">
            <a:avLst/>
          </a:prstGeom>
          <a:noFill/>
        </p:spPr>
        <p:txBody>
          <a:bodyPr wrap="square" rtlCol="0">
            <a:spAutoFit/>
          </a:bodyPr>
          <a:lstStyle/>
          <a:p>
            <a:pPr>
              <a:lnSpc>
                <a:spcPct val="107000"/>
              </a:lnSpc>
              <a:spcBef>
                <a:spcPts val="600"/>
              </a:spcBef>
              <a:spcAft>
                <a:spcPts val="450"/>
              </a:spcAft>
              <a:buClr>
                <a:srgbClr val="000000"/>
              </a:buClr>
            </a:pPr>
            <a:r>
              <a:rPr lang="cs-CZ" sz="1400" dirty="0">
                <a:latin typeface="Calibri" panose="020F0502020204030204" pitchFamily="34" charset="0"/>
                <a:ea typeface="Times New Roman" panose="02020603050405020304" pitchFamily="18" charset="0"/>
                <a:cs typeface="Calibri" panose="020F0502020204030204" pitchFamily="34" charset="0"/>
              </a:rPr>
              <a:t>G</a:t>
            </a:r>
            <a:r>
              <a:rPr lang="en-GB" sz="1400" dirty="0" err="1">
                <a:latin typeface="Calibri" panose="020F0502020204030204" pitchFamily="34" charset="0"/>
                <a:ea typeface="Times New Roman" panose="02020603050405020304" pitchFamily="18" charset="0"/>
                <a:cs typeface="Calibri" panose="020F0502020204030204" pitchFamily="34" charset="0"/>
              </a:rPr>
              <a:t>eneral</a:t>
            </a:r>
            <a:r>
              <a:rPr lang="en-GB" sz="1400" dirty="0">
                <a:latin typeface="Calibri" panose="020F0502020204030204" pitchFamily="34" charset="0"/>
                <a:ea typeface="Times New Roman" panose="02020603050405020304" pitchFamily="18" charset="0"/>
                <a:cs typeface="Calibri" panose="020F0502020204030204" pitchFamily="34" charset="0"/>
              </a:rPr>
              <a:t> characteristics and performances of physical disabilities</a:t>
            </a:r>
            <a:endParaRPr lang="cs-CZ" sz="1400" dirty="0">
              <a:latin typeface="Calibri" panose="020F0502020204030204" pitchFamily="34" charset="0"/>
              <a:ea typeface="Times New Roman" panose="02020603050405020304" pitchFamily="18" charset="0"/>
              <a:cs typeface="Arial" panose="020B0604020202020204" pitchFamily="34" charset="0"/>
            </a:endParaRPr>
          </a:p>
          <a:p>
            <a:pPr>
              <a:lnSpc>
                <a:spcPct val="107000"/>
              </a:lnSpc>
              <a:spcBef>
                <a:spcPts val="600"/>
              </a:spcBef>
              <a:spcAft>
                <a:spcPts val="450"/>
              </a:spcAft>
              <a:buClr>
                <a:srgbClr val="000000"/>
              </a:buClr>
            </a:pPr>
            <a:r>
              <a:rPr lang="cs-CZ" sz="1400" dirty="0">
                <a:latin typeface="Calibri" panose="020F0502020204030204" pitchFamily="34" charset="0"/>
                <a:ea typeface="Times New Roman" panose="02020603050405020304" pitchFamily="18" charset="0"/>
                <a:cs typeface="Calibri" panose="020F0502020204030204" pitchFamily="34" charset="0"/>
              </a:rPr>
              <a:t>C</a:t>
            </a:r>
            <a:r>
              <a:rPr lang="en-GB" sz="1400" dirty="0" err="1">
                <a:latin typeface="Calibri" panose="020F0502020204030204" pitchFamily="34" charset="0"/>
                <a:ea typeface="Times New Roman" panose="02020603050405020304" pitchFamily="18" charset="0"/>
                <a:cs typeface="Calibri" panose="020F0502020204030204" pitchFamily="34" charset="0"/>
              </a:rPr>
              <a:t>lassification</a:t>
            </a:r>
            <a:r>
              <a:rPr lang="en-GB" sz="1400" dirty="0">
                <a:latin typeface="Calibri" panose="020F0502020204030204" pitchFamily="34" charset="0"/>
                <a:ea typeface="Times New Roman" panose="02020603050405020304" pitchFamily="18" charset="0"/>
                <a:cs typeface="Calibri" panose="020F0502020204030204" pitchFamily="34" charset="0"/>
              </a:rPr>
              <a:t> of physical disability</a:t>
            </a:r>
            <a:endParaRPr lang="cs-CZ" sz="1400" dirty="0">
              <a:latin typeface="Calibri" panose="020F0502020204030204" pitchFamily="34" charset="0"/>
              <a:ea typeface="Times New Roman" panose="02020603050405020304" pitchFamily="18" charset="0"/>
              <a:cs typeface="Arial" panose="020B0604020202020204" pitchFamily="34" charset="0"/>
            </a:endParaRPr>
          </a:p>
          <a:p>
            <a:pPr>
              <a:lnSpc>
                <a:spcPct val="107000"/>
              </a:lnSpc>
              <a:spcBef>
                <a:spcPts val="600"/>
              </a:spcBef>
              <a:spcAft>
                <a:spcPts val="450"/>
              </a:spcAft>
              <a:buClr>
                <a:srgbClr val="000000"/>
              </a:buClr>
            </a:pPr>
            <a:r>
              <a:rPr lang="cs-CZ" sz="1400" dirty="0">
                <a:latin typeface="Calibri" panose="020F0502020204030204" pitchFamily="34" charset="0"/>
                <a:ea typeface="Times New Roman" panose="02020603050405020304" pitchFamily="18" charset="0"/>
                <a:cs typeface="Calibri" panose="020F0502020204030204" pitchFamily="34" charset="0"/>
              </a:rPr>
              <a:t>B</a:t>
            </a:r>
            <a:r>
              <a:rPr lang="en-GB" sz="1400" dirty="0" err="1">
                <a:latin typeface="Calibri" panose="020F0502020204030204" pitchFamily="34" charset="0"/>
                <a:ea typeface="Times New Roman" panose="02020603050405020304" pitchFamily="18" charset="0"/>
                <a:cs typeface="Calibri" panose="020F0502020204030204" pitchFamily="34" charset="0"/>
              </a:rPr>
              <a:t>enefits</a:t>
            </a:r>
            <a:r>
              <a:rPr lang="en-GB" sz="1400" dirty="0">
                <a:latin typeface="Calibri" panose="020F0502020204030204" pitchFamily="34" charset="0"/>
                <a:ea typeface="Times New Roman" panose="02020603050405020304" pitchFamily="18" charset="0"/>
                <a:cs typeface="Calibri" panose="020F0502020204030204" pitchFamily="34" charset="0"/>
              </a:rPr>
              <a:t> of social farming for people with a physical disability</a:t>
            </a:r>
            <a:endParaRPr lang="cs-CZ" sz="1400" dirty="0">
              <a:latin typeface="Calibri" panose="020F0502020204030204" pitchFamily="34" charset="0"/>
              <a:ea typeface="Times New Roman" panose="02020603050405020304" pitchFamily="18" charset="0"/>
              <a:cs typeface="Arial" panose="020B0604020202020204" pitchFamily="34" charset="0"/>
            </a:endParaRPr>
          </a:p>
          <a:p>
            <a:pPr>
              <a:lnSpc>
                <a:spcPct val="107000"/>
              </a:lnSpc>
              <a:spcBef>
                <a:spcPts val="600"/>
              </a:spcBef>
              <a:spcAft>
                <a:spcPts val="450"/>
              </a:spcAft>
              <a:buClr>
                <a:srgbClr val="000000"/>
              </a:buClr>
            </a:pPr>
            <a:r>
              <a:rPr lang="cs-CZ" sz="1400" dirty="0">
                <a:latin typeface="Calibri" panose="020F0502020204030204" pitchFamily="34" charset="0"/>
                <a:ea typeface="Times New Roman" panose="02020603050405020304" pitchFamily="18" charset="0"/>
                <a:cs typeface="Calibri" panose="020F0502020204030204" pitchFamily="34" charset="0"/>
              </a:rPr>
              <a:t>P</a:t>
            </a:r>
            <a:r>
              <a:rPr lang="en-GB" sz="1400" dirty="0" err="1">
                <a:latin typeface="Calibri" panose="020F0502020204030204" pitchFamily="34" charset="0"/>
                <a:ea typeface="Times New Roman" panose="02020603050405020304" pitchFamily="18" charset="0"/>
                <a:cs typeface="Calibri" panose="020F0502020204030204" pitchFamily="34" charset="0"/>
              </a:rPr>
              <a:t>ossible</a:t>
            </a:r>
            <a:r>
              <a:rPr lang="en-GB" sz="1400" dirty="0">
                <a:latin typeface="Calibri" panose="020F0502020204030204" pitchFamily="34" charset="0"/>
                <a:ea typeface="Times New Roman" panose="02020603050405020304" pitchFamily="18" charset="0"/>
                <a:cs typeface="Calibri" panose="020F0502020204030204" pitchFamily="34" charset="0"/>
              </a:rPr>
              <a:t> behavioural references of people with a physical disability </a:t>
            </a:r>
            <a:endParaRPr lang="cs-CZ" sz="1400" dirty="0">
              <a:latin typeface="Calibri" panose="020F0502020204030204" pitchFamily="34" charset="0"/>
              <a:ea typeface="Times New Roman" panose="02020603050405020304" pitchFamily="18" charset="0"/>
              <a:cs typeface="Arial" panose="020B0604020202020204" pitchFamily="34" charset="0"/>
            </a:endParaRPr>
          </a:p>
          <a:p>
            <a:pPr>
              <a:lnSpc>
                <a:spcPct val="107000"/>
              </a:lnSpc>
              <a:spcBef>
                <a:spcPts val="600"/>
              </a:spcBef>
              <a:spcAft>
                <a:spcPts val="450"/>
              </a:spcAft>
              <a:buClr>
                <a:srgbClr val="000000"/>
              </a:buClr>
            </a:pPr>
            <a:r>
              <a:rPr lang="cs-CZ" sz="1400" dirty="0">
                <a:latin typeface="Calibri" panose="020F0502020204030204" pitchFamily="34" charset="0"/>
                <a:ea typeface="Times New Roman" panose="02020603050405020304" pitchFamily="18" charset="0"/>
                <a:cs typeface="Calibri" panose="020F0502020204030204" pitchFamily="34" charset="0"/>
              </a:rPr>
              <a:t>D</a:t>
            </a:r>
            <a:r>
              <a:rPr lang="en-GB" sz="1400" dirty="0" err="1">
                <a:latin typeface="Calibri" panose="020F0502020204030204" pitchFamily="34" charset="0"/>
                <a:ea typeface="Times New Roman" panose="02020603050405020304" pitchFamily="18" charset="0"/>
                <a:cs typeface="Calibri" panose="020F0502020204030204" pitchFamily="34" charset="0"/>
              </a:rPr>
              <a:t>ifferent</a:t>
            </a:r>
            <a:r>
              <a:rPr lang="en-GB" sz="1400" dirty="0">
                <a:latin typeface="Calibri" panose="020F0502020204030204" pitchFamily="34" charset="0"/>
                <a:ea typeface="Times New Roman" panose="02020603050405020304" pitchFamily="18" charset="0"/>
                <a:cs typeface="Calibri" panose="020F0502020204030204" pitchFamily="34" charset="0"/>
              </a:rPr>
              <a:t> services provided for people with a physical disability</a:t>
            </a:r>
            <a:endParaRPr lang="cs-CZ" sz="1400" dirty="0">
              <a:latin typeface="Calibri" panose="020F0502020204030204" pitchFamily="34" charset="0"/>
              <a:ea typeface="Times New Roman" panose="02020603050405020304" pitchFamily="18" charset="0"/>
              <a:cs typeface="Arial" panose="020B0604020202020204" pitchFamily="34" charset="0"/>
            </a:endParaRPr>
          </a:p>
          <a:p>
            <a:endParaRPr lang="cs-CZ" sz="1400" dirty="0"/>
          </a:p>
        </p:txBody>
      </p:sp>
    </p:spTree>
    <p:extLst>
      <p:ext uri="{BB962C8B-B14F-4D97-AF65-F5344CB8AC3E}">
        <p14:creationId xmlns:p14="http://schemas.microsoft.com/office/powerpoint/2010/main" val="2497710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20</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0" y="1876425"/>
            <a:ext cx="7870825" cy="3417888"/>
          </a:xfrm>
        </p:spPr>
        <p:txBody>
          <a:bodyPr>
            <a:normAutofit fontScale="85000" lnSpcReduction="20000"/>
          </a:bodyPr>
          <a:lstStyle/>
          <a:p>
            <a:r>
              <a:rPr lang="cs-CZ" dirty="0" err="1"/>
              <a:t>Simple</a:t>
            </a:r>
            <a:r>
              <a:rPr lang="cs-CZ" dirty="0"/>
              <a:t> </a:t>
            </a:r>
            <a:r>
              <a:rPr lang="cs-CZ" dirty="0" err="1"/>
              <a:t>activities</a:t>
            </a:r>
            <a:r>
              <a:rPr lang="cs-CZ" dirty="0"/>
              <a:t> and </a:t>
            </a:r>
            <a:r>
              <a:rPr lang="cs-CZ" dirty="0" err="1"/>
              <a:t>work</a:t>
            </a:r>
            <a:r>
              <a:rPr lang="cs-CZ" dirty="0"/>
              <a:t> </a:t>
            </a:r>
            <a:r>
              <a:rPr lang="cs-CZ" dirty="0" err="1"/>
              <a:t>tasks</a:t>
            </a:r>
            <a:r>
              <a:rPr lang="cs-CZ" dirty="0"/>
              <a:t> in </a:t>
            </a:r>
            <a:r>
              <a:rPr lang="cs-CZ" dirty="0" err="1"/>
              <a:t>which</a:t>
            </a:r>
            <a:r>
              <a:rPr lang="cs-CZ" dirty="0"/>
              <a:t> </a:t>
            </a:r>
            <a:r>
              <a:rPr lang="cs-CZ" dirty="0" err="1"/>
              <a:t>participants</a:t>
            </a:r>
            <a:r>
              <a:rPr lang="cs-CZ" dirty="0"/>
              <a:t> </a:t>
            </a:r>
            <a:r>
              <a:rPr lang="cs-CZ" dirty="0" err="1"/>
              <a:t>feel</a:t>
            </a:r>
            <a:r>
              <a:rPr lang="cs-CZ" dirty="0"/>
              <a:t> </a:t>
            </a:r>
            <a:r>
              <a:rPr lang="cs-CZ" dirty="0" err="1"/>
              <a:t>confident</a:t>
            </a:r>
            <a:endParaRPr lang="cs-CZ" dirty="0"/>
          </a:p>
          <a:p>
            <a:endParaRPr lang="cs-CZ" dirty="0"/>
          </a:p>
          <a:p>
            <a:r>
              <a:rPr lang="de-DE" dirty="0"/>
              <a:t>- </a:t>
            </a:r>
            <a:r>
              <a:rPr lang="cs-CZ" dirty="0"/>
              <a:t>Wool processing		- Change the water for animals</a:t>
            </a:r>
          </a:p>
          <a:p>
            <a:r>
              <a:rPr lang="de-DE" dirty="0"/>
              <a:t>- </a:t>
            </a:r>
            <a:r>
              <a:rPr lang="cs-CZ" dirty="0"/>
              <a:t>Feeding chickens		- Feeding the sheep</a:t>
            </a:r>
          </a:p>
          <a:p>
            <a:r>
              <a:rPr lang="de-DE" dirty="0"/>
              <a:t>- </a:t>
            </a:r>
            <a:r>
              <a:rPr lang="cs-CZ" dirty="0"/>
              <a:t>Help giving birth to sheep	- Rake the leaves</a:t>
            </a:r>
          </a:p>
          <a:p>
            <a:r>
              <a:rPr lang="de-DE" dirty="0"/>
              <a:t>- </a:t>
            </a:r>
            <a:r>
              <a:rPr lang="cs-CZ" dirty="0"/>
              <a:t>Chop the wool		- Feed the rabbits</a:t>
            </a:r>
          </a:p>
          <a:p>
            <a:r>
              <a:rPr lang="de-DE" dirty="0"/>
              <a:t>- </a:t>
            </a:r>
            <a:r>
              <a:rPr lang="cs-CZ" dirty="0"/>
              <a:t>Planting			- Peeling</a:t>
            </a:r>
          </a:p>
          <a:p>
            <a:r>
              <a:rPr lang="de-DE" dirty="0"/>
              <a:t>- </a:t>
            </a:r>
            <a:r>
              <a:rPr lang="cs-CZ" dirty="0"/>
              <a:t>Harvesting 			- Cutting</a:t>
            </a:r>
          </a:p>
        </p:txBody>
      </p:sp>
      <p:sp>
        <p:nvSpPr>
          <p:cNvPr id="5" name="Nadpis 5">
            <a:extLst>
              <a:ext uri="{FF2B5EF4-FFF2-40B4-BE49-F238E27FC236}">
                <a16:creationId xmlns:a16="http://schemas.microsoft.com/office/drawing/2014/main" id="{A8E16F80-D4EF-644B-4A44-833AED6A75DA}"/>
              </a:ext>
            </a:extLst>
          </p:cNvPr>
          <p:cNvSpPr>
            <a:spLocks noGrp="1"/>
          </p:cNvSpPr>
          <p:nvPr>
            <p:ph type="title"/>
          </p:nvPr>
        </p:nvSpPr>
        <p:spPr>
          <a:xfrm>
            <a:off x="660903" y="668342"/>
            <a:ext cx="7870152"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spTree>
    <p:extLst>
      <p:ext uri="{BB962C8B-B14F-4D97-AF65-F5344CB8AC3E}">
        <p14:creationId xmlns:p14="http://schemas.microsoft.com/office/powerpoint/2010/main" val="6111880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83299B5F-A0E2-25CF-9842-FBB3506EB05E}"/>
              </a:ext>
            </a:extLst>
          </p:cNvPr>
          <p:cNvSpPr>
            <a:spLocks noGrp="1"/>
          </p:cNvSpPr>
          <p:nvPr>
            <p:ph type="sldNum" sz="quarter" idx="12"/>
          </p:nvPr>
        </p:nvSpPr>
        <p:spPr/>
        <p:txBody>
          <a:bodyPr/>
          <a:lstStyle/>
          <a:p>
            <a:fld id="{AC30E85F-03A9-4DC3-A879-6F4150C88507}" type="slidenum">
              <a:rPr lang="en-GB" smtClean="0"/>
              <a:pPr/>
              <a:t>21</a:t>
            </a:fld>
            <a:endParaRPr lang="en-GB" dirty="0"/>
          </a:p>
        </p:txBody>
      </p:sp>
      <p:pic>
        <p:nvPicPr>
          <p:cNvPr id="7" name="Zástupný obsah 6" descr="Obsah obrázku osoba&#10;&#10;Popis byl vytvořen automaticky">
            <a:extLst>
              <a:ext uri="{FF2B5EF4-FFF2-40B4-BE49-F238E27FC236}">
                <a16:creationId xmlns:a16="http://schemas.microsoft.com/office/drawing/2014/main" id="{58369955-64B4-6D81-060A-B5B59659467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605337" y="2256036"/>
            <a:ext cx="4538663" cy="3403997"/>
          </a:xfrm>
        </p:spPr>
      </p:pic>
      <p:sp>
        <p:nvSpPr>
          <p:cNvPr id="5" name="Nadpis 4">
            <a:extLst>
              <a:ext uri="{FF2B5EF4-FFF2-40B4-BE49-F238E27FC236}">
                <a16:creationId xmlns:a16="http://schemas.microsoft.com/office/drawing/2014/main" id="{FED584CF-66FD-0EA9-1188-2BE7C5A5AA9C}"/>
              </a:ext>
            </a:extLst>
          </p:cNvPr>
          <p:cNvSpPr>
            <a:spLocks noGrp="1"/>
          </p:cNvSpPr>
          <p:nvPr>
            <p:ph type="title"/>
          </p:nvPr>
        </p:nvSpPr>
        <p:spPr/>
        <p:txBody>
          <a:bodyPr/>
          <a:lstStyle/>
          <a:p>
            <a:r>
              <a:rPr lang="cs-CZ" dirty="0"/>
              <a:t>Diverse </a:t>
            </a:r>
            <a:r>
              <a:rPr lang="cs-CZ" dirty="0" err="1"/>
              <a:t>activities</a:t>
            </a:r>
            <a:endParaRPr lang="cs-CZ" dirty="0"/>
          </a:p>
        </p:txBody>
      </p:sp>
      <p:sp>
        <p:nvSpPr>
          <p:cNvPr id="8" name="TextovéPole 7">
            <a:extLst>
              <a:ext uri="{FF2B5EF4-FFF2-40B4-BE49-F238E27FC236}">
                <a16:creationId xmlns:a16="http://schemas.microsoft.com/office/drawing/2014/main" id="{6E71957A-4183-8462-CA59-0B5783B17D28}"/>
              </a:ext>
            </a:extLst>
          </p:cNvPr>
          <p:cNvSpPr txBox="1"/>
          <p:nvPr/>
        </p:nvSpPr>
        <p:spPr>
          <a:xfrm>
            <a:off x="4572000" y="1647470"/>
            <a:ext cx="4564856" cy="461665"/>
          </a:xfrm>
          <a:prstGeom prst="rect">
            <a:avLst/>
          </a:prstGeom>
          <a:noFill/>
        </p:spPr>
        <p:txBody>
          <a:bodyPr wrap="square" rtlCol="0">
            <a:spAutoFit/>
          </a:bodyPr>
          <a:lstStyle/>
          <a:p>
            <a:r>
              <a:rPr lang="cs-CZ" sz="1400" dirty="0" err="1"/>
              <a:t>Photo</a:t>
            </a:r>
            <a:r>
              <a:rPr lang="cs-CZ" sz="1400" dirty="0"/>
              <a:t>: Venkovská škola Bludička (CZ), </a:t>
            </a:r>
            <a:r>
              <a:rPr lang="cs-CZ" sz="1400" dirty="0" err="1"/>
              <a:t>sheltered</a:t>
            </a:r>
            <a:r>
              <a:rPr lang="cs-CZ" sz="1400" dirty="0"/>
              <a:t> workshop. </a:t>
            </a:r>
            <a:r>
              <a:rPr lang="cs-CZ" sz="1000" dirty="0" err="1"/>
              <a:t>Author</a:t>
            </a:r>
            <a:r>
              <a:rPr lang="cs-CZ" sz="1000" dirty="0"/>
              <a:t>: Gabriela Žitníková</a:t>
            </a:r>
          </a:p>
        </p:txBody>
      </p:sp>
      <p:pic>
        <p:nvPicPr>
          <p:cNvPr id="10" name="Obrázek 9" descr="Obsah obrázku tráva, exteriér, země, osoba&#10;&#10;Popis byl vytvořen automaticky">
            <a:extLst>
              <a:ext uri="{FF2B5EF4-FFF2-40B4-BE49-F238E27FC236}">
                <a16:creationId xmlns:a16="http://schemas.microsoft.com/office/drawing/2014/main" id="{7D36A2CB-6A7F-15F9-261D-0FB49DCAD7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054474"/>
            <a:ext cx="4420495" cy="2946277"/>
          </a:xfrm>
          <a:prstGeom prst="rect">
            <a:avLst/>
          </a:prstGeom>
        </p:spPr>
      </p:pic>
      <p:sp>
        <p:nvSpPr>
          <p:cNvPr id="12" name="TextovéPole 11">
            <a:extLst>
              <a:ext uri="{FF2B5EF4-FFF2-40B4-BE49-F238E27FC236}">
                <a16:creationId xmlns:a16="http://schemas.microsoft.com/office/drawing/2014/main" id="{CA1E25CE-CAC6-99EE-9642-F6F94C54EFDC}"/>
              </a:ext>
            </a:extLst>
          </p:cNvPr>
          <p:cNvSpPr txBox="1"/>
          <p:nvPr/>
        </p:nvSpPr>
        <p:spPr>
          <a:xfrm>
            <a:off x="480058" y="2459387"/>
            <a:ext cx="3565335" cy="461665"/>
          </a:xfrm>
          <a:prstGeom prst="rect">
            <a:avLst/>
          </a:prstGeom>
          <a:noFill/>
        </p:spPr>
        <p:txBody>
          <a:bodyPr wrap="none" rtlCol="0">
            <a:spAutoFit/>
          </a:bodyPr>
          <a:lstStyle/>
          <a:p>
            <a:r>
              <a:rPr lang="cs-CZ" sz="1400" dirty="0" err="1"/>
              <a:t>Photo</a:t>
            </a:r>
            <a:r>
              <a:rPr lang="cs-CZ" sz="1400" dirty="0"/>
              <a:t>: </a:t>
            </a:r>
            <a:r>
              <a:rPr lang="cs-CZ" sz="1400" dirty="0" err="1"/>
              <a:t>Cutting</a:t>
            </a:r>
            <a:r>
              <a:rPr lang="cs-CZ" sz="1400" dirty="0"/>
              <a:t> </a:t>
            </a:r>
            <a:r>
              <a:rPr lang="cs-CZ" sz="1400" dirty="0" err="1"/>
              <a:t>wood</a:t>
            </a:r>
            <a:r>
              <a:rPr lang="cs-CZ" sz="1400" dirty="0"/>
              <a:t>, </a:t>
            </a:r>
            <a:r>
              <a:rPr lang="cs-CZ" sz="1400" dirty="0" err="1"/>
              <a:t>Biostatek</a:t>
            </a:r>
            <a:r>
              <a:rPr lang="cs-CZ" sz="1400" dirty="0"/>
              <a:t> </a:t>
            </a:r>
            <a:r>
              <a:rPr lang="cs-CZ" sz="1400" dirty="0" err="1"/>
              <a:t>farmyard</a:t>
            </a:r>
            <a:r>
              <a:rPr lang="cs-CZ" sz="1400" dirty="0"/>
              <a:t> (CZ). </a:t>
            </a:r>
          </a:p>
          <a:p>
            <a:r>
              <a:rPr lang="cs-CZ" sz="1000" dirty="0" err="1"/>
              <a:t>Author</a:t>
            </a:r>
            <a:r>
              <a:rPr lang="cs-CZ" sz="1000" dirty="0"/>
              <a:t>: Vojtěch Veselý</a:t>
            </a:r>
          </a:p>
        </p:txBody>
      </p:sp>
    </p:spTree>
    <p:extLst>
      <p:ext uri="{BB962C8B-B14F-4D97-AF65-F5344CB8AC3E}">
        <p14:creationId xmlns:p14="http://schemas.microsoft.com/office/powerpoint/2010/main" val="34160851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22</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902" y="1876429"/>
            <a:ext cx="7870152" cy="3418337"/>
          </a:xfrm>
        </p:spPr>
        <p:txBody>
          <a:bodyPr>
            <a:normAutofit/>
          </a:bodyPr>
          <a:lstStyle/>
          <a:p>
            <a:r>
              <a:rPr lang="cs-CZ" dirty="0"/>
              <a:t>An </a:t>
            </a:r>
            <a:r>
              <a:rPr lang="cs-CZ" dirty="0" err="1"/>
              <a:t>accepting</a:t>
            </a:r>
            <a:r>
              <a:rPr lang="cs-CZ" dirty="0"/>
              <a:t> environment: overal </a:t>
            </a:r>
            <a:r>
              <a:rPr lang="cs-CZ" dirty="0" err="1"/>
              <a:t>approach</a:t>
            </a:r>
            <a:r>
              <a:rPr lang="cs-CZ" dirty="0"/>
              <a:t> </a:t>
            </a:r>
            <a:r>
              <a:rPr lang="cs-CZ" dirty="0" err="1"/>
              <a:t>of</a:t>
            </a:r>
            <a:r>
              <a:rPr lang="cs-CZ" dirty="0"/>
              <a:t> the </a:t>
            </a:r>
            <a:r>
              <a:rPr lang="cs-CZ" dirty="0" err="1"/>
              <a:t>farmer</a:t>
            </a:r>
            <a:r>
              <a:rPr lang="cs-CZ" dirty="0"/>
              <a:t> </a:t>
            </a:r>
            <a:r>
              <a:rPr lang="cs-CZ" dirty="0" err="1"/>
              <a:t>or</a:t>
            </a:r>
            <a:r>
              <a:rPr lang="cs-CZ" dirty="0"/>
              <a:t> </a:t>
            </a:r>
            <a:r>
              <a:rPr lang="cs-CZ" dirty="0" err="1"/>
              <a:t>farm</a:t>
            </a:r>
            <a:r>
              <a:rPr lang="cs-CZ" dirty="0"/>
              <a:t> </a:t>
            </a:r>
            <a:r>
              <a:rPr lang="cs-CZ" dirty="0" err="1"/>
              <a:t>community</a:t>
            </a:r>
            <a:r>
              <a:rPr lang="cs-CZ" dirty="0"/>
              <a:t> such as </a:t>
            </a:r>
            <a:r>
              <a:rPr lang="cs-CZ" dirty="0" err="1"/>
              <a:t>empathy</a:t>
            </a:r>
            <a:r>
              <a:rPr lang="cs-CZ" dirty="0"/>
              <a:t>, </a:t>
            </a:r>
            <a:r>
              <a:rPr lang="cs-CZ" dirty="0" err="1"/>
              <a:t>patience</a:t>
            </a:r>
            <a:r>
              <a:rPr lang="cs-CZ" dirty="0"/>
              <a:t>, </a:t>
            </a:r>
            <a:r>
              <a:rPr lang="cs-CZ" dirty="0" err="1"/>
              <a:t>mental</a:t>
            </a:r>
            <a:r>
              <a:rPr lang="cs-CZ" dirty="0"/>
              <a:t> </a:t>
            </a:r>
            <a:r>
              <a:rPr lang="cs-CZ" dirty="0" err="1"/>
              <a:t>resilience</a:t>
            </a:r>
            <a:r>
              <a:rPr lang="cs-CZ" dirty="0"/>
              <a:t> and stability, </a:t>
            </a:r>
            <a:r>
              <a:rPr lang="cs-CZ" dirty="0" err="1"/>
              <a:t>authenticity</a:t>
            </a:r>
            <a:r>
              <a:rPr lang="cs-CZ" dirty="0"/>
              <a:t>, open mind, flexibility, presence, </a:t>
            </a:r>
            <a:r>
              <a:rPr lang="cs-CZ" dirty="0" err="1"/>
              <a:t>humour</a:t>
            </a:r>
            <a:r>
              <a:rPr lang="cs-CZ" dirty="0"/>
              <a:t> and </a:t>
            </a:r>
            <a:r>
              <a:rPr lang="cs-CZ" dirty="0" err="1"/>
              <a:t>optimistic</a:t>
            </a:r>
            <a:r>
              <a:rPr lang="cs-CZ" dirty="0"/>
              <a:t> </a:t>
            </a:r>
            <a:r>
              <a:rPr lang="cs-CZ" dirty="0" err="1"/>
              <a:t>world</a:t>
            </a:r>
            <a:r>
              <a:rPr lang="cs-CZ" dirty="0"/>
              <a:t> </a:t>
            </a:r>
            <a:r>
              <a:rPr lang="cs-CZ" dirty="0" err="1"/>
              <a:t>vies</a:t>
            </a:r>
            <a:r>
              <a:rPr lang="cs-CZ" dirty="0"/>
              <a:t>, </a:t>
            </a:r>
            <a:r>
              <a:rPr lang="cs-CZ" dirty="0" err="1"/>
              <a:t>affinity</a:t>
            </a:r>
            <a:r>
              <a:rPr lang="cs-CZ" dirty="0"/>
              <a:t> </a:t>
            </a:r>
            <a:r>
              <a:rPr lang="cs-CZ" dirty="0" err="1"/>
              <a:t>with</a:t>
            </a:r>
            <a:r>
              <a:rPr lang="cs-CZ" dirty="0"/>
              <a:t> </a:t>
            </a:r>
            <a:r>
              <a:rPr lang="cs-CZ" dirty="0" err="1"/>
              <a:t>nature</a:t>
            </a:r>
            <a:r>
              <a:rPr lang="cs-CZ" dirty="0"/>
              <a:t> and </a:t>
            </a:r>
            <a:r>
              <a:rPr lang="cs-CZ" dirty="0" err="1"/>
              <a:t>agriculture</a:t>
            </a:r>
            <a:r>
              <a:rPr lang="cs-CZ" dirty="0"/>
              <a:t> and </a:t>
            </a:r>
            <a:r>
              <a:rPr lang="cs-CZ" dirty="0" err="1"/>
              <a:t>technical</a:t>
            </a:r>
            <a:r>
              <a:rPr lang="cs-CZ" dirty="0"/>
              <a:t> </a:t>
            </a:r>
            <a:r>
              <a:rPr lang="cs-CZ" dirty="0" err="1"/>
              <a:t>skills</a:t>
            </a:r>
            <a:r>
              <a:rPr lang="cs-CZ" dirty="0"/>
              <a:t> in </a:t>
            </a:r>
            <a:r>
              <a:rPr lang="cs-CZ" dirty="0" err="1"/>
              <a:t>agriculture</a:t>
            </a:r>
            <a:endParaRPr lang="cs-CZ" dirty="0"/>
          </a:p>
          <a:p>
            <a:endParaRPr lang="cs-CZ" dirty="0"/>
          </a:p>
        </p:txBody>
      </p:sp>
      <p:sp>
        <p:nvSpPr>
          <p:cNvPr id="7" name="Nadpis 5">
            <a:extLst>
              <a:ext uri="{FF2B5EF4-FFF2-40B4-BE49-F238E27FC236}">
                <a16:creationId xmlns:a16="http://schemas.microsoft.com/office/drawing/2014/main" id="{D1818052-211A-E0EA-BDC3-54B535454057}"/>
              </a:ext>
            </a:extLst>
          </p:cNvPr>
          <p:cNvSpPr>
            <a:spLocks noGrp="1"/>
          </p:cNvSpPr>
          <p:nvPr>
            <p:ph type="title"/>
          </p:nvPr>
        </p:nvSpPr>
        <p:spPr>
          <a:xfrm>
            <a:off x="660903" y="668342"/>
            <a:ext cx="7870152"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pic>
        <p:nvPicPr>
          <p:cNvPr id="9" name="Grafický objekt 5" descr="Bublina s funkcí podlouhlý">
            <a:extLst>
              <a:ext uri="{FF2B5EF4-FFF2-40B4-BE49-F238E27FC236}">
                <a16:creationId xmlns:a16="http://schemas.microsoft.com/office/drawing/2014/main" id="{85A44478-53B8-50C0-AB09-E288050B83E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82478" y="4252688"/>
            <a:ext cx="5141165" cy="2476500"/>
          </a:xfrm>
          <a:prstGeom prst="rect">
            <a:avLst/>
          </a:prstGeom>
        </p:spPr>
      </p:pic>
      <p:sp>
        <p:nvSpPr>
          <p:cNvPr id="10" name="TextovéPole 9">
            <a:extLst>
              <a:ext uri="{FF2B5EF4-FFF2-40B4-BE49-F238E27FC236}">
                <a16:creationId xmlns:a16="http://schemas.microsoft.com/office/drawing/2014/main" id="{BACA5406-0327-6566-2A99-8F2DE588B9B6}"/>
              </a:ext>
            </a:extLst>
          </p:cNvPr>
          <p:cNvSpPr txBox="1"/>
          <p:nvPr/>
        </p:nvSpPr>
        <p:spPr>
          <a:xfrm>
            <a:off x="1132114" y="4876247"/>
            <a:ext cx="3840282" cy="1246495"/>
          </a:xfrm>
          <a:prstGeom prst="rect">
            <a:avLst/>
          </a:prstGeom>
          <a:noFill/>
        </p:spPr>
        <p:txBody>
          <a:bodyPr wrap="none" rtlCol="0">
            <a:spAutoFit/>
          </a:bodyPr>
          <a:lstStyle/>
          <a:p>
            <a:pPr algn="ctr"/>
            <a:r>
              <a:rPr lang="en-GB" sz="1500" i="1" dirty="0">
                <a:latin typeface="Calibri" panose="020F0502020204030204" pitchFamily="34" charset="0"/>
                <a:ea typeface="Calibri" panose="020F0502020204030204" pitchFamily="34" charset="0"/>
                <a:cs typeface="Arial" panose="020B0604020202020204" pitchFamily="34" charset="0"/>
              </a:rPr>
              <a:t>"I listen to them, I say my opinion, </a:t>
            </a:r>
            <a:endParaRPr lang="cs-CZ" sz="1500" i="1" dirty="0">
              <a:latin typeface="Calibri" panose="020F0502020204030204" pitchFamily="34" charset="0"/>
              <a:ea typeface="Calibri" panose="020F0502020204030204" pitchFamily="34" charset="0"/>
              <a:cs typeface="Arial" panose="020B0604020202020204" pitchFamily="34" charset="0"/>
            </a:endParaRPr>
          </a:p>
          <a:p>
            <a:pPr algn="ctr"/>
            <a:r>
              <a:rPr lang="en-GB" sz="1500" i="1" dirty="0">
                <a:latin typeface="Calibri" panose="020F0502020204030204" pitchFamily="34" charset="0"/>
                <a:ea typeface="Calibri" panose="020F0502020204030204" pitchFamily="34" charset="0"/>
                <a:cs typeface="Arial" panose="020B0604020202020204" pitchFamily="34" charset="0"/>
              </a:rPr>
              <a:t>we are planning work. They can confide in me. </a:t>
            </a:r>
            <a:endParaRPr lang="cs-CZ" sz="1500" i="1" dirty="0">
              <a:latin typeface="Calibri" panose="020F0502020204030204" pitchFamily="34" charset="0"/>
              <a:ea typeface="Calibri" panose="020F0502020204030204" pitchFamily="34" charset="0"/>
              <a:cs typeface="Arial" panose="020B0604020202020204" pitchFamily="34" charset="0"/>
            </a:endParaRPr>
          </a:p>
          <a:p>
            <a:pPr algn="ctr"/>
            <a:r>
              <a:rPr lang="en-GB" sz="1500" i="1" dirty="0">
                <a:latin typeface="Calibri" panose="020F0502020204030204" pitchFamily="34" charset="0"/>
                <a:ea typeface="Calibri" panose="020F0502020204030204" pitchFamily="34" charset="0"/>
                <a:cs typeface="Arial" panose="020B0604020202020204" pitchFamily="34" charset="0"/>
              </a:rPr>
              <a:t>I am not from a family. I am not a doctor. </a:t>
            </a:r>
            <a:endParaRPr lang="cs-CZ" sz="1500" i="1" dirty="0">
              <a:latin typeface="Calibri" panose="020F0502020204030204" pitchFamily="34" charset="0"/>
              <a:ea typeface="Calibri" panose="020F0502020204030204" pitchFamily="34" charset="0"/>
              <a:cs typeface="Arial" panose="020B0604020202020204" pitchFamily="34" charset="0"/>
            </a:endParaRPr>
          </a:p>
          <a:p>
            <a:pPr algn="ctr"/>
            <a:r>
              <a:rPr lang="en-GB" sz="1500" i="1" dirty="0">
                <a:latin typeface="Calibri" panose="020F0502020204030204" pitchFamily="34" charset="0"/>
                <a:ea typeface="Calibri" panose="020F0502020204030204" pitchFamily="34" charset="0"/>
                <a:cs typeface="Arial" panose="020B0604020202020204" pitchFamily="34" charset="0"/>
              </a:rPr>
              <a:t>I see their world from a different perspective. </a:t>
            </a:r>
            <a:endParaRPr lang="cs-CZ" sz="1500" i="1" dirty="0">
              <a:latin typeface="Calibri" panose="020F0502020204030204" pitchFamily="34" charset="0"/>
              <a:ea typeface="Calibri" panose="020F0502020204030204" pitchFamily="34" charset="0"/>
              <a:cs typeface="Arial" panose="020B0604020202020204" pitchFamily="34" charset="0"/>
            </a:endParaRPr>
          </a:p>
          <a:p>
            <a:pPr algn="ctr"/>
            <a:r>
              <a:rPr lang="en-GB" sz="1500" i="1" dirty="0">
                <a:latin typeface="Calibri" panose="020F0502020204030204" pitchFamily="34" charset="0"/>
                <a:ea typeface="Calibri" panose="020F0502020204030204" pitchFamily="34" charset="0"/>
                <a:cs typeface="Arial" panose="020B0604020202020204" pitchFamily="34" charset="0"/>
              </a:rPr>
              <a:t>It can take 30 minutes or 1 hour.</a:t>
            </a:r>
            <a:r>
              <a:rPr lang="cs-CZ" sz="1500" i="1" dirty="0">
                <a:latin typeface="Calibri" panose="020F0502020204030204" pitchFamily="34" charset="0"/>
                <a:ea typeface="Calibri" panose="020F0502020204030204" pitchFamily="34" charset="0"/>
                <a:cs typeface="Arial" panose="020B0604020202020204" pitchFamily="34" charset="0"/>
              </a:rPr>
              <a:t>“</a:t>
            </a:r>
            <a:endParaRPr lang="cs-CZ" sz="1500" dirty="0"/>
          </a:p>
        </p:txBody>
      </p:sp>
    </p:spTree>
    <p:extLst>
      <p:ext uri="{BB962C8B-B14F-4D97-AF65-F5344CB8AC3E}">
        <p14:creationId xmlns:p14="http://schemas.microsoft.com/office/powerpoint/2010/main" val="28772566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23</a:t>
            </a:fld>
            <a:endParaRPr lang="en-GB" dirty="0"/>
          </a:p>
        </p:txBody>
      </p:sp>
      <p:sp>
        <p:nvSpPr>
          <p:cNvPr id="6" name="Nadpis 5">
            <a:extLst>
              <a:ext uri="{FF2B5EF4-FFF2-40B4-BE49-F238E27FC236}">
                <a16:creationId xmlns:a16="http://schemas.microsoft.com/office/drawing/2014/main" id="{7B927543-8CB8-E6CE-019D-7DE34D4EAD3D}"/>
              </a:ext>
            </a:extLst>
          </p:cNvPr>
          <p:cNvSpPr>
            <a:spLocks noGrp="1"/>
          </p:cNvSpPr>
          <p:nvPr>
            <p:ph type="title"/>
          </p:nvPr>
        </p:nvSpPr>
        <p:spPr>
          <a:xfrm>
            <a:off x="660903" y="668342"/>
            <a:ext cx="7870152" cy="836079"/>
          </a:xfrm>
        </p:spPr>
        <p:txBody>
          <a:bodyPr/>
          <a:lstStyle/>
          <a:p>
            <a:r>
              <a:rPr lang="cs-CZ" dirty="0" err="1"/>
              <a:t>Benefits</a:t>
            </a:r>
            <a:r>
              <a:rPr lang="cs-CZ" dirty="0"/>
              <a:t> </a:t>
            </a:r>
            <a:r>
              <a:rPr lang="cs-CZ" dirty="0" err="1"/>
              <a:t>of</a:t>
            </a:r>
            <a:r>
              <a:rPr lang="cs-CZ" dirty="0"/>
              <a:t> </a:t>
            </a:r>
            <a:r>
              <a:rPr lang="cs-CZ" dirty="0" err="1"/>
              <a:t>social</a:t>
            </a:r>
            <a:r>
              <a:rPr lang="cs-CZ" dirty="0"/>
              <a:t> </a:t>
            </a:r>
            <a:r>
              <a:rPr lang="cs-CZ" dirty="0" err="1"/>
              <a:t>farming</a:t>
            </a:r>
            <a:r>
              <a:rPr lang="cs-CZ" dirty="0"/>
              <a:t> - </a:t>
            </a:r>
            <a:r>
              <a:rPr lang="cs-CZ" dirty="0" err="1"/>
              <a:t>SoFarTEAm</a:t>
            </a:r>
            <a:endParaRPr lang="en-GB" dirty="0"/>
          </a:p>
        </p:txBody>
      </p:sp>
      <p:sp>
        <p:nvSpPr>
          <p:cNvPr id="10" name="TextovéPole 9">
            <a:extLst>
              <a:ext uri="{FF2B5EF4-FFF2-40B4-BE49-F238E27FC236}">
                <a16:creationId xmlns:a16="http://schemas.microsoft.com/office/drawing/2014/main" id="{E4893D72-2667-7D52-E419-B8CA3208E68F}"/>
              </a:ext>
            </a:extLst>
          </p:cNvPr>
          <p:cNvSpPr txBox="1"/>
          <p:nvPr/>
        </p:nvSpPr>
        <p:spPr>
          <a:xfrm>
            <a:off x="689511" y="2506612"/>
            <a:ext cx="2804498" cy="2862322"/>
          </a:xfrm>
          <a:prstGeom prst="rect">
            <a:avLst/>
          </a:prstGeom>
          <a:noFill/>
        </p:spPr>
        <p:txBody>
          <a:bodyPr wrap="square">
            <a:spAutoFit/>
          </a:bodyPr>
          <a:lstStyle/>
          <a:p>
            <a:r>
              <a:rPr lang="en-GB" sz="1500" i="1" dirty="0">
                <a:latin typeface="Calibri" panose="020F0502020204030204" pitchFamily="34" charset="0"/>
                <a:ea typeface="Calibri" panose="020F0502020204030204" pitchFamily="34" charset="0"/>
                <a:cs typeface="Arial" panose="020B0604020202020204" pitchFamily="34" charset="0"/>
              </a:rPr>
              <a:t>"One of the participants has a physical disability which impedes his ability to undertake some tasks fully, so he spent a lot of time standing back, taking photos, etc. He was encouraged by the farmer and the support worker to get more involved and did so though at a slower pace and less frequently than the other participants."</a:t>
            </a:r>
            <a:r>
              <a:rPr lang="en-GB" sz="1500" dirty="0">
                <a:latin typeface="Calibri" panose="020F0502020204030204" pitchFamily="34" charset="0"/>
                <a:ea typeface="Calibri" panose="020F0502020204030204" pitchFamily="34" charset="0"/>
                <a:cs typeface="Arial" panose="020B0604020202020204" pitchFamily="34" charset="0"/>
              </a:rPr>
              <a:t> (Quotation from a participatory observation)</a:t>
            </a:r>
            <a:endParaRPr lang="cs-CZ" dirty="0"/>
          </a:p>
        </p:txBody>
      </p:sp>
      <p:sp>
        <p:nvSpPr>
          <p:cNvPr id="8" name="Řečová bublina: obdélníkový bublinový popisek se zakulacenými rohy 7">
            <a:extLst>
              <a:ext uri="{FF2B5EF4-FFF2-40B4-BE49-F238E27FC236}">
                <a16:creationId xmlns:a16="http://schemas.microsoft.com/office/drawing/2014/main" id="{6A1BB896-6A2E-9F56-41FB-62BEAFA70B84}"/>
              </a:ext>
            </a:extLst>
          </p:cNvPr>
          <p:cNvSpPr/>
          <p:nvPr/>
        </p:nvSpPr>
        <p:spPr>
          <a:xfrm>
            <a:off x="485775" y="2136634"/>
            <a:ext cx="3211970" cy="3602278"/>
          </a:xfrm>
          <a:prstGeom prst="wedgeRoundRectCallou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p>
            <a:pPr algn="ctr">
              <a:lnSpc>
                <a:spcPct val="107000"/>
              </a:lnSpc>
              <a:spcAft>
                <a:spcPts val="600"/>
              </a:spcAft>
            </a:pPr>
            <a:r>
              <a:rPr lang="cs-CZ" sz="825">
                <a:ea typeface="Calibri" panose="020F0502020204030204" pitchFamily="34" charset="0"/>
                <a:cs typeface="Arial" panose="020B0604020202020204" pitchFamily="34" charset="0"/>
              </a:rPr>
              <a:t> </a:t>
            </a:r>
          </a:p>
        </p:txBody>
      </p:sp>
      <p:sp>
        <p:nvSpPr>
          <p:cNvPr id="9" name="TextovéPole 8">
            <a:extLst>
              <a:ext uri="{FF2B5EF4-FFF2-40B4-BE49-F238E27FC236}">
                <a16:creationId xmlns:a16="http://schemas.microsoft.com/office/drawing/2014/main" id="{C69E7D04-1913-7921-6544-67A50A2ACB54}"/>
              </a:ext>
            </a:extLst>
          </p:cNvPr>
          <p:cNvSpPr txBox="1"/>
          <p:nvPr/>
        </p:nvSpPr>
        <p:spPr>
          <a:xfrm>
            <a:off x="4083076" y="1781171"/>
            <a:ext cx="3501792" cy="507831"/>
          </a:xfrm>
          <a:prstGeom prst="rect">
            <a:avLst/>
          </a:prstGeom>
          <a:noFill/>
        </p:spPr>
        <p:txBody>
          <a:bodyPr wrap="none" rtlCol="0">
            <a:spAutoFit/>
          </a:bodyPr>
          <a:lstStyle/>
          <a:p>
            <a:r>
              <a:rPr lang="cs-CZ" sz="2700" b="1" dirty="0"/>
              <a:t>An </a:t>
            </a:r>
            <a:r>
              <a:rPr lang="cs-CZ" sz="2700" b="1" dirty="0" err="1"/>
              <a:t>invididual</a:t>
            </a:r>
            <a:r>
              <a:rPr lang="cs-CZ" sz="2700" b="1" dirty="0"/>
              <a:t> </a:t>
            </a:r>
            <a:r>
              <a:rPr lang="cs-CZ" sz="2700" b="1" dirty="0" err="1"/>
              <a:t>approach</a:t>
            </a:r>
            <a:endParaRPr lang="cs-CZ" sz="2700" b="1" dirty="0"/>
          </a:p>
        </p:txBody>
      </p:sp>
      <p:pic>
        <p:nvPicPr>
          <p:cNvPr id="13" name="Obrázek 12" descr="Obsah obrázku tráva, exteriér, savci&#10;&#10;Popis byl vytvořen automaticky">
            <a:extLst>
              <a:ext uri="{FF2B5EF4-FFF2-40B4-BE49-F238E27FC236}">
                <a16:creationId xmlns:a16="http://schemas.microsoft.com/office/drawing/2014/main" id="{7EE37FCA-B347-1627-684A-5B1AE8F975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3076" y="2767475"/>
            <a:ext cx="5060924" cy="3374624"/>
          </a:xfrm>
          <a:prstGeom prst="rect">
            <a:avLst/>
          </a:prstGeom>
        </p:spPr>
      </p:pic>
      <p:sp>
        <p:nvSpPr>
          <p:cNvPr id="2" name="TextovéPole 1">
            <a:extLst>
              <a:ext uri="{FF2B5EF4-FFF2-40B4-BE49-F238E27FC236}">
                <a16:creationId xmlns:a16="http://schemas.microsoft.com/office/drawing/2014/main" id="{509F7922-2CDE-077D-B467-16778CBC57B2}"/>
              </a:ext>
            </a:extLst>
          </p:cNvPr>
          <p:cNvSpPr txBox="1"/>
          <p:nvPr/>
        </p:nvSpPr>
        <p:spPr>
          <a:xfrm>
            <a:off x="4083076" y="2301009"/>
            <a:ext cx="5053781" cy="307777"/>
          </a:xfrm>
          <a:prstGeom prst="rect">
            <a:avLst/>
          </a:prstGeom>
          <a:noFill/>
        </p:spPr>
        <p:txBody>
          <a:bodyPr wrap="square" rtlCol="0">
            <a:spAutoFit/>
          </a:bodyPr>
          <a:lstStyle/>
          <a:p>
            <a:r>
              <a:rPr lang="cs-CZ" sz="1400" dirty="0" err="1"/>
              <a:t>Photo</a:t>
            </a:r>
            <a:r>
              <a:rPr lang="cs-CZ" sz="1400" dirty="0"/>
              <a:t>: </a:t>
            </a:r>
            <a:r>
              <a:rPr lang="cs-CZ" sz="1400" dirty="0" err="1"/>
              <a:t>Milking</a:t>
            </a:r>
            <a:r>
              <a:rPr lang="cs-CZ" sz="1400" dirty="0"/>
              <a:t> </a:t>
            </a:r>
            <a:r>
              <a:rPr lang="cs-CZ" sz="1400" dirty="0" err="1"/>
              <a:t>lambs</a:t>
            </a:r>
            <a:r>
              <a:rPr lang="cs-CZ" sz="1400" dirty="0"/>
              <a:t>, </a:t>
            </a:r>
            <a:r>
              <a:rPr lang="cs-CZ" sz="1400" dirty="0" err="1"/>
              <a:t>Biostatek</a:t>
            </a:r>
            <a:r>
              <a:rPr lang="cs-CZ" sz="1400" dirty="0"/>
              <a:t> </a:t>
            </a:r>
            <a:r>
              <a:rPr lang="cs-CZ" sz="1400" dirty="0" err="1"/>
              <a:t>farmyard</a:t>
            </a:r>
            <a:r>
              <a:rPr lang="cs-CZ" sz="1400" dirty="0"/>
              <a:t> (CZ). </a:t>
            </a:r>
            <a:r>
              <a:rPr lang="cs-CZ" sz="1000" dirty="0" err="1"/>
              <a:t>Author</a:t>
            </a:r>
            <a:r>
              <a:rPr lang="cs-CZ" sz="1000" dirty="0"/>
              <a:t>: Vojtěch Veselý</a:t>
            </a:r>
            <a:endParaRPr lang="cs-CZ" sz="1400" dirty="0"/>
          </a:p>
        </p:txBody>
      </p:sp>
    </p:spTree>
    <p:extLst>
      <p:ext uri="{BB962C8B-B14F-4D97-AF65-F5344CB8AC3E}">
        <p14:creationId xmlns:p14="http://schemas.microsoft.com/office/powerpoint/2010/main" val="312180912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24</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902" y="1876429"/>
            <a:ext cx="7870152" cy="3418337"/>
          </a:xfrm>
        </p:spPr>
        <p:txBody>
          <a:bodyPr>
            <a:noAutofit/>
          </a:bodyPr>
          <a:lstStyle/>
          <a:p>
            <a:r>
              <a:rPr lang="cs-CZ" dirty="0"/>
              <a:t>Person not born with a physical disability</a:t>
            </a:r>
          </a:p>
          <a:p>
            <a:r>
              <a:rPr lang="cs-CZ" dirty="0"/>
              <a:t>Need to adjust to the emotional and pysical challenges their physical disability now poses:</a:t>
            </a:r>
          </a:p>
          <a:p>
            <a:pPr marL="800088" lvl="2" indent="-342900"/>
            <a:r>
              <a:rPr lang="cs-CZ" sz="2400" dirty="0"/>
              <a:t>frustration</a:t>
            </a:r>
          </a:p>
          <a:p>
            <a:pPr marL="800088" lvl="2" indent="-342900"/>
            <a:r>
              <a:rPr lang="cs-CZ" sz="2400" dirty="0"/>
              <a:t>depression</a:t>
            </a:r>
          </a:p>
          <a:p>
            <a:pPr marL="800088" lvl="2" indent="-342900"/>
            <a:r>
              <a:rPr lang="cs-CZ" sz="2400" dirty="0"/>
              <a:t>feeling hopeless about their future</a:t>
            </a:r>
          </a:p>
          <a:p>
            <a:pPr marL="800088" lvl="2" indent="-342900"/>
            <a:r>
              <a:rPr lang="cs-CZ" sz="2400" dirty="0"/>
              <a:t>anxiety</a:t>
            </a:r>
          </a:p>
          <a:p>
            <a:pPr marL="800088" lvl="2" indent="-342900"/>
            <a:r>
              <a:rPr lang="cs-CZ" sz="2400" dirty="0"/>
              <a:t>anger that they cannot perform tasks thex were used to managing</a:t>
            </a:r>
          </a:p>
          <a:p>
            <a:pPr marL="800088" lvl="2" indent="-342900"/>
            <a:r>
              <a:rPr lang="cs-CZ" sz="2400" dirty="0"/>
              <a:t>egoistic or oversensitive</a:t>
            </a:r>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a:t>Possible behavioural references and challenges</a:t>
            </a:r>
            <a:endParaRPr lang="en-GB" dirty="0"/>
          </a:p>
        </p:txBody>
      </p:sp>
    </p:spTree>
    <p:extLst>
      <p:ext uri="{BB962C8B-B14F-4D97-AF65-F5344CB8AC3E}">
        <p14:creationId xmlns:p14="http://schemas.microsoft.com/office/powerpoint/2010/main" val="713592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25</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902" y="1876429"/>
            <a:ext cx="7870152" cy="3418337"/>
          </a:xfrm>
        </p:spPr>
        <p:txBody>
          <a:bodyPr>
            <a:noAutofit/>
          </a:bodyPr>
          <a:lstStyle/>
          <a:p>
            <a:r>
              <a:rPr lang="cs-CZ" b="1" dirty="0"/>
              <a:t>The offer of social farming</a:t>
            </a:r>
          </a:p>
          <a:p>
            <a:pPr marL="457200" indent="-457200">
              <a:buFont typeface="Arial" panose="020B0604020202020204" pitchFamily="34" charset="0"/>
              <a:buChar char="•"/>
            </a:pPr>
            <a:r>
              <a:rPr lang="cs-CZ" sz="2400" dirty="0"/>
              <a:t>E</a:t>
            </a:r>
            <a:r>
              <a:rPr lang="en-GB" sz="2400" dirty="0" err="1"/>
              <a:t>xperience</a:t>
            </a:r>
            <a:r>
              <a:rPr lang="en-GB" sz="2400" dirty="0"/>
              <a:t> skills in very practical and useful activities </a:t>
            </a:r>
            <a:endParaRPr lang="cs-CZ" sz="2400" dirty="0"/>
          </a:p>
          <a:p>
            <a:pPr marL="457200" indent="-457200">
              <a:buFont typeface="Arial" panose="020B0604020202020204" pitchFamily="34" charset="0"/>
              <a:buChar char="•"/>
            </a:pPr>
            <a:r>
              <a:rPr lang="cs-CZ" sz="2400" dirty="0"/>
              <a:t>L</a:t>
            </a:r>
            <a:r>
              <a:rPr lang="en-GB" sz="2400" dirty="0"/>
              <a:t>earn to participate and cooperate with other people</a:t>
            </a:r>
            <a:endParaRPr lang="cs-CZ" sz="2400" dirty="0"/>
          </a:p>
          <a:p>
            <a:pPr marL="457200" indent="-457200">
              <a:buFont typeface="Arial" panose="020B0604020202020204" pitchFamily="34" charset="0"/>
              <a:buChar char="•"/>
            </a:pPr>
            <a:r>
              <a:rPr lang="en-GB" sz="2400" dirty="0"/>
              <a:t>Instead of thinking only of themselves, they find that animals and plants depend on their work which increases their self-esteem</a:t>
            </a:r>
            <a:endParaRPr lang="cs-CZ" sz="2400" dirty="0"/>
          </a:p>
          <a:p>
            <a:pPr marL="457200" indent="-457200">
              <a:buFont typeface="Arial" panose="020B0604020202020204" pitchFamily="34" charset="0"/>
              <a:buChar char="•"/>
            </a:pPr>
            <a:r>
              <a:rPr lang="cs-CZ" sz="2400" dirty="0"/>
              <a:t>Relaxing environment</a:t>
            </a:r>
          </a:p>
          <a:p>
            <a:pPr marL="457200" indent="-457200">
              <a:buFont typeface="Arial" panose="020B0604020202020204" pitchFamily="34" charset="0"/>
              <a:buChar char="•"/>
            </a:pPr>
            <a:r>
              <a:rPr lang="cs-CZ" sz="2400" dirty="0"/>
              <a:t>E</a:t>
            </a:r>
            <a:r>
              <a:rPr lang="en-GB" sz="2400" dirty="0" err="1"/>
              <a:t>xperience</a:t>
            </a:r>
            <a:r>
              <a:rPr lang="en-GB" sz="2400" dirty="0"/>
              <a:t> </a:t>
            </a:r>
            <a:r>
              <a:rPr lang="cs-CZ" sz="2400" dirty="0"/>
              <a:t>of hopefulness</a:t>
            </a:r>
            <a:r>
              <a:rPr lang="en-GB" sz="2400" dirty="0"/>
              <a:t> </a:t>
            </a:r>
            <a:endParaRPr lang="cs-CZ" sz="2400"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a:t>Possible behavioural references and challenges</a:t>
            </a:r>
            <a:endParaRPr lang="en-GB" dirty="0"/>
          </a:p>
        </p:txBody>
      </p:sp>
      <p:pic>
        <p:nvPicPr>
          <p:cNvPr id="7" name="Obrázek 6" descr="Obsah obrázku tráva, exteriér, strom, savci&#10;&#10;Popis byl vytvořen automaticky">
            <a:extLst>
              <a:ext uri="{FF2B5EF4-FFF2-40B4-BE49-F238E27FC236}">
                <a16:creationId xmlns:a16="http://schemas.microsoft.com/office/drawing/2014/main" id="{717E7002-F3F2-9581-C0A5-AD0FADFDA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4576" y="4296396"/>
            <a:ext cx="4108174" cy="2738783"/>
          </a:xfrm>
          <a:prstGeom prst="rect">
            <a:avLst/>
          </a:prstGeom>
        </p:spPr>
      </p:pic>
      <p:sp>
        <p:nvSpPr>
          <p:cNvPr id="9" name="TextovéPole 8">
            <a:extLst>
              <a:ext uri="{FF2B5EF4-FFF2-40B4-BE49-F238E27FC236}">
                <a16:creationId xmlns:a16="http://schemas.microsoft.com/office/drawing/2014/main" id="{59213D8C-FBCA-5EED-83AB-DC0543A98950}"/>
              </a:ext>
            </a:extLst>
          </p:cNvPr>
          <p:cNvSpPr txBox="1"/>
          <p:nvPr/>
        </p:nvSpPr>
        <p:spPr>
          <a:xfrm>
            <a:off x="662608" y="5818526"/>
            <a:ext cx="4240696" cy="461665"/>
          </a:xfrm>
          <a:prstGeom prst="rect">
            <a:avLst/>
          </a:prstGeom>
          <a:noFill/>
        </p:spPr>
        <p:txBody>
          <a:bodyPr wrap="square" rtlCol="0">
            <a:spAutoFit/>
          </a:bodyPr>
          <a:lstStyle/>
          <a:p>
            <a:pPr algn="r"/>
            <a:r>
              <a:rPr lang="cs-CZ" sz="1400" dirty="0"/>
              <a:t>Photo: Care about animals, Biostatek farmyard (CZ). </a:t>
            </a:r>
            <a:endParaRPr lang="de-DE" sz="1400" dirty="0"/>
          </a:p>
          <a:p>
            <a:pPr algn="r"/>
            <a:r>
              <a:rPr lang="cs-CZ" sz="1000" dirty="0"/>
              <a:t>Author: Vojtěch Veselý</a:t>
            </a:r>
          </a:p>
        </p:txBody>
      </p:sp>
    </p:spTree>
    <p:extLst>
      <p:ext uri="{BB962C8B-B14F-4D97-AF65-F5344CB8AC3E}">
        <p14:creationId xmlns:p14="http://schemas.microsoft.com/office/powerpoint/2010/main" val="23146846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26</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516836" y="1876425"/>
            <a:ext cx="8454886" cy="3417888"/>
          </a:xfrm>
        </p:spPr>
        <p:txBody>
          <a:bodyPr>
            <a:noAutofit/>
          </a:bodyPr>
          <a:lstStyle/>
          <a:p>
            <a:r>
              <a:rPr lang="cs-CZ" sz="2400" b="1" dirty="0"/>
              <a:t>Person </a:t>
            </a:r>
            <a:r>
              <a:rPr lang="cs-CZ" sz="2400" b="1" dirty="0" err="1"/>
              <a:t>born</a:t>
            </a:r>
            <a:r>
              <a:rPr lang="cs-CZ" sz="2400" b="1" dirty="0"/>
              <a:t> </a:t>
            </a:r>
            <a:r>
              <a:rPr lang="cs-CZ" sz="2400" b="1" dirty="0" err="1"/>
              <a:t>with</a:t>
            </a:r>
            <a:r>
              <a:rPr lang="cs-CZ" sz="2400" b="1" dirty="0"/>
              <a:t> a </a:t>
            </a:r>
            <a:r>
              <a:rPr lang="cs-CZ" sz="2400" b="1" dirty="0" err="1"/>
              <a:t>physical</a:t>
            </a:r>
            <a:r>
              <a:rPr lang="cs-CZ" sz="2400" b="1" dirty="0"/>
              <a:t> disability</a:t>
            </a:r>
          </a:p>
          <a:p>
            <a:r>
              <a:rPr lang="en-GB" sz="2000" dirty="0"/>
              <a:t>Typically, individuals go through periods of mixed or different feelings, such as becoming depressed. Families of a person with a physical disability may also have all kinds of emotions as they deal with the patient's physical care, financial burden, and unanswered questions about the future</a:t>
            </a:r>
            <a:endParaRPr lang="cs-CZ" sz="2000" dirty="0"/>
          </a:p>
          <a:p>
            <a:r>
              <a:rPr lang="cs-CZ" sz="2400" b="1" dirty="0"/>
              <a:t>The </a:t>
            </a:r>
            <a:r>
              <a:rPr lang="cs-CZ" sz="2400" b="1" dirty="0" err="1"/>
              <a:t>offer</a:t>
            </a:r>
            <a:r>
              <a:rPr lang="cs-CZ" sz="2400" b="1" dirty="0"/>
              <a:t> </a:t>
            </a:r>
            <a:r>
              <a:rPr lang="cs-CZ" sz="2400" b="1" dirty="0" err="1"/>
              <a:t>of</a:t>
            </a:r>
            <a:r>
              <a:rPr lang="cs-CZ" sz="2400" b="1" dirty="0"/>
              <a:t> </a:t>
            </a:r>
            <a:r>
              <a:rPr lang="cs-CZ" sz="2400" b="1" dirty="0" err="1"/>
              <a:t>social</a:t>
            </a:r>
            <a:r>
              <a:rPr lang="cs-CZ" sz="2400" b="1" dirty="0"/>
              <a:t> </a:t>
            </a:r>
            <a:r>
              <a:rPr lang="cs-CZ" sz="2400" b="1" dirty="0" err="1"/>
              <a:t>farming</a:t>
            </a:r>
            <a:endParaRPr lang="cs-CZ" sz="2400" b="1" dirty="0"/>
          </a:p>
          <a:p>
            <a:r>
              <a:rPr lang="cs-CZ" sz="2000" dirty="0"/>
              <a:t>A</a:t>
            </a:r>
            <a:r>
              <a:rPr lang="en-GB" sz="2000" dirty="0" err="1"/>
              <a:t>griculture</a:t>
            </a:r>
            <a:r>
              <a:rPr lang="en-GB" sz="2000" dirty="0"/>
              <a:t> in general still contains stability in its cyclical nature (seasons repeat, the cycle of life repeats). The social farm contains a variable environment where one can be alone with oneself and in a group. There is plenty of time to observe and to participate in the work. All this can help a person with a disability and at different stages of experiencing their health condition.</a:t>
            </a:r>
            <a:endParaRPr lang="cs-CZ" sz="2000" dirty="0"/>
          </a:p>
          <a:p>
            <a:endParaRPr lang="cs-CZ" dirty="0"/>
          </a:p>
          <a:p>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pic>
        <p:nvPicPr>
          <p:cNvPr id="2" name="Obrázek 1" descr="Obsah obrázku tráva, obloha, exteriér, pole&#10;&#10;Popis byl vytvořen automaticky">
            <a:extLst>
              <a:ext uri="{FF2B5EF4-FFF2-40B4-BE49-F238E27FC236}">
                <a16:creationId xmlns:a16="http://schemas.microsoft.com/office/drawing/2014/main" id="{70A36E3E-7B61-0796-1F3B-9234A7CF065F}"/>
              </a:ext>
            </a:extLst>
          </p:cNvPr>
          <p:cNvPicPr>
            <a:picLocks noChangeAspect="1"/>
          </p:cNvPicPr>
          <p:nvPr/>
        </p:nvPicPr>
        <p:blipFill rotWithShape="1">
          <a:blip r:embed="rId2">
            <a:extLst>
              <a:ext uri="{28A0092B-C50C-407E-A947-70E740481C1C}">
                <a14:useLocalDpi xmlns:a14="http://schemas.microsoft.com/office/drawing/2010/main" val="0"/>
              </a:ext>
            </a:extLst>
          </a:blip>
          <a:srcRect l="78" t="35722" b="34763"/>
          <a:stretch/>
        </p:blipFill>
        <p:spPr>
          <a:xfrm>
            <a:off x="-1" y="5575303"/>
            <a:ext cx="9228225" cy="1282697"/>
          </a:xfrm>
          <a:prstGeom prst="rect">
            <a:avLst/>
          </a:prstGeom>
        </p:spPr>
      </p:pic>
      <p:sp>
        <p:nvSpPr>
          <p:cNvPr id="4" name="TextovéPole 3">
            <a:extLst>
              <a:ext uri="{FF2B5EF4-FFF2-40B4-BE49-F238E27FC236}">
                <a16:creationId xmlns:a16="http://schemas.microsoft.com/office/drawing/2014/main" id="{805B63AB-1259-892A-6CD9-44865B35DBAF}"/>
              </a:ext>
            </a:extLst>
          </p:cNvPr>
          <p:cNvSpPr txBox="1"/>
          <p:nvPr/>
        </p:nvSpPr>
        <p:spPr>
          <a:xfrm>
            <a:off x="4248559" y="6389687"/>
            <a:ext cx="4885916" cy="461665"/>
          </a:xfrm>
          <a:prstGeom prst="rect">
            <a:avLst/>
          </a:prstGeom>
          <a:noFill/>
        </p:spPr>
        <p:txBody>
          <a:bodyPr wrap="square" rtlCol="0">
            <a:spAutoFit/>
          </a:bodyPr>
          <a:lstStyle/>
          <a:p>
            <a:pPr algn="r"/>
            <a:r>
              <a:rPr lang="cs-CZ" sz="1400" dirty="0">
                <a:solidFill>
                  <a:schemeClr val="bg1"/>
                </a:solidFill>
              </a:rPr>
              <a:t>Photo: Ekozahrada Raková sheltered workshop (CZ).</a:t>
            </a:r>
            <a:endParaRPr lang="de-DE" sz="1400" dirty="0">
              <a:solidFill>
                <a:schemeClr val="bg1"/>
              </a:solidFill>
            </a:endParaRPr>
          </a:p>
          <a:p>
            <a:pPr algn="r"/>
            <a:r>
              <a:rPr lang="cs-CZ" sz="1000" dirty="0">
                <a:solidFill>
                  <a:schemeClr val="bg1"/>
                </a:solidFill>
              </a:rPr>
              <a:t>Author: Ekozahrada Raková archive</a:t>
            </a:r>
          </a:p>
        </p:txBody>
      </p:sp>
    </p:spTree>
    <p:extLst>
      <p:ext uri="{BB962C8B-B14F-4D97-AF65-F5344CB8AC3E}">
        <p14:creationId xmlns:p14="http://schemas.microsoft.com/office/powerpoint/2010/main" val="37451286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27</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0" y="1876425"/>
            <a:ext cx="8475663" cy="3417888"/>
          </a:xfrm>
        </p:spPr>
        <p:txBody>
          <a:bodyPr>
            <a:noAutofit/>
          </a:bodyPr>
          <a:lstStyle/>
          <a:p>
            <a:r>
              <a:rPr lang="cs-CZ" sz="2400" b="1" dirty="0"/>
              <a:t>Children with a physical disability</a:t>
            </a:r>
          </a:p>
          <a:p>
            <a:pPr marL="457200" indent="-457200">
              <a:buFont typeface="Arial" panose="020B0604020202020204" pitchFamily="34" charset="0"/>
              <a:buChar char="•"/>
            </a:pPr>
            <a:r>
              <a:rPr lang="cs-CZ" sz="1800" dirty="0"/>
              <a:t>Often limited by deprivation of stimuli and experience</a:t>
            </a:r>
          </a:p>
          <a:p>
            <a:pPr marL="457200" indent="-457200">
              <a:buFont typeface="Arial" panose="020B0604020202020204" pitchFamily="34" charset="0"/>
              <a:buChar char="•"/>
            </a:pPr>
            <a:r>
              <a:rPr lang="cs-CZ" sz="1800" dirty="0"/>
              <a:t>I</a:t>
            </a:r>
            <a:r>
              <a:rPr lang="en-GB" sz="1800" dirty="0" err="1"/>
              <a:t>ntellectual</a:t>
            </a:r>
            <a:r>
              <a:rPr lang="en-GB" sz="1800" dirty="0"/>
              <a:t> abilities can be lower, resembling younger children</a:t>
            </a:r>
            <a:endParaRPr lang="cs-CZ" sz="1800" dirty="0"/>
          </a:p>
          <a:p>
            <a:pPr marL="457200" indent="-457200">
              <a:buFont typeface="Arial" panose="020B0604020202020204" pitchFamily="34" charset="0"/>
              <a:buChar char="•"/>
            </a:pPr>
            <a:r>
              <a:rPr lang="cs-CZ" sz="1800" dirty="0"/>
              <a:t>In case of organi</a:t>
            </a:r>
            <a:r>
              <a:rPr lang="en-GB" sz="1800" dirty="0"/>
              <a:t>c damage to the brain problems with attention and memory</a:t>
            </a:r>
            <a:endParaRPr lang="cs-CZ" sz="1800" dirty="0"/>
          </a:p>
          <a:p>
            <a:pPr marL="457200" indent="-457200">
              <a:buFont typeface="Arial" panose="020B0604020202020204" pitchFamily="34" charset="0"/>
              <a:buChar char="•"/>
            </a:pPr>
            <a:r>
              <a:rPr lang="en-GB" sz="1800" dirty="0"/>
              <a:t>Many other issues that may develop in educational situations include the following: </a:t>
            </a:r>
            <a:endParaRPr lang="cs-CZ" sz="1800" dirty="0"/>
          </a:p>
          <a:p>
            <a:r>
              <a:rPr lang="de-DE" sz="1800" dirty="0"/>
              <a:t>	</a:t>
            </a:r>
            <a:r>
              <a:rPr lang="en-GB" sz="1800" dirty="0"/>
              <a:t>difficulties with reproduction</a:t>
            </a:r>
            <a:r>
              <a:rPr lang="cs-CZ" sz="1800" dirty="0"/>
              <a:t>, d</a:t>
            </a:r>
            <a:r>
              <a:rPr lang="en-GB" sz="1800" dirty="0" err="1"/>
              <a:t>ifferentiation</a:t>
            </a:r>
            <a:r>
              <a:rPr lang="cs-CZ" sz="1800" dirty="0"/>
              <a:t>, </a:t>
            </a:r>
            <a:r>
              <a:rPr lang="en-GB" sz="1800" dirty="0"/>
              <a:t>synthesis</a:t>
            </a:r>
            <a:r>
              <a:rPr lang="cs-CZ" sz="1800" dirty="0"/>
              <a:t>, </a:t>
            </a:r>
            <a:r>
              <a:rPr lang="en-GB" sz="1800" dirty="0"/>
              <a:t>analysis</a:t>
            </a:r>
            <a:r>
              <a:rPr lang="cs-CZ" sz="1800" dirty="0"/>
              <a:t>, </a:t>
            </a:r>
            <a:r>
              <a:rPr lang="en-GB" sz="1800" dirty="0"/>
              <a:t>perception</a:t>
            </a:r>
            <a:r>
              <a:rPr lang="cs-CZ" sz="1800" dirty="0"/>
              <a:t>,</a:t>
            </a:r>
          </a:p>
          <a:p>
            <a:r>
              <a:rPr lang="de-DE" sz="1800" dirty="0"/>
              <a:t>	</a:t>
            </a:r>
            <a:r>
              <a:rPr lang="en-GB" sz="1800" dirty="0"/>
              <a:t>problems differentiating shape, colour, amount, size, and creating groups </a:t>
            </a:r>
            <a:endParaRPr lang="cs-CZ" sz="1800" dirty="0"/>
          </a:p>
          <a:p>
            <a:pPr marL="457200" indent="-457200">
              <a:buFont typeface="Arial" panose="020B0604020202020204" pitchFamily="34" charset="0"/>
              <a:buChar char="•"/>
            </a:pPr>
            <a:r>
              <a:rPr lang="en-GB" sz="1800" dirty="0"/>
              <a:t>Cerebral palsy is also associated with speech problems, poor vocabulary and grammar</a:t>
            </a:r>
            <a:endParaRPr lang="cs-CZ" sz="1800" dirty="0"/>
          </a:p>
          <a:p>
            <a:pPr marL="457200" indent="-457200">
              <a:buFont typeface="Arial" panose="020B0604020202020204" pitchFamily="34" charset="0"/>
              <a:buChar char="•"/>
            </a:pPr>
            <a:r>
              <a:rPr lang="en-GB" sz="1800" dirty="0"/>
              <a:t>The emotional reactions are often not adequate</a:t>
            </a:r>
            <a:endParaRPr lang="cs-CZ" sz="1800" dirty="0"/>
          </a:p>
          <a:p>
            <a:pPr marL="457200" indent="-457200">
              <a:buFont typeface="Arial" panose="020B0604020202020204" pitchFamily="34" charset="0"/>
              <a:buChar char="•"/>
            </a:pPr>
            <a:r>
              <a:rPr lang="en-GB" sz="1800" dirty="0"/>
              <a:t>Children have issues controlling their responses and may develop hyperkinetic movements </a:t>
            </a:r>
            <a:endParaRPr lang="cs-CZ" sz="1800" dirty="0"/>
          </a:p>
          <a:p>
            <a:pPr marL="457200" indent="-457200">
              <a:buFont typeface="Arial" panose="020B0604020202020204" pitchFamily="34" charset="0"/>
              <a:buChar char="•"/>
            </a:pPr>
            <a:endParaRPr lang="cs-CZ" sz="1800" dirty="0"/>
          </a:p>
          <a:p>
            <a:pPr marL="457200" indent="-457200">
              <a:buFont typeface="Arial" panose="020B0604020202020204" pitchFamily="34" charset="0"/>
              <a:buChar char="•"/>
            </a:pPr>
            <a:endParaRPr lang="cs-CZ" sz="1800"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a:t>Possible behavioural references and challenges</a:t>
            </a:r>
            <a:endParaRPr lang="en-GB" dirty="0"/>
          </a:p>
        </p:txBody>
      </p:sp>
    </p:spTree>
    <p:extLst>
      <p:ext uri="{BB962C8B-B14F-4D97-AF65-F5344CB8AC3E}">
        <p14:creationId xmlns:p14="http://schemas.microsoft.com/office/powerpoint/2010/main" val="40431268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28</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0" y="1876425"/>
            <a:ext cx="7870825" cy="3417888"/>
          </a:xfrm>
        </p:spPr>
        <p:txBody>
          <a:bodyPr>
            <a:noAutofit/>
          </a:bodyPr>
          <a:lstStyle/>
          <a:p>
            <a:r>
              <a:rPr lang="cs-CZ" sz="2400" b="1" dirty="0"/>
              <a:t>The offer of social farming</a:t>
            </a:r>
          </a:p>
          <a:p>
            <a:r>
              <a:rPr lang="cs-CZ" sz="2000" dirty="0"/>
              <a:t>S</a:t>
            </a:r>
            <a:r>
              <a:rPr lang="en-GB" sz="2000" dirty="0" err="1"/>
              <a:t>taying</a:t>
            </a:r>
            <a:r>
              <a:rPr lang="en-GB" sz="2000" dirty="0"/>
              <a:t> and working on a social farm allows to practice fine and </a:t>
            </a:r>
            <a:br>
              <a:rPr lang="en-GB" sz="2000" dirty="0"/>
            </a:br>
            <a:r>
              <a:rPr lang="en-GB" sz="2000" dirty="0"/>
              <a:t>gross motor skills in a non-violent way</a:t>
            </a:r>
            <a:endParaRPr lang="cs-CZ" sz="2000" dirty="0"/>
          </a:p>
          <a:p>
            <a:r>
              <a:rPr lang="cs-CZ" sz="2000" dirty="0"/>
              <a:t>Learning of </a:t>
            </a:r>
            <a:r>
              <a:rPr lang="en-GB" sz="2000" dirty="0"/>
              <a:t>new things and have experiences they wouldn't have elsewhere</a:t>
            </a:r>
            <a:endParaRPr lang="cs-CZ" sz="2000" dirty="0"/>
          </a:p>
          <a:p>
            <a:r>
              <a:rPr lang="cs-CZ" sz="2000" dirty="0"/>
              <a:t>Practising</a:t>
            </a:r>
            <a:r>
              <a:rPr lang="en-GB" sz="2000" dirty="0"/>
              <a:t> all senses, stimulating </a:t>
            </a:r>
            <a:br>
              <a:rPr lang="en-GB" sz="2000" dirty="0"/>
            </a:br>
            <a:r>
              <a:rPr lang="en-GB" sz="2000" dirty="0"/>
              <a:t>sensations and creating new </a:t>
            </a:r>
            <a:br>
              <a:rPr lang="en-GB" sz="2000" dirty="0"/>
            </a:br>
            <a:r>
              <a:rPr lang="en-GB" sz="2000" dirty="0"/>
              <a:t>experiences that they can integrate </a:t>
            </a:r>
            <a:br>
              <a:rPr lang="en-GB" sz="2000" dirty="0"/>
            </a:br>
            <a:r>
              <a:rPr lang="en-GB" sz="2000" dirty="0"/>
              <a:t>with new knowledge</a:t>
            </a:r>
            <a:endParaRPr lang="cs-CZ" sz="2000" dirty="0"/>
          </a:p>
          <a:p>
            <a:endParaRPr lang="cs-CZ" sz="2000" dirty="0"/>
          </a:p>
          <a:p>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a:t>Possible behavioural references and challenges</a:t>
            </a:r>
            <a:endParaRPr lang="en-GB" dirty="0"/>
          </a:p>
        </p:txBody>
      </p:sp>
      <p:pic>
        <p:nvPicPr>
          <p:cNvPr id="4" name="Obrázek 3" descr="Obsah obrázku tráva, exteriér, strom, osoba&#10;&#10;Popis byl vytvořen automaticky">
            <a:extLst>
              <a:ext uri="{FF2B5EF4-FFF2-40B4-BE49-F238E27FC236}">
                <a16:creationId xmlns:a16="http://schemas.microsoft.com/office/drawing/2014/main" id="{567B3EA3-4740-C879-F667-19D256F15E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148" y="3701144"/>
            <a:ext cx="4778017" cy="3174322"/>
          </a:xfrm>
          <a:prstGeom prst="rect">
            <a:avLst/>
          </a:prstGeom>
        </p:spPr>
      </p:pic>
      <p:sp>
        <p:nvSpPr>
          <p:cNvPr id="5" name="TextovéPole 4">
            <a:extLst>
              <a:ext uri="{FF2B5EF4-FFF2-40B4-BE49-F238E27FC236}">
                <a16:creationId xmlns:a16="http://schemas.microsoft.com/office/drawing/2014/main" id="{86706407-BE65-7518-3EF4-F04017B59D4E}"/>
              </a:ext>
            </a:extLst>
          </p:cNvPr>
          <p:cNvSpPr txBox="1"/>
          <p:nvPr/>
        </p:nvSpPr>
        <p:spPr>
          <a:xfrm>
            <a:off x="187989" y="5802156"/>
            <a:ext cx="4327864" cy="461665"/>
          </a:xfrm>
          <a:prstGeom prst="rect">
            <a:avLst/>
          </a:prstGeom>
          <a:noFill/>
        </p:spPr>
        <p:txBody>
          <a:bodyPr wrap="square" rtlCol="0">
            <a:spAutoFit/>
          </a:bodyPr>
          <a:lstStyle/>
          <a:p>
            <a:pPr algn="r"/>
            <a:r>
              <a:rPr lang="cs-CZ" sz="1400" dirty="0"/>
              <a:t>Photo: Constructing yurta, Biostatek farmyard (CZ).</a:t>
            </a:r>
            <a:endParaRPr lang="de-DE" sz="1400" dirty="0"/>
          </a:p>
          <a:p>
            <a:pPr algn="r"/>
            <a:r>
              <a:rPr lang="cs-CZ" sz="1000" dirty="0"/>
              <a:t>Author: Vojtěch Veselý</a:t>
            </a:r>
          </a:p>
        </p:txBody>
      </p:sp>
    </p:spTree>
    <p:extLst>
      <p:ext uri="{BB962C8B-B14F-4D97-AF65-F5344CB8AC3E}">
        <p14:creationId xmlns:p14="http://schemas.microsoft.com/office/powerpoint/2010/main" val="71632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29</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902" y="1876429"/>
            <a:ext cx="7870152" cy="3418337"/>
          </a:xfrm>
        </p:spPr>
        <p:txBody>
          <a:bodyPr>
            <a:noAutofit/>
          </a:bodyPr>
          <a:lstStyle/>
          <a:p>
            <a:r>
              <a:rPr lang="en-GB" sz="2400" b="1" dirty="0"/>
              <a:t>Young adults with a physical disability</a:t>
            </a:r>
            <a:endParaRPr lang="cs-CZ" sz="2400" b="1" dirty="0"/>
          </a:p>
          <a:p>
            <a:r>
              <a:rPr lang="cs-CZ" sz="2000" dirty="0"/>
              <a:t>Restriction in </a:t>
            </a:r>
            <a:r>
              <a:rPr lang="en-GB" sz="2000" dirty="0"/>
              <a:t>daily activities and participation in social roles</a:t>
            </a:r>
            <a:endParaRPr lang="cs-CZ" sz="2000" dirty="0"/>
          </a:p>
          <a:p>
            <a:r>
              <a:rPr lang="cs-CZ" sz="2000" dirty="0"/>
              <a:t>Facing</a:t>
            </a:r>
            <a:r>
              <a:rPr lang="en-GB" sz="2000" dirty="0"/>
              <a:t> more difficulties in employment, leisure activities, mobility, and preparing meals or have less experience with intimate and sexual relationships</a:t>
            </a:r>
            <a:endParaRPr lang="cs-CZ" sz="2000" dirty="0"/>
          </a:p>
          <a:p>
            <a:r>
              <a:rPr lang="cs-CZ" sz="2000" dirty="0"/>
              <a:t>Less </a:t>
            </a:r>
            <a:r>
              <a:rPr lang="en-GB" sz="2000" dirty="0"/>
              <a:t>experience with teenage activities such as mixed peer contacts and small jobs such as babysitting or delivering papers (</a:t>
            </a:r>
            <a:r>
              <a:rPr lang="en-GB" sz="2000" dirty="0" err="1"/>
              <a:t>Roebroeck</a:t>
            </a:r>
            <a:r>
              <a:rPr lang="en-GB" sz="2000" dirty="0"/>
              <a:t> et al., 2009)</a:t>
            </a:r>
            <a:endParaRPr lang="cs-CZ" sz="2000" dirty="0"/>
          </a:p>
          <a:p>
            <a:r>
              <a:rPr lang="cs-CZ" sz="2000" dirty="0"/>
              <a:t>G</a:t>
            </a:r>
            <a:r>
              <a:rPr lang="en-GB" sz="2000" dirty="0" err="1"/>
              <a:t>eneral</a:t>
            </a:r>
            <a:r>
              <a:rPr lang="en-GB" sz="2000" dirty="0"/>
              <a:t> quality of life is often influenced by chronic impairment-related pain</a:t>
            </a:r>
            <a:endParaRPr lang="cs-CZ" sz="2000" dirty="0"/>
          </a:p>
          <a:p>
            <a:r>
              <a:rPr lang="cs-CZ" sz="2000" dirty="0"/>
              <a:t>Association</a:t>
            </a:r>
            <a:r>
              <a:rPr lang="en-GB" sz="2000" dirty="0"/>
              <a:t> with inactivity, poor physical fitness, fatigue and higher levels of depressive and stress symptoms</a:t>
            </a:r>
            <a:endParaRPr lang="cs-CZ" sz="2000" dirty="0"/>
          </a:p>
          <a:p>
            <a:endParaRPr lang="cs-CZ" sz="2000" dirty="0"/>
          </a:p>
          <a:p>
            <a:endParaRPr lang="cs-CZ" dirty="0"/>
          </a:p>
          <a:p>
            <a:endParaRPr lang="cs-CZ" dirty="0"/>
          </a:p>
          <a:p>
            <a:endParaRPr lang="cs-CZ" dirty="0"/>
          </a:p>
          <a:p>
            <a:endParaRPr lang="cs-CZ"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660903" y="668342"/>
            <a:ext cx="7870152" cy="836079"/>
          </a:xfrm>
        </p:spPr>
        <p:txBody>
          <a:bodyPr/>
          <a:lstStyle/>
          <a:p>
            <a:r>
              <a:rPr lang="cs-CZ" dirty="0"/>
              <a:t>Possible behavioural references and challenges</a:t>
            </a:r>
            <a:endParaRPr lang="en-GB" dirty="0"/>
          </a:p>
        </p:txBody>
      </p:sp>
    </p:spTree>
    <p:extLst>
      <p:ext uri="{BB962C8B-B14F-4D97-AF65-F5344CB8AC3E}">
        <p14:creationId xmlns:p14="http://schemas.microsoft.com/office/powerpoint/2010/main" val="22469115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3</a:t>
            </a:fld>
            <a:endParaRPr lang="en-GB" dirty="0"/>
          </a:p>
        </p:txBody>
      </p:sp>
      <p:pic>
        <p:nvPicPr>
          <p:cNvPr id="1032" name="Picture 8" descr="Zobrazit zdrojový obrázek">
            <a:extLst>
              <a:ext uri="{FF2B5EF4-FFF2-40B4-BE49-F238E27FC236}">
                <a16:creationId xmlns:a16="http://schemas.microsoft.com/office/drawing/2014/main" id="{6118B5CB-F853-5AC0-BA7A-56A5EB2FD5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4" y="3537146"/>
            <a:ext cx="4564856" cy="273891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Zobrazit zdrojový obrázek">
            <a:extLst>
              <a:ext uri="{FF2B5EF4-FFF2-40B4-BE49-F238E27FC236}">
                <a16:creationId xmlns:a16="http://schemas.microsoft.com/office/drawing/2014/main" id="{828CC86C-B373-486D-E995-3F63AC078D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44" y="857249"/>
            <a:ext cx="4572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Nalezený obrázek pro david beckham">
            <a:extLst>
              <a:ext uri="{FF2B5EF4-FFF2-40B4-BE49-F238E27FC236}">
                <a16:creationId xmlns:a16="http://schemas.microsoft.com/office/drawing/2014/main" id="{7DE0356B-C4E2-90E6-2F4D-836A76A8BA7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7187"/>
          <a:stretch/>
        </p:blipFill>
        <p:spPr bwMode="auto">
          <a:xfrm>
            <a:off x="4680744" y="857250"/>
            <a:ext cx="4604919" cy="2571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Zobrazit zdrojový obrázek">
            <a:extLst>
              <a:ext uri="{FF2B5EF4-FFF2-40B4-BE49-F238E27FC236}">
                <a16:creationId xmlns:a16="http://schemas.microsoft.com/office/drawing/2014/main" id="{E8CB8195-8485-B628-8B00-8DEAC9D5A67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731"/>
          <a:stretch/>
        </p:blipFill>
        <p:spPr bwMode="auto">
          <a:xfrm>
            <a:off x="4680744" y="3537146"/>
            <a:ext cx="4604919" cy="2738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4221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5582293"/>
            <a:ext cx="2057400" cy="408932"/>
          </a:xfrm>
        </p:spPr>
        <p:txBody>
          <a:bodyPr/>
          <a:lstStyle/>
          <a:p>
            <a:fld id="{AC30E85F-03A9-4DC3-A879-6F4150C88507}" type="slidenum">
              <a:rPr lang="en-GB" smtClean="0"/>
              <a:pPr/>
              <a:t>30</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486000" y="2264569"/>
            <a:ext cx="8201026" cy="2563753"/>
          </a:xfrm>
        </p:spPr>
        <p:txBody>
          <a:bodyPr>
            <a:noAutofit/>
          </a:bodyPr>
          <a:lstStyle/>
          <a:p>
            <a:r>
              <a:rPr lang="cs-CZ" b="1" dirty="0">
                <a:solidFill>
                  <a:schemeClr val="accent2"/>
                </a:solidFill>
              </a:rPr>
              <a:t>The </a:t>
            </a:r>
            <a:r>
              <a:rPr lang="cs-CZ" b="1" dirty="0" err="1">
                <a:solidFill>
                  <a:schemeClr val="accent2"/>
                </a:solidFill>
              </a:rPr>
              <a:t>offer</a:t>
            </a:r>
            <a:r>
              <a:rPr lang="cs-CZ" b="1" dirty="0">
                <a:solidFill>
                  <a:schemeClr val="accent2"/>
                </a:solidFill>
              </a:rPr>
              <a:t> </a:t>
            </a:r>
            <a:r>
              <a:rPr lang="cs-CZ" b="1" dirty="0" err="1">
                <a:solidFill>
                  <a:schemeClr val="accent2"/>
                </a:solidFill>
              </a:rPr>
              <a:t>of</a:t>
            </a:r>
            <a:r>
              <a:rPr lang="cs-CZ" b="1" dirty="0">
                <a:solidFill>
                  <a:schemeClr val="accent2"/>
                </a:solidFill>
              </a:rPr>
              <a:t> </a:t>
            </a:r>
            <a:r>
              <a:rPr lang="cs-CZ" b="1" dirty="0" err="1">
                <a:solidFill>
                  <a:schemeClr val="accent2"/>
                </a:solidFill>
              </a:rPr>
              <a:t>social</a:t>
            </a:r>
            <a:r>
              <a:rPr lang="cs-CZ" b="1" dirty="0">
                <a:solidFill>
                  <a:schemeClr val="accent2"/>
                </a:solidFill>
              </a:rPr>
              <a:t> </a:t>
            </a:r>
            <a:r>
              <a:rPr lang="cs-CZ" b="1" dirty="0" err="1">
                <a:solidFill>
                  <a:schemeClr val="accent2"/>
                </a:solidFill>
              </a:rPr>
              <a:t>farming</a:t>
            </a:r>
            <a:endParaRPr lang="cs-CZ" b="1" dirty="0">
              <a:solidFill>
                <a:schemeClr val="accent2"/>
              </a:solidFill>
            </a:endParaRPr>
          </a:p>
          <a:p>
            <a:r>
              <a:rPr lang="cs-CZ" sz="1725" dirty="0"/>
              <a:t>A</a:t>
            </a:r>
            <a:r>
              <a:rPr lang="en-GB" sz="1725" dirty="0" err="1"/>
              <a:t>llows</a:t>
            </a:r>
            <a:r>
              <a:rPr lang="en-GB" sz="1725" dirty="0"/>
              <a:t> meeting different people and the opportunity to come up with different ideas than just one's own limitations and meagre perspective</a:t>
            </a:r>
            <a:r>
              <a:rPr lang="cs-CZ" sz="1725" dirty="0"/>
              <a:t>s</a:t>
            </a:r>
          </a:p>
          <a:p>
            <a:r>
              <a:rPr lang="cs-CZ" sz="1725" dirty="0"/>
              <a:t>M</a:t>
            </a:r>
            <a:r>
              <a:rPr lang="en-GB" sz="1725" dirty="0" err="1"/>
              <a:t>otivates</a:t>
            </a:r>
            <a:r>
              <a:rPr lang="en-GB" sz="1725" dirty="0"/>
              <a:t> the exercise of fine and gross motor skills, or at least some natural movement, which generally improves the physical fitness of the individual</a:t>
            </a:r>
            <a:endParaRPr lang="cs-CZ" sz="1725" dirty="0"/>
          </a:p>
          <a:p>
            <a:r>
              <a:rPr lang="en-GB" sz="1725" dirty="0"/>
              <a:t>For some diseases (asthma, skin diseases), one</a:t>
            </a:r>
            <a:br>
              <a:rPr lang="en-GB" sz="1725" dirty="0"/>
            </a:br>
            <a:r>
              <a:rPr lang="en-GB" sz="1725" dirty="0"/>
              <a:t>must be careful where one moves to avoid causing </a:t>
            </a:r>
            <a:br>
              <a:rPr lang="en-GB" sz="1725" dirty="0"/>
            </a:br>
            <a:r>
              <a:rPr lang="en-GB" sz="1725" dirty="0"/>
              <a:t>more harm than good</a:t>
            </a:r>
            <a:endParaRPr lang="cs-CZ" sz="1725"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a:xfrm>
            <a:off x="486000" y="1358503"/>
            <a:ext cx="8045054" cy="627059"/>
          </a:xfrm>
        </p:spPr>
        <p:txBody>
          <a:bodyPr/>
          <a:lstStyle/>
          <a:p>
            <a:r>
              <a:rPr lang="cs-CZ" dirty="0" err="1"/>
              <a:t>Possible</a:t>
            </a:r>
            <a:r>
              <a:rPr lang="cs-CZ" dirty="0"/>
              <a:t> </a:t>
            </a:r>
            <a:r>
              <a:rPr lang="cs-CZ" dirty="0" err="1"/>
              <a:t>behavioural</a:t>
            </a:r>
            <a:r>
              <a:rPr lang="cs-CZ" dirty="0"/>
              <a:t> </a:t>
            </a:r>
            <a:r>
              <a:rPr lang="cs-CZ" dirty="0" err="1"/>
              <a:t>references</a:t>
            </a:r>
            <a:r>
              <a:rPr lang="cs-CZ" dirty="0"/>
              <a:t> and </a:t>
            </a:r>
            <a:r>
              <a:rPr lang="cs-CZ" dirty="0" err="1"/>
              <a:t>challenges</a:t>
            </a:r>
            <a:endParaRPr lang="en-GB" dirty="0"/>
          </a:p>
        </p:txBody>
      </p:sp>
      <p:pic>
        <p:nvPicPr>
          <p:cNvPr id="4" name="Obrázek 3">
            <a:extLst>
              <a:ext uri="{FF2B5EF4-FFF2-40B4-BE49-F238E27FC236}">
                <a16:creationId xmlns:a16="http://schemas.microsoft.com/office/drawing/2014/main" id="{4DA2EA8E-113C-B92F-912F-AAE4BC64F7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04126" y="4084860"/>
            <a:ext cx="2882900" cy="2162175"/>
          </a:xfrm>
          <a:prstGeom prst="rect">
            <a:avLst/>
          </a:prstGeom>
        </p:spPr>
      </p:pic>
      <p:sp>
        <p:nvSpPr>
          <p:cNvPr id="5" name="TextovéPole 4">
            <a:extLst>
              <a:ext uri="{FF2B5EF4-FFF2-40B4-BE49-F238E27FC236}">
                <a16:creationId xmlns:a16="http://schemas.microsoft.com/office/drawing/2014/main" id="{88A8AE7D-782E-61BF-548B-E1384978B4F6}"/>
              </a:ext>
            </a:extLst>
          </p:cNvPr>
          <p:cNvSpPr txBox="1"/>
          <p:nvPr/>
        </p:nvSpPr>
        <p:spPr>
          <a:xfrm>
            <a:off x="1555915" y="5900150"/>
            <a:ext cx="4248211" cy="369332"/>
          </a:xfrm>
          <a:prstGeom prst="rect">
            <a:avLst/>
          </a:prstGeom>
          <a:noFill/>
        </p:spPr>
        <p:txBody>
          <a:bodyPr wrap="square" rtlCol="0">
            <a:spAutoFit/>
          </a:bodyPr>
          <a:lstStyle/>
          <a:p>
            <a:pPr algn="r"/>
            <a:r>
              <a:rPr lang="cs-CZ" sz="1050" dirty="0"/>
              <a:t>Photo: Farm work on a wheelchair, Bludička (CZ)</a:t>
            </a:r>
            <a:endParaRPr lang="de-DE" sz="1050" dirty="0"/>
          </a:p>
          <a:p>
            <a:pPr algn="r"/>
            <a:r>
              <a:rPr lang="cs-CZ" sz="750" dirty="0"/>
              <a:t>Author: Radovan Žitník</a:t>
            </a:r>
          </a:p>
        </p:txBody>
      </p:sp>
    </p:spTree>
    <p:extLst>
      <p:ext uri="{BB962C8B-B14F-4D97-AF65-F5344CB8AC3E}">
        <p14:creationId xmlns:p14="http://schemas.microsoft.com/office/powerpoint/2010/main" val="2168154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31</a:t>
            </a:fld>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660400" y="1209877"/>
            <a:ext cx="7870825" cy="4438246"/>
          </a:xfrm>
        </p:spPr>
        <p:txBody>
          <a:bodyPr>
            <a:noAutofit/>
          </a:bodyPr>
          <a:lstStyle/>
          <a:p>
            <a:r>
              <a:rPr lang="cs-CZ" sz="2400" b="1" dirty="0"/>
              <a:t>The most </a:t>
            </a:r>
            <a:r>
              <a:rPr lang="cs-CZ" sz="2400" b="1" dirty="0" err="1"/>
              <a:t>important</a:t>
            </a:r>
            <a:r>
              <a:rPr lang="cs-CZ" sz="2400" b="1" dirty="0"/>
              <a:t> </a:t>
            </a:r>
            <a:r>
              <a:rPr lang="cs-CZ" sz="2400" b="1" dirty="0" err="1"/>
              <a:t>goal</a:t>
            </a:r>
            <a:r>
              <a:rPr lang="cs-CZ" sz="2400" b="1" dirty="0"/>
              <a:t> </a:t>
            </a:r>
            <a:r>
              <a:rPr lang="cs-CZ" sz="2400" b="1" dirty="0" err="1"/>
              <a:t>is</a:t>
            </a:r>
            <a:r>
              <a:rPr lang="cs-CZ" sz="2400" b="1" dirty="0"/>
              <a:t> to </a:t>
            </a:r>
            <a:r>
              <a:rPr lang="cs-CZ" sz="2400" b="1" dirty="0" err="1"/>
              <a:t>promote</a:t>
            </a:r>
            <a:r>
              <a:rPr lang="cs-CZ" sz="2400" b="1" dirty="0"/>
              <a:t> the </a:t>
            </a:r>
            <a:r>
              <a:rPr lang="cs-CZ" sz="2400" b="1" dirty="0" err="1"/>
              <a:t>independence</a:t>
            </a:r>
            <a:r>
              <a:rPr lang="cs-CZ" sz="2400" b="1" dirty="0"/>
              <a:t> </a:t>
            </a:r>
            <a:r>
              <a:rPr lang="cs-CZ" sz="2400" b="1" dirty="0" err="1"/>
              <a:t>of</a:t>
            </a:r>
            <a:r>
              <a:rPr lang="cs-CZ" sz="2400" b="1" dirty="0"/>
              <a:t> </a:t>
            </a:r>
            <a:r>
              <a:rPr lang="cs-CZ" sz="2400" b="1" dirty="0" err="1"/>
              <a:t>people</a:t>
            </a:r>
            <a:r>
              <a:rPr lang="cs-CZ" sz="2400" b="1" dirty="0"/>
              <a:t> </a:t>
            </a:r>
            <a:r>
              <a:rPr lang="cs-CZ" sz="2400" b="1" dirty="0" err="1"/>
              <a:t>with</a:t>
            </a:r>
            <a:r>
              <a:rPr lang="cs-CZ" sz="2400" b="1" dirty="0"/>
              <a:t> </a:t>
            </a:r>
            <a:r>
              <a:rPr lang="cs-CZ" sz="2400" b="1" dirty="0" err="1"/>
              <a:t>physical</a:t>
            </a:r>
            <a:r>
              <a:rPr lang="cs-CZ" sz="2400" b="1" dirty="0"/>
              <a:t> disability</a:t>
            </a:r>
          </a:p>
          <a:p>
            <a:r>
              <a:rPr lang="cs-CZ" sz="2000" dirty="0"/>
              <a:t>P</a:t>
            </a:r>
            <a:r>
              <a:rPr lang="en-GB" sz="2000" dirty="0" err="1"/>
              <a:t>romote</a:t>
            </a:r>
            <a:r>
              <a:rPr lang="en-GB" sz="2000" dirty="0"/>
              <a:t> self-determination by encouraging to set goals and helping achieve those goals </a:t>
            </a:r>
            <a:endParaRPr lang="cs-CZ" sz="2000" dirty="0"/>
          </a:p>
          <a:p>
            <a:r>
              <a:rPr lang="en-GB" sz="2000" dirty="0"/>
              <a:t>The specific features of social farming activities enable participants to find the time needed to complete their tasks</a:t>
            </a:r>
            <a:endParaRPr lang="cs-CZ" sz="2000" dirty="0"/>
          </a:p>
          <a:p>
            <a:r>
              <a:rPr lang="cs-CZ" sz="2000" dirty="0"/>
              <a:t>Not </a:t>
            </a:r>
            <a:r>
              <a:rPr lang="cs-CZ" sz="2000" dirty="0" err="1"/>
              <a:t>punish</a:t>
            </a:r>
            <a:r>
              <a:rPr lang="cs-CZ" sz="2000" dirty="0"/>
              <a:t> </a:t>
            </a:r>
            <a:r>
              <a:rPr lang="en-GB" sz="2000" dirty="0"/>
              <a:t>a participant to do something they may not be able to manage</a:t>
            </a:r>
            <a:endParaRPr lang="cs-CZ" sz="2000" dirty="0"/>
          </a:p>
          <a:p>
            <a:r>
              <a:rPr lang="cs-CZ" sz="2000" dirty="0" err="1"/>
              <a:t>Prevent</a:t>
            </a:r>
            <a:r>
              <a:rPr lang="cs-CZ" sz="2000" dirty="0"/>
              <a:t> a </a:t>
            </a:r>
            <a:r>
              <a:rPr lang="en-GB" sz="2000" dirty="0"/>
              <a:t>sense of failure and guilt. </a:t>
            </a:r>
            <a:endParaRPr lang="cs-CZ" sz="2000" dirty="0"/>
          </a:p>
          <a:p>
            <a:r>
              <a:rPr lang="en-GB" sz="2000" dirty="0"/>
              <a:t>All adult people with physical disabilities should be treated as an adult </a:t>
            </a:r>
            <a:endParaRPr lang="cs-CZ" sz="2000" dirty="0"/>
          </a:p>
          <a:p>
            <a:r>
              <a:rPr lang="en-GB" sz="2000" dirty="0"/>
              <a:t>Promote the person's dignity by being mindful of privacy, respecting confidentiality, including their decisions, respecting their rights and valuing their differences </a:t>
            </a:r>
            <a:endParaRPr lang="cs-CZ" sz="2000" dirty="0"/>
          </a:p>
          <a:p>
            <a:endParaRPr lang="cs-CZ" dirty="0"/>
          </a:p>
          <a:p>
            <a:endParaRPr lang="cs-CZ" dirty="0"/>
          </a:p>
          <a:p>
            <a:endParaRPr lang="cs-CZ" dirty="0"/>
          </a:p>
          <a:p>
            <a:endParaRPr lang="cs-CZ" dirty="0"/>
          </a:p>
        </p:txBody>
      </p:sp>
    </p:spTree>
    <p:extLst>
      <p:ext uri="{BB962C8B-B14F-4D97-AF65-F5344CB8AC3E}">
        <p14:creationId xmlns:p14="http://schemas.microsoft.com/office/powerpoint/2010/main" val="32865041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125D2089-8549-5147-953F-A35E77F287DC}"/>
              </a:ext>
            </a:extLst>
          </p:cNvPr>
          <p:cNvSpPr>
            <a:spLocks noGrp="1"/>
          </p:cNvSpPr>
          <p:nvPr>
            <p:ph type="ftr" sz="quarter" idx="11"/>
          </p:nvPr>
        </p:nvSpPr>
        <p:spPr>
          <a:xfrm>
            <a:off x="14514" y="5836758"/>
            <a:ext cx="6908800" cy="545244"/>
          </a:xfrm>
        </p:spPr>
        <p:txBody>
          <a:bodyPr/>
          <a:lstStyle/>
          <a:p>
            <a:r>
              <a:rPr lang="cs-CZ" sz="1400" dirty="0">
                <a:solidFill>
                  <a:schemeClr val="tx1"/>
                </a:solidFill>
              </a:rPr>
              <a:t>Photo: The person on a wheel chair in the garden. </a:t>
            </a:r>
            <a:r>
              <a:rPr lang="de-DE" sz="1400" dirty="0">
                <a:solidFill>
                  <a:schemeClr val="tx1"/>
                </a:solidFill>
              </a:rPr>
              <a:t>   </a:t>
            </a:r>
            <a:r>
              <a:rPr lang="cs-CZ" sz="1000" dirty="0">
                <a:solidFill>
                  <a:schemeClr val="tx1"/>
                </a:solidFill>
              </a:rPr>
              <a:t>Author: Markéta Jindřichovská</a:t>
            </a:r>
            <a:endParaRPr lang="en-GB" sz="1000" dirty="0">
              <a:solidFill>
                <a:schemeClr val="tx1"/>
              </a:solidFill>
            </a:endParaRPr>
          </a:p>
        </p:txBody>
      </p:sp>
      <p:sp>
        <p:nvSpPr>
          <p:cNvPr id="2" name="Zástupný symbol pro číslo snímku 1">
            <a:extLst>
              <a:ext uri="{FF2B5EF4-FFF2-40B4-BE49-F238E27FC236}">
                <a16:creationId xmlns:a16="http://schemas.microsoft.com/office/drawing/2014/main" id="{EC6E0BC4-EA1D-09E3-C629-F5AE9E3A225A}"/>
              </a:ext>
            </a:extLst>
          </p:cNvPr>
          <p:cNvSpPr>
            <a:spLocks noGrp="1"/>
          </p:cNvSpPr>
          <p:nvPr>
            <p:ph type="sldNum" sz="quarter" idx="12"/>
          </p:nvPr>
        </p:nvSpPr>
        <p:spPr/>
        <p:txBody>
          <a:bodyPr/>
          <a:lstStyle/>
          <a:p>
            <a:fld id="{AC30E85F-03A9-4DC3-A879-6F4150C88507}" type="slidenum">
              <a:rPr lang="en-GB" smtClean="0"/>
              <a:pPr/>
              <a:t>32</a:t>
            </a:fld>
            <a:endParaRPr lang="en-GB" dirty="0"/>
          </a:p>
        </p:txBody>
      </p:sp>
      <p:pic>
        <p:nvPicPr>
          <p:cNvPr id="6" name="Zástupný symbol pro obsah 4" descr="SL372555.JPG">
            <a:extLst>
              <a:ext uri="{FF2B5EF4-FFF2-40B4-BE49-F238E27FC236}">
                <a16:creationId xmlns:a16="http://schemas.microsoft.com/office/drawing/2014/main" id="{C21CA610-4D7A-14E5-86DB-63CEDD7E5729}"/>
              </a:ext>
            </a:extLst>
          </p:cNvPr>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b="8855"/>
          <a:stretch/>
        </p:blipFill>
        <p:spPr>
          <a:xfrm>
            <a:off x="660903" y="1835034"/>
            <a:ext cx="5856011" cy="4001724"/>
          </a:xfrm>
        </p:spPr>
      </p:pic>
      <p:sp>
        <p:nvSpPr>
          <p:cNvPr id="5" name="Nadpis 4">
            <a:extLst>
              <a:ext uri="{FF2B5EF4-FFF2-40B4-BE49-F238E27FC236}">
                <a16:creationId xmlns:a16="http://schemas.microsoft.com/office/drawing/2014/main" id="{84597ECA-46D1-D55E-EFBE-FA07E52DA9B8}"/>
              </a:ext>
            </a:extLst>
          </p:cNvPr>
          <p:cNvSpPr>
            <a:spLocks noGrp="1"/>
          </p:cNvSpPr>
          <p:nvPr>
            <p:ph type="title"/>
          </p:nvPr>
        </p:nvSpPr>
        <p:spPr/>
        <p:txBody>
          <a:bodyPr>
            <a:normAutofit fontScale="90000"/>
          </a:bodyPr>
          <a:lstStyle/>
          <a:p>
            <a:r>
              <a:rPr lang="cs-CZ" dirty="0"/>
              <a:t>A</a:t>
            </a:r>
            <a:r>
              <a:rPr lang="en-GB" dirty="0" err="1"/>
              <a:t>lways</a:t>
            </a:r>
            <a:r>
              <a:rPr lang="en-GB" dirty="0"/>
              <a:t> to see the person and </a:t>
            </a:r>
            <a:br>
              <a:rPr lang="en-GB" dirty="0"/>
            </a:br>
            <a:r>
              <a:rPr lang="en-GB" dirty="0"/>
              <a:t>not the disability</a:t>
            </a:r>
            <a:br>
              <a:rPr lang="cs-CZ" dirty="0"/>
            </a:br>
            <a:endParaRPr lang="cs-CZ" dirty="0"/>
          </a:p>
        </p:txBody>
      </p:sp>
    </p:spTree>
    <p:extLst>
      <p:ext uri="{BB962C8B-B14F-4D97-AF65-F5344CB8AC3E}">
        <p14:creationId xmlns:p14="http://schemas.microsoft.com/office/powerpoint/2010/main" val="3296443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hteck 5">
            <a:extLst>
              <a:ext uri="{FF2B5EF4-FFF2-40B4-BE49-F238E27FC236}">
                <a16:creationId xmlns:a16="http://schemas.microsoft.com/office/drawing/2014/main" id="{75429B7A-313C-4845-BCBB-E96AA7B799FB}"/>
              </a:ext>
            </a:extLst>
          </p:cNvPr>
          <p:cNvSpPr/>
          <p:nvPr/>
        </p:nvSpPr>
        <p:spPr>
          <a:xfrm>
            <a:off x="2628901" y="3583847"/>
            <a:ext cx="6515100" cy="3274153"/>
          </a:xfrm>
          <a:prstGeom prst="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Zástupný obsah 1">
            <a:extLst>
              <a:ext uri="{FF2B5EF4-FFF2-40B4-BE49-F238E27FC236}">
                <a16:creationId xmlns:a16="http://schemas.microsoft.com/office/drawing/2014/main" id="{B46E8A9C-0E0A-219E-C9E7-B3DF31D90BE0}"/>
              </a:ext>
            </a:extLst>
          </p:cNvPr>
          <p:cNvSpPr>
            <a:spLocks noGrp="1"/>
          </p:cNvSpPr>
          <p:nvPr>
            <p:ph sz="half" idx="2"/>
          </p:nvPr>
        </p:nvSpPr>
        <p:spPr>
          <a:xfrm>
            <a:off x="-1" y="657625"/>
            <a:ext cx="8928099" cy="1417918"/>
          </a:xfrm>
        </p:spPr>
        <p:txBody>
          <a:bodyPr/>
          <a:lstStyle/>
          <a:p>
            <a:r>
              <a:rPr lang="en-GB" sz="3100" dirty="0"/>
              <a:t>Challenges and limitations </a:t>
            </a:r>
            <a:br>
              <a:rPr lang="en-GB" sz="3100" dirty="0"/>
            </a:br>
            <a:r>
              <a:rPr lang="en-GB" sz="3100" dirty="0"/>
              <a:t>of social farming with people with physical disabilities</a:t>
            </a:r>
            <a:endParaRPr lang="cs-CZ" sz="3100" dirty="0"/>
          </a:p>
        </p:txBody>
      </p:sp>
      <p:sp>
        <p:nvSpPr>
          <p:cNvPr id="3" name="TextovéPole 2">
            <a:extLst>
              <a:ext uri="{FF2B5EF4-FFF2-40B4-BE49-F238E27FC236}">
                <a16:creationId xmlns:a16="http://schemas.microsoft.com/office/drawing/2014/main" id="{AB0F06EA-B58A-AD50-6C09-E70AD767A197}"/>
              </a:ext>
            </a:extLst>
          </p:cNvPr>
          <p:cNvSpPr txBox="1"/>
          <p:nvPr/>
        </p:nvSpPr>
        <p:spPr>
          <a:xfrm>
            <a:off x="529772" y="2237274"/>
            <a:ext cx="8398326" cy="3838680"/>
          </a:xfrm>
          <a:prstGeom prst="rect">
            <a:avLst/>
          </a:prstGeom>
          <a:noFill/>
        </p:spPr>
        <p:txBody>
          <a:bodyPr wrap="square" rtlCol="0">
            <a:spAutoFit/>
          </a:bodyPr>
          <a:lstStyle/>
          <a:p>
            <a:pPr>
              <a:lnSpc>
                <a:spcPct val="107000"/>
              </a:lnSpc>
              <a:spcBef>
                <a:spcPts val="600"/>
              </a:spcBef>
              <a:spcAft>
                <a:spcPts val="450"/>
              </a:spcAft>
            </a:pPr>
            <a:r>
              <a:rPr lang="en-GB" sz="2000" dirty="0">
                <a:latin typeface="Arial" panose="020B0604020202020204" pitchFamily="34" charset="0"/>
                <a:ea typeface="Calibri" panose="020F0502020204030204" pitchFamily="34" charset="0"/>
                <a:cs typeface="Arial" panose="020B0604020202020204" pitchFamily="34" charset="0"/>
              </a:rPr>
              <a:t>For people with a physical disability, staying on a social farm can be harmful in case of severe disability or other health-related issues, not-allowing stay in a natural environment. </a:t>
            </a:r>
            <a:endParaRPr lang="cs-CZ" sz="2000"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600"/>
              </a:spcBef>
              <a:spcAft>
                <a:spcPts val="45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There can be an allergy or a phobia;</a:t>
            </a:r>
            <a:endParaRPr lang="cs-CZ"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600"/>
              </a:spcBef>
              <a:spcAft>
                <a:spcPts val="45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The work environment may not be well adapted to the type of disability; </a:t>
            </a:r>
            <a:endParaRPr lang="cs-CZ"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600"/>
              </a:spcBef>
              <a:spcAft>
                <a:spcPts val="45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There is a higher risk of an accident at work; </a:t>
            </a:r>
            <a:endParaRPr lang="cs-CZ"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600"/>
              </a:spcBef>
              <a:spcAft>
                <a:spcPts val="45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Sometimes it is not appropriate to work together with people with intellectual and physical disabilities because mentally healthy people may not fully respect human rights and the needs of people with mental disabilities; </a:t>
            </a:r>
            <a:endParaRPr lang="cs-CZ" dirty="0">
              <a:latin typeface="Arial" panose="020B0604020202020204" pitchFamily="34" charset="0"/>
              <a:ea typeface="Calibri" panose="020F0502020204030204" pitchFamily="34" charset="0"/>
              <a:cs typeface="Arial" panose="020B0604020202020204" pitchFamily="34" charset="0"/>
            </a:endParaRPr>
          </a:p>
          <a:p>
            <a:pPr marL="285750" indent="-285750">
              <a:lnSpc>
                <a:spcPct val="107000"/>
              </a:lnSpc>
              <a:spcBef>
                <a:spcPts val="600"/>
              </a:spcBef>
              <a:spcAft>
                <a:spcPts val="45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What is stressful for the farmer is much more challenging for the participant. </a:t>
            </a:r>
            <a:endParaRPr lang="cs-CZ" dirty="0">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378545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D04442-2D34-484C-9972-74BDA6FEFA05}"/>
              </a:ext>
            </a:extLst>
          </p:cNvPr>
          <p:cNvSpPr>
            <a:spLocks noGrp="1"/>
          </p:cNvSpPr>
          <p:nvPr>
            <p:ph type="sldNum" sz="quarter" idx="12"/>
          </p:nvPr>
        </p:nvSpPr>
        <p:spPr/>
        <p:txBody>
          <a:bodyPr/>
          <a:lstStyle/>
          <a:p>
            <a:fld id="{AC30E85F-03A9-4DC3-A879-6F4150C88507}" type="slidenum">
              <a:rPr lang="en-GB" smtClean="0"/>
              <a:pPr/>
              <a:t>34</a:t>
            </a:fld>
            <a:endParaRPr lang="en-GB" dirty="0"/>
          </a:p>
        </p:txBody>
      </p:sp>
      <p:sp>
        <p:nvSpPr>
          <p:cNvPr id="4" name="Zástupný obsah 3">
            <a:extLst>
              <a:ext uri="{FF2B5EF4-FFF2-40B4-BE49-F238E27FC236}">
                <a16:creationId xmlns:a16="http://schemas.microsoft.com/office/drawing/2014/main" id="{1977D498-01C9-47F3-A58E-3006CEEC9009}"/>
              </a:ext>
            </a:extLst>
          </p:cNvPr>
          <p:cNvSpPr>
            <a:spLocks noGrp="1"/>
          </p:cNvSpPr>
          <p:nvPr>
            <p:ph idx="1"/>
          </p:nvPr>
        </p:nvSpPr>
        <p:spPr>
          <a:xfrm>
            <a:off x="-1" y="1511300"/>
            <a:ext cx="9136857" cy="4479925"/>
          </a:xfrm>
        </p:spPr>
        <p:txBody>
          <a:bodyPr>
            <a:normAutofit/>
          </a:bodyPr>
          <a:lstStyle/>
          <a:p>
            <a:pPr marL="214313" indent="-214313">
              <a:spcBef>
                <a:spcPts val="600"/>
              </a:spcBef>
              <a:buFont typeface="Arial" panose="020B0604020202020204" pitchFamily="34" charset="0"/>
              <a:buChar char="•"/>
            </a:pPr>
            <a:r>
              <a:rPr lang="en-GB" dirty="0">
                <a:solidFill>
                  <a:schemeClr val="tx1">
                    <a:lumMod val="75000"/>
                    <a:lumOff val="25000"/>
                  </a:schemeClr>
                </a:solidFill>
                <a:effectLst/>
                <a:latin typeface="+mn-lt"/>
                <a:ea typeface="Calibri" panose="020F0502020204030204" pitchFamily="34" charset="0"/>
              </a:rPr>
              <a:t>Barker, R. L. (2003). </a:t>
            </a:r>
            <a:r>
              <a:rPr lang="en-GB" i="1" dirty="0">
                <a:solidFill>
                  <a:schemeClr val="tx1">
                    <a:lumMod val="75000"/>
                    <a:lumOff val="25000"/>
                  </a:schemeClr>
                </a:solidFill>
                <a:effectLst/>
                <a:latin typeface="+mn-lt"/>
                <a:ea typeface="Calibri" panose="020F0502020204030204" pitchFamily="34" charset="0"/>
              </a:rPr>
              <a:t>The Social Work Dictionary</a:t>
            </a:r>
            <a:r>
              <a:rPr lang="en-GB" dirty="0">
                <a:solidFill>
                  <a:schemeClr val="tx1">
                    <a:lumMod val="75000"/>
                    <a:lumOff val="25000"/>
                  </a:schemeClr>
                </a:solidFill>
                <a:effectLst/>
                <a:latin typeface="+mn-lt"/>
                <a:ea typeface="Calibri" panose="020F0502020204030204" pitchFamily="34" charset="0"/>
              </a:rPr>
              <a:t>. 5</a:t>
            </a:r>
            <a:r>
              <a:rPr lang="en-GB" baseline="30000" dirty="0">
                <a:solidFill>
                  <a:schemeClr val="tx1">
                    <a:lumMod val="75000"/>
                    <a:lumOff val="25000"/>
                  </a:schemeClr>
                </a:solidFill>
                <a:effectLst/>
                <a:latin typeface="+mn-lt"/>
                <a:ea typeface="Calibri" panose="020F0502020204030204" pitchFamily="34" charset="0"/>
              </a:rPr>
              <a:t>th</a:t>
            </a:r>
            <a:r>
              <a:rPr lang="en-GB" dirty="0">
                <a:solidFill>
                  <a:schemeClr val="tx1">
                    <a:lumMod val="75000"/>
                    <a:lumOff val="25000"/>
                  </a:schemeClr>
                </a:solidFill>
                <a:effectLst/>
                <a:latin typeface="+mn-lt"/>
                <a:ea typeface="Calibri" panose="020F0502020204030204" pitchFamily="34" charset="0"/>
              </a:rPr>
              <a:t> Edition. Washington DC: National Association of Social Workers, ISBN 0-87101-355-X.</a:t>
            </a:r>
            <a:endParaRPr lang="cs-CZ" dirty="0">
              <a:solidFill>
                <a:schemeClr val="tx1">
                  <a:lumMod val="75000"/>
                  <a:lumOff val="25000"/>
                </a:schemeClr>
              </a:solidFill>
              <a:effectLst/>
              <a:latin typeface="+mn-lt"/>
              <a:ea typeface="Calibri" panose="020F0502020204030204" pitchFamily="34" charset="0"/>
            </a:endParaRPr>
          </a:p>
          <a:p>
            <a:pPr marL="214313" indent="-214313">
              <a:spcBef>
                <a:spcPts val="600"/>
              </a:spcBef>
              <a:buFont typeface="Arial" panose="020B0604020202020204" pitchFamily="34" charset="0"/>
              <a:buChar char="•"/>
            </a:pP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Hemmingway</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Ellis-Hill</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C.,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Norton</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E. (2016).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What</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does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care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farming</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provide</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for</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clients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The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views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of</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care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farm</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staff</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NJAS –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Wageningen</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Journal</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of</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Life</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Scicences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79: 23-29.</a:t>
            </a:r>
          </a:p>
          <a:p>
            <a:pPr marL="214313" indent="-214313">
              <a:spcBef>
                <a:spcPts val="600"/>
              </a:spcBef>
              <a:buFont typeface="Arial" panose="020B0604020202020204" pitchFamily="34" charset="0"/>
              <a:buChar char="•"/>
            </a:pP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Elings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M. (2012).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Effects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of</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care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farms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Scientific</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research</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on the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benefits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of</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care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farms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for</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i="1"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clients</a:t>
            </a:r>
            <a:r>
              <a:rPr lang="cs-CZ" i="1" dirty="0">
                <a:solidFill>
                  <a:schemeClr val="tx1">
                    <a:lumMod val="75000"/>
                    <a:lumOff val="25000"/>
                  </a:schemeClr>
                </a:solidFill>
                <a:effectLst/>
                <a:latin typeface="Calibri" panose="020F0502020204030204" pitchFamily="34" charset="0"/>
                <a:ea typeface="Calibri" panose="020F0502020204030204" pitchFamily="34" charset="0"/>
                <a:cs typeface="Times-Roman"/>
              </a:rPr>
              <a:t>.</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Wageningen</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UR, The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Netherlands</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Plant </a:t>
            </a:r>
            <a:r>
              <a:rPr lang="cs-CZ" dirty="0" err="1">
                <a:solidFill>
                  <a:schemeClr val="tx1">
                    <a:lumMod val="75000"/>
                    <a:lumOff val="25000"/>
                  </a:schemeClr>
                </a:solidFill>
                <a:effectLst/>
                <a:latin typeface="Calibri" panose="020F0502020204030204" pitchFamily="34" charset="0"/>
                <a:ea typeface="Calibri" panose="020F0502020204030204" pitchFamily="34" charset="0"/>
                <a:cs typeface="Times-Roman"/>
              </a:rPr>
              <a:t>Research</a:t>
            </a:r>
            <a:r>
              <a:rPr lang="cs-CZ" dirty="0">
                <a:solidFill>
                  <a:schemeClr val="tx1">
                    <a:lumMod val="75000"/>
                    <a:lumOff val="25000"/>
                  </a:schemeClr>
                </a:solidFill>
                <a:effectLst/>
                <a:latin typeface="Calibri" panose="020F0502020204030204" pitchFamily="34" charset="0"/>
                <a:ea typeface="Calibri" panose="020F0502020204030204" pitchFamily="34" charset="0"/>
                <a:cs typeface="Times-Roman"/>
              </a:rPr>
              <a:t> International. </a:t>
            </a:r>
          </a:p>
          <a:p>
            <a:pPr marL="214313" indent="-214313">
              <a:spcBef>
                <a:spcPts val="600"/>
              </a:spcBef>
              <a:buFont typeface="Arial" panose="020B0604020202020204" pitchFamily="34" charset="0"/>
              <a:buChar char="•"/>
            </a:pPr>
            <a:r>
              <a:rPr lang="en-GB"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International Classification of Functioning, Disability and Health. An </a:t>
            </a:r>
            <a:r>
              <a:rPr lang="en-GB"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Owerview</a:t>
            </a:r>
            <a:r>
              <a:rPr lang="en-GB"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rPr>
              <a:t>. Available from: </a:t>
            </a:r>
            <a:r>
              <a:rPr lang="cs-CZ" u="sng"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PT6 </a:t>
            </a:r>
            <a:r>
              <a:rPr lang="cs-CZ" u="sng"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Working</a:t>
            </a:r>
            <a:r>
              <a:rPr lang="cs-CZ" u="sng"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a:t>
            </a:r>
            <a:r>
              <a:rPr lang="cs-CZ" u="sng" dirty="0" err="1">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paper</a:t>
            </a:r>
            <a:r>
              <a:rPr lang="cs-CZ" u="sng"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 (cdc.gov)</a:t>
            </a:r>
            <a:endPar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p>
            <a:pPr marL="214313" indent="-214313">
              <a:spcBef>
                <a:spcPts val="600"/>
              </a:spcBef>
              <a:buFont typeface="Arial" panose="020B0604020202020204" pitchFamily="34" charset="0"/>
              <a:buChar char="•"/>
            </a:pPr>
            <a:r>
              <a:rPr lang="en-GB"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Slowík</a:t>
            </a:r>
            <a:r>
              <a:rPr lang="en-GB"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J. (2007). </a:t>
            </a:r>
            <a:r>
              <a:rPr lang="en-GB" i="1"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Speciální</a:t>
            </a:r>
            <a:r>
              <a:rPr lang="en-GB" i="1"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a:t>
            </a:r>
            <a:r>
              <a:rPr lang="en-GB" i="1"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pedagogika</a:t>
            </a:r>
            <a:r>
              <a:rPr lang="en-GB"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 Praha: </a:t>
            </a:r>
            <a:r>
              <a:rPr lang="en-GB" dirty="0" err="1">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Grada</a:t>
            </a:r>
            <a:r>
              <a:rPr lang="en-GB" dirty="0">
                <a:solidFill>
                  <a:schemeClr val="tx1">
                    <a:lumMod val="75000"/>
                    <a:lumOff val="25000"/>
                  </a:schemeClr>
                </a:solidFill>
                <a:effectLst/>
                <a:latin typeface="Calibri" panose="020F0502020204030204" pitchFamily="34" charset="0"/>
                <a:ea typeface="Times New Roman" panose="02020603050405020304" pitchFamily="18" charset="0"/>
                <a:cs typeface="Calibri" panose="020F0502020204030204" pitchFamily="34" charset="0"/>
              </a:rPr>
              <a:t>.</a:t>
            </a:r>
            <a:endParaRPr lang="cs-CZ" dirty="0">
              <a:solidFill>
                <a:schemeClr val="tx1">
                  <a:lumMod val="75000"/>
                  <a:lumOff val="25000"/>
                </a:schemeClr>
              </a:solidFill>
              <a:effectLst/>
              <a:latin typeface="Calibri" panose="020F0502020204030204" pitchFamily="34" charset="0"/>
              <a:ea typeface="Calibri" panose="020F0502020204030204" pitchFamily="34" charset="0"/>
              <a:cs typeface="Arial" panose="020B0604020202020204" pitchFamily="34" charset="0"/>
            </a:endParaRPr>
          </a:p>
          <a:p>
            <a:pPr marL="214313" indent="-214313">
              <a:buFont typeface="Arial" panose="020B0604020202020204" pitchFamily="34" charset="0"/>
              <a:buChar char="•"/>
            </a:pPr>
            <a:endParaRPr lang="cs-CZ"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14313" indent="-214313">
              <a:buFont typeface="Arial" panose="020B0604020202020204" pitchFamily="34" charset="0"/>
              <a:buChar char="•"/>
            </a:pPr>
            <a:endParaRPr lang="cs-CZ" dirty="0">
              <a:solidFill>
                <a:schemeClr val="tx1"/>
              </a:solidFill>
              <a:effectLst/>
              <a:latin typeface="Calibri" panose="020F0502020204030204" pitchFamily="34" charset="0"/>
              <a:ea typeface="Calibri" panose="020F0502020204030204" pitchFamily="34" charset="0"/>
              <a:cs typeface="Arial" panose="020B0604020202020204" pitchFamily="34" charset="0"/>
            </a:endParaRPr>
          </a:p>
          <a:p>
            <a:pPr marL="214313" indent="-214313">
              <a:buFont typeface="Arial" panose="020B0604020202020204" pitchFamily="34" charset="0"/>
              <a:buChar char="•"/>
            </a:pPr>
            <a:endParaRPr lang="cs-CZ" sz="1200" dirty="0">
              <a:solidFill>
                <a:schemeClr val="tx1"/>
              </a:solidFill>
            </a:endParaRPr>
          </a:p>
          <a:p>
            <a:endParaRPr lang="cs-CZ" sz="1200" dirty="0">
              <a:solidFill>
                <a:schemeClr val="tx1"/>
              </a:solidFill>
              <a:ea typeface="Calibri" panose="020F0502020204030204" pitchFamily="34" charset="0"/>
            </a:endParaRPr>
          </a:p>
          <a:p>
            <a:pPr marL="214313" indent="-214313">
              <a:buFont typeface="Arial" panose="020B0604020202020204" pitchFamily="34" charset="0"/>
              <a:buChar char="•"/>
            </a:pPr>
            <a:endParaRPr lang="cs-CZ" sz="1350" dirty="0">
              <a:latin typeface="Times-Roman"/>
            </a:endParaRPr>
          </a:p>
          <a:p>
            <a:pPr marL="214313" indent="-214313">
              <a:buFont typeface="Arial" panose="020B0604020202020204" pitchFamily="34" charset="0"/>
              <a:buChar char="•"/>
            </a:pPr>
            <a:endParaRPr lang="cs-CZ"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endParaRPr lang="cs-CZ" sz="1350" dirty="0">
              <a:latin typeface="Calibri" panose="020F0502020204030204" pitchFamily="34" charset="0"/>
              <a:ea typeface="Calibri" panose="020F0502020204030204" pitchFamily="34" charset="0"/>
            </a:endParaRPr>
          </a:p>
          <a:p>
            <a:pPr marL="214313" indent="-214313">
              <a:buFont typeface="Arial" panose="020B0604020202020204" pitchFamily="34" charset="0"/>
              <a:buChar char="•"/>
            </a:pPr>
            <a:endParaRPr lang="cs-CZ" sz="1350" dirty="0">
              <a:latin typeface="Calibri" panose="020F0502020204030204" pitchFamily="34" charset="0"/>
              <a:ea typeface="Calibri" panose="020F0502020204030204" pitchFamily="34" charset="0"/>
              <a:cs typeface="Times New Roman" panose="02020603050405020304" pitchFamily="18" charset="0"/>
            </a:endParaRPr>
          </a:p>
          <a:p>
            <a:pPr algn="l"/>
            <a:endParaRPr lang="cs-CZ" sz="1350" dirty="0">
              <a:latin typeface="ArialUnicodeMS"/>
            </a:endParaRPr>
          </a:p>
          <a:p>
            <a:pPr algn="l"/>
            <a:endParaRPr lang="cs-CZ" sz="1350" dirty="0">
              <a:latin typeface="ArialUnicodeMS"/>
            </a:endParaRPr>
          </a:p>
          <a:p>
            <a:pPr algn="l"/>
            <a:endParaRPr lang="cs-CZ" sz="1350" dirty="0">
              <a:latin typeface="ArialUnicodeMS"/>
            </a:endParaRPr>
          </a:p>
          <a:p>
            <a:pPr algn="l"/>
            <a:endParaRPr lang="en-GB" dirty="0"/>
          </a:p>
        </p:txBody>
      </p:sp>
      <p:sp>
        <p:nvSpPr>
          <p:cNvPr id="5" name="Nadpis 4">
            <a:extLst>
              <a:ext uri="{FF2B5EF4-FFF2-40B4-BE49-F238E27FC236}">
                <a16:creationId xmlns:a16="http://schemas.microsoft.com/office/drawing/2014/main" id="{D358765D-AA3C-4D01-9B50-86F31233798C}"/>
              </a:ext>
            </a:extLst>
          </p:cNvPr>
          <p:cNvSpPr>
            <a:spLocks noGrp="1"/>
          </p:cNvSpPr>
          <p:nvPr>
            <p:ph type="title"/>
          </p:nvPr>
        </p:nvSpPr>
        <p:spPr/>
        <p:txBody>
          <a:bodyPr/>
          <a:lstStyle/>
          <a:p>
            <a:r>
              <a:rPr lang="cs-CZ" dirty="0"/>
              <a:t>List </a:t>
            </a:r>
            <a:r>
              <a:rPr lang="cs-CZ" dirty="0" err="1"/>
              <a:t>of</a:t>
            </a:r>
            <a:r>
              <a:rPr lang="cs-CZ" dirty="0"/>
              <a:t> </a:t>
            </a:r>
            <a:r>
              <a:rPr lang="cs-CZ" dirty="0" err="1"/>
              <a:t>references</a:t>
            </a:r>
            <a:endParaRPr lang="en-GB" dirty="0"/>
          </a:p>
        </p:txBody>
      </p:sp>
    </p:spTree>
    <p:extLst>
      <p:ext uri="{BB962C8B-B14F-4D97-AF65-F5344CB8AC3E}">
        <p14:creationId xmlns:p14="http://schemas.microsoft.com/office/powerpoint/2010/main" val="26372042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číslo snímku 1">
            <a:extLst>
              <a:ext uri="{FF2B5EF4-FFF2-40B4-BE49-F238E27FC236}">
                <a16:creationId xmlns:a16="http://schemas.microsoft.com/office/drawing/2014/main" id="{77D04442-2D34-484C-9972-74BDA6FEFA05}"/>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35</a:t>
            </a:fld>
            <a:endParaRPr lang="en-GB" dirty="0"/>
          </a:p>
        </p:txBody>
      </p:sp>
      <p:sp>
        <p:nvSpPr>
          <p:cNvPr id="4" name="Zástupný obsah 3">
            <a:extLst>
              <a:ext uri="{FF2B5EF4-FFF2-40B4-BE49-F238E27FC236}">
                <a16:creationId xmlns:a16="http://schemas.microsoft.com/office/drawing/2014/main" id="{1977D498-01C9-47F3-A58E-3006CEEC9009}"/>
              </a:ext>
            </a:extLst>
          </p:cNvPr>
          <p:cNvSpPr>
            <a:spLocks noGrp="1"/>
          </p:cNvSpPr>
          <p:nvPr>
            <p:ph idx="1"/>
          </p:nvPr>
        </p:nvSpPr>
        <p:spPr>
          <a:xfrm>
            <a:off x="-1" y="1944911"/>
            <a:ext cx="8671605" cy="4310744"/>
          </a:xfrm>
        </p:spPr>
        <p:txBody>
          <a:bodyPr>
            <a:normAutofit fontScale="85000" lnSpcReduction="10000"/>
          </a:bodyPr>
          <a:lstStyle/>
          <a:p>
            <a:r>
              <a:rPr lang="en-GB" dirty="0"/>
              <a:t>Marie (33) was born with moderate disabilities. She has cerebral palsy: gait disorders, poor movement coordination, muscle stiffness and speech disorders. </a:t>
            </a:r>
            <a:br>
              <a:rPr lang="en-GB" dirty="0"/>
            </a:br>
            <a:r>
              <a:rPr lang="en-GB" dirty="0"/>
              <a:t>Her mother placed her in institutional, residential care after her divorce because she could not manage the care of herself and her daughter. </a:t>
            </a:r>
            <a:r>
              <a:rPr lang="cs-CZ" dirty="0"/>
              <a:t>Marie</a:t>
            </a:r>
            <a:r>
              <a:rPr lang="en-GB" dirty="0"/>
              <a:t> suffered from symptoms of emotional deprivation, which manifested in her usual form of hospitalism. When her mother settled down the family situation, she began to carry Marie at home during Christmas and summer holidays. These conditions were on the verge of social endurance, but staying in the institute again worsened Marie's mental state. Therefore, her support worker sought a replacement solution in the form of placement in a smaller facility. </a:t>
            </a:r>
            <a:r>
              <a:rPr lang="en-GB" sz="2100" dirty="0"/>
              <a:t>In</a:t>
            </a:r>
            <a:r>
              <a:rPr lang="en-GB" dirty="0"/>
              <a:t> the end, they found a way into sheltered housing as an open community in a community house. Marie is used to living in a rural environment; her mental state has stabilised, but she needs physical help to do some daily routine tasks. Marie would like to be more independent, find a paid job and have a life partner, but she cannot without professional help and advice.</a:t>
            </a:r>
          </a:p>
        </p:txBody>
      </p:sp>
      <p:sp>
        <p:nvSpPr>
          <p:cNvPr id="5" name="Nadpis 4">
            <a:extLst>
              <a:ext uri="{FF2B5EF4-FFF2-40B4-BE49-F238E27FC236}">
                <a16:creationId xmlns:a16="http://schemas.microsoft.com/office/drawing/2014/main" id="{D358765D-AA3C-4D01-9B50-86F31233798C}"/>
              </a:ext>
            </a:extLst>
          </p:cNvPr>
          <p:cNvSpPr>
            <a:spLocks noGrp="1"/>
          </p:cNvSpPr>
          <p:nvPr>
            <p:ph type="title"/>
          </p:nvPr>
        </p:nvSpPr>
        <p:spPr>
          <a:xfrm>
            <a:off x="7937" y="438149"/>
            <a:ext cx="8671605" cy="1768021"/>
          </a:xfrm>
        </p:spPr>
        <p:txBody>
          <a:bodyPr>
            <a:noAutofit/>
          </a:bodyPr>
          <a:lstStyle/>
          <a:p>
            <a:r>
              <a:rPr lang="en-GB" sz="1800" dirty="0"/>
              <a:t>Read this short story and decide what services you would recommend to the participant regarding social farming. Use the acquired information from the </a:t>
            </a:r>
            <a:r>
              <a:rPr lang="cs-CZ" sz="1800" dirty="0" err="1"/>
              <a:t>presentation</a:t>
            </a:r>
            <a:r>
              <a:rPr lang="en-GB" sz="1800" dirty="0"/>
              <a:t>. </a:t>
            </a:r>
            <a:endParaRPr lang="cs-CZ" sz="1800" dirty="0"/>
          </a:p>
        </p:txBody>
      </p:sp>
    </p:spTree>
    <p:extLst>
      <p:ext uri="{BB962C8B-B14F-4D97-AF65-F5344CB8AC3E}">
        <p14:creationId xmlns:p14="http://schemas.microsoft.com/office/powerpoint/2010/main" val="187408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50FB8A58-8686-8DA4-0D1E-01921F068630}"/>
              </a:ext>
            </a:extLst>
          </p:cNvPr>
          <p:cNvSpPr>
            <a:spLocks noGrp="1"/>
          </p:cNvSpPr>
          <p:nvPr>
            <p:ph type="sldNum" sz="quarter" idx="12"/>
          </p:nvPr>
        </p:nvSpPr>
        <p:spPr>
          <a:xfrm>
            <a:off x="7079456" y="6300062"/>
            <a:ext cx="2057400" cy="545243"/>
          </a:xfrm>
        </p:spPr>
        <p:txBody>
          <a:bodyPr/>
          <a:lstStyle/>
          <a:p>
            <a:fld id="{AC30E85F-03A9-4DC3-A879-6F4150C88507}" type="slidenum">
              <a:rPr lang="en-GB" smtClean="0"/>
              <a:pPr/>
              <a:t>36</a:t>
            </a:fld>
            <a:endParaRPr lang="en-GB" dirty="0"/>
          </a:p>
        </p:txBody>
      </p:sp>
      <p:sp>
        <p:nvSpPr>
          <p:cNvPr id="6" name="Nadpis 5">
            <a:extLst>
              <a:ext uri="{FF2B5EF4-FFF2-40B4-BE49-F238E27FC236}">
                <a16:creationId xmlns:a16="http://schemas.microsoft.com/office/drawing/2014/main" id="{CEF4E102-0CCE-3A9E-D463-F9E89CA7912C}"/>
              </a:ext>
            </a:extLst>
          </p:cNvPr>
          <p:cNvSpPr>
            <a:spLocks noGrp="1"/>
          </p:cNvSpPr>
          <p:nvPr>
            <p:ph type="title"/>
          </p:nvPr>
        </p:nvSpPr>
        <p:spPr>
          <a:xfrm>
            <a:off x="329743" y="668338"/>
            <a:ext cx="8484513" cy="836612"/>
          </a:xfrm>
        </p:spPr>
        <p:txBody>
          <a:bodyPr/>
          <a:lstStyle/>
          <a:p>
            <a:r>
              <a:rPr lang="en-GB" sz="2400" dirty="0"/>
              <a:t>Draw a farm plan with all the important elements so that Marie feels good there. Describe the individual components.</a:t>
            </a:r>
            <a:br>
              <a:rPr lang="cs-CZ" sz="2400" dirty="0"/>
            </a:br>
            <a:endParaRPr lang="cs-CZ" sz="2400" dirty="0"/>
          </a:p>
        </p:txBody>
      </p:sp>
      <p:pic>
        <p:nvPicPr>
          <p:cNvPr id="1026" name="Picture 2" descr="Zemědělská Půda, Farma, Pole">
            <a:extLst>
              <a:ext uri="{FF2B5EF4-FFF2-40B4-BE49-F238E27FC236}">
                <a16:creationId xmlns:a16="http://schemas.microsoft.com/office/drawing/2014/main" id="{EA037629-3C83-8B0E-D499-7F340447B4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43" y="2176843"/>
            <a:ext cx="8484514" cy="3684208"/>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a:extLst>
              <a:ext uri="{FF2B5EF4-FFF2-40B4-BE49-F238E27FC236}">
                <a16:creationId xmlns:a16="http://schemas.microsoft.com/office/drawing/2014/main" id="{ACDBC6DE-C573-0367-29CC-E4437235D495}"/>
              </a:ext>
            </a:extLst>
          </p:cNvPr>
          <p:cNvSpPr txBox="1"/>
          <p:nvPr/>
        </p:nvSpPr>
        <p:spPr>
          <a:xfrm>
            <a:off x="329743" y="5896156"/>
            <a:ext cx="3820097" cy="300082"/>
          </a:xfrm>
          <a:prstGeom prst="rect">
            <a:avLst/>
          </a:prstGeom>
          <a:noFill/>
        </p:spPr>
        <p:txBody>
          <a:bodyPr wrap="square" rtlCol="0">
            <a:spAutoFit/>
          </a:bodyPr>
          <a:lstStyle/>
          <a:p>
            <a:r>
              <a:rPr lang="cs-CZ" sz="1350" dirty="0" err="1"/>
              <a:t>Photo</a:t>
            </a:r>
            <a:r>
              <a:rPr lang="cs-CZ" sz="1350" dirty="0"/>
              <a:t>: </a:t>
            </a:r>
            <a:r>
              <a:rPr lang="cs-CZ" sz="1350" dirty="0">
                <a:hlinkClick r:id="rId3"/>
              </a:rPr>
              <a:t>https://pixabay.com/</a:t>
            </a:r>
            <a:endParaRPr lang="cs-CZ" sz="1350" dirty="0"/>
          </a:p>
        </p:txBody>
      </p:sp>
    </p:spTree>
    <p:extLst>
      <p:ext uri="{BB962C8B-B14F-4D97-AF65-F5344CB8AC3E}">
        <p14:creationId xmlns:p14="http://schemas.microsoft.com/office/powerpoint/2010/main" val="11903023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75A28452-4406-4BAF-9839-82ED7A42FE4C}"/>
              </a:ext>
            </a:extLst>
          </p:cNvPr>
          <p:cNvSpPr>
            <a:spLocks noGrp="1"/>
          </p:cNvSpPr>
          <p:nvPr>
            <p:ph type="title"/>
          </p:nvPr>
        </p:nvSpPr>
        <p:spPr>
          <a:xfrm>
            <a:off x="1263" y="2109457"/>
            <a:ext cx="8930702" cy="1319543"/>
          </a:xfrm>
        </p:spPr>
        <p:txBody>
          <a:bodyPr>
            <a:normAutofit/>
          </a:bodyPr>
          <a:lstStyle/>
          <a:p>
            <a:r>
              <a:rPr lang="en-US" dirty="0"/>
              <a:t>thank you for your attention</a:t>
            </a:r>
            <a:endParaRPr lang="en-GB" dirty="0"/>
          </a:p>
        </p:txBody>
      </p:sp>
      <p:sp>
        <p:nvSpPr>
          <p:cNvPr id="3" name="Zástupný obsah 2">
            <a:extLst>
              <a:ext uri="{FF2B5EF4-FFF2-40B4-BE49-F238E27FC236}">
                <a16:creationId xmlns:a16="http://schemas.microsoft.com/office/drawing/2014/main" id="{9135C490-0737-45C2-A58B-F2D6F4101114}"/>
              </a:ext>
            </a:extLst>
          </p:cNvPr>
          <p:cNvSpPr>
            <a:spLocks noGrp="1"/>
          </p:cNvSpPr>
          <p:nvPr>
            <p:ph sz="half" idx="2"/>
          </p:nvPr>
        </p:nvSpPr>
        <p:spPr/>
        <p:txBody>
          <a:bodyPr/>
          <a:lstStyle/>
          <a:p>
            <a:pPr marL="0" lvl="0" indent="0" algn="l" rtl="0">
              <a:lnSpc>
                <a:spcPct val="120000"/>
              </a:lnSpc>
              <a:spcBef>
                <a:spcPts val="0"/>
              </a:spcBef>
              <a:spcAft>
                <a:spcPts val="0"/>
              </a:spcAft>
              <a:buClr>
                <a:schemeClr val="accent6"/>
              </a:buClr>
              <a:buSzPts val="1600"/>
              <a:buNone/>
            </a:pPr>
            <a:r>
              <a:rPr lang="en-US" sz="2000" dirty="0"/>
              <a:t>Name of Lecturer</a:t>
            </a:r>
          </a:p>
          <a:p>
            <a:pPr marL="0" lvl="1" indent="0" algn="l" rtl="0">
              <a:lnSpc>
                <a:spcPct val="120000"/>
              </a:lnSpc>
              <a:spcBef>
                <a:spcPts val="200"/>
              </a:spcBef>
              <a:spcAft>
                <a:spcPts val="0"/>
              </a:spcAft>
              <a:buSzPts val="1200"/>
              <a:buNone/>
            </a:pPr>
            <a:r>
              <a:rPr lang="en-US" sz="1600" dirty="0">
                <a:solidFill>
                  <a:schemeClr val="accent6"/>
                </a:solidFill>
              </a:rPr>
              <a:t>Institution of Lecturer</a:t>
            </a:r>
          </a:p>
        </p:txBody>
      </p:sp>
      <p:sp>
        <p:nvSpPr>
          <p:cNvPr id="4" name="Zástupný symbol pro zápatí 3">
            <a:extLst>
              <a:ext uri="{FF2B5EF4-FFF2-40B4-BE49-F238E27FC236}">
                <a16:creationId xmlns:a16="http://schemas.microsoft.com/office/drawing/2014/main" id="{F62C117D-1E3B-45F3-B3CE-D0ABB8BE4287}"/>
              </a:ext>
            </a:extLst>
          </p:cNvPr>
          <p:cNvSpPr>
            <a:spLocks noGrp="1"/>
          </p:cNvSpPr>
          <p:nvPr>
            <p:ph type="ftr" sz="quarter" idx="11"/>
          </p:nvPr>
        </p:nvSpPr>
        <p:spPr/>
        <p:txBody>
          <a:bodyPr/>
          <a:lstStyle/>
          <a:p>
            <a:pPr marL="0" lvl="0" indent="0" algn="l" rtl="0">
              <a:lnSpc>
                <a:spcPct val="100000"/>
              </a:lnSpc>
              <a:spcBef>
                <a:spcPts val="0"/>
              </a:spcBef>
              <a:spcAft>
                <a:spcPts val="0"/>
              </a:spcAft>
              <a:buClr>
                <a:schemeClr val="lt1"/>
              </a:buClr>
              <a:buSzPts val="1600"/>
              <a:buFont typeface="Arial"/>
              <a:buNone/>
            </a:pPr>
            <a:r>
              <a:rPr lang="cs-CZ" dirty="0"/>
              <a:t>+ call number</a:t>
            </a:r>
            <a:endParaRPr lang="cs-CZ" baseline="30000" dirty="0"/>
          </a:p>
        </p:txBody>
      </p:sp>
      <p:sp>
        <p:nvSpPr>
          <p:cNvPr id="5" name="Zástupný obsah 4">
            <a:extLst>
              <a:ext uri="{FF2B5EF4-FFF2-40B4-BE49-F238E27FC236}">
                <a16:creationId xmlns:a16="http://schemas.microsoft.com/office/drawing/2014/main" id="{FDB0F70C-A834-4236-A1BF-29790ECF981C}"/>
              </a:ext>
            </a:extLst>
          </p:cNvPr>
          <p:cNvSpPr>
            <a:spLocks noGrp="1"/>
          </p:cNvSpPr>
          <p:nvPr>
            <p:ph sz="half" idx="13"/>
          </p:nvPr>
        </p:nvSpPr>
        <p:spPr/>
        <p:txBody>
          <a:bodyPr>
            <a:normAutofit/>
          </a:bodyPr>
          <a:lstStyle/>
          <a:p>
            <a:pPr marL="0" marR="0" lvl="0" indent="0" algn="l" rtl="0">
              <a:lnSpc>
                <a:spcPct val="100000"/>
              </a:lnSpc>
              <a:spcBef>
                <a:spcPts val="0"/>
              </a:spcBef>
              <a:spcAft>
                <a:spcPts val="0"/>
              </a:spcAft>
              <a:buClr>
                <a:schemeClr val="lt1"/>
              </a:buClr>
              <a:buSzPct val="100000"/>
              <a:buFont typeface="Arial"/>
              <a:buNone/>
            </a:pPr>
            <a:r>
              <a:rPr lang="de-DE" dirty="0">
                <a:solidFill>
                  <a:schemeClr val="bg1"/>
                </a:solidFill>
              </a:rPr>
              <a:t>name@xyz.com</a:t>
            </a:r>
          </a:p>
        </p:txBody>
      </p:sp>
    </p:spTree>
    <p:extLst>
      <p:ext uri="{BB962C8B-B14F-4D97-AF65-F5344CB8AC3E}">
        <p14:creationId xmlns:p14="http://schemas.microsoft.com/office/powerpoint/2010/main" val="1028277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Inhaltsplatzhalter 4">
            <a:extLst>
              <a:ext uri="{FF2B5EF4-FFF2-40B4-BE49-F238E27FC236}">
                <a16:creationId xmlns:a16="http://schemas.microsoft.com/office/drawing/2014/main" id="{8CBFE49A-DDEB-4050-A1AF-B706E18949F2}"/>
              </a:ext>
            </a:extLst>
          </p:cNvPr>
          <p:cNvSpPr>
            <a:spLocks noGrp="1"/>
          </p:cNvSpPr>
          <p:nvPr>
            <p:ph sz="half" idx="13"/>
          </p:nvPr>
        </p:nvSpPr>
        <p:spPr/>
        <p:txBody>
          <a:bodyPr/>
          <a:lstStyle/>
          <a:p>
            <a:r>
              <a:rPr lang="cs-CZ" dirty="0"/>
              <a:t>hudcova@jabok.cz</a:t>
            </a:r>
            <a:endParaRPr lang="en-GB" dirty="0"/>
          </a:p>
        </p:txBody>
      </p:sp>
      <p:pic>
        <p:nvPicPr>
          <p:cNvPr id="6" name="Picture 2" descr="https://mirrors.creativecommons.org/presskit/buttons/88x31/png/by-nc.png">
            <a:extLst>
              <a:ext uri="{FF2B5EF4-FFF2-40B4-BE49-F238E27FC236}">
                <a16:creationId xmlns:a16="http://schemas.microsoft.com/office/drawing/2014/main" id="{2A489D32-C934-4122-9307-118AF65EA2A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9977" y="2529431"/>
            <a:ext cx="1361196" cy="476250"/>
          </a:xfrm>
          <a:prstGeom prst="rect">
            <a:avLst/>
          </a:prstGeom>
          <a:noFill/>
          <a:extLst>
            <a:ext uri="{909E8E84-426E-40DD-AFC4-6F175D3DCCD1}">
              <a14:hiddenFill xmlns:a14="http://schemas.microsoft.com/office/drawing/2010/main">
                <a:solidFill>
                  <a:srgbClr val="FFFFFF"/>
                </a:solidFill>
              </a14:hiddenFill>
            </a:ext>
          </a:extLst>
        </p:spPr>
      </p:pic>
      <p:sp>
        <p:nvSpPr>
          <p:cNvPr id="7" name="Rechteck 6">
            <a:extLst>
              <a:ext uri="{FF2B5EF4-FFF2-40B4-BE49-F238E27FC236}">
                <a16:creationId xmlns:a16="http://schemas.microsoft.com/office/drawing/2014/main" id="{A07AF3C7-9803-41D2-AF94-978E42AD26C7}"/>
              </a:ext>
            </a:extLst>
          </p:cNvPr>
          <p:cNvSpPr/>
          <p:nvPr/>
        </p:nvSpPr>
        <p:spPr>
          <a:xfrm>
            <a:off x="1781173" y="2444391"/>
            <a:ext cx="6588127" cy="646331"/>
          </a:xfrm>
          <a:prstGeom prst="rect">
            <a:avLst/>
          </a:prstGeom>
        </p:spPr>
        <p:txBody>
          <a:bodyPr wrap="square">
            <a:spAutoFit/>
          </a:bodyPr>
          <a:lstStyle/>
          <a:p>
            <a:r>
              <a:rPr lang="en-US" sz="1200" dirty="0">
                <a:solidFill>
                  <a:schemeClr val="bg1"/>
                </a:solidFill>
                <a:latin typeface="Arial" panose="020B0604020202020204" pitchFamily="34" charset="0"/>
                <a:cs typeface="Arial" panose="020B0604020202020204" pitchFamily="34" charset="0"/>
              </a:rPr>
              <a:t>Farming with Refugees and forced displaced people - Agriculture as a path of inclusion </a:t>
            </a:r>
            <a:br>
              <a:rPr lang="en-US" sz="1200" dirty="0">
                <a:solidFill>
                  <a:schemeClr val="bg1"/>
                </a:solidFill>
                <a:latin typeface="Arial" panose="020B0604020202020204" pitchFamily="34" charset="0"/>
                <a:cs typeface="Arial" panose="020B0604020202020204" pitchFamily="34" charset="0"/>
              </a:rPr>
            </a:br>
            <a:r>
              <a:rPr lang="en-US" sz="1200">
                <a:solidFill>
                  <a:schemeClr val="bg1"/>
                </a:solidFill>
                <a:latin typeface="Arial" panose="020B0604020202020204" pitchFamily="34" charset="0"/>
                <a:cs typeface="Arial" panose="020B0604020202020204" pitchFamily="34" charset="0"/>
              </a:rPr>
              <a:t>© 2023 </a:t>
            </a:r>
            <a:r>
              <a:rPr lang="en-US" sz="1200" dirty="0">
                <a:solidFill>
                  <a:schemeClr val="bg1"/>
                </a:solidFill>
                <a:latin typeface="Arial" panose="020B0604020202020204" pitchFamily="34" charset="0"/>
                <a:cs typeface="Arial" panose="020B0604020202020204" pitchFamily="34" charset="0"/>
              </a:rPr>
              <a:t>by </a:t>
            </a:r>
            <a:r>
              <a:rPr lang="en-US" sz="1200" dirty="0" err="1">
                <a:solidFill>
                  <a:schemeClr val="bg1"/>
                </a:solidFill>
                <a:latin typeface="Arial" panose="020B0604020202020204" pitchFamily="34" charset="0"/>
                <a:cs typeface="Arial" panose="020B0604020202020204" pitchFamily="34" charset="0"/>
              </a:rPr>
              <a:t>SoFarTEAM</a:t>
            </a:r>
            <a:r>
              <a:rPr lang="en-US" sz="1200" dirty="0">
                <a:solidFill>
                  <a:schemeClr val="bg1"/>
                </a:solidFill>
                <a:latin typeface="Arial" panose="020B0604020202020204" pitchFamily="34" charset="0"/>
                <a:cs typeface="Arial" panose="020B0604020202020204" pitchFamily="34" charset="0"/>
              </a:rPr>
              <a:t> is licensed under CC BY-NC 4.0. </a:t>
            </a:r>
          </a:p>
          <a:p>
            <a:r>
              <a:rPr lang="en-US" sz="1200" dirty="0">
                <a:solidFill>
                  <a:schemeClr val="bg1"/>
                </a:solidFill>
                <a:latin typeface="Arial" panose="020B0604020202020204" pitchFamily="34" charset="0"/>
                <a:cs typeface="Arial" panose="020B0604020202020204" pitchFamily="34" charset="0"/>
              </a:rPr>
              <a:t>To view a copy of this license, visit http://creativecommons.org/licenses/by-nc/4.0/</a:t>
            </a:r>
            <a:endParaRPr lang="de-DE" sz="1200" dirty="0">
              <a:solidFill>
                <a:schemeClr val="bg1"/>
              </a:solidFill>
              <a:latin typeface="Arial" panose="020B0604020202020204" pitchFamily="34" charset="0"/>
              <a:cs typeface="Arial" panose="020B0604020202020204" pitchFamily="34" charset="0"/>
            </a:endParaRPr>
          </a:p>
        </p:txBody>
      </p:sp>
      <p:sp>
        <p:nvSpPr>
          <p:cNvPr id="8" name="Rechteck 7">
            <a:extLst>
              <a:ext uri="{FF2B5EF4-FFF2-40B4-BE49-F238E27FC236}">
                <a16:creationId xmlns:a16="http://schemas.microsoft.com/office/drawing/2014/main" id="{4A443C12-3ABD-4C65-92FF-B21A3C148704}"/>
              </a:ext>
            </a:extLst>
          </p:cNvPr>
          <p:cNvSpPr/>
          <p:nvPr/>
        </p:nvSpPr>
        <p:spPr>
          <a:xfrm>
            <a:off x="564757" y="3566116"/>
            <a:ext cx="6106499" cy="1569660"/>
          </a:xfrm>
          <a:prstGeom prst="rect">
            <a:avLst/>
          </a:prstGeom>
        </p:spPr>
        <p:txBody>
          <a:bodyPr wrap="square">
            <a:spAutoFit/>
          </a:bodyPr>
          <a:lstStyle/>
          <a:p>
            <a:r>
              <a:rPr lang="en-US" sz="1600" dirty="0">
                <a:solidFill>
                  <a:schemeClr val="bg1"/>
                </a:solidFill>
                <a:latin typeface="Arial" panose="020B0604020202020204" pitchFamily="34" charset="0"/>
                <a:cs typeface="Arial" panose="020B0604020202020204" pitchFamily="34" charset="0"/>
              </a:rPr>
              <a:t>The slides were created by </a:t>
            </a:r>
            <a:r>
              <a:rPr lang="en-US" sz="1600" dirty="0" err="1">
                <a:solidFill>
                  <a:schemeClr val="bg1"/>
                </a:solidFill>
                <a:latin typeface="Arial" panose="020B0604020202020204" pitchFamily="34" charset="0"/>
                <a:cs typeface="Arial" panose="020B0604020202020204" pitchFamily="34" charset="0"/>
              </a:rPr>
              <a:t>Eliška</a:t>
            </a:r>
            <a:r>
              <a:rPr lang="en-US" sz="1600" dirty="0">
                <a:solidFill>
                  <a:schemeClr val="bg1"/>
                </a:solidFill>
                <a:latin typeface="Arial" panose="020B0604020202020204" pitchFamily="34" charset="0"/>
                <a:cs typeface="Arial" panose="020B0604020202020204" pitchFamily="34" charset="0"/>
              </a:rPr>
              <a:t> </a:t>
            </a:r>
            <a:r>
              <a:rPr lang="en-US" sz="1600" dirty="0" err="1">
                <a:solidFill>
                  <a:schemeClr val="bg1"/>
                </a:solidFill>
                <a:latin typeface="Arial" panose="020B0604020202020204" pitchFamily="34" charset="0"/>
                <a:cs typeface="Arial" panose="020B0604020202020204" pitchFamily="34" charset="0"/>
              </a:rPr>
              <a:t>Hudcová</a:t>
            </a:r>
            <a:r>
              <a:rPr lang="en-US" sz="1600" dirty="0">
                <a:solidFill>
                  <a:schemeClr val="bg1"/>
                </a:solidFill>
                <a:latin typeface="Arial" panose="020B0604020202020204" pitchFamily="34" charset="0"/>
                <a:cs typeface="Arial" panose="020B0604020202020204" pitchFamily="34" charset="0"/>
              </a:rPr>
              <a:t> </a:t>
            </a:r>
          </a:p>
          <a:p>
            <a:endParaRPr lang="en-US" sz="1600" dirty="0">
              <a:solidFill>
                <a:schemeClr val="bg1"/>
              </a:solidFill>
              <a:latin typeface="Arial" panose="020B0604020202020204" pitchFamily="34" charset="0"/>
              <a:cs typeface="Arial" panose="020B0604020202020204" pitchFamily="34" charset="0"/>
            </a:endParaRPr>
          </a:p>
          <a:p>
            <a:r>
              <a:rPr lang="en-US" sz="1600" dirty="0">
                <a:solidFill>
                  <a:schemeClr val="bg1"/>
                </a:solidFill>
                <a:latin typeface="Arial" panose="020B0604020202020204" pitchFamily="34" charset="0"/>
                <a:cs typeface="Arial" panose="020B0604020202020204" pitchFamily="34" charset="0"/>
              </a:rPr>
              <a:t>Contact:</a:t>
            </a:r>
          </a:p>
          <a:p>
            <a:r>
              <a:rPr lang="en-US" sz="1600" dirty="0" err="1">
                <a:solidFill>
                  <a:schemeClr val="bg1"/>
                </a:solidFill>
                <a:latin typeface="Arial" panose="020B0604020202020204" pitchFamily="34" charset="0"/>
                <a:cs typeface="Arial" panose="020B0604020202020204" pitchFamily="34" charset="0"/>
              </a:rPr>
              <a:t>Jabok</a:t>
            </a:r>
            <a:r>
              <a:rPr lang="en-US" sz="1600" dirty="0">
                <a:solidFill>
                  <a:schemeClr val="bg1"/>
                </a:solidFill>
                <a:latin typeface="Arial" panose="020B0604020202020204" pitchFamily="34" charset="0"/>
                <a:cs typeface="Arial" panose="020B0604020202020204" pitchFamily="34" charset="0"/>
              </a:rPr>
              <a:t> - Academy of Social Pedagogy and Theology</a:t>
            </a:r>
          </a:p>
          <a:p>
            <a:r>
              <a:rPr lang="de-DE" sz="1600" dirty="0" err="1">
                <a:solidFill>
                  <a:schemeClr val="bg1"/>
                </a:solidFill>
                <a:latin typeface="Arial" panose="020B0604020202020204" pitchFamily="34" charset="0"/>
                <a:cs typeface="Arial" panose="020B0604020202020204" pitchFamily="34" charset="0"/>
              </a:rPr>
              <a:t>Salmovská</a:t>
            </a:r>
            <a:r>
              <a:rPr lang="de-DE" sz="1600" dirty="0">
                <a:solidFill>
                  <a:schemeClr val="bg1"/>
                </a:solidFill>
                <a:latin typeface="Arial" panose="020B0604020202020204" pitchFamily="34" charset="0"/>
                <a:cs typeface="Arial" panose="020B0604020202020204" pitchFamily="34" charset="0"/>
              </a:rPr>
              <a:t> 8</a:t>
            </a:r>
          </a:p>
          <a:p>
            <a:r>
              <a:rPr lang="de-DE" sz="1600" dirty="0">
                <a:solidFill>
                  <a:schemeClr val="bg1"/>
                </a:solidFill>
                <a:latin typeface="Arial" panose="020B0604020202020204" pitchFamily="34" charset="0"/>
                <a:cs typeface="Arial" panose="020B0604020202020204" pitchFamily="34" charset="0"/>
              </a:rPr>
              <a:t>120 00 Praha 2, Czech </a:t>
            </a:r>
            <a:r>
              <a:rPr lang="de-DE" sz="1600" dirty="0" err="1">
                <a:solidFill>
                  <a:schemeClr val="bg1"/>
                </a:solidFill>
                <a:latin typeface="Arial" panose="020B0604020202020204" pitchFamily="34" charset="0"/>
                <a:cs typeface="Arial" panose="020B0604020202020204" pitchFamily="34" charset="0"/>
              </a:rPr>
              <a:t>Republic</a:t>
            </a:r>
            <a:endParaRPr lang="de-DE" sz="1600" dirty="0">
              <a:solidFill>
                <a:schemeClr val="bg1"/>
              </a:solidFill>
              <a:latin typeface="Arial" panose="020B0604020202020204" pitchFamily="34" charset="0"/>
              <a:cs typeface="Arial" panose="020B0604020202020204" pitchFamily="34" charset="0"/>
            </a:endParaRPr>
          </a:p>
        </p:txBody>
      </p:sp>
      <p:sp>
        <p:nvSpPr>
          <p:cNvPr id="9" name="Rechteck 8">
            <a:extLst>
              <a:ext uri="{FF2B5EF4-FFF2-40B4-BE49-F238E27FC236}">
                <a16:creationId xmlns:a16="http://schemas.microsoft.com/office/drawing/2014/main" id="{4F9D025C-8F59-4365-8B03-F3D3CFC93AE6}"/>
              </a:ext>
            </a:extLst>
          </p:cNvPr>
          <p:cNvSpPr/>
          <p:nvPr/>
        </p:nvSpPr>
        <p:spPr>
          <a:xfrm>
            <a:off x="504310" y="5372100"/>
            <a:ext cx="466725" cy="347364"/>
          </a:xfrm>
          <a:prstGeom prst="rect">
            <a:avLst/>
          </a:prstGeom>
          <a:solidFill>
            <a:srgbClr val="0472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380897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4</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cs-CZ"/>
              <a:t>About physical disabilities</a:t>
            </a:r>
            <a:endParaRPr lang="en-GB" dirty="0"/>
          </a:p>
        </p:txBody>
      </p:sp>
      <p:sp>
        <p:nvSpPr>
          <p:cNvPr id="8" name="Zástupný obsah 7">
            <a:extLst>
              <a:ext uri="{FF2B5EF4-FFF2-40B4-BE49-F238E27FC236}">
                <a16:creationId xmlns:a16="http://schemas.microsoft.com/office/drawing/2014/main" id="{1AFD901B-B0B8-F70A-95D0-B27501ACEDE8}"/>
              </a:ext>
            </a:extLst>
          </p:cNvPr>
          <p:cNvSpPr>
            <a:spLocks noGrp="1"/>
          </p:cNvSpPr>
          <p:nvPr>
            <p:ph sz="quarter" idx="4"/>
          </p:nvPr>
        </p:nvSpPr>
        <p:spPr>
          <a:xfrm>
            <a:off x="485999" y="1504421"/>
            <a:ext cx="8045055" cy="4077872"/>
          </a:xfrm>
        </p:spPr>
        <p:txBody>
          <a:bodyPr>
            <a:noAutofit/>
          </a:bodyPr>
          <a:lstStyle/>
          <a:p>
            <a:pPr marL="457200" indent="-457200">
              <a:buFont typeface="Arial" panose="020B0604020202020204" pitchFamily="34" charset="0"/>
              <a:buChar char="•"/>
            </a:pPr>
            <a:r>
              <a:rPr lang="cs-CZ" sz="2300" dirty="0"/>
              <a:t>The visibility of handicaps is linked with prejudices and fear („the halo effect/error“)</a:t>
            </a:r>
          </a:p>
          <a:p>
            <a:endParaRPr lang="cs-CZ" sz="2300" dirty="0"/>
          </a:p>
          <a:p>
            <a:pPr marL="457200" indent="-457200">
              <a:buFont typeface="Arial" panose="020B0604020202020204" pitchFamily="34" charset="0"/>
              <a:buChar char="•"/>
            </a:pPr>
            <a:r>
              <a:rPr lang="cs-CZ" sz="2300" dirty="0"/>
              <a:t>A contradiction between mental and psychical independence and complete physical dependence on external care and support</a:t>
            </a:r>
          </a:p>
          <a:p>
            <a:endParaRPr lang="cs-CZ" sz="2300" dirty="0"/>
          </a:p>
          <a:p>
            <a:pPr marL="457200" indent="-457200">
              <a:buFont typeface="Arial" panose="020B0604020202020204" pitchFamily="34" charset="0"/>
              <a:buChar char="•"/>
            </a:pPr>
            <a:r>
              <a:rPr lang="cs-CZ" sz="2300" dirty="0"/>
              <a:t>They are individual and unique</a:t>
            </a:r>
          </a:p>
          <a:p>
            <a:endParaRPr lang="cs-CZ" sz="2300" dirty="0"/>
          </a:p>
          <a:p>
            <a:pPr marL="457200" indent="-457200">
              <a:buFont typeface="Arial" panose="020B0604020202020204" pitchFamily="34" charset="0"/>
              <a:buChar char="•"/>
            </a:pPr>
            <a:r>
              <a:rPr lang="cs-CZ" sz="2300" dirty="0"/>
              <a:t>Two persons with the same physical disability have no the same functionning impairments</a:t>
            </a:r>
          </a:p>
          <a:p>
            <a:endParaRPr lang="cs-CZ" sz="2300" dirty="0"/>
          </a:p>
        </p:txBody>
      </p:sp>
    </p:spTree>
    <p:extLst>
      <p:ext uri="{BB962C8B-B14F-4D97-AF65-F5344CB8AC3E}">
        <p14:creationId xmlns:p14="http://schemas.microsoft.com/office/powerpoint/2010/main" val="287329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a:extLst>
              <a:ext uri="{FF2B5EF4-FFF2-40B4-BE49-F238E27FC236}">
                <a16:creationId xmlns:a16="http://schemas.microsoft.com/office/drawing/2014/main" id="{78A0E5BB-DF83-4A27-9DA6-422039329D3D}"/>
              </a:ext>
            </a:extLst>
          </p:cNvPr>
          <p:cNvSpPr>
            <a:spLocks noGrp="1"/>
          </p:cNvSpPr>
          <p:nvPr>
            <p:ph type="sldNum" sz="quarter" idx="12"/>
          </p:nvPr>
        </p:nvSpPr>
        <p:spPr/>
        <p:txBody>
          <a:bodyPr/>
          <a:lstStyle/>
          <a:p>
            <a:fld id="{AC30E85F-03A9-4DC3-A879-6F4150C88507}" type="slidenum">
              <a:rPr lang="en-GB" smtClean="0"/>
              <a:pPr/>
              <a:t>5</a:t>
            </a:fld>
            <a:endParaRPr lang="en-GB" dirty="0"/>
          </a:p>
        </p:txBody>
      </p:sp>
      <p:sp>
        <p:nvSpPr>
          <p:cNvPr id="6" name="Nadpis 5">
            <a:extLst>
              <a:ext uri="{FF2B5EF4-FFF2-40B4-BE49-F238E27FC236}">
                <a16:creationId xmlns:a16="http://schemas.microsoft.com/office/drawing/2014/main" id="{7123B982-9DA6-4290-95A6-FB45B8CFBF14}"/>
              </a:ext>
            </a:extLst>
          </p:cNvPr>
          <p:cNvSpPr>
            <a:spLocks noGrp="1"/>
          </p:cNvSpPr>
          <p:nvPr>
            <p:ph type="title"/>
          </p:nvPr>
        </p:nvSpPr>
        <p:spPr/>
        <p:txBody>
          <a:bodyPr/>
          <a:lstStyle/>
          <a:p>
            <a:r>
              <a:rPr lang="cs-CZ"/>
              <a:t>Definition BY BARKER (2003)</a:t>
            </a:r>
            <a:endParaRPr lang="en-GB" dirty="0"/>
          </a:p>
        </p:txBody>
      </p:sp>
      <p:sp>
        <p:nvSpPr>
          <p:cNvPr id="2" name="TextovéPole 1">
            <a:extLst>
              <a:ext uri="{FF2B5EF4-FFF2-40B4-BE49-F238E27FC236}">
                <a16:creationId xmlns:a16="http://schemas.microsoft.com/office/drawing/2014/main" id="{4A0718D0-44BE-F603-30DA-B594EA1DDB94}"/>
              </a:ext>
            </a:extLst>
          </p:cNvPr>
          <p:cNvSpPr txBox="1"/>
          <p:nvPr/>
        </p:nvSpPr>
        <p:spPr>
          <a:xfrm>
            <a:off x="613109" y="1504421"/>
            <a:ext cx="7398777" cy="3539430"/>
          </a:xfrm>
          <a:prstGeom prst="rect">
            <a:avLst/>
          </a:prstGeom>
          <a:noFill/>
        </p:spPr>
        <p:txBody>
          <a:bodyPr wrap="square" rtlCol="0">
            <a:spAutoFit/>
          </a:bodyPr>
          <a:lstStyle/>
          <a:p>
            <a:r>
              <a:rPr lang="cs-CZ" sz="2800" i="1" dirty="0">
                <a:latin typeface="Calibri" panose="020F0502020204030204" pitchFamily="34" charset="0"/>
                <a:ea typeface="Times New Roman" panose="02020603050405020304" pitchFamily="18" charset="0"/>
                <a:cs typeface="Calibri" panose="020F0502020204030204" pitchFamily="34" charset="0"/>
              </a:rPr>
              <a:t>„A</a:t>
            </a:r>
            <a:r>
              <a:rPr lang="en-GB" sz="2800" i="1" dirty="0">
                <a:latin typeface="Calibri" panose="020F0502020204030204" pitchFamily="34" charset="0"/>
                <a:ea typeface="Times New Roman" panose="02020603050405020304" pitchFamily="18" charset="0"/>
                <a:cs typeface="Calibri" panose="020F0502020204030204" pitchFamily="34" charset="0"/>
              </a:rPr>
              <a:t> disability can be defined as a</a:t>
            </a:r>
            <a:r>
              <a:rPr lang="cs-CZ" sz="2800" i="1" dirty="0">
                <a:latin typeface="Calibri" panose="020F0502020204030204" pitchFamily="34" charset="0"/>
                <a:ea typeface="Times New Roman" panose="02020603050405020304" pitchFamily="18" charset="0"/>
                <a:cs typeface="Calibri" panose="020F0502020204030204" pitchFamily="34" charset="0"/>
              </a:rPr>
              <a:t> </a:t>
            </a:r>
            <a:r>
              <a:rPr lang="en-GB" sz="2800" i="1" dirty="0">
                <a:latin typeface="Calibri" panose="020F0502020204030204" pitchFamily="34" charset="0"/>
                <a:ea typeface="Times New Roman" panose="02020603050405020304" pitchFamily="18" charset="0"/>
                <a:cs typeface="Calibri" panose="020F0502020204030204" pitchFamily="34" charset="0"/>
              </a:rPr>
              <a:t>t</a:t>
            </a:r>
            <a:r>
              <a:rPr lang="en-GB" sz="2800" i="1" dirty="0">
                <a:latin typeface="Calibri" panose="020F0502020204030204" pitchFamily="34" charset="0"/>
                <a:ea typeface="Calibri" panose="020F0502020204030204" pitchFamily="34" charset="0"/>
                <a:cs typeface="Calibri" panose="020F0502020204030204" pitchFamily="34" charset="0"/>
              </a:rPr>
              <a:t>emporary or</a:t>
            </a:r>
            <a:r>
              <a:rPr lang="cs-CZ" sz="2800" i="1" dirty="0">
                <a:latin typeface="Calibri" panose="020F0502020204030204" pitchFamily="34" charset="0"/>
                <a:ea typeface="Calibri" panose="020F0502020204030204" pitchFamily="34" charset="0"/>
                <a:cs typeface="Calibri" panose="020F0502020204030204" pitchFamily="34" charset="0"/>
              </a:rPr>
              <a:t> </a:t>
            </a:r>
            <a:r>
              <a:rPr lang="en-GB" sz="2800" i="1" dirty="0">
                <a:latin typeface="Calibri" panose="020F0502020204030204" pitchFamily="34" charset="0"/>
                <a:ea typeface="Calibri" panose="020F0502020204030204" pitchFamily="34" charset="0"/>
                <a:cs typeface="Calibri" panose="020F0502020204030204" pitchFamily="34" charset="0"/>
              </a:rPr>
              <a:t> permanent reduction in function; the inability to perform some activities that most others can perform, usually due</a:t>
            </a:r>
            <a:r>
              <a:rPr lang="cs-CZ" sz="2800" i="1" dirty="0">
                <a:latin typeface="Calibri" panose="020F0502020204030204" pitchFamily="34" charset="0"/>
                <a:ea typeface="Calibri" panose="020F0502020204030204" pitchFamily="34" charset="0"/>
                <a:cs typeface="Calibri" panose="020F0502020204030204" pitchFamily="34" charset="0"/>
              </a:rPr>
              <a:t> </a:t>
            </a:r>
            <a:r>
              <a:rPr lang="en-GB" sz="2800" i="1" dirty="0">
                <a:latin typeface="Calibri" panose="020F0502020204030204" pitchFamily="34" charset="0"/>
                <a:ea typeface="Calibri" panose="020F0502020204030204" pitchFamily="34" charset="0"/>
                <a:cs typeface="Calibri" panose="020F0502020204030204" pitchFamily="34" charset="0"/>
              </a:rPr>
              <a:t>to a physical or mental condition or infirmity.</a:t>
            </a:r>
            <a:r>
              <a:rPr lang="cs-CZ" sz="2800" i="1" dirty="0">
                <a:latin typeface="Calibri" panose="020F0502020204030204" pitchFamily="34" charset="0"/>
                <a:ea typeface="Calibri" panose="020F0502020204030204" pitchFamily="34" charset="0"/>
                <a:cs typeface="Calibri" panose="020F0502020204030204" pitchFamily="34" charset="0"/>
              </a:rPr>
              <a:t> </a:t>
            </a:r>
            <a:r>
              <a:rPr lang="en-GB" sz="2800" i="1" dirty="0">
                <a:latin typeface="Calibri" panose="020F0502020204030204" pitchFamily="34" charset="0"/>
                <a:ea typeface="Times New Roman" panose="02020603050405020304" pitchFamily="18" charset="0"/>
                <a:cs typeface="Calibri" panose="020F0502020204030204" pitchFamily="34" charset="0"/>
              </a:rPr>
              <a:t>The restrictions in movement and other limitations may</a:t>
            </a:r>
            <a:r>
              <a:rPr lang="cs-CZ" sz="2800" i="1" dirty="0">
                <a:latin typeface="Calibri" panose="020F0502020204030204" pitchFamily="34" charset="0"/>
                <a:ea typeface="Times New Roman" panose="02020603050405020304" pitchFamily="18" charset="0"/>
                <a:cs typeface="Calibri" panose="020F0502020204030204" pitchFamily="34" charset="0"/>
              </a:rPr>
              <a:t> </a:t>
            </a:r>
            <a:r>
              <a:rPr lang="en-GB" sz="2800" i="1" dirty="0">
                <a:latin typeface="Calibri" panose="020F0502020204030204" pitchFamily="34" charset="0"/>
                <a:ea typeface="Times New Roman" panose="02020603050405020304" pitchFamily="18" charset="0"/>
                <a:cs typeface="Calibri" panose="020F0502020204030204" pitchFamily="34" charset="0"/>
              </a:rPr>
              <a:t>influence self-determination and social interaction and can lead to changes in cognition.</a:t>
            </a:r>
            <a:r>
              <a:rPr lang="cs-CZ" sz="2800" i="1" dirty="0">
                <a:latin typeface="Calibri" panose="020F0502020204030204" pitchFamily="34" charset="0"/>
                <a:ea typeface="Times New Roman" panose="02020603050405020304" pitchFamily="18" charset="0"/>
                <a:cs typeface="Calibri" panose="020F0502020204030204" pitchFamily="34" charset="0"/>
              </a:rPr>
              <a:t>“ </a:t>
            </a:r>
            <a:r>
              <a:rPr lang="en-GB" sz="2800" dirty="0">
                <a:latin typeface="Calibri" panose="020F0502020204030204" pitchFamily="34" charset="0"/>
                <a:ea typeface="Times New Roman" panose="02020603050405020304" pitchFamily="18" charset="0"/>
                <a:cs typeface="Calibri" panose="020F0502020204030204" pitchFamily="34" charset="0"/>
              </a:rPr>
              <a:t> </a:t>
            </a:r>
            <a:endParaRPr lang="cs-CZ"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519399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a:extLst>
              <a:ext uri="{FF2B5EF4-FFF2-40B4-BE49-F238E27FC236}">
                <a16:creationId xmlns:a16="http://schemas.microsoft.com/office/drawing/2014/main" id="{AAE301EB-4D79-430B-841F-5A8EC341F275}"/>
              </a:ext>
            </a:extLst>
          </p:cNvPr>
          <p:cNvSpPr>
            <a:spLocks noGrp="1"/>
          </p:cNvSpPr>
          <p:nvPr>
            <p:ph type="title"/>
          </p:nvPr>
        </p:nvSpPr>
        <p:spPr/>
        <p:txBody>
          <a:bodyPr/>
          <a:lstStyle/>
          <a:p>
            <a:r>
              <a:rPr lang="cs-CZ"/>
              <a:t>Physical disability classification</a:t>
            </a:r>
            <a:endParaRPr lang="en-GB" dirty="0"/>
          </a:p>
        </p:txBody>
      </p:sp>
      <p:sp>
        <p:nvSpPr>
          <p:cNvPr id="4" name="Zástupný obsah 3">
            <a:extLst>
              <a:ext uri="{FF2B5EF4-FFF2-40B4-BE49-F238E27FC236}">
                <a16:creationId xmlns:a16="http://schemas.microsoft.com/office/drawing/2014/main" id="{5A2D67AB-4EB0-4B69-B6E3-CE3A99B76A60}"/>
              </a:ext>
            </a:extLst>
          </p:cNvPr>
          <p:cNvSpPr>
            <a:spLocks noGrp="1"/>
          </p:cNvSpPr>
          <p:nvPr>
            <p:ph sz="half" idx="2"/>
          </p:nvPr>
        </p:nvSpPr>
        <p:spPr>
          <a:xfrm>
            <a:off x="651850" y="1497003"/>
            <a:ext cx="2671921" cy="4692660"/>
          </a:xfrm>
        </p:spPr>
        <p:txBody>
          <a:bodyPr>
            <a:normAutofit/>
          </a:bodyPr>
          <a:lstStyle/>
          <a:p>
            <a:r>
              <a:rPr lang="cs-CZ" sz="2400" dirty="0"/>
              <a:t>Type</a:t>
            </a:r>
            <a:endParaRPr lang="cs-CZ" sz="2800" dirty="0"/>
          </a:p>
          <a:p>
            <a:pPr lvl="1"/>
            <a:r>
              <a:rPr lang="cs-CZ" sz="1800" dirty="0"/>
              <a:t>Disorders of the motor system</a:t>
            </a:r>
          </a:p>
          <a:p>
            <a:pPr lvl="1"/>
            <a:r>
              <a:rPr lang="cs-CZ" sz="1800" dirty="0"/>
              <a:t>Long-term illnesses</a:t>
            </a:r>
          </a:p>
          <a:p>
            <a:pPr lvl="1"/>
            <a:r>
              <a:rPr lang="cs-CZ" sz="1800" dirty="0"/>
              <a:t>Health impairment</a:t>
            </a:r>
            <a:endParaRPr lang="de-DE" sz="1800" dirty="0"/>
          </a:p>
          <a:p>
            <a:pPr lvl="1"/>
            <a:endParaRPr lang="de-DE" sz="1600" dirty="0"/>
          </a:p>
          <a:p>
            <a:pPr marL="0" lvl="1" indent="0">
              <a:buNone/>
            </a:pPr>
            <a:endParaRPr lang="cs-CZ" dirty="0"/>
          </a:p>
          <a:p>
            <a:r>
              <a:rPr lang="cs-CZ" sz="2800" dirty="0"/>
              <a:t>Cause</a:t>
            </a:r>
          </a:p>
          <a:p>
            <a:pPr lvl="1"/>
            <a:r>
              <a:rPr lang="cs-CZ" sz="1800" dirty="0"/>
              <a:t>Congenital</a:t>
            </a:r>
          </a:p>
          <a:p>
            <a:pPr lvl="1"/>
            <a:r>
              <a:rPr lang="cs-CZ" sz="1800" dirty="0"/>
              <a:t>Acquired</a:t>
            </a:r>
          </a:p>
          <a:p>
            <a:pPr lvl="1"/>
            <a:r>
              <a:rPr lang="cs-CZ" sz="1800" dirty="0"/>
              <a:t>Spinal deformity; injuries; consequencies of the disease</a:t>
            </a:r>
            <a:endParaRPr lang="en-GB" sz="1800" dirty="0"/>
          </a:p>
        </p:txBody>
      </p:sp>
      <p:sp>
        <p:nvSpPr>
          <p:cNvPr id="2" name="Zástupný symbol pro číslo snímku 1">
            <a:extLst>
              <a:ext uri="{FF2B5EF4-FFF2-40B4-BE49-F238E27FC236}">
                <a16:creationId xmlns:a16="http://schemas.microsoft.com/office/drawing/2014/main" id="{437C9AF1-E481-459F-AA65-0D4F3B5187A9}"/>
              </a:ext>
            </a:extLst>
          </p:cNvPr>
          <p:cNvSpPr>
            <a:spLocks noGrp="1"/>
          </p:cNvSpPr>
          <p:nvPr>
            <p:ph type="sldNum" sz="quarter" idx="12"/>
          </p:nvPr>
        </p:nvSpPr>
        <p:spPr/>
        <p:txBody>
          <a:bodyPr/>
          <a:lstStyle/>
          <a:p>
            <a:fld id="{AC30E85F-03A9-4DC3-A879-6F4150C88507}" type="slidenum">
              <a:rPr lang="en-GB" smtClean="0"/>
              <a:pPr/>
              <a:t>6</a:t>
            </a:fld>
            <a:endParaRPr lang="en-GB" dirty="0"/>
          </a:p>
        </p:txBody>
      </p:sp>
      <p:sp>
        <p:nvSpPr>
          <p:cNvPr id="17" name="Inhaltsplatzhalter 16">
            <a:extLst>
              <a:ext uri="{FF2B5EF4-FFF2-40B4-BE49-F238E27FC236}">
                <a16:creationId xmlns:a16="http://schemas.microsoft.com/office/drawing/2014/main" id="{E058CA32-93A8-4C77-BF3F-2CC4765E4441}"/>
              </a:ext>
            </a:extLst>
          </p:cNvPr>
          <p:cNvSpPr>
            <a:spLocks noGrp="1"/>
          </p:cNvSpPr>
          <p:nvPr>
            <p:ph sz="half" idx="13"/>
          </p:nvPr>
        </p:nvSpPr>
        <p:spPr>
          <a:xfrm>
            <a:off x="6417701" y="1497003"/>
            <a:ext cx="2671921" cy="4498969"/>
          </a:xfrm>
        </p:spPr>
        <p:txBody>
          <a:bodyPr>
            <a:normAutofit fontScale="25000" lnSpcReduction="20000"/>
          </a:bodyPr>
          <a:lstStyle/>
          <a:p>
            <a:r>
              <a:rPr lang="cs-CZ" sz="9600" dirty="0"/>
              <a:t>Aetiology</a:t>
            </a:r>
            <a:endParaRPr lang="cs-CZ" sz="11200" dirty="0"/>
          </a:p>
          <a:p>
            <a:pPr marL="257175" lvl="1" indent="-257175"/>
            <a:r>
              <a:rPr lang="cs-CZ" sz="7200" dirty="0"/>
              <a:t>Body abnormalities</a:t>
            </a:r>
          </a:p>
          <a:p>
            <a:pPr marL="257175" lvl="1" indent="-257175"/>
            <a:r>
              <a:rPr lang="cs-CZ" sz="7200" dirty="0"/>
              <a:t>Physical developmental defects</a:t>
            </a:r>
          </a:p>
          <a:p>
            <a:pPr marL="257175" lvl="1" indent="-257175"/>
            <a:r>
              <a:rPr lang="cs-CZ" sz="7200" dirty="0"/>
              <a:t>Injuries</a:t>
            </a:r>
          </a:p>
          <a:p>
            <a:pPr marL="257175" lvl="1" indent="-257175"/>
            <a:r>
              <a:rPr lang="cs-CZ" sz="7200" dirty="0"/>
              <a:t>Consequences of diseases</a:t>
            </a:r>
          </a:p>
          <a:p>
            <a:pPr marL="257175" lvl="1" indent="-257175"/>
            <a:r>
              <a:rPr lang="cs-CZ" sz="7200" dirty="0"/>
              <a:t>Cerebral palsy</a:t>
            </a:r>
          </a:p>
          <a:p>
            <a:pPr marL="257175" lvl="1" indent="-257175"/>
            <a:r>
              <a:rPr lang="cs-CZ" sz="7200" dirty="0"/>
              <a:t>Long-term chronic disease (allergies, asthma), etc.                     </a:t>
            </a:r>
          </a:p>
          <a:p>
            <a:pPr lvl="1" indent="0">
              <a:lnSpc>
                <a:spcPts val="2070"/>
              </a:lnSpc>
              <a:spcBef>
                <a:spcPts val="0"/>
              </a:spcBef>
              <a:buNone/>
            </a:pPr>
            <a:endParaRPr lang="cs-CZ" sz="1725" dirty="0">
              <a:solidFill>
                <a:schemeClr val="accent2"/>
              </a:solidFill>
            </a:endParaRPr>
          </a:p>
          <a:p>
            <a:endParaRPr lang="de-DE" dirty="0"/>
          </a:p>
        </p:txBody>
      </p:sp>
      <p:pic>
        <p:nvPicPr>
          <p:cNvPr id="6" name="Obrázek 5" descr="Obsah obrázku osoba, nošení, oblečení, červená&#10;&#10;Popis byl vytvořen automaticky">
            <a:extLst>
              <a:ext uri="{FF2B5EF4-FFF2-40B4-BE49-F238E27FC236}">
                <a16:creationId xmlns:a16="http://schemas.microsoft.com/office/drawing/2014/main" id="{CC97405E-AF4A-51EE-5C4D-0765610A0D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455" y="2134301"/>
            <a:ext cx="3477087" cy="3611751"/>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TextovéPole 2">
            <a:extLst>
              <a:ext uri="{FF2B5EF4-FFF2-40B4-BE49-F238E27FC236}">
                <a16:creationId xmlns:a16="http://schemas.microsoft.com/office/drawing/2014/main" id="{3887CC25-E31D-62E4-2A5D-BE9332F6A0F3}"/>
              </a:ext>
            </a:extLst>
          </p:cNvPr>
          <p:cNvSpPr txBox="1"/>
          <p:nvPr/>
        </p:nvSpPr>
        <p:spPr>
          <a:xfrm>
            <a:off x="3988536" y="6014431"/>
            <a:ext cx="5561864" cy="307777"/>
          </a:xfrm>
          <a:prstGeom prst="rect">
            <a:avLst/>
          </a:prstGeom>
          <a:noFill/>
        </p:spPr>
        <p:txBody>
          <a:bodyPr wrap="square" rtlCol="0">
            <a:spAutoFit/>
          </a:bodyPr>
          <a:lstStyle/>
          <a:p>
            <a:r>
              <a:rPr lang="cs-CZ" sz="1400" dirty="0" err="1"/>
              <a:t>Photo</a:t>
            </a:r>
            <a:r>
              <a:rPr lang="cs-CZ" sz="1400" dirty="0"/>
              <a:t>: </a:t>
            </a:r>
            <a:r>
              <a:rPr lang="cs-CZ" sz="1400" dirty="0" err="1"/>
              <a:t>Older</a:t>
            </a:r>
            <a:r>
              <a:rPr lang="cs-CZ" sz="1400" dirty="0"/>
              <a:t> </a:t>
            </a:r>
            <a:r>
              <a:rPr lang="cs-CZ" sz="1400" dirty="0" err="1"/>
              <a:t>woman</a:t>
            </a:r>
            <a:r>
              <a:rPr lang="cs-CZ" sz="1400" dirty="0"/>
              <a:t> </a:t>
            </a:r>
            <a:r>
              <a:rPr lang="cs-CZ" sz="1400" dirty="0" err="1"/>
              <a:t>with</a:t>
            </a:r>
            <a:r>
              <a:rPr lang="cs-CZ" sz="1400" dirty="0"/>
              <a:t> limited mobility. </a:t>
            </a:r>
            <a:r>
              <a:rPr lang="cs-CZ" sz="1000" dirty="0" err="1"/>
              <a:t>Author</a:t>
            </a:r>
            <a:r>
              <a:rPr lang="cs-CZ" sz="1000" dirty="0"/>
              <a:t>: Gabriela Žitníková.</a:t>
            </a:r>
          </a:p>
        </p:txBody>
      </p:sp>
    </p:spTree>
    <p:extLst>
      <p:ext uri="{BB962C8B-B14F-4D97-AF65-F5344CB8AC3E}">
        <p14:creationId xmlns:p14="http://schemas.microsoft.com/office/powerpoint/2010/main" val="1152037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C01C6-6D6A-0A46-8C02-E3B66FE64880}"/>
              </a:ext>
            </a:extLst>
          </p:cNvPr>
          <p:cNvSpPr>
            <a:spLocks noGrp="1"/>
          </p:cNvSpPr>
          <p:nvPr>
            <p:ph type="title"/>
          </p:nvPr>
        </p:nvSpPr>
        <p:spPr>
          <a:xfrm>
            <a:off x="451300" y="956067"/>
            <a:ext cx="8219849" cy="349647"/>
          </a:xfrm>
        </p:spPr>
        <p:txBody>
          <a:bodyPr/>
          <a:lstStyle/>
          <a:p>
            <a:r>
              <a:rPr lang="cs-CZ" dirty="0" err="1"/>
              <a:t>Conceptualisation</a:t>
            </a:r>
            <a:r>
              <a:rPr lang="cs-CZ" dirty="0"/>
              <a:t> </a:t>
            </a:r>
            <a:r>
              <a:rPr lang="cs-CZ" dirty="0" err="1"/>
              <a:t>of</a:t>
            </a:r>
            <a:r>
              <a:rPr lang="cs-CZ" dirty="0"/>
              <a:t> a </a:t>
            </a:r>
            <a:r>
              <a:rPr lang="cs-CZ" dirty="0" err="1"/>
              <a:t>physical</a:t>
            </a:r>
            <a:r>
              <a:rPr lang="cs-CZ" dirty="0"/>
              <a:t> disability</a:t>
            </a:r>
          </a:p>
        </p:txBody>
      </p:sp>
      <p:sp>
        <p:nvSpPr>
          <p:cNvPr id="3" name="Zástupný text 2">
            <a:extLst>
              <a:ext uri="{FF2B5EF4-FFF2-40B4-BE49-F238E27FC236}">
                <a16:creationId xmlns:a16="http://schemas.microsoft.com/office/drawing/2014/main" id="{4116970A-49F3-36AB-9F32-80D4D2C715B8}"/>
              </a:ext>
            </a:extLst>
          </p:cNvPr>
          <p:cNvSpPr>
            <a:spLocks noGrp="1"/>
          </p:cNvSpPr>
          <p:nvPr>
            <p:ph type="body" idx="1"/>
          </p:nvPr>
        </p:nvSpPr>
        <p:spPr>
          <a:xfrm>
            <a:off x="451300" y="2114550"/>
            <a:ext cx="4692200" cy="704302"/>
          </a:xfrm>
        </p:spPr>
        <p:txBody>
          <a:bodyPr/>
          <a:lstStyle/>
          <a:p>
            <a:r>
              <a:rPr lang="cs-CZ" sz="2700" dirty="0" err="1"/>
              <a:t>Medical</a:t>
            </a:r>
            <a:r>
              <a:rPr lang="cs-CZ" sz="2700" dirty="0"/>
              <a:t> </a:t>
            </a:r>
            <a:r>
              <a:rPr lang="cs-CZ" sz="2700" dirty="0" err="1"/>
              <a:t>perspective</a:t>
            </a:r>
            <a:endParaRPr lang="cs-CZ" sz="2700" dirty="0"/>
          </a:p>
        </p:txBody>
      </p:sp>
      <p:sp>
        <p:nvSpPr>
          <p:cNvPr id="4" name="Zástupný obsah 3">
            <a:extLst>
              <a:ext uri="{FF2B5EF4-FFF2-40B4-BE49-F238E27FC236}">
                <a16:creationId xmlns:a16="http://schemas.microsoft.com/office/drawing/2014/main" id="{D47D1074-BA10-91F0-5DEC-34512427E071}"/>
              </a:ext>
            </a:extLst>
          </p:cNvPr>
          <p:cNvSpPr>
            <a:spLocks noGrp="1"/>
          </p:cNvSpPr>
          <p:nvPr>
            <p:ph sz="half" idx="2"/>
          </p:nvPr>
        </p:nvSpPr>
        <p:spPr>
          <a:xfrm>
            <a:off x="486000" y="2940051"/>
            <a:ext cx="5013100" cy="3155949"/>
          </a:xfrm>
        </p:spPr>
        <p:txBody>
          <a:bodyPr>
            <a:normAutofit fontScale="92500" lnSpcReduction="10000"/>
          </a:bodyPr>
          <a:lstStyle/>
          <a:p>
            <a:pPr>
              <a:lnSpc>
                <a:spcPct val="120000"/>
              </a:lnSpc>
            </a:pPr>
            <a:r>
              <a:rPr lang="cs-CZ" sz="2800" dirty="0">
                <a:latin typeface="Calibri" panose="020F0502020204030204" pitchFamily="34" charset="0"/>
                <a:ea typeface="Times New Roman" panose="02020603050405020304" pitchFamily="18" charset="0"/>
              </a:rPr>
              <a:t>A</a:t>
            </a:r>
            <a:r>
              <a:rPr lang="en-GB" sz="2800" dirty="0">
                <a:latin typeface="Calibri" panose="020F0502020204030204" pitchFamily="34" charset="0"/>
                <a:ea typeface="Times New Roman" panose="02020603050405020304" pitchFamily="18" charset="0"/>
              </a:rPr>
              <a:t> loss of body part or failure to develop a specific bodily function or functions, whether of movement, sensation, coordination or speech</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due</a:t>
            </a:r>
            <a:r>
              <a:rPr lang="cs-CZ" sz="2800" dirty="0">
                <a:latin typeface="Calibri" panose="020F0502020204030204" pitchFamily="34" charset="0"/>
                <a:ea typeface="Times New Roman" panose="02020603050405020304" pitchFamily="18" charset="0"/>
              </a:rPr>
              <a:t> to the </a:t>
            </a:r>
            <a:r>
              <a:rPr lang="cs-CZ" sz="2800" dirty="0" err="1">
                <a:latin typeface="Calibri" panose="020F0502020204030204" pitchFamily="34" charset="0"/>
                <a:ea typeface="Times New Roman" panose="02020603050405020304" pitchFamily="18" charset="0"/>
              </a:rPr>
              <a:t>disease</a:t>
            </a:r>
            <a:r>
              <a:rPr lang="cs-CZ" sz="2800" dirty="0">
                <a:latin typeface="Calibri" panose="020F0502020204030204" pitchFamily="34" charset="0"/>
                <a:ea typeface="Times New Roman" panose="02020603050405020304" pitchFamily="18" charset="0"/>
              </a:rPr>
              <a:t>, trauma </a:t>
            </a:r>
            <a:r>
              <a:rPr lang="cs-CZ" sz="2800" dirty="0" err="1">
                <a:latin typeface="Calibri" panose="020F0502020204030204" pitchFamily="34" charset="0"/>
                <a:ea typeface="Times New Roman" panose="02020603050405020304" pitchFamily="18" charset="0"/>
              </a:rPr>
              <a:t>or</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other</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health</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condition</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which</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require</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sustaine</a:t>
            </a:r>
            <a:r>
              <a:rPr lang="cs-CZ" sz="2800" dirty="0">
                <a:latin typeface="Calibri" panose="020F0502020204030204" pitchFamily="34" charset="0"/>
                <a:ea typeface="Times New Roman" panose="02020603050405020304" pitchFamily="18" charset="0"/>
              </a:rPr>
              <a:t> </a:t>
            </a:r>
            <a:r>
              <a:rPr lang="cs-CZ" sz="2800" dirty="0" err="1">
                <a:latin typeface="Calibri" panose="020F0502020204030204" pitchFamily="34" charset="0"/>
                <a:ea typeface="Times New Roman" panose="02020603050405020304" pitchFamily="18" charset="0"/>
              </a:rPr>
              <a:t>medical</a:t>
            </a:r>
            <a:r>
              <a:rPr lang="cs-CZ" sz="2800" dirty="0">
                <a:latin typeface="Calibri" panose="020F0502020204030204" pitchFamily="34" charset="0"/>
                <a:ea typeface="Times New Roman" panose="02020603050405020304" pitchFamily="18" charset="0"/>
              </a:rPr>
              <a:t> care. </a:t>
            </a:r>
            <a:r>
              <a:rPr lang="en-GB" sz="2800" dirty="0">
                <a:latin typeface="Calibri" panose="020F0502020204030204" pitchFamily="34" charset="0"/>
                <a:ea typeface="Times New Roman" panose="02020603050405020304" pitchFamily="18" charset="0"/>
              </a:rPr>
              <a:t> </a:t>
            </a:r>
            <a:endParaRPr lang="cs-CZ" sz="3200" dirty="0"/>
          </a:p>
        </p:txBody>
      </p:sp>
      <p:sp>
        <p:nvSpPr>
          <p:cNvPr id="7" name="Zástupný symbol pro číslo snímku 6">
            <a:extLst>
              <a:ext uri="{FF2B5EF4-FFF2-40B4-BE49-F238E27FC236}">
                <a16:creationId xmlns:a16="http://schemas.microsoft.com/office/drawing/2014/main" id="{6DEFD8E1-11AF-D10C-961B-FBD82ED4C905}"/>
              </a:ext>
            </a:extLst>
          </p:cNvPr>
          <p:cNvSpPr>
            <a:spLocks noGrp="1"/>
          </p:cNvSpPr>
          <p:nvPr>
            <p:ph type="sldNum" sz="quarter" idx="12"/>
          </p:nvPr>
        </p:nvSpPr>
        <p:spPr/>
        <p:txBody>
          <a:bodyPr/>
          <a:lstStyle/>
          <a:p>
            <a:fld id="{AC30E85F-03A9-4DC3-A879-6F4150C88507}" type="slidenum">
              <a:rPr lang="en-GB" smtClean="0"/>
              <a:t>7</a:t>
            </a:fld>
            <a:endParaRPr lang="en-GB" dirty="0"/>
          </a:p>
        </p:txBody>
      </p:sp>
      <p:pic>
        <p:nvPicPr>
          <p:cNvPr id="1026" name="Picture 2" descr="Doktor, První Pomoc, Profese, Choroba">
            <a:extLst>
              <a:ext uri="{FF2B5EF4-FFF2-40B4-BE49-F238E27FC236}">
                <a16:creationId xmlns:a16="http://schemas.microsoft.com/office/drawing/2014/main" id="{81CACC3D-E592-74F7-74F3-1615D2DE57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9281" y="2328863"/>
            <a:ext cx="2428875" cy="2428875"/>
          </a:xfrm>
          <a:prstGeom prst="rect">
            <a:avLst/>
          </a:prstGeom>
          <a:noFill/>
          <a:extLst>
            <a:ext uri="{909E8E84-426E-40DD-AFC4-6F175D3DCCD1}">
              <a14:hiddenFill xmlns:a14="http://schemas.microsoft.com/office/drawing/2010/main">
                <a:solidFill>
                  <a:srgbClr val="FFFFFF"/>
                </a:solidFill>
              </a14:hiddenFill>
            </a:ext>
          </a:extLst>
        </p:spPr>
      </p:pic>
      <p:sp>
        <p:nvSpPr>
          <p:cNvPr id="15" name="TextovéPole 14">
            <a:extLst>
              <a:ext uri="{FF2B5EF4-FFF2-40B4-BE49-F238E27FC236}">
                <a16:creationId xmlns:a16="http://schemas.microsoft.com/office/drawing/2014/main" id="{5A3BAC7C-C292-8B06-1D9B-DF43352997C7}"/>
              </a:ext>
            </a:extLst>
          </p:cNvPr>
          <p:cNvSpPr txBox="1"/>
          <p:nvPr/>
        </p:nvSpPr>
        <p:spPr>
          <a:xfrm>
            <a:off x="5882703" y="5191144"/>
            <a:ext cx="3820097" cy="300082"/>
          </a:xfrm>
          <a:prstGeom prst="rect">
            <a:avLst/>
          </a:prstGeom>
          <a:noFill/>
        </p:spPr>
        <p:txBody>
          <a:bodyPr wrap="square" rtlCol="0">
            <a:spAutoFit/>
          </a:bodyPr>
          <a:lstStyle/>
          <a:p>
            <a:r>
              <a:rPr lang="cs-CZ" sz="1350" dirty="0"/>
              <a:t>Picture: </a:t>
            </a:r>
            <a:r>
              <a:rPr lang="cs-CZ" sz="1350" dirty="0">
                <a:hlinkClick r:id="rId4"/>
              </a:rPr>
              <a:t>https://pixabay.com/</a:t>
            </a:r>
            <a:endParaRPr lang="cs-CZ" sz="1350" dirty="0"/>
          </a:p>
        </p:txBody>
      </p:sp>
    </p:spTree>
    <p:extLst>
      <p:ext uri="{BB962C8B-B14F-4D97-AF65-F5344CB8AC3E}">
        <p14:creationId xmlns:p14="http://schemas.microsoft.com/office/powerpoint/2010/main" val="39902762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C01C6-6D6A-0A46-8C02-E3B66FE64880}"/>
              </a:ext>
            </a:extLst>
          </p:cNvPr>
          <p:cNvSpPr>
            <a:spLocks noGrp="1"/>
          </p:cNvSpPr>
          <p:nvPr>
            <p:ph type="title"/>
          </p:nvPr>
        </p:nvSpPr>
        <p:spPr>
          <a:xfrm>
            <a:off x="445297" y="925415"/>
            <a:ext cx="8219849" cy="349647"/>
          </a:xfrm>
        </p:spPr>
        <p:txBody>
          <a:bodyPr/>
          <a:lstStyle/>
          <a:p>
            <a:r>
              <a:rPr lang="cs-CZ" dirty="0" err="1"/>
              <a:t>Conceptualisation</a:t>
            </a:r>
            <a:r>
              <a:rPr lang="cs-CZ" dirty="0"/>
              <a:t> </a:t>
            </a:r>
            <a:r>
              <a:rPr lang="cs-CZ" dirty="0" err="1"/>
              <a:t>of</a:t>
            </a:r>
            <a:r>
              <a:rPr lang="cs-CZ" dirty="0"/>
              <a:t> a </a:t>
            </a:r>
            <a:r>
              <a:rPr lang="cs-CZ" dirty="0" err="1"/>
              <a:t>physical</a:t>
            </a:r>
            <a:r>
              <a:rPr lang="cs-CZ" dirty="0"/>
              <a:t> disability</a:t>
            </a:r>
          </a:p>
        </p:txBody>
      </p:sp>
      <p:sp>
        <p:nvSpPr>
          <p:cNvPr id="7" name="Zástupný symbol pro číslo snímku 6">
            <a:extLst>
              <a:ext uri="{FF2B5EF4-FFF2-40B4-BE49-F238E27FC236}">
                <a16:creationId xmlns:a16="http://schemas.microsoft.com/office/drawing/2014/main" id="{6DEFD8E1-11AF-D10C-961B-FBD82ED4C905}"/>
              </a:ext>
            </a:extLst>
          </p:cNvPr>
          <p:cNvSpPr>
            <a:spLocks noGrp="1"/>
          </p:cNvSpPr>
          <p:nvPr>
            <p:ph type="sldNum" sz="quarter" idx="12"/>
          </p:nvPr>
        </p:nvSpPr>
        <p:spPr/>
        <p:txBody>
          <a:bodyPr/>
          <a:lstStyle/>
          <a:p>
            <a:fld id="{AC30E85F-03A9-4DC3-A879-6F4150C88507}" type="slidenum">
              <a:rPr lang="en-GB" smtClean="0"/>
              <a:t>8</a:t>
            </a:fld>
            <a:endParaRPr lang="en-GB" dirty="0"/>
          </a:p>
        </p:txBody>
      </p:sp>
      <p:sp>
        <p:nvSpPr>
          <p:cNvPr id="9" name="Zástupný text 4">
            <a:extLst>
              <a:ext uri="{FF2B5EF4-FFF2-40B4-BE49-F238E27FC236}">
                <a16:creationId xmlns:a16="http://schemas.microsoft.com/office/drawing/2014/main" id="{2C837E88-E71B-5D41-F17B-D5A1907087F6}"/>
              </a:ext>
            </a:extLst>
          </p:cNvPr>
          <p:cNvSpPr txBox="1">
            <a:spLocks/>
          </p:cNvSpPr>
          <p:nvPr/>
        </p:nvSpPr>
        <p:spPr>
          <a:xfrm>
            <a:off x="445297" y="2183852"/>
            <a:ext cx="4926803" cy="819698"/>
          </a:xfrm>
          <a:prstGeom prst="rect">
            <a:avLst/>
          </a:prstGeom>
        </p:spPr>
        <p:txBody>
          <a:bodyPr vert="horz" lIns="67500" tIns="34290" rIns="68580" bIns="3429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lang="cs-CZ" sz="2200" b="1" kern="1200" dirty="0">
                <a:solidFill>
                  <a:schemeClr val="accent2"/>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cs-CZ" sz="2700" dirty="0"/>
              <a:t>Socio-</a:t>
            </a:r>
            <a:r>
              <a:rPr lang="cs-CZ" sz="2700" dirty="0" err="1"/>
              <a:t>critical</a:t>
            </a:r>
            <a:r>
              <a:rPr lang="cs-CZ" sz="2700" dirty="0"/>
              <a:t> </a:t>
            </a:r>
            <a:r>
              <a:rPr lang="cs-CZ" sz="2700" dirty="0" err="1"/>
              <a:t>perspective</a:t>
            </a:r>
            <a:endParaRPr lang="cs-CZ" sz="2700" dirty="0"/>
          </a:p>
        </p:txBody>
      </p:sp>
      <p:sp>
        <p:nvSpPr>
          <p:cNvPr id="10" name="Zástupný obsah 3">
            <a:extLst>
              <a:ext uri="{FF2B5EF4-FFF2-40B4-BE49-F238E27FC236}">
                <a16:creationId xmlns:a16="http://schemas.microsoft.com/office/drawing/2014/main" id="{15730932-D728-3759-4DA9-6F12ED4C2FCC}"/>
              </a:ext>
            </a:extLst>
          </p:cNvPr>
          <p:cNvSpPr txBox="1">
            <a:spLocks/>
          </p:cNvSpPr>
          <p:nvPr/>
        </p:nvSpPr>
        <p:spPr>
          <a:xfrm>
            <a:off x="486000" y="3003550"/>
            <a:ext cx="4238400" cy="3600450"/>
          </a:xfrm>
          <a:prstGeom prst="rect">
            <a:avLst/>
          </a:prstGeom>
        </p:spPr>
        <p:txBody>
          <a:bodyPr vert="horz" lIns="0" tIns="54000" rIns="68580" bIns="34290" rtlCol="0">
            <a:normAutofit lnSpcReduction="10000"/>
          </a:bodyPr>
          <a:lstStyle>
            <a:lvl1pPr marL="0" indent="0" algn="l" defTabSz="914400" rtl="0" eaLnBrk="1" latinLnBrk="0" hangingPunct="1">
              <a:lnSpc>
                <a:spcPts val="2400"/>
              </a:lnSpc>
              <a:spcBef>
                <a:spcPts val="500"/>
              </a:spcBef>
              <a:buFont typeface="Arial" panose="020B0604020202020204" pitchFamily="34" charset="0"/>
              <a:buNone/>
              <a:defRPr sz="2000" kern="1200">
                <a:solidFill>
                  <a:schemeClr val="tx2"/>
                </a:solidFill>
                <a:latin typeface="Arial" panose="020B0604020202020204" pitchFamily="34" charset="0"/>
                <a:ea typeface="+mn-ea"/>
                <a:cs typeface="Arial" panose="020B0604020202020204" pitchFamily="34" charset="0"/>
              </a:defRPr>
            </a:lvl1pPr>
            <a:lvl2pPr marL="180000" indent="-180000" algn="l" defTabSz="914400" rtl="0" eaLnBrk="1" latinLnBrk="0" hangingPunct="1">
              <a:lnSpc>
                <a:spcPts val="2100"/>
              </a:lnSpc>
              <a:spcBef>
                <a:spcPts val="800"/>
              </a:spcBef>
              <a:buClr>
                <a:schemeClr val="accent1"/>
              </a:buClr>
              <a:buFont typeface="Arial" panose="020B0604020202020204" pitchFamily="34" charset="0"/>
              <a:buChar char="•"/>
              <a:defRPr sz="1700" kern="1200">
                <a:solidFill>
                  <a:schemeClr val="tx2"/>
                </a:solidFill>
                <a:latin typeface="Arial" panose="020B0604020202020204" pitchFamily="34" charset="0"/>
                <a:ea typeface="+mn-ea"/>
                <a:cs typeface="Arial" panose="020B0604020202020204" pitchFamily="34" charset="0"/>
              </a:defRPr>
            </a:lvl2pPr>
            <a:lvl3pPr marL="360000" indent="-108000" algn="l" defTabSz="914400" rtl="0" eaLnBrk="1" latinLnBrk="0" hangingPunct="1">
              <a:lnSpc>
                <a:spcPts val="1900"/>
              </a:lnSpc>
              <a:spcBef>
                <a:spcPts val="1000"/>
              </a:spcBef>
              <a:buClr>
                <a:schemeClr val="accent1"/>
              </a:buClr>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cs-CZ" sz="2700" dirty="0">
                <a:latin typeface="Calibri" panose="020F0502020204030204" pitchFamily="34" charset="0"/>
                <a:ea typeface="Times New Roman" panose="02020603050405020304" pitchFamily="18" charset="0"/>
              </a:rPr>
              <a:t>P</a:t>
            </a:r>
            <a:r>
              <a:rPr lang="en-GB" sz="2700" dirty="0" err="1">
                <a:latin typeface="Calibri" panose="020F0502020204030204" pitchFamily="34" charset="0"/>
                <a:ea typeface="Times New Roman" panose="02020603050405020304" pitchFamily="18" charset="0"/>
              </a:rPr>
              <a:t>hysical</a:t>
            </a:r>
            <a:r>
              <a:rPr lang="en-GB" sz="2700" dirty="0">
                <a:latin typeface="Calibri" panose="020F0502020204030204" pitchFamily="34" charset="0"/>
                <a:ea typeface="Times New Roman" panose="02020603050405020304" pitchFamily="18" charset="0"/>
              </a:rPr>
              <a:t> disability depends on how society constructs physical norms. In this model, disability is not an individual attribute but rather a complex collection of conditions, many of which are created by the social environment. </a:t>
            </a:r>
            <a:endParaRPr lang="cs-CZ" sz="3000" dirty="0"/>
          </a:p>
        </p:txBody>
      </p:sp>
      <p:pic>
        <p:nvPicPr>
          <p:cNvPr id="2052" name="Picture 4" descr="Spravedlnost, Férovost, Společenství">
            <a:extLst>
              <a:ext uri="{FF2B5EF4-FFF2-40B4-BE49-F238E27FC236}">
                <a16:creationId xmlns:a16="http://schemas.microsoft.com/office/drawing/2014/main" id="{9355296E-0A47-C8A7-C098-08B999D927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5103" y="3003550"/>
            <a:ext cx="4124104" cy="2038075"/>
          </a:xfrm>
          <a:prstGeom prst="rect">
            <a:avLst/>
          </a:prstGeom>
          <a:noFill/>
          <a:extLst>
            <a:ext uri="{909E8E84-426E-40DD-AFC4-6F175D3DCCD1}">
              <a14:hiddenFill xmlns:a14="http://schemas.microsoft.com/office/drawing/2010/main">
                <a:solidFill>
                  <a:srgbClr val="FFFFFF"/>
                </a:solidFill>
              </a14:hiddenFill>
            </a:ext>
          </a:extLst>
        </p:spPr>
      </p:pic>
      <p:sp>
        <p:nvSpPr>
          <p:cNvPr id="18" name="TextovéPole 17">
            <a:extLst>
              <a:ext uri="{FF2B5EF4-FFF2-40B4-BE49-F238E27FC236}">
                <a16:creationId xmlns:a16="http://schemas.microsoft.com/office/drawing/2014/main" id="{54F062DD-8D01-4364-AF08-78B6936F624E}"/>
              </a:ext>
            </a:extLst>
          </p:cNvPr>
          <p:cNvSpPr txBox="1"/>
          <p:nvPr/>
        </p:nvSpPr>
        <p:spPr>
          <a:xfrm>
            <a:off x="4724401" y="5403524"/>
            <a:ext cx="3820097" cy="300082"/>
          </a:xfrm>
          <a:prstGeom prst="rect">
            <a:avLst/>
          </a:prstGeom>
          <a:noFill/>
        </p:spPr>
        <p:txBody>
          <a:bodyPr wrap="square" rtlCol="0">
            <a:spAutoFit/>
          </a:bodyPr>
          <a:lstStyle/>
          <a:p>
            <a:r>
              <a:rPr lang="cs-CZ" sz="1350" dirty="0"/>
              <a:t>Picture: </a:t>
            </a:r>
            <a:r>
              <a:rPr lang="cs-CZ" sz="1350" dirty="0">
                <a:hlinkClick r:id="rId4"/>
              </a:rPr>
              <a:t>https://pixabay.com/</a:t>
            </a:r>
            <a:endParaRPr lang="cs-CZ" sz="1350" dirty="0"/>
          </a:p>
        </p:txBody>
      </p:sp>
    </p:spTree>
    <p:extLst>
      <p:ext uri="{BB962C8B-B14F-4D97-AF65-F5344CB8AC3E}">
        <p14:creationId xmlns:p14="http://schemas.microsoft.com/office/powerpoint/2010/main" val="7186260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5BDC01C6-6D6A-0A46-8C02-E3B66FE64880}"/>
              </a:ext>
            </a:extLst>
          </p:cNvPr>
          <p:cNvSpPr>
            <a:spLocks noGrp="1"/>
          </p:cNvSpPr>
          <p:nvPr>
            <p:ph type="title"/>
          </p:nvPr>
        </p:nvSpPr>
        <p:spPr>
          <a:xfrm>
            <a:off x="462075" y="948801"/>
            <a:ext cx="8219849" cy="349647"/>
          </a:xfrm>
        </p:spPr>
        <p:txBody>
          <a:bodyPr/>
          <a:lstStyle/>
          <a:p>
            <a:r>
              <a:rPr lang="cs-CZ" dirty="0" err="1"/>
              <a:t>Conceptualisation</a:t>
            </a:r>
            <a:r>
              <a:rPr lang="cs-CZ" dirty="0"/>
              <a:t> </a:t>
            </a:r>
            <a:r>
              <a:rPr lang="cs-CZ" dirty="0" err="1"/>
              <a:t>of</a:t>
            </a:r>
            <a:r>
              <a:rPr lang="cs-CZ" dirty="0"/>
              <a:t> a </a:t>
            </a:r>
            <a:r>
              <a:rPr lang="cs-CZ" dirty="0" err="1"/>
              <a:t>physical</a:t>
            </a:r>
            <a:r>
              <a:rPr lang="cs-CZ" dirty="0"/>
              <a:t> disability</a:t>
            </a:r>
          </a:p>
        </p:txBody>
      </p:sp>
      <p:sp>
        <p:nvSpPr>
          <p:cNvPr id="5" name="Zástupný text 4">
            <a:extLst>
              <a:ext uri="{FF2B5EF4-FFF2-40B4-BE49-F238E27FC236}">
                <a16:creationId xmlns:a16="http://schemas.microsoft.com/office/drawing/2014/main" id="{14B2D634-B970-21CF-B8C3-E1AF5E0D3A9D}"/>
              </a:ext>
            </a:extLst>
          </p:cNvPr>
          <p:cNvSpPr>
            <a:spLocks noGrp="1"/>
          </p:cNvSpPr>
          <p:nvPr>
            <p:ph type="body" sz="quarter" idx="3"/>
          </p:nvPr>
        </p:nvSpPr>
        <p:spPr>
          <a:xfrm>
            <a:off x="434188" y="2183852"/>
            <a:ext cx="4506113" cy="349647"/>
          </a:xfrm>
        </p:spPr>
        <p:txBody>
          <a:bodyPr/>
          <a:lstStyle/>
          <a:p>
            <a:r>
              <a:rPr lang="cs-CZ" sz="2700" dirty="0" err="1"/>
              <a:t>Educational</a:t>
            </a:r>
            <a:r>
              <a:rPr lang="cs-CZ" sz="2700" dirty="0"/>
              <a:t> </a:t>
            </a:r>
            <a:r>
              <a:rPr lang="cs-CZ" sz="2700" dirty="0" err="1"/>
              <a:t>perspective</a:t>
            </a:r>
            <a:endParaRPr lang="cs-CZ" sz="2700" dirty="0"/>
          </a:p>
        </p:txBody>
      </p:sp>
      <p:sp>
        <p:nvSpPr>
          <p:cNvPr id="7" name="Zástupný symbol pro číslo snímku 6">
            <a:extLst>
              <a:ext uri="{FF2B5EF4-FFF2-40B4-BE49-F238E27FC236}">
                <a16:creationId xmlns:a16="http://schemas.microsoft.com/office/drawing/2014/main" id="{6DEFD8E1-11AF-D10C-961B-FBD82ED4C905}"/>
              </a:ext>
            </a:extLst>
          </p:cNvPr>
          <p:cNvSpPr>
            <a:spLocks noGrp="1"/>
          </p:cNvSpPr>
          <p:nvPr>
            <p:ph type="sldNum" sz="quarter" idx="12"/>
          </p:nvPr>
        </p:nvSpPr>
        <p:spPr/>
        <p:txBody>
          <a:bodyPr/>
          <a:lstStyle/>
          <a:p>
            <a:fld id="{AC30E85F-03A9-4DC3-A879-6F4150C88507}" type="slidenum">
              <a:rPr lang="en-GB" smtClean="0"/>
              <a:t>9</a:t>
            </a:fld>
            <a:endParaRPr lang="en-GB" dirty="0"/>
          </a:p>
        </p:txBody>
      </p:sp>
      <p:sp>
        <p:nvSpPr>
          <p:cNvPr id="8" name="Zástupný obsah 7">
            <a:extLst>
              <a:ext uri="{FF2B5EF4-FFF2-40B4-BE49-F238E27FC236}">
                <a16:creationId xmlns:a16="http://schemas.microsoft.com/office/drawing/2014/main" id="{71FD112D-61A4-E8BB-6C64-982AFBEB96CD}"/>
              </a:ext>
            </a:extLst>
          </p:cNvPr>
          <p:cNvSpPr>
            <a:spLocks noGrp="1"/>
          </p:cNvSpPr>
          <p:nvPr>
            <p:ph sz="half" idx="13"/>
          </p:nvPr>
        </p:nvSpPr>
        <p:spPr>
          <a:xfrm>
            <a:off x="432598" y="2787650"/>
            <a:ext cx="5091902" cy="3867150"/>
          </a:xfrm>
        </p:spPr>
        <p:txBody>
          <a:bodyPr>
            <a:normAutofit fontScale="92500" lnSpcReduction="20000"/>
          </a:bodyPr>
          <a:lstStyle/>
          <a:p>
            <a:pPr>
              <a:lnSpc>
                <a:spcPct val="100000"/>
              </a:lnSpc>
            </a:pPr>
            <a:r>
              <a:rPr lang="cs-CZ" sz="2700" dirty="0">
                <a:latin typeface="Calibri" panose="020F0502020204030204" pitchFamily="34" charset="0"/>
                <a:ea typeface="Times New Roman" panose="02020603050405020304" pitchFamily="18" charset="0"/>
              </a:rPr>
              <a:t>P</a:t>
            </a:r>
            <a:r>
              <a:rPr lang="en-GB" sz="2700" dirty="0" err="1">
                <a:latin typeface="Calibri" panose="020F0502020204030204" pitchFamily="34" charset="0"/>
                <a:ea typeface="Times New Roman" panose="02020603050405020304" pitchFamily="18" charset="0"/>
              </a:rPr>
              <a:t>eople</a:t>
            </a:r>
            <a:r>
              <a:rPr lang="en-GB" sz="2700" dirty="0">
                <a:latin typeface="Calibri" panose="020F0502020204030204" pitchFamily="34" charset="0"/>
                <a:ea typeface="Times New Roman" panose="02020603050405020304" pitchFamily="18" charset="0"/>
              </a:rPr>
              <a:t> with physical disabilities at different age levels are limited in their learning process, social behaviour, verbal communication or psychomotor skills, making participation in social and school life more difficult. </a:t>
            </a:r>
            <a:endParaRPr lang="cs-CZ" sz="2700" dirty="0">
              <a:latin typeface="Calibri" panose="020F0502020204030204" pitchFamily="34" charset="0"/>
              <a:ea typeface="Times New Roman" panose="02020603050405020304" pitchFamily="18" charset="0"/>
            </a:endParaRPr>
          </a:p>
          <a:p>
            <a:pPr>
              <a:lnSpc>
                <a:spcPct val="100000"/>
              </a:lnSpc>
            </a:pPr>
            <a:r>
              <a:rPr lang="en-GB" sz="2700" dirty="0">
                <a:latin typeface="Calibri" panose="020F0502020204030204" pitchFamily="34" charset="0"/>
                <a:ea typeface="Times New Roman" panose="02020603050405020304" pitchFamily="18" charset="0"/>
              </a:rPr>
              <a:t>The educational or pedagogical perspective aims to teach behaviours and practices that replace dysfunctional body parts or a body limited by illness and trauma.   </a:t>
            </a:r>
            <a:endParaRPr lang="cs-CZ" sz="2700" dirty="0"/>
          </a:p>
        </p:txBody>
      </p:sp>
      <p:pic>
        <p:nvPicPr>
          <p:cNvPr id="3074" name="Picture 2" descr="Škola, Učitel, Profesor, Studenti">
            <a:extLst>
              <a:ext uri="{FF2B5EF4-FFF2-40B4-BE49-F238E27FC236}">
                <a16:creationId xmlns:a16="http://schemas.microsoft.com/office/drawing/2014/main" id="{BAA1EEFE-8886-7D80-D555-B2D0325558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5019" y="2533499"/>
            <a:ext cx="2428875" cy="24288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ovéPole 13">
            <a:extLst>
              <a:ext uri="{FF2B5EF4-FFF2-40B4-BE49-F238E27FC236}">
                <a16:creationId xmlns:a16="http://schemas.microsoft.com/office/drawing/2014/main" id="{B8F34B78-4F81-5817-9A02-0BB61660AAA6}"/>
              </a:ext>
            </a:extLst>
          </p:cNvPr>
          <p:cNvSpPr txBox="1"/>
          <p:nvPr/>
        </p:nvSpPr>
        <p:spPr>
          <a:xfrm>
            <a:off x="5882703" y="5191144"/>
            <a:ext cx="3820097" cy="300082"/>
          </a:xfrm>
          <a:prstGeom prst="rect">
            <a:avLst/>
          </a:prstGeom>
          <a:noFill/>
        </p:spPr>
        <p:txBody>
          <a:bodyPr wrap="square" rtlCol="0">
            <a:spAutoFit/>
          </a:bodyPr>
          <a:lstStyle/>
          <a:p>
            <a:r>
              <a:rPr lang="cs-CZ" sz="1350" dirty="0"/>
              <a:t>Picture: </a:t>
            </a:r>
            <a:r>
              <a:rPr lang="cs-CZ" sz="1350" dirty="0">
                <a:hlinkClick r:id="rId4"/>
              </a:rPr>
              <a:t>https://pixabay.com/</a:t>
            </a:r>
            <a:endParaRPr lang="cs-CZ" sz="1350" dirty="0"/>
          </a:p>
        </p:txBody>
      </p:sp>
    </p:spTree>
    <p:extLst>
      <p:ext uri="{BB962C8B-B14F-4D97-AF65-F5344CB8AC3E}">
        <p14:creationId xmlns:p14="http://schemas.microsoft.com/office/powerpoint/2010/main" val="2391342850"/>
      </p:ext>
    </p:extLst>
  </p:cSld>
  <p:clrMapOvr>
    <a:masterClrMapping/>
  </p:clrMapOvr>
</p:sld>
</file>

<file path=ppt/theme/theme1.xml><?xml version="1.0" encoding="utf-8"?>
<a:theme xmlns:a="http://schemas.openxmlformats.org/drawingml/2006/main" name="Motiv Office">
  <a:themeElements>
    <a:clrScheme name="So Far Team">
      <a:dk1>
        <a:srgbClr val="1D1D1B"/>
      </a:dk1>
      <a:lt1>
        <a:srgbClr val="FFFFFF"/>
      </a:lt1>
      <a:dk2>
        <a:srgbClr val="585857"/>
      </a:dk2>
      <a:lt2>
        <a:srgbClr val="CDCDCD"/>
      </a:lt2>
      <a:accent1>
        <a:srgbClr val="13426F"/>
      </a:accent1>
      <a:accent2>
        <a:srgbClr val="057233"/>
      </a:accent2>
      <a:accent3>
        <a:srgbClr val="5DC5F1"/>
      </a:accent3>
      <a:accent4>
        <a:srgbClr val="98C8ED"/>
      </a:accent4>
      <a:accent5>
        <a:srgbClr val="DE6A53"/>
      </a:accent5>
      <a:accent6>
        <a:srgbClr val="F9B334"/>
      </a:accent6>
      <a:hlink>
        <a:srgbClr val="000000"/>
      </a:hlink>
      <a:folHlink>
        <a:srgbClr val="E6E6E6"/>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939ED67-B1EF-4AA6-8A13-4B02BCF30A37}" vid="{56B3D632-66FB-46E6-91BF-B08A7FD74196}"/>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Powerpoint_sofarteam_4_3</Template>
  <TotalTime>0</TotalTime>
  <Words>4028</Words>
  <Application>Microsoft Office PowerPoint</Application>
  <PresentationFormat>Bildschirmpräsentation (4:3)</PresentationFormat>
  <Paragraphs>360</Paragraphs>
  <Slides>38</Slides>
  <Notes>15</Notes>
  <HiddenSlides>0</HiddenSlides>
  <MMClips>0</MMClips>
  <ScaleCrop>false</ScaleCrop>
  <HeadingPairs>
    <vt:vector size="6" baseType="variant">
      <vt:variant>
        <vt:lpstr>Verwendete Schriftarten</vt:lpstr>
      </vt:variant>
      <vt:variant>
        <vt:i4>6</vt:i4>
      </vt:variant>
      <vt:variant>
        <vt:lpstr>Design</vt:lpstr>
      </vt:variant>
      <vt:variant>
        <vt:i4>1</vt:i4>
      </vt:variant>
      <vt:variant>
        <vt:lpstr>Folientitel</vt:lpstr>
      </vt:variant>
      <vt:variant>
        <vt:i4>38</vt:i4>
      </vt:variant>
    </vt:vector>
  </HeadingPairs>
  <TitlesOfParts>
    <vt:vector size="45" baseType="lpstr">
      <vt:lpstr>Arial</vt:lpstr>
      <vt:lpstr>ArialUnicodeMS</vt:lpstr>
      <vt:lpstr>Calibri</vt:lpstr>
      <vt:lpstr>Calibri Light</vt:lpstr>
      <vt:lpstr>Georgia</vt:lpstr>
      <vt:lpstr>Times-Roman</vt:lpstr>
      <vt:lpstr>Motiv Office</vt:lpstr>
      <vt:lpstr>People with physical disabilities </vt:lpstr>
      <vt:lpstr>PowerPoint-Präsentation</vt:lpstr>
      <vt:lpstr>PowerPoint-Präsentation</vt:lpstr>
      <vt:lpstr>About physical disabilities</vt:lpstr>
      <vt:lpstr>Definition BY BARKER (2003)</vt:lpstr>
      <vt:lpstr>Physical disability classification</vt:lpstr>
      <vt:lpstr>Conceptualisation of a physical disability</vt:lpstr>
      <vt:lpstr>Conceptualisation of a physical disability</vt:lpstr>
      <vt:lpstr>Conceptualisation of a physical disability</vt:lpstr>
      <vt:lpstr>PowerPoint-Präsentation</vt:lpstr>
      <vt:lpstr>Possible bahavoural references and challenges</vt:lpstr>
      <vt:lpstr>Human Needs</vt:lpstr>
      <vt:lpstr>PowerPoint-Präsentation</vt:lpstr>
      <vt:lpstr>Benefits of social farming</vt:lpstr>
      <vt:lpstr>Benefits of social farming - SoFarTEAm</vt:lpstr>
      <vt:lpstr>PowerPoint-Präsentation</vt:lpstr>
      <vt:lpstr>Benefits of social farming - SoFarTEAm</vt:lpstr>
      <vt:lpstr>Raised flower beds</vt:lpstr>
      <vt:lpstr>Benefits of social farming - SoFarTEAm</vt:lpstr>
      <vt:lpstr>Benefits of social farming - SoFarTEAm</vt:lpstr>
      <vt:lpstr>Diverse activities</vt:lpstr>
      <vt:lpstr>Benefits of social farming - SoFarTEAm</vt:lpstr>
      <vt:lpstr>Benefits of social farming - SoFarTEAm</vt:lpstr>
      <vt:lpstr>Possible behavioural references and challenges</vt:lpstr>
      <vt:lpstr>Possible behavioural references and challenges</vt:lpstr>
      <vt:lpstr>Possible behavioural references and challenges</vt:lpstr>
      <vt:lpstr>Possible behavioural references and challenges</vt:lpstr>
      <vt:lpstr>Possible behavioural references and challenges</vt:lpstr>
      <vt:lpstr>Possible behavioural references and challenges</vt:lpstr>
      <vt:lpstr>Possible behavioural references and challenges</vt:lpstr>
      <vt:lpstr>PowerPoint-Präsentation</vt:lpstr>
      <vt:lpstr>Always to see the person and  not the disability </vt:lpstr>
      <vt:lpstr>PowerPoint-Präsentation</vt:lpstr>
      <vt:lpstr>List of references</vt:lpstr>
      <vt:lpstr>Read this short story and decide what services you would recommend to the participant regarding social farming. Use the acquired information from the presentation. </vt:lpstr>
      <vt:lpstr>Draw a farm plan with all the important elements so that Marie feels good there. Describe the individual components. </vt:lpstr>
      <vt:lpstr>thank you for your attention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People with physical disabilities  SoFarTEAM </dc:title>
  <dc:creator>Eliška Hudcová</dc:creator>
  <cp:lastModifiedBy>Michael Harth</cp:lastModifiedBy>
  <cp:revision>12</cp:revision>
  <cp:lastPrinted>2019-04-08T12:55:43Z</cp:lastPrinted>
  <dcterms:created xsi:type="dcterms:W3CDTF">2022-11-12T07:47:56Z</dcterms:created>
  <dcterms:modified xsi:type="dcterms:W3CDTF">2023-07-07T13:32:26Z</dcterms:modified>
</cp:coreProperties>
</file>