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67" r:id="rId2"/>
    <p:sldId id="306" r:id="rId3"/>
    <p:sldId id="290" r:id="rId4"/>
    <p:sldId id="281" r:id="rId5"/>
    <p:sldId id="312" r:id="rId6"/>
    <p:sldId id="257" r:id="rId7"/>
    <p:sldId id="314" r:id="rId8"/>
    <p:sldId id="292" r:id="rId9"/>
    <p:sldId id="313" r:id="rId10"/>
    <p:sldId id="291" r:id="rId11"/>
    <p:sldId id="299" r:id="rId12"/>
    <p:sldId id="294" r:id="rId13"/>
    <p:sldId id="293" r:id="rId14"/>
    <p:sldId id="295" r:id="rId15"/>
    <p:sldId id="319" r:id="rId16"/>
    <p:sldId id="296" r:id="rId17"/>
    <p:sldId id="298" r:id="rId18"/>
    <p:sldId id="307" r:id="rId19"/>
    <p:sldId id="315" r:id="rId20"/>
    <p:sldId id="284" r:id="rId21"/>
    <p:sldId id="308" r:id="rId22"/>
    <p:sldId id="283" r:id="rId23"/>
    <p:sldId id="297" r:id="rId24"/>
    <p:sldId id="309" r:id="rId25"/>
    <p:sldId id="285" r:id="rId26"/>
    <p:sldId id="300" r:id="rId27"/>
    <p:sldId id="301" r:id="rId28"/>
    <p:sldId id="310" r:id="rId29"/>
    <p:sldId id="302" r:id="rId30"/>
    <p:sldId id="311" r:id="rId31"/>
    <p:sldId id="303" r:id="rId32"/>
    <p:sldId id="318" r:id="rId33"/>
    <p:sldId id="304" r:id="rId34"/>
    <p:sldId id="264" r:id="rId35"/>
    <p:sldId id="316" r:id="rId36"/>
    <p:sldId id="317" r:id="rId37"/>
    <p:sldId id="266" r:id="rId38"/>
    <p:sldId id="32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77584" autoAdjust="0"/>
  </p:normalViewPr>
  <p:slideViewPr>
    <p:cSldViewPr snapToGrid="0" showGuides="1">
      <p:cViewPr varScale="1">
        <p:scale>
          <a:sx n="57" d="100"/>
          <a:sy n="57" d="100"/>
        </p:scale>
        <p:origin x="78" y="786"/>
      </p:cViewPr>
      <p:guideLst>
        <p:guide orient="horz" pos="2160"/>
        <p:guide pos="3840"/>
      </p:guideLst>
    </p:cSldViewPr>
  </p:slideViewPr>
  <p:notesTextViewPr>
    <p:cViewPr>
      <p:scale>
        <a:sx n="1" d="1"/>
        <a:sy n="1" d="1"/>
      </p:scale>
      <p:origin x="0" y="0"/>
    </p:cViewPr>
  </p:notesTextViewPr>
  <p:notesViewPr>
    <p:cSldViewPr snapToGrid="0" showGuides="1">
      <p:cViewPr varScale="1">
        <p:scale>
          <a:sx n="64" d="100"/>
          <a:sy n="64" d="100"/>
        </p:scale>
        <p:origin x="280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1518-09D7-47AD-8792-7225CB3F4F68}" type="doc">
      <dgm:prSet loTypeId="urn:microsoft.com/office/officeart/2005/8/layout/matrix1" loCatId="matrix" qsTypeId="urn:microsoft.com/office/officeart/2005/8/quickstyle/simple1" qsCatId="simple" csTypeId="urn:microsoft.com/office/officeart/2005/8/colors/accent1_5" csCatId="accent1" phldr="1"/>
      <dgm:spPr/>
      <dgm:t>
        <a:bodyPr/>
        <a:lstStyle/>
        <a:p>
          <a:endParaRPr lang="cs-CZ"/>
        </a:p>
      </dgm:t>
    </dgm:pt>
    <dgm:pt modelId="{F834BC2E-FDC9-4C9B-8983-01A276FE4B2C}">
      <dgm:prSet phldrT="[Text]" custT="1"/>
      <dgm:spPr/>
      <dgm:t>
        <a:bodyPr/>
        <a:lstStyle/>
        <a:p>
          <a:r>
            <a:rPr lang="cs-CZ" sz="2400" dirty="0">
              <a:latin typeface="Arial" panose="020B0604020202020204" pitchFamily="34" charset="0"/>
              <a:cs typeface="Arial" panose="020B0604020202020204" pitchFamily="34" charset="0"/>
            </a:rPr>
            <a:t>T</a:t>
          </a:r>
          <a:r>
            <a:rPr lang="en-GB" sz="2400" dirty="0">
              <a:latin typeface="Arial" panose="020B0604020202020204" pitchFamily="34" charset="0"/>
              <a:cs typeface="Arial" panose="020B0604020202020204" pitchFamily="34" charset="0"/>
            </a:rPr>
            <a:t>he participation or involvement of people in all areas of life, and the participation restrictions they experience (</a:t>
          </a:r>
          <a:r>
            <a:rPr lang="en-GB" sz="2400" b="1" dirty="0">
              <a:latin typeface="Arial" panose="020B0604020202020204" pitchFamily="34" charset="0"/>
              <a:cs typeface="Arial" panose="020B0604020202020204" pitchFamily="34" charset="0"/>
            </a:rPr>
            <a:t>functioning of a person as a member of society</a:t>
          </a:r>
          <a:r>
            <a:rPr lang="en-GB" sz="2400" dirty="0">
              <a:latin typeface="Arial" panose="020B0604020202020204" pitchFamily="34" charset="0"/>
              <a:cs typeface="Arial" panose="020B0604020202020204" pitchFamily="34" charset="0"/>
            </a:rPr>
            <a:t>)</a:t>
          </a:r>
          <a:endParaRPr lang="cs-CZ" sz="2400" dirty="0">
            <a:latin typeface="Arial" panose="020B0604020202020204" pitchFamily="34" charset="0"/>
            <a:cs typeface="Arial" panose="020B0604020202020204" pitchFamily="34" charset="0"/>
          </a:endParaRPr>
        </a:p>
      </dgm:t>
    </dgm:pt>
    <dgm:pt modelId="{9693E845-9A46-4BB9-8DD2-FB39F8E8EE2E}" type="parTrans" cxnId="{3F1009CB-4812-4C6B-9336-DD205BC341D0}">
      <dgm:prSet/>
      <dgm:spPr/>
      <dgm:t>
        <a:bodyPr/>
        <a:lstStyle/>
        <a:p>
          <a:endParaRPr lang="cs-CZ" sz="3200"/>
        </a:p>
      </dgm:t>
    </dgm:pt>
    <dgm:pt modelId="{3C263555-BE3E-41AC-AB1F-39D73567B7AE}" type="sibTrans" cxnId="{3F1009CB-4812-4C6B-9336-DD205BC341D0}">
      <dgm:prSet/>
      <dgm:spPr/>
      <dgm:t>
        <a:bodyPr/>
        <a:lstStyle/>
        <a:p>
          <a:endParaRPr lang="cs-CZ" sz="3200"/>
        </a:p>
      </dgm:t>
    </dgm:pt>
    <dgm:pt modelId="{5A9FAC97-E233-4678-A9EB-1297685CC800}">
      <dgm:prSet phldrT="[Text]" custT="1"/>
      <dgm:spPr/>
      <dgm:t>
        <a:bodyPr/>
        <a:lstStyle/>
        <a:p>
          <a:r>
            <a:rPr lang="cs-CZ" sz="2400" dirty="0">
              <a:latin typeface="Arial" panose="020B0604020202020204" pitchFamily="34" charset="0"/>
              <a:cs typeface="Arial" panose="020B0604020202020204" pitchFamily="34" charset="0"/>
            </a:rPr>
            <a:t>T</a:t>
          </a:r>
          <a:r>
            <a:rPr lang="en-GB" sz="2400" dirty="0">
              <a:latin typeface="Arial" panose="020B0604020202020204" pitchFamily="34" charset="0"/>
              <a:cs typeface="Arial" panose="020B0604020202020204" pitchFamily="34" charset="0"/>
            </a:rPr>
            <a:t>he </a:t>
          </a:r>
          <a:r>
            <a:rPr lang="en-GB" sz="2400" b="1" dirty="0">
              <a:latin typeface="Arial" panose="020B0604020202020204" pitchFamily="34" charset="0"/>
              <a:cs typeface="Arial" panose="020B0604020202020204" pitchFamily="34" charset="0"/>
            </a:rPr>
            <a:t>environmental factors </a:t>
          </a:r>
          <a:r>
            <a:rPr lang="en-GB" sz="2400" dirty="0">
              <a:latin typeface="Arial" panose="020B0604020202020204" pitchFamily="34" charset="0"/>
              <a:cs typeface="Arial" panose="020B0604020202020204" pitchFamily="34" charset="0"/>
            </a:rPr>
            <a:t>which affect these experiences (and whether these factors are facilitators or barriers</a:t>
          </a:r>
          <a:endParaRPr lang="cs-CZ" sz="2400" dirty="0">
            <a:latin typeface="Arial" panose="020B0604020202020204" pitchFamily="34" charset="0"/>
            <a:cs typeface="Arial" panose="020B0604020202020204" pitchFamily="34" charset="0"/>
          </a:endParaRPr>
        </a:p>
      </dgm:t>
    </dgm:pt>
    <dgm:pt modelId="{AC6CE092-0977-4A2F-ACE4-3DA8E23EBEBD}" type="parTrans" cxnId="{50D56B37-6931-4666-8D38-24F9F5152D79}">
      <dgm:prSet/>
      <dgm:spPr/>
      <dgm:t>
        <a:bodyPr/>
        <a:lstStyle/>
        <a:p>
          <a:endParaRPr lang="cs-CZ" sz="3200"/>
        </a:p>
      </dgm:t>
    </dgm:pt>
    <dgm:pt modelId="{04D25D13-AF09-4C6F-A5A4-95279AE5825E}" type="sibTrans" cxnId="{50D56B37-6931-4666-8D38-24F9F5152D79}">
      <dgm:prSet/>
      <dgm:spPr/>
      <dgm:t>
        <a:bodyPr/>
        <a:lstStyle/>
        <a:p>
          <a:endParaRPr lang="cs-CZ" sz="3200"/>
        </a:p>
      </dgm:t>
    </dgm:pt>
    <dgm:pt modelId="{8B097F4D-2637-4627-B8C8-91FA5F3AB3F0}">
      <dgm:prSet phldrT="[Text]" phldr="1"/>
      <dgm:spPr/>
      <dgm:t>
        <a:bodyPr/>
        <a:lstStyle/>
        <a:p>
          <a:endParaRPr lang="cs-CZ" sz="3200"/>
        </a:p>
      </dgm:t>
    </dgm:pt>
    <dgm:pt modelId="{A69891E5-1FE6-4AD6-A8AF-38304E3D69C1}" type="parTrans" cxnId="{E5D8FC81-CD7A-4CA7-8AF9-5FC561FEE70B}">
      <dgm:prSet/>
      <dgm:spPr/>
      <dgm:t>
        <a:bodyPr/>
        <a:lstStyle/>
        <a:p>
          <a:endParaRPr lang="cs-CZ" sz="3200"/>
        </a:p>
      </dgm:t>
    </dgm:pt>
    <dgm:pt modelId="{0B0A69DF-195F-4911-BC44-3E4BCBC6CE8F}" type="sibTrans" cxnId="{E5D8FC81-CD7A-4CA7-8AF9-5FC561FEE70B}">
      <dgm:prSet/>
      <dgm:spPr/>
      <dgm:t>
        <a:bodyPr/>
        <a:lstStyle/>
        <a:p>
          <a:endParaRPr lang="cs-CZ" sz="3200"/>
        </a:p>
      </dgm:t>
    </dgm:pt>
    <dgm:pt modelId="{F217C737-F2C4-4C32-8232-AAED2A7CAF0F}">
      <dgm:prSet phldrT="[Text]" custT="1"/>
      <dgm:spPr/>
      <dgm:t>
        <a:bodyPr/>
        <a:lstStyle/>
        <a:p>
          <a:r>
            <a:rPr lang="cs-CZ" sz="2400" dirty="0">
              <a:latin typeface="Arial" panose="020B0604020202020204" pitchFamily="34" charset="0"/>
              <a:cs typeface="Arial" panose="020B0604020202020204" pitchFamily="34" charset="0"/>
            </a:rPr>
            <a:t>T</a:t>
          </a:r>
          <a:r>
            <a:rPr lang="en-GB" sz="2400" dirty="0">
              <a:latin typeface="Arial" panose="020B0604020202020204" pitchFamily="34" charset="0"/>
              <a:cs typeface="Arial" panose="020B0604020202020204" pitchFamily="34" charset="0"/>
            </a:rPr>
            <a:t>he </a:t>
          </a:r>
          <a:r>
            <a:rPr lang="en-GB" sz="2400" b="0" dirty="0">
              <a:latin typeface="Arial" panose="020B0604020202020204" pitchFamily="34" charset="0"/>
              <a:cs typeface="Arial" panose="020B0604020202020204" pitchFamily="34" charset="0"/>
            </a:rPr>
            <a:t>body</a:t>
          </a:r>
          <a:r>
            <a:rPr lang="en-GB" sz="2400" dirty="0">
              <a:latin typeface="Arial" panose="020B0604020202020204" pitchFamily="34" charset="0"/>
              <a:cs typeface="Arial" panose="020B0604020202020204" pitchFamily="34" charset="0"/>
            </a:rPr>
            <a:t> functions and structures of people, and impairments thereof (</a:t>
          </a:r>
          <a:r>
            <a:rPr lang="en-GB" sz="2400" b="1" dirty="0">
              <a:latin typeface="Arial" panose="020B0604020202020204" pitchFamily="34" charset="0"/>
              <a:cs typeface="Arial" panose="020B0604020202020204" pitchFamily="34" charset="0"/>
            </a:rPr>
            <a:t>functioning at the level of the body</a:t>
          </a:r>
          <a:r>
            <a:rPr lang="en-GB" sz="2400" dirty="0">
              <a:latin typeface="Arial" panose="020B0604020202020204" pitchFamily="34" charset="0"/>
              <a:cs typeface="Arial" panose="020B0604020202020204" pitchFamily="34" charset="0"/>
            </a:rPr>
            <a:t>)</a:t>
          </a:r>
          <a:endParaRPr lang="cs-CZ" sz="2400" dirty="0">
            <a:latin typeface="Arial" panose="020B0604020202020204" pitchFamily="34" charset="0"/>
            <a:cs typeface="Arial" panose="020B0604020202020204" pitchFamily="34" charset="0"/>
          </a:endParaRPr>
        </a:p>
      </dgm:t>
    </dgm:pt>
    <dgm:pt modelId="{FB62E289-B176-43ED-B23E-2C239A3E3864}" type="sibTrans" cxnId="{FC99BBE3-0A98-48A9-8838-F8686B7253C0}">
      <dgm:prSet/>
      <dgm:spPr/>
      <dgm:t>
        <a:bodyPr/>
        <a:lstStyle/>
        <a:p>
          <a:endParaRPr lang="cs-CZ" sz="3200"/>
        </a:p>
      </dgm:t>
    </dgm:pt>
    <dgm:pt modelId="{7C224728-EE93-484A-B5E1-CAA236C1BC5B}" type="parTrans" cxnId="{FC99BBE3-0A98-48A9-8838-F8686B7253C0}">
      <dgm:prSet/>
      <dgm:spPr/>
      <dgm:t>
        <a:bodyPr/>
        <a:lstStyle/>
        <a:p>
          <a:endParaRPr lang="cs-CZ" sz="3200"/>
        </a:p>
      </dgm:t>
    </dgm:pt>
    <dgm:pt modelId="{3337FBF0-EBE4-443A-9FDB-F208583C33F6}">
      <dgm:prSet phldrT="[Text]" custT="1"/>
      <dgm:spPr/>
      <dgm:t>
        <a:bodyPr/>
        <a:lstStyle/>
        <a:p>
          <a:r>
            <a:rPr lang="cs-CZ" sz="2800" dirty="0">
              <a:latin typeface="Arial" panose="020B0604020202020204" pitchFamily="34" charset="0"/>
              <a:cs typeface="Arial" panose="020B0604020202020204" pitchFamily="34" charset="0"/>
            </a:rPr>
            <a:t>M</a:t>
          </a:r>
          <a:r>
            <a:rPr lang="en-GB" sz="2800" dirty="0" err="1">
              <a:latin typeface="Arial" panose="020B0604020202020204" pitchFamily="34" charset="0"/>
              <a:cs typeface="Arial" panose="020B0604020202020204" pitchFamily="34" charset="0"/>
            </a:rPr>
            <a:t>ulti</a:t>
          </a:r>
          <a:r>
            <a:rPr lang="en-GB" sz="2800" dirty="0">
              <a:latin typeface="Arial" panose="020B0604020202020204" pitchFamily="34" charset="0"/>
              <a:cs typeface="Arial" panose="020B0604020202020204" pitchFamily="34" charset="0"/>
            </a:rPr>
            <a:t>-dimensional concepts of functioning and disability described by the ICF</a:t>
          </a:r>
          <a:r>
            <a:rPr lang="cs-CZ" sz="2800" dirty="0">
              <a:latin typeface="Arial" panose="020B0604020202020204" pitchFamily="34" charset="0"/>
              <a:cs typeface="Arial" panose="020B0604020202020204" pitchFamily="34" charset="0"/>
            </a:rPr>
            <a:t> (2001)</a:t>
          </a:r>
        </a:p>
      </dgm:t>
    </dgm:pt>
    <dgm:pt modelId="{C5E51309-008C-4CCD-AE50-E2E50F82AC65}" type="sibTrans" cxnId="{A6445C75-5A82-4748-AF58-733C8720045D}">
      <dgm:prSet/>
      <dgm:spPr/>
      <dgm:t>
        <a:bodyPr/>
        <a:lstStyle/>
        <a:p>
          <a:endParaRPr lang="cs-CZ" sz="3200"/>
        </a:p>
      </dgm:t>
    </dgm:pt>
    <dgm:pt modelId="{33ADE8B8-E09B-4BA7-B06A-19745A6D94C3}" type="parTrans" cxnId="{A6445C75-5A82-4748-AF58-733C8720045D}">
      <dgm:prSet/>
      <dgm:spPr/>
      <dgm:t>
        <a:bodyPr/>
        <a:lstStyle/>
        <a:p>
          <a:endParaRPr lang="cs-CZ" sz="3200"/>
        </a:p>
      </dgm:t>
    </dgm:pt>
    <dgm:pt modelId="{1F0DFBB1-57CC-4AE0-844F-A7CF924029C6}">
      <dgm:prSet custT="1"/>
      <dgm:spPr/>
      <dgm:t>
        <a:bodyPr anchor="ctr"/>
        <a:lstStyle/>
        <a:p>
          <a:r>
            <a:rPr lang="cs-CZ" sz="2400" dirty="0">
              <a:latin typeface="Arial" panose="020B0604020202020204" pitchFamily="34" charset="0"/>
              <a:cs typeface="Arial" panose="020B0604020202020204" pitchFamily="34" charset="0"/>
            </a:rPr>
            <a:t>T</a:t>
          </a:r>
          <a:r>
            <a:rPr lang="en-GB" sz="2400" dirty="0">
              <a:latin typeface="Arial" panose="020B0604020202020204" pitchFamily="34" charset="0"/>
              <a:cs typeface="Arial" panose="020B0604020202020204" pitchFamily="34" charset="0"/>
            </a:rPr>
            <a:t>he activities of people (</a:t>
          </a:r>
          <a:r>
            <a:rPr lang="en-GB" sz="2400" b="1" dirty="0">
              <a:latin typeface="Arial" panose="020B0604020202020204" pitchFamily="34" charset="0"/>
              <a:cs typeface="Arial" panose="020B0604020202020204" pitchFamily="34" charset="0"/>
            </a:rPr>
            <a:t>functioning at the level of the individual</a:t>
          </a:r>
          <a:r>
            <a:rPr lang="en-GB" sz="2400" dirty="0">
              <a:latin typeface="Arial" panose="020B0604020202020204" pitchFamily="34" charset="0"/>
              <a:cs typeface="Arial" panose="020B0604020202020204" pitchFamily="34" charset="0"/>
            </a:rPr>
            <a:t>, impairments – problems in body function and structure such as significant deviation or loss) and the activity limitations they experience</a:t>
          </a:r>
          <a:endParaRPr lang="cs-CZ" sz="2400" dirty="0">
            <a:latin typeface="Arial" panose="020B0604020202020204" pitchFamily="34" charset="0"/>
            <a:cs typeface="Arial" panose="020B0604020202020204" pitchFamily="34" charset="0"/>
          </a:endParaRPr>
        </a:p>
      </dgm:t>
    </dgm:pt>
    <dgm:pt modelId="{A224B7D3-3353-437C-8DF4-0D9623ABCA26}" type="parTrans" cxnId="{A2EC41E7-733C-4ED5-96D7-632E1BB36C15}">
      <dgm:prSet/>
      <dgm:spPr/>
      <dgm:t>
        <a:bodyPr/>
        <a:lstStyle/>
        <a:p>
          <a:endParaRPr lang="cs-CZ" sz="3200"/>
        </a:p>
      </dgm:t>
    </dgm:pt>
    <dgm:pt modelId="{1FC46AC5-02AD-4D78-B7C1-83402B806738}" type="sibTrans" cxnId="{A2EC41E7-733C-4ED5-96D7-632E1BB36C15}">
      <dgm:prSet/>
      <dgm:spPr/>
      <dgm:t>
        <a:bodyPr/>
        <a:lstStyle/>
        <a:p>
          <a:endParaRPr lang="cs-CZ" sz="3200"/>
        </a:p>
      </dgm:t>
    </dgm:pt>
    <dgm:pt modelId="{C18266D4-5BE7-4D8F-83B0-409122CFC357}" type="pres">
      <dgm:prSet presAssocID="{12721518-09D7-47AD-8792-7225CB3F4F68}" presName="diagram" presStyleCnt="0">
        <dgm:presLayoutVars>
          <dgm:chMax val="1"/>
          <dgm:dir/>
          <dgm:animLvl val="ctr"/>
          <dgm:resizeHandles val="exact"/>
        </dgm:presLayoutVars>
      </dgm:prSet>
      <dgm:spPr/>
    </dgm:pt>
    <dgm:pt modelId="{19285777-B11A-469B-B4C3-53E44024C9FC}" type="pres">
      <dgm:prSet presAssocID="{12721518-09D7-47AD-8792-7225CB3F4F68}" presName="matrix" presStyleCnt="0"/>
      <dgm:spPr/>
    </dgm:pt>
    <dgm:pt modelId="{6C628A0A-0D71-495E-AAB7-1F8D25C6D29A}" type="pres">
      <dgm:prSet presAssocID="{12721518-09D7-47AD-8792-7225CB3F4F68}" presName="tile1" presStyleLbl="node1" presStyleIdx="0" presStyleCnt="4"/>
      <dgm:spPr/>
    </dgm:pt>
    <dgm:pt modelId="{8D5E2B95-B5E9-411D-80BF-CB1705F10579}" type="pres">
      <dgm:prSet presAssocID="{12721518-09D7-47AD-8792-7225CB3F4F68}" presName="tile1text" presStyleLbl="node1" presStyleIdx="0" presStyleCnt="4">
        <dgm:presLayoutVars>
          <dgm:chMax val="0"/>
          <dgm:chPref val="0"/>
          <dgm:bulletEnabled val="1"/>
        </dgm:presLayoutVars>
      </dgm:prSet>
      <dgm:spPr/>
    </dgm:pt>
    <dgm:pt modelId="{E89333D6-01BB-47C6-9B72-315ED83BC326}" type="pres">
      <dgm:prSet presAssocID="{12721518-09D7-47AD-8792-7225CB3F4F68}" presName="tile2" presStyleLbl="node1" presStyleIdx="1" presStyleCnt="4"/>
      <dgm:spPr/>
    </dgm:pt>
    <dgm:pt modelId="{02DAA22E-8E25-495A-B88C-729E6659A7CA}" type="pres">
      <dgm:prSet presAssocID="{12721518-09D7-47AD-8792-7225CB3F4F68}" presName="tile2text" presStyleLbl="node1" presStyleIdx="1" presStyleCnt="4">
        <dgm:presLayoutVars>
          <dgm:chMax val="0"/>
          <dgm:chPref val="0"/>
          <dgm:bulletEnabled val="1"/>
        </dgm:presLayoutVars>
      </dgm:prSet>
      <dgm:spPr/>
    </dgm:pt>
    <dgm:pt modelId="{0CF0E864-0897-4879-B01A-FE0ABC1F9337}" type="pres">
      <dgm:prSet presAssocID="{12721518-09D7-47AD-8792-7225CB3F4F68}" presName="tile3" presStyleLbl="node1" presStyleIdx="2" presStyleCnt="4"/>
      <dgm:spPr/>
    </dgm:pt>
    <dgm:pt modelId="{53CC5A2B-02D3-4849-8135-6BF94CB11A71}" type="pres">
      <dgm:prSet presAssocID="{12721518-09D7-47AD-8792-7225CB3F4F68}" presName="tile3text" presStyleLbl="node1" presStyleIdx="2" presStyleCnt="4">
        <dgm:presLayoutVars>
          <dgm:chMax val="0"/>
          <dgm:chPref val="0"/>
          <dgm:bulletEnabled val="1"/>
        </dgm:presLayoutVars>
      </dgm:prSet>
      <dgm:spPr/>
    </dgm:pt>
    <dgm:pt modelId="{91C7813F-F9C9-4353-B1C7-6160EE726298}" type="pres">
      <dgm:prSet presAssocID="{12721518-09D7-47AD-8792-7225CB3F4F68}" presName="tile4" presStyleLbl="node1" presStyleIdx="3" presStyleCnt="4"/>
      <dgm:spPr/>
    </dgm:pt>
    <dgm:pt modelId="{5C6DB4B5-01AF-488F-9B64-9B4413D60F53}" type="pres">
      <dgm:prSet presAssocID="{12721518-09D7-47AD-8792-7225CB3F4F68}" presName="tile4text" presStyleLbl="node1" presStyleIdx="3" presStyleCnt="4">
        <dgm:presLayoutVars>
          <dgm:chMax val="0"/>
          <dgm:chPref val="0"/>
          <dgm:bulletEnabled val="1"/>
        </dgm:presLayoutVars>
      </dgm:prSet>
      <dgm:spPr/>
    </dgm:pt>
    <dgm:pt modelId="{01837774-648C-43D8-A9CD-2102E07614F4}" type="pres">
      <dgm:prSet presAssocID="{12721518-09D7-47AD-8792-7225CB3F4F68}" presName="centerTile" presStyleLbl="fgShp" presStyleIdx="0" presStyleCnt="1" custScaleX="192894" custScaleY="85254">
        <dgm:presLayoutVars>
          <dgm:chMax val="0"/>
          <dgm:chPref val="0"/>
        </dgm:presLayoutVars>
      </dgm:prSet>
      <dgm:spPr/>
    </dgm:pt>
  </dgm:ptLst>
  <dgm:cxnLst>
    <dgm:cxn modelId="{92E0BD06-04E5-46DB-B51C-F1F820498668}" type="presOf" srcId="{3337FBF0-EBE4-443A-9FDB-F208583C33F6}" destId="{01837774-648C-43D8-A9CD-2102E07614F4}" srcOrd="0" destOrd="0" presId="urn:microsoft.com/office/officeart/2005/8/layout/matrix1"/>
    <dgm:cxn modelId="{DE8C7D22-C851-47BE-9E2E-803D3F62E466}" type="presOf" srcId="{F217C737-F2C4-4C32-8232-AAED2A7CAF0F}" destId="{6C628A0A-0D71-495E-AAB7-1F8D25C6D29A}" srcOrd="0" destOrd="0" presId="urn:microsoft.com/office/officeart/2005/8/layout/matrix1"/>
    <dgm:cxn modelId="{50D56B37-6931-4666-8D38-24F9F5152D79}" srcId="{3337FBF0-EBE4-443A-9FDB-F208583C33F6}" destId="{5A9FAC97-E233-4678-A9EB-1297685CC800}" srcOrd="3" destOrd="0" parTransId="{AC6CE092-0977-4A2F-ACE4-3DA8E23EBEBD}" sibTransId="{04D25D13-AF09-4C6F-A5A4-95279AE5825E}"/>
    <dgm:cxn modelId="{3FABAC40-B214-4961-BCB6-5621E046BE14}" type="presOf" srcId="{5A9FAC97-E233-4678-A9EB-1297685CC800}" destId="{5C6DB4B5-01AF-488F-9B64-9B4413D60F53}" srcOrd="1" destOrd="0" presId="urn:microsoft.com/office/officeart/2005/8/layout/matrix1"/>
    <dgm:cxn modelId="{AA89CD62-BDD6-4E2F-8557-BF8BE397C68F}" type="presOf" srcId="{5A9FAC97-E233-4678-A9EB-1297685CC800}" destId="{91C7813F-F9C9-4353-B1C7-6160EE726298}" srcOrd="0" destOrd="0" presId="urn:microsoft.com/office/officeart/2005/8/layout/matrix1"/>
    <dgm:cxn modelId="{FF44174C-435E-4D3F-A0CB-293BB37B8717}" type="presOf" srcId="{F834BC2E-FDC9-4C9B-8983-01A276FE4B2C}" destId="{02DAA22E-8E25-495A-B88C-729E6659A7CA}" srcOrd="1" destOrd="0" presId="urn:microsoft.com/office/officeart/2005/8/layout/matrix1"/>
    <dgm:cxn modelId="{A6445C75-5A82-4748-AF58-733C8720045D}" srcId="{12721518-09D7-47AD-8792-7225CB3F4F68}" destId="{3337FBF0-EBE4-443A-9FDB-F208583C33F6}" srcOrd="0" destOrd="0" parTransId="{33ADE8B8-E09B-4BA7-B06A-19745A6D94C3}" sibTransId="{C5E51309-008C-4CCD-AE50-E2E50F82AC65}"/>
    <dgm:cxn modelId="{6F7A8E57-C753-4797-B244-B701F81CD1CC}" type="presOf" srcId="{F834BC2E-FDC9-4C9B-8983-01A276FE4B2C}" destId="{E89333D6-01BB-47C6-9B72-315ED83BC326}" srcOrd="0" destOrd="0" presId="urn:microsoft.com/office/officeart/2005/8/layout/matrix1"/>
    <dgm:cxn modelId="{9A25AA57-5614-4C56-89EA-984DEEDF0041}" type="presOf" srcId="{F217C737-F2C4-4C32-8232-AAED2A7CAF0F}" destId="{8D5E2B95-B5E9-411D-80BF-CB1705F10579}" srcOrd="1" destOrd="0" presId="urn:microsoft.com/office/officeart/2005/8/layout/matrix1"/>
    <dgm:cxn modelId="{E5D8FC81-CD7A-4CA7-8AF9-5FC561FEE70B}" srcId="{3337FBF0-EBE4-443A-9FDB-F208583C33F6}" destId="{8B097F4D-2637-4627-B8C8-91FA5F3AB3F0}" srcOrd="4" destOrd="0" parTransId="{A69891E5-1FE6-4AD6-A8AF-38304E3D69C1}" sibTransId="{0B0A69DF-195F-4911-BC44-3E4BCBC6CE8F}"/>
    <dgm:cxn modelId="{14758789-FAFF-4BDB-A36A-66EC00645A21}" type="presOf" srcId="{1F0DFBB1-57CC-4AE0-844F-A7CF924029C6}" destId="{53CC5A2B-02D3-4849-8135-6BF94CB11A71}" srcOrd="1" destOrd="0" presId="urn:microsoft.com/office/officeart/2005/8/layout/matrix1"/>
    <dgm:cxn modelId="{063F1DA0-52F9-4417-99A0-DCBF9D9D11CF}" type="presOf" srcId="{1F0DFBB1-57CC-4AE0-844F-A7CF924029C6}" destId="{0CF0E864-0897-4879-B01A-FE0ABC1F9337}" srcOrd="0" destOrd="0" presId="urn:microsoft.com/office/officeart/2005/8/layout/matrix1"/>
    <dgm:cxn modelId="{3F1009CB-4812-4C6B-9336-DD205BC341D0}" srcId="{3337FBF0-EBE4-443A-9FDB-F208583C33F6}" destId="{F834BC2E-FDC9-4C9B-8983-01A276FE4B2C}" srcOrd="1" destOrd="0" parTransId="{9693E845-9A46-4BB9-8DD2-FB39F8E8EE2E}" sibTransId="{3C263555-BE3E-41AC-AB1F-39D73567B7AE}"/>
    <dgm:cxn modelId="{995448DF-796E-4C86-BFA5-79D20111772C}" type="presOf" srcId="{12721518-09D7-47AD-8792-7225CB3F4F68}" destId="{C18266D4-5BE7-4D8F-83B0-409122CFC357}" srcOrd="0" destOrd="0" presId="urn:microsoft.com/office/officeart/2005/8/layout/matrix1"/>
    <dgm:cxn modelId="{FC99BBE3-0A98-48A9-8838-F8686B7253C0}" srcId="{3337FBF0-EBE4-443A-9FDB-F208583C33F6}" destId="{F217C737-F2C4-4C32-8232-AAED2A7CAF0F}" srcOrd="0" destOrd="0" parTransId="{7C224728-EE93-484A-B5E1-CAA236C1BC5B}" sibTransId="{FB62E289-B176-43ED-B23E-2C239A3E3864}"/>
    <dgm:cxn modelId="{A2EC41E7-733C-4ED5-96D7-632E1BB36C15}" srcId="{3337FBF0-EBE4-443A-9FDB-F208583C33F6}" destId="{1F0DFBB1-57CC-4AE0-844F-A7CF924029C6}" srcOrd="2" destOrd="0" parTransId="{A224B7D3-3353-437C-8DF4-0D9623ABCA26}" sibTransId="{1FC46AC5-02AD-4D78-B7C1-83402B806738}"/>
    <dgm:cxn modelId="{8798757B-3D1D-4618-9202-53D19521EE08}" type="presParOf" srcId="{C18266D4-5BE7-4D8F-83B0-409122CFC357}" destId="{19285777-B11A-469B-B4C3-53E44024C9FC}" srcOrd="0" destOrd="0" presId="urn:microsoft.com/office/officeart/2005/8/layout/matrix1"/>
    <dgm:cxn modelId="{621D1975-5044-4E62-BD78-C343EA38716A}" type="presParOf" srcId="{19285777-B11A-469B-B4C3-53E44024C9FC}" destId="{6C628A0A-0D71-495E-AAB7-1F8D25C6D29A}" srcOrd="0" destOrd="0" presId="urn:microsoft.com/office/officeart/2005/8/layout/matrix1"/>
    <dgm:cxn modelId="{41D7494B-D207-4734-AA71-6B489A7BB786}" type="presParOf" srcId="{19285777-B11A-469B-B4C3-53E44024C9FC}" destId="{8D5E2B95-B5E9-411D-80BF-CB1705F10579}" srcOrd="1" destOrd="0" presId="urn:microsoft.com/office/officeart/2005/8/layout/matrix1"/>
    <dgm:cxn modelId="{5C5CD5A5-DFAE-4EA6-B923-E058F66C3B9C}" type="presParOf" srcId="{19285777-B11A-469B-B4C3-53E44024C9FC}" destId="{E89333D6-01BB-47C6-9B72-315ED83BC326}" srcOrd="2" destOrd="0" presId="urn:microsoft.com/office/officeart/2005/8/layout/matrix1"/>
    <dgm:cxn modelId="{42855C6D-5633-49E1-B26C-1DE804E7167C}" type="presParOf" srcId="{19285777-B11A-469B-B4C3-53E44024C9FC}" destId="{02DAA22E-8E25-495A-B88C-729E6659A7CA}" srcOrd="3" destOrd="0" presId="urn:microsoft.com/office/officeart/2005/8/layout/matrix1"/>
    <dgm:cxn modelId="{32F78393-F32E-442D-BF77-B956A9C7BAE7}" type="presParOf" srcId="{19285777-B11A-469B-B4C3-53E44024C9FC}" destId="{0CF0E864-0897-4879-B01A-FE0ABC1F9337}" srcOrd="4" destOrd="0" presId="urn:microsoft.com/office/officeart/2005/8/layout/matrix1"/>
    <dgm:cxn modelId="{F9F6BE79-CF11-4999-AFB5-BECE935BAB2C}" type="presParOf" srcId="{19285777-B11A-469B-B4C3-53E44024C9FC}" destId="{53CC5A2B-02D3-4849-8135-6BF94CB11A71}" srcOrd="5" destOrd="0" presId="urn:microsoft.com/office/officeart/2005/8/layout/matrix1"/>
    <dgm:cxn modelId="{F7B83E55-5502-48AB-85E4-4D749B58B8E8}" type="presParOf" srcId="{19285777-B11A-469B-B4C3-53E44024C9FC}" destId="{91C7813F-F9C9-4353-B1C7-6160EE726298}" srcOrd="6" destOrd="0" presId="urn:microsoft.com/office/officeart/2005/8/layout/matrix1"/>
    <dgm:cxn modelId="{1E93B180-79C2-40DB-B035-D979B3B35128}" type="presParOf" srcId="{19285777-B11A-469B-B4C3-53E44024C9FC}" destId="{5C6DB4B5-01AF-488F-9B64-9B4413D60F53}" srcOrd="7" destOrd="0" presId="urn:microsoft.com/office/officeart/2005/8/layout/matrix1"/>
    <dgm:cxn modelId="{7BB36B64-BFB1-4057-9636-DD8CB73E49A1}" type="presParOf" srcId="{C18266D4-5BE7-4D8F-83B0-409122CFC357}" destId="{01837774-648C-43D8-A9CD-2102E07614F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A668FD-391B-4B9D-9B38-FCCAAB60EC7D}"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cs-CZ"/>
        </a:p>
      </dgm:t>
    </dgm:pt>
    <dgm:pt modelId="{CF0B5D2D-EB13-4665-8C39-7C54F19D37A5}">
      <dgm:prSet phldrT="[Text]"/>
      <dgm:spPr/>
      <dgm:t>
        <a:bodyPr/>
        <a:lstStyle/>
        <a:p>
          <a:pPr algn="ctr"/>
          <a:r>
            <a:rPr lang="cs-CZ"/>
            <a:t>Participant</a:t>
          </a:r>
        </a:p>
      </dgm:t>
    </dgm:pt>
    <dgm:pt modelId="{5699C92A-BCB4-4A80-ABC3-E7FF8411FE82}" type="parTrans" cxnId="{101E46AA-C902-4497-832D-3B4324ABDFFC}">
      <dgm:prSet/>
      <dgm:spPr/>
      <dgm:t>
        <a:bodyPr/>
        <a:lstStyle/>
        <a:p>
          <a:pPr algn="ctr"/>
          <a:endParaRPr lang="cs-CZ"/>
        </a:p>
      </dgm:t>
    </dgm:pt>
    <dgm:pt modelId="{D9039508-0D3B-4BC7-8F67-787DD7C6E89D}" type="sibTrans" cxnId="{101E46AA-C902-4497-832D-3B4324ABDFFC}">
      <dgm:prSet/>
      <dgm:spPr/>
      <dgm:t>
        <a:bodyPr/>
        <a:lstStyle/>
        <a:p>
          <a:pPr algn="ctr"/>
          <a:endParaRPr lang="cs-CZ"/>
        </a:p>
      </dgm:t>
    </dgm:pt>
    <dgm:pt modelId="{4F09DF4E-8416-4E99-B0B3-15741943AD1B}">
      <dgm:prSet phldrT="[Text]"/>
      <dgm:spPr/>
      <dgm:t>
        <a:bodyPr/>
        <a:lstStyle/>
        <a:p>
          <a:pPr algn="ctr"/>
          <a:r>
            <a:rPr lang="cs-CZ" dirty="0" err="1"/>
            <a:t>Social</a:t>
          </a:r>
          <a:r>
            <a:rPr lang="cs-CZ" dirty="0"/>
            <a:t>: </a:t>
          </a:r>
          <a:r>
            <a:rPr lang="en-GB" dirty="0"/>
            <a:t>Barrier-free social environment, social services</a:t>
          </a:r>
          <a:r>
            <a:rPr lang="cs-CZ" dirty="0"/>
            <a:t> </a:t>
          </a:r>
        </a:p>
      </dgm:t>
    </dgm:pt>
    <dgm:pt modelId="{9A289F09-EF82-471F-8211-A017F33C03EF}" type="parTrans" cxnId="{8D76D681-66FF-472C-A328-12ADDCCA86BF}">
      <dgm:prSet/>
      <dgm:spPr/>
      <dgm:t>
        <a:bodyPr/>
        <a:lstStyle/>
        <a:p>
          <a:pPr algn="ctr"/>
          <a:endParaRPr lang="cs-CZ"/>
        </a:p>
      </dgm:t>
    </dgm:pt>
    <dgm:pt modelId="{671DBF91-4E3E-4C41-81C1-101119DE0609}" type="sibTrans" cxnId="{8D76D681-66FF-472C-A328-12ADDCCA86BF}">
      <dgm:prSet/>
      <dgm:spPr/>
      <dgm:t>
        <a:bodyPr/>
        <a:lstStyle/>
        <a:p>
          <a:pPr algn="ctr"/>
          <a:endParaRPr lang="cs-CZ"/>
        </a:p>
      </dgm:t>
    </dgm:pt>
    <dgm:pt modelId="{8B91ADA9-DB78-43E6-8015-DBD560AE1AC2}">
      <dgm:prSet phldrT="[Text]"/>
      <dgm:spPr/>
      <dgm:t>
        <a:bodyPr/>
        <a:lstStyle/>
        <a:p>
          <a:pPr algn="ctr"/>
          <a:r>
            <a:rPr lang="cs-CZ"/>
            <a:t>Pedagogic: </a:t>
          </a:r>
          <a:r>
            <a:rPr lang="en-GB"/>
            <a:t>School integration, distance education, e-learning courses</a:t>
          </a:r>
          <a:endParaRPr lang="cs-CZ"/>
        </a:p>
      </dgm:t>
    </dgm:pt>
    <dgm:pt modelId="{81084F32-5398-4A11-9719-DE173A7ECEE7}" type="parTrans" cxnId="{FFDDB43D-DFA2-45D5-A046-6679E07EA3E3}">
      <dgm:prSet/>
      <dgm:spPr/>
      <dgm:t>
        <a:bodyPr/>
        <a:lstStyle/>
        <a:p>
          <a:pPr algn="ctr"/>
          <a:endParaRPr lang="cs-CZ"/>
        </a:p>
      </dgm:t>
    </dgm:pt>
    <dgm:pt modelId="{ED9FE787-B9BC-4CA8-9F3D-843B353ED247}" type="sibTrans" cxnId="{FFDDB43D-DFA2-45D5-A046-6679E07EA3E3}">
      <dgm:prSet/>
      <dgm:spPr/>
      <dgm:t>
        <a:bodyPr/>
        <a:lstStyle/>
        <a:p>
          <a:pPr algn="ctr"/>
          <a:endParaRPr lang="cs-CZ"/>
        </a:p>
      </dgm:t>
    </dgm:pt>
    <dgm:pt modelId="{2E950E43-3901-4252-8926-C7B4E238AC75}">
      <dgm:prSet phldrT="[Text]"/>
      <dgm:spPr/>
      <dgm:t>
        <a:bodyPr/>
        <a:lstStyle/>
        <a:p>
          <a:pPr algn="ctr"/>
          <a:r>
            <a:rPr lang="cs-CZ" dirty="0"/>
            <a:t>Work: </a:t>
          </a:r>
          <a:r>
            <a:rPr lang="en-GB" dirty="0"/>
            <a:t>Open, sheltered and integration employment, work from at home</a:t>
          </a:r>
          <a:r>
            <a:rPr lang="cs-CZ" dirty="0"/>
            <a:t> </a:t>
          </a:r>
        </a:p>
      </dgm:t>
    </dgm:pt>
    <dgm:pt modelId="{C53E4899-B02D-454D-B51B-A6A03E7A849F}" type="parTrans" cxnId="{9AE40C75-AB7F-464D-9082-F8E7DB278790}">
      <dgm:prSet/>
      <dgm:spPr/>
      <dgm:t>
        <a:bodyPr/>
        <a:lstStyle/>
        <a:p>
          <a:pPr algn="ctr"/>
          <a:endParaRPr lang="cs-CZ"/>
        </a:p>
      </dgm:t>
    </dgm:pt>
    <dgm:pt modelId="{5DB2362A-EBF1-44A3-9010-043CB0E26A7E}" type="sibTrans" cxnId="{9AE40C75-AB7F-464D-9082-F8E7DB278790}">
      <dgm:prSet/>
      <dgm:spPr/>
      <dgm:t>
        <a:bodyPr/>
        <a:lstStyle/>
        <a:p>
          <a:pPr algn="ctr"/>
          <a:endParaRPr lang="cs-CZ"/>
        </a:p>
      </dgm:t>
    </dgm:pt>
    <dgm:pt modelId="{84E9E5C4-586C-4414-882C-46CA6DA3A947}">
      <dgm:prSet phldrT="[Text]"/>
      <dgm:spPr/>
      <dgm:t>
        <a:bodyPr/>
        <a:lstStyle/>
        <a:p>
          <a:pPr algn="ctr"/>
          <a:r>
            <a:rPr lang="cs-CZ"/>
            <a:t>Medical: </a:t>
          </a:r>
          <a:r>
            <a:rPr lang="en-GB"/>
            <a:t>Medicine, physiotherapy, prosthetics</a:t>
          </a:r>
          <a:r>
            <a:rPr lang="cs-CZ"/>
            <a:t> </a:t>
          </a:r>
        </a:p>
      </dgm:t>
    </dgm:pt>
    <dgm:pt modelId="{AA5CEE7D-7559-462E-826F-85E1BAC76D57}" type="parTrans" cxnId="{DFD97715-579E-4505-86E3-464529FF7DD9}">
      <dgm:prSet/>
      <dgm:spPr/>
      <dgm:t>
        <a:bodyPr/>
        <a:lstStyle/>
        <a:p>
          <a:pPr algn="ctr"/>
          <a:endParaRPr lang="cs-CZ"/>
        </a:p>
      </dgm:t>
    </dgm:pt>
    <dgm:pt modelId="{75C56870-44E2-4917-97AD-CA858C202734}" type="sibTrans" cxnId="{DFD97715-579E-4505-86E3-464529FF7DD9}">
      <dgm:prSet/>
      <dgm:spPr/>
      <dgm:t>
        <a:bodyPr/>
        <a:lstStyle/>
        <a:p>
          <a:pPr algn="ctr"/>
          <a:endParaRPr lang="cs-CZ"/>
        </a:p>
      </dgm:t>
    </dgm:pt>
    <dgm:pt modelId="{92E3D6D7-1CCD-4F90-88D0-6E4558AE2749}">
      <dgm:prSet phldrT="[Text]"/>
      <dgm:spPr/>
      <dgm:t>
        <a:bodyPr/>
        <a:lstStyle/>
        <a:p>
          <a:pPr algn="ctr"/>
          <a:r>
            <a:rPr lang="cs-CZ"/>
            <a:t>Psychological: </a:t>
          </a:r>
          <a:r>
            <a:rPr lang="en-GB"/>
            <a:t>Family and friends support, psychotherapy</a:t>
          </a:r>
          <a:endParaRPr lang="cs-CZ"/>
        </a:p>
      </dgm:t>
    </dgm:pt>
    <dgm:pt modelId="{08DE5A41-1AF2-4BF6-B53C-6C8BFBE6810A}" type="parTrans" cxnId="{677E1BB9-C383-44E7-966B-210643129BEB}">
      <dgm:prSet/>
      <dgm:spPr/>
      <dgm:t>
        <a:bodyPr/>
        <a:lstStyle/>
        <a:p>
          <a:pPr algn="ctr"/>
          <a:endParaRPr lang="cs-CZ"/>
        </a:p>
      </dgm:t>
    </dgm:pt>
    <dgm:pt modelId="{7DAA2ED2-B025-47AD-99CC-47D891BCA6FE}" type="sibTrans" cxnId="{677E1BB9-C383-44E7-966B-210643129BEB}">
      <dgm:prSet/>
      <dgm:spPr/>
      <dgm:t>
        <a:bodyPr/>
        <a:lstStyle/>
        <a:p>
          <a:pPr algn="ctr"/>
          <a:endParaRPr lang="cs-CZ"/>
        </a:p>
      </dgm:t>
    </dgm:pt>
    <dgm:pt modelId="{C295EF2D-9A5C-40E3-BC58-0AEDDCF0A333}">
      <dgm:prSet phldrT="[Text]"/>
      <dgm:spPr/>
      <dgm:t>
        <a:bodyPr/>
        <a:lstStyle/>
        <a:p>
          <a:pPr algn="ctr"/>
          <a:r>
            <a:rPr lang="cs-CZ"/>
            <a:t>Legal: </a:t>
          </a:r>
          <a:r>
            <a:rPr lang="en-GB"/>
            <a:t>Anti-discrimination measures, legislative support</a:t>
          </a:r>
          <a:endParaRPr lang="cs-CZ"/>
        </a:p>
      </dgm:t>
    </dgm:pt>
    <dgm:pt modelId="{2489E59B-2D82-4E45-957D-C770D4727C0E}" type="parTrans" cxnId="{461F1FF4-302D-4D59-B38A-E703B4F27ECA}">
      <dgm:prSet/>
      <dgm:spPr/>
      <dgm:t>
        <a:bodyPr/>
        <a:lstStyle/>
        <a:p>
          <a:pPr algn="ctr"/>
          <a:endParaRPr lang="cs-CZ"/>
        </a:p>
      </dgm:t>
    </dgm:pt>
    <dgm:pt modelId="{0F96AB83-3698-4DC1-93BB-B1ECFA92FFA0}" type="sibTrans" cxnId="{461F1FF4-302D-4D59-B38A-E703B4F27ECA}">
      <dgm:prSet/>
      <dgm:spPr/>
      <dgm:t>
        <a:bodyPr/>
        <a:lstStyle/>
        <a:p>
          <a:pPr algn="ctr"/>
          <a:endParaRPr lang="cs-CZ"/>
        </a:p>
      </dgm:t>
    </dgm:pt>
    <dgm:pt modelId="{5E9945F6-0367-47E7-B98D-B7EFE4598504}" type="pres">
      <dgm:prSet presAssocID="{2AA668FD-391B-4B9D-9B38-FCCAAB60EC7D}" presName="cycle" presStyleCnt="0">
        <dgm:presLayoutVars>
          <dgm:chMax val="1"/>
          <dgm:dir/>
          <dgm:animLvl val="ctr"/>
          <dgm:resizeHandles val="exact"/>
        </dgm:presLayoutVars>
      </dgm:prSet>
      <dgm:spPr/>
    </dgm:pt>
    <dgm:pt modelId="{D625D081-4BFC-4063-9FB8-09463ADB846C}" type="pres">
      <dgm:prSet presAssocID="{CF0B5D2D-EB13-4665-8C39-7C54F19D37A5}" presName="centerShape" presStyleLbl="node0" presStyleIdx="0" presStyleCnt="1"/>
      <dgm:spPr/>
    </dgm:pt>
    <dgm:pt modelId="{1874BACC-D7F6-4579-BE9F-D0B00B7B9674}" type="pres">
      <dgm:prSet presAssocID="{9A289F09-EF82-471F-8211-A017F33C03EF}" presName="Name9" presStyleLbl="parChTrans1D2" presStyleIdx="0" presStyleCnt="6"/>
      <dgm:spPr/>
    </dgm:pt>
    <dgm:pt modelId="{28EC27F8-CB39-46E1-BD61-C88E9FDF7368}" type="pres">
      <dgm:prSet presAssocID="{9A289F09-EF82-471F-8211-A017F33C03EF}" presName="connTx" presStyleLbl="parChTrans1D2" presStyleIdx="0" presStyleCnt="6"/>
      <dgm:spPr/>
    </dgm:pt>
    <dgm:pt modelId="{DB200ACB-D3E1-4FFF-B55C-A826F47E3034}" type="pres">
      <dgm:prSet presAssocID="{4F09DF4E-8416-4E99-B0B3-15741943AD1B}" presName="node" presStyleLbl="node1" presStyleIdx="0" presStyleCnt="6">
        <dgm:presLayoutVars>
          <dgm:bulletEnabled val="1"/>
        </dgm:presLayoutVars>
      </dgm:prSet>
      <dgm:spPr/>
    </dgm:pt>
    <dgm:pt modelId="{B04628CC-C52D-4B58-8384-0D570A60F91D}" type="pres">
      <dgm:prSet presAssocID="{81084F32-5398-4A11-9719-DE173A7ECEE7}" presName="Name9" presStyleLbl="parChTrans1D2" presStyleIdx="1" presStyleCnt="6"/>
      <dgm:spPr/>
    </dgm:pt>
    <dgm:pt modelId="{4F44F924-8673-46BC-BEA1-1151D9A88399}" type="pres">
      <dgm:prSet presAssocID="{81084F32-5398-4A11-9719-DE173A7ECEE7}" presName="connTx" presStyleLbl="parChTrans1D2" presStyleIdx="1" presStyleCnt="6"/>
      <dgm:spPr/>
    </dgm:pt>
    <dgm:pt modelId="{8E31CE11-3486-4F1C-97C3-42E00AD367A6}" type="pres">
      <dgm:prSet presAssocID="{8B91ADA9-DB78-43E6-8015-DBD560AE1AC2}" presName="node" presStyleLbl="node1" presStyleIdx="1" presStyleCnt="6">
        <dgm:presLayoutVars>
          <dgm:bulletEnabled val="1"/>
        </dgm:presLayoutVars>
      </dgm:prSet>
      <dgm:spPr/>
    </dgm:pt>
    <dgm:pt modelId="{09491223-FD67-46E2-9616-B9048802B7A3}" type="pres">
      <dgm:prSet presAssocID="{C53E4899-B02D-454D-B51B-A6A03E7A849F}" presName="Name9" presStyleLbl="parChTrans1D2" presStyleIdx="2" presStyleCnt="6"/>
      <dgm:spPr/>
    </dgm:pt>
    <dgm:pt modelId="{04AACECD-1BF4-4780-A582-02EE79E9A311}" type="pres">
      <dgm:prSet presAssocID="{C53E4899-B02D-454D-B51B-A6A03E7A849F}" presName="connTx" presStyleLbl="parChTrans1D2" presStyleIdx="2" presStyleCnt="6"/>
      <dgm:spPr/>
    </dgm:pt>
    <dgm:pt modelId="{A13B672D-59DC-4466-B092-590992FF853D}" type="pres">
      <dgm:prSet presAssocID="{2E950E43-3901-4252-8926-C7B4E238AC75}" presName="node" presStyleLbl="node1" presStyleIdx="2" presStyleCnt="6">
        <dgm:presLayoutVars>
          <dgm:bulletEnabled val="1"/>
        </dgm:presLayoutVars>
      </dgm:prSet>
      <dgm:spPr/>
    </dgm:pt>
    <dgm:pt modelId="{45D8AA2C-BD45-4CF3-B84B-823BCDF7DC09}" type="pres">
      <dgm:prSet presAssocID="{AA5CEE7D-7559-462E-826F-85E1BAC76D57}" presName="Name9" presStyleLbl="parChTrans1D2" presStyleIdx="3" presStyleCnt="6"/>
      <dgm:spPr/>
    </dgm:pt>
    <dgm:pt modelId="{CC92C374-AB9E-4FC9-BCF6-349C0191462B}" type="pres">
      <dgm:prSet presAssocID="{AA5CEE7D-7559-462E-826F-85E1BAC76D57}" presName="connTx" presStyleLbl="parChTrans1D2" presStyleIdx="3" presStyleCnt="6"/>
      <dgm:spPr/>
    </dgm:pt>
    <dgm:pt modelId="{766F74E3-A699-4C7D-A2AB-8A3958F6F1EA}" type="pres">
      <dgm:prSet presAssocID="{84E9E5C4-586C-4414-882C-46CA6DA3A947}" presName="node" presStyleLbl="node1" presStyleIdx="3" presStyleCnt="6">
        <dgm:presLayoutVars>
          <dgm:bulletEnabled val="1"/>
        </dgm:presLayoutVars>
      </dgm:prSet>
      <dgm:spPr/>
    </dgm:pt>
    <dgm:pt modelId="{8069D516-8773-4D15-A77A-90D717058EF9}" type="pres">
      <dgm:prSet presAssocID="{08DE5A41-1AF2-4BF6-B53C-6C8BFBE6810A}" presName="Name9" presStyleLbl="parChTrans1D2" presStyleIdx="4" presStyleCnt="6"/>
      <dgm:spPr/>
    </dgm:pt>
    <dgm:pt modelId="{D2080DA6-C45C-4374-A37E-506AE78EEED6}" type="pres">
      <dgm:prSet presAssocID="{08DE5A41-1AF2-4BF6-B53C-6C8BFBE6810A}" presName="connTx" presStyleLbl="parChTrans1D2" presStyleIdx="4" presStyleCnt="6"/>
      <dgm:spPr/>
    </dgm:pt>
    <dgm:pt modelId="{44FDC763-70C9-4550-BE52-875F65EB101B}" type="pres">
      <dgm:prSet presAssocID="{92E3D6D7-1CCD-4F90-88D0-6E4558AE2749}" presName="node" presStyleLbl="node1" presStyleIdx="4" presStyleCnt="6">
        <dgm:presLayoutVars>
          <dgm:bulletEnabled val="1"/>
        </dgm:presLayoutVars>
      </dgm:prSet>
      <dgm:spPr/>
    </dgm:pt>
    <dgm:pt modelId="{04A088BC-66D7-42C3-842D-6541096EDF1A}" type="pres">
      <dgm:prSet presAssocID="{2489E59B-2D82-4E45-957D-C770D4727C0E}" presName="Name9" presStyleLbl="parChTrans1D2" presStyleIdx="5" presStyleCnt="6"/>
      <dgm:spPr/>
    </dgm:pt>
    <dgm:pt modelId="{5DCFB3DD-ACB0-46C7-A7BE-51D2A8AA146E}" type="pres">
      <dgm:prSet presAssocID="{2489E59B-2D82-4E45-957D-C770D4727C0E}" presName="connTx" presStyleLbl="parChTrans1D2" presStyleIdx="5" presStyleCnt="6"/>
      <dgm:spPr/>
    </dgm:pt>
    <dgm:pt modelId="{2A1719D5-6242-46DC-B19F-F02BDBCB854D}" type="pres">
      <dgm:prSet presAssocID="{C295EF2D-9A5C-40E3-BC58-0AEDDCF0A333}" presName="node" presStyleLbl="node1" presStyleIdx="5" presStyleCnt="6">
        <dgm:presLayoutVars>
          <dgm:bulletEnabled val="1"/>
        </dgm:presLayoutVars>
      </dgm:prSet>
      <dgm:spPr/>
    </dgm:pt>
  </dgm:ptLst>
  <dgm:cxnLst>
    <dgm:cxn modelId="{BACCD40D-E764-4D97-A5EA-71DC50D0E386}" type="presOf" srcId="{2E950E43-3901-4252-8926-C7B4E238AC75}" destId="{A13B672D-59DC-4466-B092-590992FF853D}" srcOrd="0" destOrd="0" presId="urn:microsoft.com/office/officeart/2005/8/layout/radial1"/>
    <dgm:cxn modelId="{DFD97715-579E-4505-86E3-464529FF7DD9}" srcId="{CF0B5D2D-EB13-4665-8C39-7C54F19D37A5}" destId="{84E9E5C4-586C-4414-882C-46CA6DA3A947}" srcOrd="3" destOrd="0" parTransId="{AA5CEE7D-7559-462E-826F-85E1BAC76D57}" sibTransId="{75C56870-44E2-4917-97AD-CA858C202734}"/>
    <dgm:cxn modelId="{10BA7D18-5ADB-445D-8C3C-4656C47A52C9}" type="presOf" srcId="{08DE5A41-1AF2-4BF6-B53C-6C8BFBE6810A}" destId="{8069D516-8773-4D15-A77A-90D717058EF9}" srcOrd="0" destOrd="0" presId="urn:microsoft.com/office/officeart/2005/8/layout/radial1"/>
    <dgm:cxn modelId="{C78B0A2E-9214-49FE-ACAF-834A7E78DF83}" type="presOf" srcId="{AA5CEE7D-7559-462E-826F-85E1BAC76D57}" destId="{CC92C374-AB9E-4FC9-BCF6-349C0191462B}" srcOrd="1" destOrd="0" presId="urn:microsoft.com/office/officeart/2005/8/layout/radial1"/>
    <dgm:cxn modelId="{A200B930-358A-4522-BBFA-F0A1FB95CB6C}" type="presOf" srcId="{2489E59B-2D82-4E45-957D-C770D4727C0E}" destId="{04A088BC-66D7-42C3-842D-6541096EDF1A}" srcOrd="0" destOrd="0" presId="urn:microsoft.com/office/officeart/2005/8/layout/radial1"/>
    <dgm:cxn modelId="{69D18735-6345-40C9-9E65-1A0AAE985511}" type="presOf" srcId="{AA5CEE7D-7559-462E-826F-85E1BAC76D57}" destId="{45D8AA2C-BD45-4CF3-B84B-823BCDF7DC09}" srcOrd="0" destOrd="0" presId="urn:microsoft.com/office/officeart/2005/8/layout/radial1"/>
    <dgm:cxn modelId="{C2AACA35-8355-4EA0-BD3D-AF012B8BAC0F}" type="presOf" srcId="{84E9E5C4-586C-4414-882C-46CA6DA3A947}" destId="{766F74E3-A699-4C7D-A2AB-8A3958F6F1EA}" srcOrd="0" destOrd="0" presId="urn:microsoft.com/office/officeart/2005/8/layout/radial1"/>
    <dgm:cxn modelId="{78F36638-39C1-42AF-9D48-FC28010ADAE2}" type="presOf" srcId="{9A289F09-EF82-471F-8211-A017F33C03EF}" destId="{28EC27F8-CB39-46E1-BD61-C88E9FDF7368}" srcOrd="1" destOrd="0" presId="urn:microsoft.com/office/officeart/2005/8/layout/radial1"/>
    <dgm:cxn modelId="{FFDDB43D-DFA2-45D5-A046-6679E07EA3E3}" srcId="{CF0B5D2D-EB13-4665-8C39-7C54F19D37A5}" destId="{8B91ADA9-DB78-43E6-8015-DBD560AE1AC2}" srcOrd="1" destOrd="0" parTransId="{81084F32-5398-4A11-9719-DE173A7ECEE7}" sibTransId="{ED9FE787-B9BC-4CA8-9F3D-843B353ED247}"/>
    <dgm:cxn modelId="{A7290762-EDFB-4CEC-BC7A-10D961F73EC3}" type="presOf" srcId="{C53E4899-B02D-454D-B51B-A6A03E7A849F}" destId="{09491223-FD67-46E2-9616-B9048802B7A3}" srcOrd="0" destOrd="0" presId="urn:microsoft.com/office/officeart/2005/8/layout/radial1"/>
    <dgm:cxn modelId="{7623CB6D-1FDB-47AB-8684-FF5D935D5D68}" type="presOf" srcId="{2489E59B-2D82-4E45-957D-C770D4727C0E}" destId="{5DCFB3DD-ACB0-46C7-A7BE-51D2A8AA146E}" srcOrd="1" destOrd="0" presId="urn:microsoft.com/office/officeart/2005/8/layout/radial1"/>
    <dgm:cxn modelId="{9AE40C75-AB7F-464D-9082-F8E7DB278790}" srcId="{CF0B5D2D-EB13-4665-8C39-7C54F19D37A5}" destId="{2E950E43-3901-4252-8926-C7B4E238AC75}" srcOrd="2" destOrd="0" parTransId="{C53E4899-B02D-454D-B51B-A6A03E7A849F}" sibTransId="{5DB2362A-EBF1-44A3-9010-043CB0E26A7E}"/>
    <dgm:cxn modelId="{FC302755-2169-48AB-933F-9CE26D7D44D5}" type="presOf" srcId="{92E3D6D7-1CCD-4F90-88D0-6E4558AE2749}" destId="{44FDC763-70C9-4550-BE52-875F65EB101B}" srcOrd="0" destOrd="0" presId="urn:microsoft.com/office/officeart/2005/8/layout/radial1"/>
    <dgm:cxn modelId="{CE123077-2FBB-4F79-A028-C03D5318EF86}" type="presOf" srcId="{C53E4899-B02D-454D-B51B-A6A03E7A849F}" destId="{04AACECD-1BF4-4780-A582-02EE79E9A311}" srcOrd="1" destOrd="0" presId="urn:microsoft.com/office/officeart/2005/8/layout/radial1"/>
    <dgm:cxn modelId="{8D76D681-66FF-472C-A328-12ADDCCA86BF}" srcId="{CF0B5D2D-EB13-4665-8C39-7C54F19D37A5}" destId="{4F09DF4E-8416-4E99-B0B3-15741943AD1B}" srcOrd="0" destOrd="0" parTransId="{9A289F09-EF82-471F-8211-A017F33C03EF}" sibTransId="{671DBF91-4E3E-4C41-81C1-101119DE0609}"/>
    <dgm:cxn modelId="{DE44FE89-F783-4793-AF05-146DD7F2D157}" type="presOf" srcId="{81084F32-5398-4A11-9719-DE173A7ECEE7}" destId="{B04628CC-C52D-4B58-8384-0D570A60F91D}" srcOrd="0" destOrd="0" presId="urn:microsoft.com/office/officeart/2005/8/layout/radial1"/>
    <dgm:cxn modelId="{53E895A5-E430-4CCF-8E2B-6AF52F48C2E0}" type="presOf" srcId="{CF0B5D2D-EB13-4665-8C39-7C54F19D37A5}" destId="{D625D081-4BFC-4063-9FB8-09463ADB846C}" srcOrd="0" destOrd="0" presId="urn:microsoft.com/office/officeart/2005/8/layout/radial1"/>
    <dgm:cxn modelId="{612217AA-3647-4F34-A6C0-D3781407737A}" type="presOf" srcId="{4F09DF4E-8416-4E99-B0B3-15741943AD1B}" destId="{DB200ACB-D3E1-4FFF-B55C-A826F47E3034}" srcOrd="0" destOrd="0" presId="urn:microsoft.com/office/officeart/2005/8/layout/radial1"/>
    <dgm:cxn modelId="{101E46AA-C902-4497-832D-3B4324ABDFFC}" srcId="{2AA668FD-391B-4B9D-9B38-FCCAAB60EC7D}" destId="{CF0B5D2D-EB13-4665-8C39-7C54F19D37A5}" srcOrd="0" destOrd="0" parTransId="{5699C92A-BCB4-4A80-ABC3-E7FF8411FE82}" sibTransId="{D9039508-0D3B-4BC7-8F67-787DD7C6E89D}"/>
    <dgm:cxn modelId="{923536B6-663B-4EFA-9F2D-BA74AF15778F}" type="presOf" srcId="{81084F32-5398-4A11-9719-DE173A7ECEE7}" destId="{4F44F924-8673-46BC-BEA1-1151D9A88399}" srcOrd="1" destOrd="0" presId="urn:microsoft.com/office/officeart/2005/8/layout/radial1"/>
    <dgm:cxn modelId="{677E1BB9-C383-44E7-966B-210643129BEB}" srcId="{CF0B5D2D-EB13-4665-8C39-7C54F19D37A5}" destId="{92E3D6D7-1CCD-4F90-88D0-6E4558AE2749}" srcOrd="4" destOrd="0" parTransId="{08DE5A41-1AF2-4BF6-B53C-6C8BFBE6810A}" sibTransId="{7DAA2ED2-B025-47AD-99CC-47D891BCA6FE}"/>
    <dgm:cxn modelId="{DE6AB0BC-72B5-4166-905E-C0FEB3D0EBD7}" type="presOf" srcId="{2AA668FD-391B-4B9D-9B38-FCCAAB60EC7D}" destId="{5E9945F6-0367-47E7-B98D-B7EFE4598504}" srcOrd="0" destOrd="0" presId="urn:microsoft.com/office/officeart/2005/8/layout/radial1"/>
    <dgm:cxn modelId="{489B4FC7-66E8-49D0-96B1-6006D9FF1744}" type="presOf" srcId="{8B91ADA9-DB78-43E6-8015-DBD560AE1AC2}" destId="{8E31CE11-3486-4F1C-97C3-42E00AD367A6}" srcOrd="0" destOrd="0" presId="urn:microsoft.com/office/officeart/2005/8/layout/radial1"/>
    <dgm:cxn modelId="{8E6506CD-4C8F-4482-A773-3018ACF821B8}" type="presOf" srcId="{9A289F09-EF82-471F-8211-A017F33C03EF}" destId="{1874BACC-D7F6-4579-BE9F-D0B00B7B9674}" srcOrd="0" destOrd="0" presId="urn:microsoft.com/office/officeart/2005/8/layout/radial1"/>
    <dgm:cxn modelId="{5F3234E0-A429-4279-8A5F-1006C37584AE}" type="presOf" srcId="{C295EF2D-9A5C-40E3-BC58-0AEDDCF0A333}" destId="{2A1719D5-6242-46DC-B19F-F02BDBCB854D}" srcOrd="0" destOrd="0" presId="urn:microsoft.com/office/officeart/2005/8/layout/radial1"/>
    <dgm:cxn modelId="{461F1FF4-302D-4D59-B38A-E703B4F27ECA}" srcId="{CF0B5D2D-EB13-4665-8C39-7C54F19D37A5}" destId="{C295EF2D-9A5C-40E3-BC58-0AEDDCF0A333}" srcOrd="5" destOrd="0" parTransId="{2489E59B-2D82-4E45-957D-C770D4727C0E}" sibTransId="{0F96AB83-3698-4DC1-93BB-B1ECFA92FFA0}"/>
    <dgm:cxn modelId="{4E49F2FB-DF50-457D-88EA-F5656F0374D8}" type="presOf" srcId="{08DE5A41-1AF2-4BF6-B53C-6C8BFBE6810A}" destId="{D2080DA6-C45C-4374-A37E-506AE78EEED6}" srcOrd="1" destOrd="0" presId="urn:microsoft.com/office/officeart/2005/8/layout/radial1"/>
    <dgm:cxn modelId="{272CB6EC-E3BB-4C6B-A62B-6D0D7D62B5CD}" type="presParOf" srcId="{5E9945F6-0367-47E7-B98D-B7EFE4598504}" destId="{D625D081-4BFC-4063-9FB8-09463ADB846C}" srcOrd="0" destOrd="0" presId="urn:microsoft.com/office/officeart/2005/8/layout/radial1"/>
    <dgm:cxn modelId="{3A358CA0-7005-4247-9B94-9B9FB634D545}" type="presParOf" srcId="{5E9945F6-0367-47E7-B98D-B7EFE4598504}" destId="{1874BACC-D7F6-4579-BE9F-D0B00B7B9674}" srcOrd="1" destOrd="0" presId="urn:microsoft.com/office/officeart/2005/8/layout/radial1"/>
    <dgm:cxn modelId="{78568517-02A4-43B1-9401-7741C0184540}" type="presParOf" srcId="{1874BACC-D7F6-4579-BE9F-D0B00B7B9674}" destId="{28EC27F8-CB39-46E1-BD61-C88E9FDF7368}" srcOrd="0" destOrd="0" presId="urn:microsoft.com/office/officeart/2005/8/layout/radial1"/>
    <dgm:cxn modelId="{78CB9A31-DA33-425D-8DC7-F106F6BFD2AF}" type="presParOf" srcId="{5E9945F6-0367-47E7-B98D-B7EFE4598504}" destId="{DB200ACB-D3E1-4FFF-B55C-A826F47E3034}" srcOrd="2" destOrd="0" presId="urn:microsoft.com/office/officeart/2005/8/layout/radial1"/>
    <dgm:cxn modelId="{2143B007-456F-4A1B-A410-286869460E59}" type="presParOf" srcId="{5E9945F6-0367-47E7-B98D-B7EFE4598504}" destId="{B04628CC-C52D-4B58-8384-0D570A60F91D}" srcOrd="3" destOrd="0" presId="urn:microsoft.com/office/officeart/2005/8/layout/radial1"/>
    <dgm:cxn modelId="{45D674BD-BA2B-4FEF-B873-1E3563929297}" type="presParOf" srcId="{B04628CC-C52D-4B58-8384-0D570A60F91D}" destId="{4F44F924-8673-46BC-BEA1-1151D9A88399}" srcOrd="0" destOrd="0" presId="urn:microsoft.com/office/officeart/2005/8/layout/radial1"/>
    <dgm:cxn modelId="{2C38CF0F-B523-4074-9C32-555886236145}" type="presParOf" srcId="{5E9945F6-0367-47E7-B98D-B7EFE4598504}" destId="{8E31CE11-3486-4F1C-97C3-42E00AD367A6}" srcOrd="4" destOrd="0" presId="urn:microsoft.com/office/officeart/2005/8/layout/radial1"/>
    <dgm:cxn modelId="{066AE4C8-4E25-4061-AD66-B92FDD7DF959}" type="presParOf" srcId="{5E9945F6-0367-47E7-B98D-B7EFE4598504}" destId="{09491223-FD67-46E2-9616-B9048802B7A3}" srcOrd="5" destOrd="0" presId="urn:microsoft.com/office/officeart/2005/8/layout/radial1"/>
    <dgm:cxn modelId="{CEE2D721-A3C4-4B85-90EA-DD6F26DC01B5}" type="presParOf" srcId="{09491223-FD67-46E2-9616-B9048802B7A3}" destId="{04AACECD-1BF4-4780-A582-02EE79E9A311}" srcOrd="0" destOrd="0" presId="urn:microsoft.com/office/officeart/2005/8/layout/radial1"/>
    <dgm:cxn modelId="{9D48204B-1F85-4565-9E78-617A144EAEF1}" type="presParOf" srcId="{5E9945F6-0367-47E7-B98D-B7EFE4598504}" destId="{A13B672D-59DC-4466-B092-590992FF853D}" srcOrd="6" destOrd="0" presId="urn:microsoft.com/office/officeart/2005/8/layout/radial1"/>
    <dgm:cxn modelId="{E469DBD4-068F-4ABD-9EE7-F063663AABDA}" type="presParOf" srcId="{5E9945F6-0367-47E7-B98D-B7EFE4598504}" destId="{45D8AA2C-BD45-4CF3-B84B-823BCDF7DC09}" srcOrd="7" destOrd="0" presId="urn:microsoft.com/office/officeart/2005/8/layout/radial1"/>
    <dgm:cxn modelId="{B5A15291-2ADD-4F98-BD87-33FC236778FB}" type="presParOf" srcId="{45D8AA2C-BD45-4CF3-B84B-823BCDF7DC09}" destId="{CC92C374-AB9E-4FC9-BCF6-349C0191462B}" srcOrd="0" destOrd="0" presId="urn:microsoft.com/office/officeart/2005/8/layout/radial1"/>
    <dgm:cxn modelId="{D2B50BE5-9420-40E1-A5FE-E0A9DAFEFF57}" type="presParOf" srcId="{5E9945F6-0367-47E7-B98D-B7EFE4598504}" destId="{766F74E3-A699-4C7D-A2AB-8A3958F6F1EA}" srcOrd="8" destOrd="0" presId="urn:microsoft.com/office/officeart/2005/8/layout/radial1"/>
    <dgm:cxn modelId="{FCF3C2DA-9CD5-4BBB-8C38-554C7F5B49A9}" type="presParOf" srcId="{5E9945F6-0367-47E7-B98D-B7EFE4598504}" destId="{8069D516-8773-4D15-A77A-90D717058EF9}" srcOrd="9" destOrd="0" presId="urn:microsoft.com/office/officeart/2005/8/layout/radial1"/>
    <dgm:cxn modelId="{B17F5259-CAD3-4984-B680-429238C2D87A}" type="presParOf" srcId="{8069D516-8773-4D15-A77A-90D717058EF9}" destId="{D2080DA6-C45C-4374-A37E-506AE78EEED6}" srcOrd="0" destOrd="0" presId="urn:microsoft.com/office/officeart/2005/8/layout/radial1"/>
    <dgm:cxn modelId="{81FACF12-AC49-4D27-9C27-7AEA5EB2712B}" type="presParOf" srcId="{5E9945F6-0367-47E7-B98D-B7EFE4598504}" destId="{44FDC763-70C9-4550-BE52-875F65EB101B}" srcOrd="10" destOrd="0" presId="urn:microsoft.com/office/officeart/2005/8/layout/radial1"/>
    <dgm:cxn modelId="{523A5E15-BC68-4742-A3F8-BB6E482D32FC}" type="presParOf" srcId="{5E9945F6-0367-47E7-B98D-B7EFE4598504}" destId="{04A088BC-66D7-42C3-842D-6541096EDF1A}" srcOrd="11" destOrd="0" presId="urn:microsoft.com/office/officeart/2005/8/layout/radial1"/>
    <dgm:cxn modelId="{D8639343-0F3C-4047-B9E6-1D6B30793322}" type="presParOf" srcId="{04A088BC-66D7-42C3-842D-6541096EDF1A}" destId="{5DCFB3DD-ACB0-46C7-A7BE-51D2A8AA146E}" srcOrd="0" destOrd="0" presId="urn:microsoft.com/office/officeart/2005/8/layout/radial1"/>
    <dgm:cxn modelId="{BD0B0157-1C2F-4668-8390-9855C9BF7315}" type="presParOf" srcId="{5E9945F6-0367-47E7-B98D-B7EFE4598504}" destId="{2A1719D5-6242-46DC-B19F-F02BDBCB854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28A0A-0D71-495E-AAB7-1F8D25C6D29A}">
      <dsp:nvSpPr>
        <dsp:cNvPr id="0" name=""/>
        <dsp:cNvSpPr/>
      </dsp:nvSpPr>
      <dsp:spPr>
        <a:xfrm rot="16200000">
          <a:off x="1468437" y="-1468437"/>
          <a:ext cx="3149600" cy="6086475"/>
        </a:xfrm>
        <a:prstGeom prst="round1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cs-CZ" sz="2400" kern="1200" dirty="0">
              <a:latin typeface="Arial" panose="020B0604020202020204" pitchFamily="34" charset="0"/>
              <a:cs typeface="Arial" panose="020B0604020202020204" pitchFamily="34" charset="0"/>
            </a:rPr>
            <a:t>T</a:t>
          </a:r>
          <a:r>
            <a:rPr lang="en-GB" sz="2400" kern="1200" dirty="0">
              <a:latin typeface="Arial" panose="020B0604020202020204" pitchFamily="34" charset="0"/>
              <a:cs typeface="Arial" panose="020B0604020202020204" pitchFamily="34" charset="0"/>
            </a:rPr>
            <a:t>he </a:t>
          </a:r>
          <a:r>
            <a:rPr lang="en-GB" sz="2400" b="0" kern="1200" dirty="0">
              <a:latin typeface="Arial" panose="020B0604020202020204" pitchFamily="34" charset="0"/>
              <a:cs typeface="Arial" panose="020B0604020202020204" pitchFamily="34" charset="0"/>
            </a:rPr>
            <a:t>body</a:t>
          </a:r>
          <a:r>
            <a:rPr lang="en-GB" sz="2400" kern="1200" dirty="0">
              <a:latin typeface="Arial" panose="020B0604020202020204" pitchFamily="34" charset="0"/>
              <a:cs typeface="Arial" panose="020B0604020202020204" pitchFamily="34" charset="0"/>
            </a:rPr>
            <a:t> functions and structures of people, and impairments thereof (</a:t>
          </a:r>
          <a:r>
            <a:rPr lang="en-GB" sz="2400" b="1" kern="1200" dirty="0">
              <a:latin typeface="Arial" panose="020B0604020202020204" pitchFamily="34" charset="0"/>
              <a:cs typeface="Arial" panose="020B0604020202020204" pitchFamily="34" charset="0"/>
            </a:rPr>
            <a:t>functioning at the level of the body</a:t>
          </a:r>
          <a:r>
            <a:rPr lang="en-GB" sz="2400" kern="1200" dirty="0">
              <a:latin typeface="Arial" panose="020B0604020202020204" pitchFamily="34" charset="0"/>
              <a:cs typeface="Arial" panose="020B0604020202020204" pitchFamily="34" charset="0"/>
            </a:rPr>
            <a:t>)</a:t>
          </a:r>
          <a:endParaRPr lang="cs-CZ" sz="2400" kern="1200" dirty="0">
            <a:latin typeface="Arial" panose="020B0604020202020204" pitchFamily="34" charset="0"/>
            <a:cs typeface="Arial" panose="020B0604020202020204" pitchFamily="34" charset="0"/>
          </a:endParaRPr>
        </a:p>
      </dsp:txBody>
      <dsp:txXfrm rot="5400000">
        <a:off x="0" y="0"/>
        <a:ext cx="6086475" cy="2362200"/>
      </dsp:txXfrm>
    </dsp:sp>
    <dsp:sp modelId="{E89333D6-01BB-47C6-9B72-315ED83BC326}">
      <dsp:nvSpPr>
        <dsp:cNvPr id="0" name=""/>
        <dsp:cNvSpPr/>
      </dsp:nvSpPr>
      <dsp:spPr>
        <a:xfrm>
          <a:off x="6086475" y="0"/>
          <a:ext cx="6086475" cy="3149600"/>
        </a:xfrm>
        <a:prstGeom prst="round1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cs-CZ" sz="2400" kern="1200" dirty="0">
              <a:latin typeface="Arial" panose="020B0604020202020204" pitchFamily="34" charset="0"/>
              <a:cs typeface="Arial" panose="020B0604020202020204" pitchFamily="34" charset="0"/>
            </a:rPr>
            <a:t>T</a:t>
          </a:r>
          <a:r>
            <a:rPr lang="en-GB" sz="2400" kern="1200" dirty="0">
              <a:latin typeface="Arial" panose="020B0604020202020204" pitchFamily="34" charset="0"/>
              <a:cs typeface="Arial" panose="020B0604020202020204" pitchFamily="34" charset="0"/>
            </a:rPr>
            <a:t>he participation or involvement of people in all areas of life, and the participation restrictions they experience (</a:t>
          </a:r>
          <a:r>
            <a:rPr lang="en-GB" sz="2400" b="1" kern="1200" dirty="0">
              <a:latin typeface="Arial" panose="020B0604020202020204" pitchFamily="34" charset="0"/>
              <a:cs typeface="Arial" panose="020B0604020202020204" pitchFamily="34" charset="0"/>
            </a:rPr>
            <a:t>functioning of a person as a member of society</a:t>
          </a:r>
          <a:r>
            <a:rPr lang="en-GB" sz="2400" kern="1200" dirty="0">
              <a:latin typeface="Arial" panose="020B0604020202020204" pitchFamily="34" charset="0"/>
              <a:cs typeface="Arial" panose="020B0604020202020204" pitchFamily="34" charset="0"/>
            </a:rPr>
            <a:t>)</a:t>
          </a:r>
          <a:endParaRPr lang="cs-CZ" sz="2400" kern="1200" dirty="0">
            <a:latin typeface="Arial" panose="020B0604020202020204" pitchFamily="34" charset="0"/>
            <a:cs typeface="Arial" panose="020B0604020202020204" pitchFamily="34" charset="0"/>
          </a:endParaRPr>
        </a:p>
      </dsp:txBody>
      <dsp:txXfrm>
        <a:off x="6086475" y="0"/>
        <a:ext cx="6086475" cy="2362200"/>
      </dsp:txXfrm>
    </dsp:sp>
    <dsp:sp modelId="{0CF0E864-0897-4879-B01A-FE0ABC1F9337}">
      <dsp:nvSpPr>
        <dsp:cNvPr id="0" name=""/>
        <dsp:cNvSpPr/>
      </dsp:nvSpPr>
      <dsp:spPr>
        <a:xfrm rot="10800000">
          <a:off x="0" y="3149600"/>
          <a:ext cx="6086475" cy="3149600"/>
        </a:xfrm>
        <a:prstGeom prst="round1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cs-CZ" sz="2400" kern="1200" dirty="0">
              <a:latin typeface="Arial" panose="020B0604020202020204" pitchFamily="34" charset="0"/>
              <a:cs typeface="Arial" panose="020B0604020202020204" pitchFamily="34" charset="0"/>
            </a:rPr>
            <a:t>T</a:t>
          </a:r>
          <a:r>
            <a:rPr lang="en-GB" sz="2400" kern="1200" dirty="0">
              <a:latin typeface="Arial" panose="020B0604020202020204" pitchFamily="34" charset="0"/>
              <a:cs typeface="Arial" panose="020B0604020202020204" pitchFamily="34" charset="0"/>
            </a:rPr>
            <a:t>he activities of people (</a:t>
          </a:r>
          <a:r>
            <a:rPr lang="en-GB" sz="2400" b="1" kern="1200" dirty="0">
              <a:latin typeface="Arial" panose="020B0604020202020204" pitchFamily="34" charset="0"/>
              <a:cs typeface="Arial" panose="020B0604020202020204" pitchFamily="34" charset="0"/>
            </a:rPr>
            <a:t>functioning at the level of the individual</a:t>
          </a:r>
          <a:r>
            <a:rPr lang="en-GB" sz="2400" kern="1200" dirty="0">
              <a:latin typeface="Arial" panose="020B0604020202020204" pitchFamily="34" charset="0"/>
              <a:cs typeface="Arial" panose="020B0604020202020204" pitchFamily="34" charset="0"/>
            </a:rPr>
            <a:t>, impairments – problems in body function and structure such as significant deviation or loss) and the activity limitations they experience</a:t>
          </a:r>
          <a:endParaRPr lang="cs-CZ" sz="2400" kern="1200" dirty="0">
            <a:latin typeface="Arial" panose="020B0604020202020204" pitchFamily="34" charset="0"/>
            <a:cs typeface="Arial" panose="020B0604020202020204" pitchFamily="34" charset="0"/>
          </a:endParaRPr>
        </a:p>
      </dsp:txBody>
      <dsp:txXfrm rot="10800000">
        <a:off x="0" y="3937000"/>
        <a:ext cx="6086475" cy="2362200"/>
      </dsp:txXfrm>
    </dsp:sp>
    <dsp:sp modelId="{91C7813F-F9C9-4353-B1C7-6160EE726298}">
      <dsp:nvSpPr>
        <dsp:cNvPr id="0" name=""/>
        <dsp:cNvSpPr/>
      </dsp:nvSpPr>
      <dsp:spPr>
        <a:xfrm rot="5400000">
          <a:off x="7554912" y="1681162"/>
          <a:ext cx="3149600" cy="6086475"/>
        </a:xfrm>
        <a:prstGeom prst="round1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cs-CZ" sz="2400" kern="1200" dirty="0">
              <a:latin typeface="Arial" panose="020B0604020202020204" pitchFamily="34" charset="0"/>
              <a:cs typeface="Arial" panose="020B0604020202020204" pitchFamily="34" charset="0"/>
            </a:rPr>
            <a:t>T</a:t>
          </a:r>
          <a:r>
            <a:rPr lang="en-GB" sz="2400" kern="1200" dirty="0">
              <a:latin typeface="Arial" panose="020B0604020202020204" pitchFamily="34" charset="0"/>
              <a:cs typeface="Arial" panose="020B0604020202020204" pitchFamily="34" charset="0"/>
            </a:rPr>
            <a:t>he </a:t>
          </a:r>
          <a:r>
            <a:rPr lang="en-GB" sz="2400" b="1" kern="1200" dirty="0">
              <a:latin typeface="Arial" panose="020B0604020202020204" pitchFamily="34" charset="0"/>
              <a:cs typeface="Arial" panose="020B0604020202020204" pitchFamily="34" charset="0"/>
            </a:rPr>
            <a:t>environmental factors </a:t>
          </a:r>
          <a:r>
            <a:rPr lang="en-GB" sz="2400" kern="1200" dirty="0">
              <a:latin typeface="Arial" panose="020B0604020202020204" pitchFamily="34" charset="0"/>
              <a:cs typeface="Arial" panose="020B0604020202020204" pitchFamily="34" charset="0"/>
            </a:rPr>
            <a:t>which affect these experiences (and whether these factors are facilitators or barriers</a:t>
          </a:r>
          <a:endParaRPr lang="cs-CZ" sz="2400" kern="1200" dirty="0">
            <a:latin typeface="Arial" panose="020B0604020202020204" pitchFamily="34" charset="0"/>
            <a:cs typeface="Arial" panose="020B0604020202020204" pitchFamily="34" charset="0"/>
          </a:endParaRPr>
        </a:p>
      </dsp:txBody>
      <dsp:txXfrm rot="-5400000">
        <a:off x="6086475" y="3936999"/>
        <a:ext cx="6086475" cy="2362200"/>
      </dsp:txXfrm>
    </dsp:sp>
    <dsp:sp modelId="{01837774-648C-43D8-A9CD-2102E07614F4}">
      <dsp:nvSpPr>
        <dsp:cNvPr id="0" name=""/>
        <dsp:cNvSpPr/>
      </dsp:nvSpPr>
      <dsp:spPr>
        <a:xfrm>
          <a:off x="2564341" y="2478310"/>
          <a:ext cx="7044267" cy="1342579"/>
        </a:xfrm>
        <a:prstGeom prst="roundRect">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kern="1200" dirty="0">
              <a:latin typeface="Arial" panose="020B0604020202020204" pitchFamily="34" charset="0"/>
              <a:cs typeface="Arial" panose="020B0604020202020204" pitchFamily="34" charset="0"/>
            </a:rPr>
            <a:t>M</a:t>
          </a:r>
          <a:r>
            <a:rPr lang="en-GB" sz="2800" kern="1200" dirty="0" err="1">
              <a:latin typeface="Arial" panose="020B0604020202020204" pitchFamily="34" charset="0"/>
              <a:cs typeface="Arial" panose="020B0604020202020204" pitchFamily="34" charset="0"/>
            </a:rPr>
            <a:t>ulti</a:t>
          </a:r>
          <a:r>
            <a:rPr lang="en-GB" sz="2800" kern="1200" dirty="0">
              <a:latin typeface="Arial" panose="020B0604020202020204" pitchFamily="34" charset="0"/>
              <a:cs typeface="Arial" panose="020B0604020202020204" pitchFamily="34" charset="0"/>
            </a:rPr>
            <a:t>-dimensional concepts of functioning and disability described by the ICF</a:t>
          </a:r>
          <a:r>
            <a:rPr lang="cs-CZ" sz="2800" kern="1200" dirty="0">
              <a:latin typeface="Arial" panose="020B0604020202020204" pitchFamily="34" charset="0"/>
              <a:cs typeface="Arial" panose="020B0604020202020204" pitchFamily="34" charset="0"/>
            </a:rPr>
            <a:t> (2001)</a:t>
          </a:r>
        </a:p>
      </dsp:txBody>
      <dsp:txXfrm>
        <a:off x="2629880" y="2543849"/>
        <a:ext cx="6913189" cy="1211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5D081-4BFC-4063-9FB8-09463ADB846C}">
      <dsp:nvSpPr>
        <dsp:cNvPr id="0" name=""/>
        <dsp:cNvSpPr/>
      </dsp:nvSpPr>
      <dsp:spPr>
        <a:xfrm>
          <a:off x="3199734" y="2354189"/>
          <a:ext cx="1789172" cy="17891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cs-CZ" sz="2200" kern="1200"/>
            <a:t>Participant</a:t>
          </a:r>
        </a:p>
      </dsp:txBody>
      <dsp:txXfrm>
        <a:off x="3461752" y="2616207"/>
        <a:ext cx="1265136" cy="1265136"/>
      </dsp:txXfrm>
    </dsp:sp>
    <dsp:sp modelId="{1874BACC-D7F6-4579-BE9F-D0B00B7B9674}">
      <dsp:nvSpPr>
        <dsp:cNvPr id="0" name=""/>
        <dsp:cNvSpPr/>
      </dsp:nvSpPr>
      <dsp:spPr>
        <a:xfrm rot="16200000">
          <a:off x="3824063" y="2064267"/>
          <a:ext cx="540515" cy="39328"/>
        </a:xfrm>
        <a:custGeom>
          <a:avLst/>
          <a:gdLst/>
          <a:ahLst/>
          <a:cxnLst/>
          <a:rect l="0" t="0" r="0" b="0"/>
          <a:pathLst>
            <a:path>
              <a:moveTo>
                <a:pt x="0" y="19664"/>
              </a:moveTo>
              <a:lnTo>
                <a:pt x="540515" y="1966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080808" y="2070418"/>
        <a:ext cx="27025" cy="27025"/>
      </dsp:txXfrm>
    </dsp:sp>
    <dsp:sp modelId="{DB200ACB-D3E1-4FFF-B55C-A826F47E3034}">
      <dsp:nvSpPr>
        <dsp:cNvPr id="0" name=""/>
        <dsp:cNvSpPr/>
      </dsp:nvSpPr>
      <dsp:spPr>
        <a:xfrm>
          <a:off x="3199734" y="24501"/>
          <a:ext cx="1789172" cy="178917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err="1"/>
            <a:t>Social</a:t>
          </a:r>
          <a:r>
            <a:rPr lang="cs-CZ" sz="1400" kern="1200" dirty="0"/>
            <a:t>: </a:t>
          </a:r>
          <a:r>
            <a:rPr lang="en-GB" sz="1400" kern="1200" dirty="0"/>
            <a:t>Barrier-free social environment, social services</a:t>
          </a:r>
          <a:r>
            <a:rPr lang="cs-CZ" sz="1400" kern="1200" dirty="0"/>
            <a:t> </a:t>
          </a:r>
        </a:p>
      </dsp:txBody>
      <dsp:txXfrm>
        <a:off x="3461752" y="286519"/>
        <a:ext cx="1265136" cy="1265136"/>
      </dsp:txXfrm>
    </dsp:sp>
    <dsp:sp modelId="{B04628CC-C52D-4B58-8384-0D570A60F91D}">
      <dsp:nvSpPr>
        <dsp:cNvPr id="0" name=""/>
        <dsp:cNvSpPr/>
      </dsp:nvSpPr>
      <dsp:spPr>
        <a:xfrm rot="19800000">
          <a:off x="4832847" y="2646689"/>
          <a:ext cx="540515" cy="39328"/>
        </a:xfrm>
        <a:custGeom>
          <a:avLst/>
          <a:gdLst/>
          <a:ahLst/>
          <a:cxnLst/>
          <a:rect l="0" t="0" r="0" b="0"/>
          <a:pathLst>
            <a:path>
              <a:moveTo>
                <a:pt x="0" y="19664"/>
              </a:moveTo>
              <a:lnTo>
                <a:pt x="540515" y="1966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5089592" y="2652840"/>
        <a:ext cx="27025" cy="27025"/>
      </dsp:txXfrm>
    </dsp:sp>
    <dsp:sp modelId="{8E31CE11-3486-4F1C-97C3-42E00AD367A6}">
      <dsp:nvSpPr>
        <dsp:cNvPr id="0" name=""/>
        <dsp:cNvSpPr/>
      </dsp:nvSpPr>
      <dsp:spPr>
        <a:xfrm>
          <a:off x="5217303" y="1189345"/>
          <a:ext cx="1789172" cy="178917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a:t>Pedagogic: </a:t>
          </a:r>
          <a:r>
            <a:rPr lang="en-GB" sz="1400" kern="1200"/>
            <a:t>School integration, distance education, e-learning courses</a:t>
          </a:r>
          <a:endParaRPr lang="cs-CZ" sz="1400" kern="1200"/>
        </a:p>
      </dsp:txBody>
      <dsp:txXfrm>
        <a:off x="5479321" y="1451363"/>
        <a:ext cx="1265136" cy="1265136"/>
      </dsp:txXfrm>
    </dsp:sp>
    <dsp:sp modelId="{09491223-FD67-46E2-9616-B9048802B7A3}">
      <dsp:nvSpPr>
        <dsp:cNvPr id="0" name=""/>
        <dsp:cNvSpPr/>
      </dsp:nvSpPr>
      <dsp:spPr>
        <a:xfrm rot="1800000">
          <a:off x="4832847" y="3811532"/>
          <a:ext cx="540515" cy="39328"/>
        </a:xfrm>
        <a:custGeom>
          <a:avLst/>
          <a:gdLst/>
          <a:ahLst/>
          <a:cxnLst/>
          <a:rect l="0" t="0" r="0" b="0"/>
          <a:pathLst>
            <a:path>
              <a:moveTo>
                <a:pt x="0" y="19664"/>
              </a:moveTo>
              <a:lnTo>
                <a:pt x="540515" y="1966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5089592" y="3817684"/>
        <a:ext cx="27025" cy="27025"/>
      </dsp:txXfrm>
    </dsp:sp>
    <dsp:sp modelId="{A13B672D-59DC-4466-B092-590992FF853D}">
      <dsp:nvSpPr>
        <dsp:cNvPr id="0" name=""/>
        <dsp:cNvSpPr/>
      </dsp:nvSpPr>
      <dsp:spPr>
        <a:xfrm>
          <a:off x="5217303" y="3519033"/>
          <a:ext cx="1789172" cy="17891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dirty="0"/>
            <a:t>Work: </a:t>
          </a:r>
          <a:r>
            <a:rPr lang="en-GB" sz="1400" kern="1200" dirty="0"/>
            <a:t>Open, sheltered and integration employment, work from at home</a:t>
          </a:r>
          <a:r>
            <a:rPr lang="cs-CZ" sz="1400" kern="1200" dirty="0"/>
            <a:t> </a:t>
          </a:r>
        </a:p>
      </dsp:txBody>
      <dsp:txXfrm>
        <a:off x="5479321" y="3781051"/>
        <a:ext cx="1265136" cy="1265136"/>
      </dsp:txXfrm>
    </dsp:sp>
    <dsp:sp modelId="{45D8AA2C-BD45-4CF3-B84B-823BCDF7DC09}">
      <dsp:nvSpPr>
        <dsp:cNvPr id="0" name=""/>
        <dsp:cNvSpPr/>
      </dsp:nvSpPr>
      <dsp:spPr>
        <a:xfrm rot="5400000">
          <a:off x="3824063" y="4393954"/>
          <a:ext cx="540515" cy="39328"/>
        </a:xfrm>
        <a:custGeom>
          <a:avLst/>
          <a:gdLst/>
          <a:ahLst/>
          <a:cxnLst/>
          <a:rect l="0" t="0" r="0" b="0"/>
          <a:pathLst>
            <a:path>
              <a:moveTo>
                <a:pt x="0" y="19664"/>
              </a:moveTo>
              <a:lnTo>
                <a:pt x="540515" y="1966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080808" y="4400106"/>
        <a:ext cx="27025" cy="27025"/>
      </dsp:txXfrm>
    </dsp:sp>
    <dsp:sp modelId="{766F74E3-A699-4C7D-A2AB-8A3958F6F1EA}">
      <dsp:nvSpPr>
        <dsp:cNvPr id="0" name=""/>
        <dsp:cNvSpPr/>
      </dsp:nvSpPr>
      <dsp:spPr>
        <a:xfrm>
          <a:off x="3199734" y="4683876"/>
          <a:ext cx="1789172" cy="178917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a:t>Medical: </a:t>
          </a:r>
          <a:r>
            <a:rPr lang="en-GB" sz="1400" kern="1200"/>
            <a:t>Medicine, physiotherapy, prosthetics</a:t>
          </a:r>
          <a:r>
            <a:rPr lang="cs-CZ" sz="1400" kern="1200"/>
            <a:t> </a:t>
          </a:r>
        </a:p>
      </dsp:txBody>
      <dsp:txXfrm>
        <a:off x="3461752" y="4945894"/>
        <a:ext cx="1265136" cy="1265136"/>
      </dsp:txXfrm>
    </dsp:sp>
    <dsp:sp modelId="{8069D516-8773-4D15-A77A-90D717058EF9}">
      <dsp:nvSpPr>
        <dsp:cNvPr id="0" name=""/>
        <dsp:cNvSpPr/>
      </dsp:nvSpPr>
      <dsp:spPr>
        <a:xfrm rot="9000000">
          <a:off x="2815279" y="3811532"/>
          <a:ext cx="540515" cy="39328"/>
        </a:xfrm>
        <a:custGeom>
          <a:avLst/>
          <a:gdLst/>
          <a:ahLst/>
          <a:cxnLst/>
          <a:rect l="0" t="0" r="0" b="0"/>
          <a:pathLst>
            <a:path>
              <a:moveTo>
                <a:pt x="0" y="19664"/>
              </a:moveTo>
              <a:lnTo>
                <a:pt x="540515" y="1966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3072023" y="3817684"/>
        <a:ext cx="27025" cy="27025"/>
      </dsp:txXfrm>
    </dsp:sp>
    <dsp:sp modelId="{44FDC763-70C9-4550-BE52-875F65EB101B}">
      <dsp:nvSpPr>
        <dsp:cNvPr id="0" name=""/>
        <dsp:cNvSpPr/>
      </dsp:nvSpPr>
      <dsp:spPr>
        <a:xfrm>
          <a:off x="1182166" y="3519033"/>
          <a:ext cx="1789172" cy="178917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a:t>Psychological: </a:t>
          </a:r>
          <a:r>
            <a:rPr lang="en-GB" sz="1400" kern="1200"/>
            <a:t>Family and friends support, psychotherapy</a:t>
          </a:r>
          <a:endParaRPr lang="cs-CZ" sz="1400" kern="1200"/>
        </a:p>
      </dsp:txBody>
      <dsp:txXfrm>
        <a:off x="1444184" y="3781051"/>
        <a:ext cx="1265136" cy="1265136"/>
      </dsp:txXfrm>
    </dsp:sp>
    <dsp:sp modelId="{04A088BC-66D7-42C3-842D-6541096EDF1A}">
      <dsp:nvSpPr>
        <dsp:cNvPr id="0" name=""/>
        <dsp:cNvSpPr/>
      </dsp:nvSpPr>
      <dsp:spPr>
        <a:xfrm rot="12600000">
          <a:off x="2815279" y="2646689"/>
          <a:ext cx="540515" cy="39328"/>
        </a:xfrm>
        <a:custGeom>
          <a:avLst/>
          <a:gdLst/>
          <a:ahLst/>
          <a:cxnLst/>
          <a:rect l="0" t="0" r="0" b="0"/>
          <a:pathLst>
            <a:path>
              <a:moveTo>
                <a:pt x="0" y="19664"/>
              </a:moveTo>
              <a:lnTo>
                <a:pt x="540515" y="1966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3072023" y="2652840"/>
        <a:ext cx="27025" cy="27025"/>
      </dsp:txXfrm>
    </dsp:sp>
    <dsp:sp modelId="{2A1719D5-6242-46DC-B19F-F02BDBCB854D}">
      <dsp:nvSpPr>
        <dsp:cNvPr id="0" name=""/>
        <dsp:cNvSpPr/>
      </dsp:nvSpPr>
      <dsp:spPr>
        <a:xfrm>
          <a:off x="1182166" y="1189345"/>
          <a:ext cx="1789172" cy="178917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a:t>Legal: </a:t>
          </a:r>
          <a:r>
            <a:rPr lang="en-GB" sz="1400" kern="1200"/>
            <a:t>Anti-discrimination measures, legislative support</a:t>
          </a:r>
          <a:endParaRPr lang="cs-CZ" sz="1400" kern="1200"/>
        </a:p>
      </dsp:txBody>
      <dsp:txXfrm>
        <a:off x="1444184" y="1451363"/>
        <a:ext cx="1265136" cy="126513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F07FF2E-5A09-4D8C-96ED-DFF3E38DC2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a:extLst>
              <a:ext uri="{FF2B5EF4-FFF2-40B4-BE49-F238E27FC236}">
                <a16:creationId xmlns:a16="http://schemas.microsoft.com/office/drawing/2014/main" id="{D21C0422-03DB-4C82-8A77-B8C4A8B7E5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9F950-8FF8-47EF-A10C-AE5A1C4B9448}" type="datetimeFigureOut">
              <a:rPr lang="en-GB" smtClean="0"/>
              <a:t>07/07/2023</a:t>
            </a:fld>
            <a:endParaRPr lang="en-GB"/>
          </a:p>
        </p:txBody>
      </p:sp>
      <p:sp>
        <p:nvSpPr>
          <p:cNvPr id="4" name="Zástupný symbol pro zápatí 3">
            <a:extLst>
              <a:ext uri="{FF2B5EF4-FFF2-40B4-BE49-F238E27FC236}">
                <a16:creationId xmlns:a16="http://schemas.microsoft.com/office/drawing/2014/main" id="{22538B0F-5BFF-472E-A772-8EFD85AACF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Zástupný symbol pro číslo snímku 4">
            <a:extLst>
              <a:ext uri="{FF2B5EF4-FFF2-40B4-BE49-F238E27FC236}">
                <a16:creationId xmlns:a16="http://schemas.microsoft.com/office/drawing/2014/main" id="{996576CC-2BF3-46C7-A1F3-FDD4E4876B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2DA8C7-273E-4D2C-860A-24CA4659E124}" type="slidenum">
              <a:rPr lang="en-GB" smtClean="0"/>
              <a:t>‹Nr.›</a:t>
            </a:fld>
            <a:endParaRPr lang="en-GB"/>
          </a:p>
        </p:txBody>
      </p:sp>
    </p:spTree>
    <p:extLst>
      <p:ext uri="{BB962C8B-B14F-4D97-AF65-F5344CB8AC3E}">
        <p14:creationId xmlns:p14="http://schemas.microsoft.com/office/powerpoint/2010/main" val="3004145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2C661-38CA-4B97-BA44-C18F617B1D36}" type="datetimeFigureOut">
              <a:rPr lang="en-GB" smtClean="0"/>
              <a:t>07/07/2023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00C0-D88A-427B-95B4-8A9679D6D829}" type="slidenum">
              <a:rPr lang="en-GB" smtClean="0"/>
              <a:t>‹Nr.›</a:t>
            </a:fld>
            <a:endParaRPr lang="en-GB"/>
          </a:p>
        </p:txBody>
      </p:sp>
    </p:spTree>
    <p:extLst>
      <p:ext uri="{BB962C8B-B14F-4D97-AF65-F5344CB8AC3E}">
        <p14:creationId xmlns:p14="http://schemas.microsoft.com/office/powerpoint/2010/main" val="232470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implypsychology.org/halo-effect.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Find photos of celebrities who have disabilities. Discuss how their disability affects their performance. Discuss the "halo effect" concept</a:t>
            </a:r>
            <a:r>
              <a:rPr lang="cs-CZ" dirty="0"/>
              <a:t>.</a:t>
            </a:r>
          </a:p>
          <a:p>
            <a:endParaRPr lang="cs-CZ" dirty="0"/>
          </a:p>
          <a:p>
            <a:r>
              <a:rPr lang="cs-CZ" dirty="0"/>
              <a:t>Edward </a:t>
            </a:r>
            <a:r>
              <a:rPr lang="cs-CZ" dirty="0" err="1"/>
              <a:t>Thorndike</a:t>
            </a:r>
            <a:r>
              <a:rPr lang="cs-CZ" dirty="0"/>
              <a:t>, early </a:t>
            </a:r>
            <a:r>
              <a:rPr lang="cs-CZ" dirty="0" err="1"/>
              <a:t>behaviorist</a:t>
            </a:r>
            <a:r>
              <a:rPr lang="cs-CZ" dirty="0"/>
              <a:t> </a:t>
            </a:r>
            <a:r>
              <a:rPr lang="cs-CZ" dirty="0" err="1"/>
              <a:t>who</a:t>
            </a:r>
            <a:r>
              <a:rPr lang="cs-CZ" dirty="0"/>
              <a:t> </a:t>
            </a:r>
            <a:r>
              <a:rPr lang="cs-CZ" dirty="0" err="1"/>
              <a:t>delved</a:t>
            </a:r>
            <a:r>
              <a:rPr lang="cs-CZ" dirty="0"/>
              <a:t> </a:t>
            </a:r>
            <a:r>
              <a:rPr lang="cs-CZ" dirty="0" err="1"/>
              <a:t>into</a:t>
            </a:r>
            <a:r>
              <a:rPr lang="cs-CZ" dirty="0"/>
              <a:t> the psychology </a:t>
            </a:r>
            <a:r>
              <a:rPr lang="cs-CZ" dirty="0" err="1"/>
              <a:t>of</a:t>
            </a:r>
            <a:r>
              <a:rPr lang="cs-CZ" dirty="0"/>
              <a:t> learning. </a:t>
            </a:r>
            <a:r>
              <a:rPr lang="cs-CZ" dirty="0" err="1"/>
              <a:t>First</a:t>
            </a:r>
            <a:r>
              <a:rPr lang="cs-CZ" dirty="0"/>
              <a:t> </a:t>
            </a:r>
            <a:r>
              <a:rPr lang="cs-CZ" dirty="0" err="1"/>
              <a:t>recognized</a:t>
            </a:r>
            <a:r>
              <a:rPr lang="cs-CZ" dirty="0"/>
              <a:t> the halo </a:t>
            </a:r>
            <a:r>
              <a:rPr lang="cs-CZ" dirty="0" err="1"/>
              <a:t>effect</a:t>
            </a:r>
            <a:r>
              <a:rPr lang="cs-CZ" dirty="0"/>
              <a:t> (</a:t>
            </a:r>
            <a:r>
              <a:rPr lang="cs-CZ" dirty="0" err="1"/>
              <a:t>tha</a:t>
            </a:r>
            <a:r>
              <a:rPr lang="cs-CZ" dirty="0"/>
              <a:t> halo </a:t>
            </a:r>
            <a:r>
              <a:rPr lang="cs-CZ" dirty="0" err="1"/>
              <a:t>error</a:t>
            </a:r>
            <a:r>
              <a:rPr lang="cs-CZ" dirty="0"/>
              <a:t>) </a:t>
            </a:r>
            <a:r>
              <a:rPr lang="cs-CZ" dirty="0" err="1"/>
              <a:t>with</a:t>
            </a:r>
            <a:r>
              <a:rPr lang="cs-CZ" dirty="0"/>
              <a:t> </a:t>
            </a:r>
            <a:r>
              <a:rPr lang="cs-CZ" dirty="0" err="1"/>
              <a:t>empirical</a:t>
            </a:r>
            <a:r>
              <a:rPr lang="cs-CZ" dirty="0"/>
              <a:t> evidence and </a:t>
            </a:r>
            <a:r>
              <a:rPr lang="cs-CZ" dirty="0" err="1"/>
              <a:t>introduced</a:t>
            </a:r>
            <a:r>
              <a:rPr lang="cs-CZ" dirty="0"/>
              <a:t> the term in 1920 in his </a:t>
            </a:r>
            <a:r>
              <a:rPr lang="cs-CZ" dirty="0" err="1"/>
              <a:t>article</a:t>
            </a:r>
            <a:r>
              <a:rPr lang="cs-CZ" dirty="0"/>
              <a:t> „A </a:t>
            </a:r>
            <a:r>
              <a:rPr lang="cs-CZ" dirty="0" err="1"/>
              <a:t>Constatnt</a:t>
            </a:r>
            <a:r>
              <a:rPr lang="cs-CZ" dirty="0"/>
              <a:t> </a:t>
            </a:r>
            <a:r>
              <a:rPr lang="cs-CZ" dirty="0" err="1"/>
              <a:t>Error</a:t>
            </a:r>
            <a:r>
              <a:rPr lang="cs-CZ" dirty="0"/>
              <a:t> in </a:t>
            </a:r>
            <a:r>
              <a:rPr lang="cs-CZ" dirty="0" err="1"/>
              <a:t>Psychological</a:t>
            </a:r>
            <a:r>
              <a:rPr lang="cs-CZ" dirty="0"/>
              <a:t> </a:t>
            </a:r>
            <a:r>
              <a:rPr lang="cs-CZ" dirty="0" err="1"/>
              <a:t>Ratings</a:t>
            </a:r>
            <a:r>
              <a:rPr lang="cs-CZ" dirty="0"/>
              <a:t>“. </a:t>
            </a:r>
            <a:r>
              <a:rPr lang="cs-CZ" dirty="0" err="1"/>
              <a:t>Thorndike</a:t>
            </a:r>
            <a:r>
              <a:rPr lang="cs-CZ" dirty="0"/>
              <a:t> </a:t>
            </a:r>
            <a:r>
              <a:rPr lang="cs-CZ" dirty="0" err="1"/>
              <a:t>discovered</a:t>
            </a:r>
            <a:r>
              <a:rPr lang="cs-CZ" dirty="0"/>
              <a:t> </a:t>
            </a:r>
            <a:r>
              <a:rPr lang="cs-CZ" dirty="0" err="1"/>
              <a:t>that</a:t>
            </a:r>
            <a:r>
              <a:rPr lang="cs-CZ" dirty="0"/>
              <a:t> a </a:t>
            </a:r>
            <a:r>
              <a:rPr lang="cs-CZ" dirty="0" err="1"/>
              <a:t>person‘s</a:t>
            </a:r>
            <a:r>
              <a:rPr lang="cs-CZ" dirty="0"/>
              <a:t> </a:t>
            </a:r>
            <a:r>
              <a:rPr lang="cs-CZ" dirty="0" err="1"/>
              <a:t>attractiveness</a:t>
            </a:r>
            <a:r>
              <a:rPr lang="cs-CZ" dirty="0"/>
              <a:t> </a:t>
            </a:r>
            <a:r>
              <a:rPr lang="cs-CZ" dirty="0" err="1"/>
              <a:t>signigficantly</a:t>
            </a:r>
            <a:r>
              <a:rPr lang="cs-CZ" dirty="0"/>
              <a:t> </a:t>
            </a:r>
            <a:r>
              <a:rPr lang="cs-CZ" dirty="0" err="1"/>
              <a:t>influended</a:t>
            </a:r>
            <a:r>
              <a:rPr lang="cs-CZ" dirty="0"/>
              <a:t> </a:t>
            </a:r>
            <a:r>
              <a:rPr lang="cs-CZ" dirty="0" err="1"/>
              <a:t>how</a:t>
            </a:r>
            <a:r>
              <a:rPr lang="cs-CZ" dirty="0"/>
              <a:t> </a:t>
            </a:r>
            <a:r>
              <a:rPr lang="cs-CZ" dirty="0" err="1"/>
              <a:t>that</a:t>
            </a:r>
            <a:r>
              <a:rPr lang="cs-CZ" dirty="0"/>
              <a:t> </a:t>
            </a:r>
            <a:r>
              <a:rPr lang="cs-CZ" dirty="0" err="1"/>
              <a:t>person‘s</a:t>
            </a:r>
            <a:r>
              <a:rPr lang="cs-CZ" dirty="0"/>
              <a:t> </a:t>
            </a:r>
            <a:r>
              <a:rPr lang="cs-CZ" dirty="0" err="1"/>
              <a:t>other</a:t>
            </a:r>
            <a:r>
              <a:rPr lang="cs-CZ" dirty="0"/>
              <a:t> </a:t>
            </a:r>
            <a:r>
              <a:rPr lang="cs-CZ" dirty="0" err="1"/>
              <a:t>attributes</a:t>
            </a:r>
            <a:r>
              <a:rPr lang="cs-CZ" dirty="0"/>
              <a:t> </a:t>
            </a:r>
            <a:r>
              <a:rPr lang="cs-CZ" dirty="0" err="1"/>
              <a:t>were</a:t>
            </a:r>
            <a:r>
              <a:rPr lang="cs-CZ" dirty="0"/>
              <a:t> </a:t>
            </a:r>
            <a:r>
              <a:rPr lang="cs-CZ" dirty="0" err="1"/>
              <a:t>assessed</a:t>
            </a:r>
            <a:r>
              <a:rPr lang="cs-CZ" dirty="0"/>
              <a:t>.</a:t>
            </a:r>
          </a:p>
          <a:p>
            <a:endParaRPr lang="cs-CZ" dirty="0"/>
          </a:p>
          <a:p>
            <a:r>
              <a:rPr lang="cs-CZ" dirty="0"/>
              <a:t>The halo </a:t>
            </a:r>
            <a:r>
              <a:rPr lang="cs-CZ" dirty="0" err="1"/>
              <a:t>effect</a:t>
            </a:r>
            <a:r>
              <a:rPr lang="cs-CZ" dirty="0"/>
              <a:t> </a:t>
            </a:r>
            <a:r>
              <a:rPr lang="cs-CZ" dirty="0" err="1"/>
              <a:t>is</a:t>
            </a:r>
            <a:r>
              <a:rPr lang="cs-CZ" dirty="0"/>
              <a:t> a </a:t>
            </a:r>
            <a:r>
              <a:rPr lang="cs-CZ" dirty="0" err="1"/>
              <a:t>cognitive</a:t>
            </a:r>
            <a:r>
              <a:rPr lang="cs-CZ" dirty="0"/>
              <a:t> </a:t>
            </a:r>
            <a:r>
              <a:rPr lang="cs-CZ" dirty="0" err="1"/>
              <a:t>attribution</a:t>
            </a:r>
            <a:r>
              <a:rPr lang="cs-CZ" dirty="0"/>
              <a:t> </a:t>
            </a:r>
            <a:r>
              <a:rPr lang="cs-CZ" dirty="0" err="1"/>
              <a:t>of</a:t>
            </a:r>
            <a:r>
              <a:rPr lang="cs-CZ" dirty="0"/>
              <a:t> </a:t>
            </a:r>
            <a:r>
              <a:rPr lang="cs-CZ" dirty="0" err="1"/>
              <a:t>bias</a:t>
            </a:r>
            <a:r>
              <a:rPr lang="cs-CZ" dirty="0"/>
              <a:t> </a:t>
            </a:r>
            <a:r>
              <a:rPr lang="cs-CZ" dirty="0" err="1"/>
              <a:t>that</a:t>
            </a:r>
            <a:r>
              <a:rPr lang="cs-CZ" dirty="0"/>
              <a:t> </a:t>
            </a:r>
            <a:r>
              <a:rPr lang="cs-CZ" dirty="0" err="1"/>
              <a:t>involves</a:t>
            </a:r>
            <a:r>
              <a:rPr lang="cs-CZ" dirty="0"/>
              <a:t> the </a:t>
            </a:r>
            <a:r>
              <a:rPr lang="cs-CZ" dirty="0" err="1"/>
              <a:t>unfounded</a:t>
            </a:r>
            <a:r>
              <a:rPr lang="cs-CZ" dirty="0"/>
              <a:t> </a:t>
            </a:r>
            <a:r>
              <a:rPr lang="cs-CZ" dirty="0" err="1"/>
              <a:t>application</a:t>
            </a:r>
            <a:r>
              <a:rPr lang="cs-CZ" dirty="0"/>
              <a:t> </a:t>
            </a:r>
            <a:r>
              <a:rPr lang="cs-CZ" dirty="0" err="1"/>
              <a:t>of</a:t>
            </a:r>
            <a:r>
              <a:rPr lang="cs-CZ" dirty="0"/>
              <a:t> </a:t>
            </a:r>
            <a:r>
              <a:rPr lang="cs-CZ" dirty="0" err="1"/>
              <a:t>general</a:t>
            </a:r>
            <a:r>
              <a:rPr lang="cs-CZ" dirty="0"/>
              <a:t> </a:t>
            </a:r>
            <a:r>
              <a:rPr lang="cs-CZ" dirty="0" err="1"/>
              <a:t>judgement</a:t>
            </a:r>
            <a:r>
              <a:rPr lang="cs-CZ" dirty="0"/>
              <a:t> to a </a:t>
            </a:r>
            <a:r>
              <a:rPr lang="cs-CZ" dirty="0" err="1"/>
              <a:t>specific</a:t>
            </a:r>
            <a:r>
              <a:rPr lang="cs-CZ" dirty="0"/>
              <a:t> </a:t>
            </a:r>
            <a:r>
              <a:rPr lang="cs-CZ" dirty="0" err="1"/>
              <a:t>traits</a:t>
            </a:r>
            <a:r>
              <a:rPr lang="cs-CZ" dirty="0"/>
              <a:t>. </a:t>
            </a:r>
            <a:r>
              <a:rPr lang="cs-CZ" dirty="0" err="1"/>
              <a:t>For</a:t>
            </a:r>
            <a:r>
              <a:rPr lang="cs-CZ" dirty="0"/>
              <a:t> </a:t>
            </a:r>
            <a:r>
              <a:rPr lang="cs-CZ" dirty="0" err="1"/>
              <a:t>example</a:t>
            </a:r>
            <a:r>
              <a:rPr lang="cs-CZ" dirty="0"/>
              <a:t>, </a:t>
            </a:r>
            <a:r>
              <a:rPr lang="cs-CZ" dirty="0" err="1"/>
              <a:t>if</a:t>
            </a:r>
            <a:r>
              <a:rPr lang="cs-CZ" dirty="0"/>
              <a:t> </a:t>
            </a:r>
            <a:r>
              <a:rPr lang="cs-CZ" dirty="0" err="1"/>
              <a:t>you</a:t>
            </a:r>
            <a:r>
              <a:rPr lang="cs-CZ" dirty="0"/>
              <a:t> </a:t>
            </a:r>
            <a:r>
              <a:rPr lang="cs-CZ" dirty="0" err="1"/>
              <a:t>perceived</a:t>
            </a:r>
            <a:r>
              <a:rPr lang="cs-CZ" dirty="0"/>
              <a:t> a person to </a:t>
            </a:r>
            <a:r>
              <a:rPr lang="cs-CZ" dirty="0" err="1"/>
              <a:t>be</a:t>
            </a:r>
            <a:r>
              <a:rPr lang="cs-CZ" dirty="0"/>
              <a:t> </a:t>
            </a:r>
            <a:r>
              <a:rPr lang="cs-CZ" dirty="0" err="1"/>
              <a:t>warm</a:t>
            </a:r>
            <a:r>
              <a:rPr lang="cs-CZ" dirty="0"/>
              <a:t> and </a:t>
            </a:r>
            <a:r>
              <a:rPr lang="cs-CZ" dirty="0" err="1"/>
              <a:t>friendly</a:t>
            </a:r>
            <a:r>
              <a:rPr lang="cs-CZ" dirty="0"/>
              <a:t>, </a:t>
            </a:r>
            <a:r>
              <a:rPr lang="cs-CZ" dirty="0" err="1"/>
              <a:t>we</a:t>
            </a:r>
            <a:r>
              <a:rPr lang="cs-CZ" dirty="0"/>
              <a:t> </a:t>
            </a:r>
            <a:r>
              <a:rPr lang="cs-CZ" dirty="0" err="1"/>
              <a:t>will</a:t>
            </a:r>
            <a:r>
              <a:rPr lang="cs-CZ" dirty="0"/>
              <a:t> </a:t>
            </a:r>
            <a:r>
              <a:rPr lang="cs-CZ" dirty="0" err="1"/>
              <a:t>attribute</a:t>
            </a:r>
            <a:r>
              <a:rPr lang="cs-CZ" dirty="0"/>
              <a:t> a </a:t>
            </a:r>
            <a:r>
              <a:rPr lang="cs-CZ" dirty="0" err="1"/>
              <a:t>number</a:t>
            </a:r>
            <a:r>
              <a:rPr lang="cs-CZ" dirty="0"/>
              <a:t> </a:t>
            </a:r>
            <a:r>
              <a:rPr lang="cs-CZ" dirty="0" err="1"/>
              <a:t>of</a:t>
            </a:r>
            <a:r>
              <a:rPr lang="cs-CZ" dirty="0"/>
              <a:t> </a:t>
            </a:r>
            <a:r>
              <a:rPr lang="cs-CZ" dirty="0" err="1"/>
              <a:t>other</a:t>
            </a:r>
            <a:r>
              <a:rPr lang="cs-CZ" dirty="0"/>
              <a:t> </a:t>
            </a:r>
            <a:r>
              <a:rPr lang="cs-CZ" dirty="0" err="1"/>
              <a:t>associated</a:t>
            </a:r>
            <a:r>
              <a:rPr lang="cs-CZ" dirty="0"/>
              <a:t> </a:t>
            </a:r>
            <a:r>
              <a:rPr lang="cs-CZ" dirty="0" err="1"/>
              <a:t>traits</a:t>
            </a:r>
            <a:r>
              <a:rPr lang="cs-CZ" dirty="0"/>
              <a:t> to </a:t>
            </a:r>
            <a:r>
              <a:rPr lang="cs-CZ" dirty="0" err="1"/>
              <a:t>that</a:t>
            </a:r>
            <a:r>
              <a:rPr lang="cs-CZ" dirty="0"/>
              <a:t> person </a:t>
            </a:r>
            <a:r>
              <a:rPr lang="cs-CZ" dirty="0" err="1"/>
              <a:t>without</a:t>
            </a:r>
            <a:r>
              <a:rPr lang="cs-CZ" dirty="0"/>
              <a:t> any </a:t>
            </a:r>
            <a:r>
              <a:rPr lang="cs-CZ" dirty="0" err="1"/>
              <a:t>knowledge</a:t>
            </a:r>
            <a:r>
              <a:rPr lang="cs-CZ" dirty="0"/>
              <a:t> </a:t>
            </a:r>
            <a:r>
              <a:rPr lang="cs-CZ" dirty="0" err="1"/>
              <a:t>that</a:t>
            </a:r>
            <a:r>
              <a:rPr lang="cs-CZ" dirty="0"/>
              <a:t> </a:t>
            </a:r>
            <a:r>
              <a:rPr lang="cs-CZ" dirty="0" err="1"/>
              <a:t>they</a:t>
            </a:r>
            <a:r>
              <a:rPr lang="cs-CZ" dirty="0"/>
              <a:t> are </a:t>
            </a:r>
            <a:r>
              <a:rPr lang="cs-CZ" dirty="0" err="1"/>
              <a:t>true</a:t>
            </a:r>
            <a:r>
              <a:rPr lang="cs-CZ" dirty="0"/>
              <a:t>, such as </a:t>
            </a:r>
            <a:r>
              <a:rPr lang="cs-CZ" dirty="0" err="1"/>
              <a:t>they</a:t>
            </a:r>
            <a:r>
              <a:rPr lang="cs-CZ" dirty="0"/>
              <a:t> are </a:t>
            </a:r>
            <a:r>
              <a:rPr lang="cs-CZ" dirty="0" err="1"/>
              <a:t>generous</a:t>
            </a:r>
            <a:r>
              <a:rPr lang="cs-CZ" dirty="0"/>
              <a:t>. </a:t>
            </a:r>
          </a:p>
          <a:p>
            <a:endParaRPr lang="cs-CZ" dirty="0"/>
          </a:p>
          <a:p>
            <a:r>
              <a:rPr lang="cs-CZ" dirty="0" err="1"/>
              <a:t>According</a:t>
            </a:r>
            <a:r>
              <a:rPr lang="cs-CZ" dirty="0"/>
              <a:t> to the </a:t>
            </a:r>
            <a:r>
              <a:rPr lang="cs-CZ" dirty="0" err="1"/>
              <a:t>psychological</a:t>
            </a:r>
            <a:r>
              <a:rPr lang="cs-CZ" dirty="0"/>
              <a:t> </a:t>
            </a:r>
            <a:r>
              <a:rPr lang="cs-CZ" dirty="0" err="1"/>
              <a:t>concept</a:t>
            </a:r>
            <a:r>
              <a:rPr lang="cs-CZ" dirty="0"/>
              <a:t> the halo </a:t>
            </a:r>
            <a:r>
              <a:rPr lang="cs-CZ" dirty="0" err="1"/>
              <a:t>effect</a:t>
            </a:r>
            <a:r>
              <a:rPr lang="cs-CZ" dirty="0"/>
              <a:t>, </a:t>
            </a:r>
            <a:r>
              <a:rPr lang="cs-CZ" dirty="0" err="1"/>
              <a:t>one</a:t>
            </a:r>
            <a:r>
              <a:rPr lang="cs-CZ" dirty="0"/>
              <a:t> patent </a:t>
            </a:r>
            <a:r>
              <a:rPr lang="cs-CZ" dirty="0" err="1"/>
              <a:t>attribute</a:t>
            </a:r>
            <a:r>
              <a:rPr lang="cs-CZ" dirty="0"/>
              <a:t> </a:t>
            </a:r>
            <a:r>
              <a:rPr lang="cs-CZ" dirty="0" err="1"/>
              <a:t>of</a:t>
            </a:r>
            <a:r>
              <a:rPr lang="cs-CZ" dirty="0"/>
              <a:t> a </a:t>
            </a:r>
            <a:r>
              <a:rPr lang="cs-CZ" dirty="0" err="1"/>
              <a:t>certain</a:t>
            </a:r>
            <a:r>
              <a:rPr lang="cs-CZ" dirty="0"/>
              <a:t> person </a:t>
            </a:r>
            <a:r>
              <a:rPr lang="cs-CZ" dirty="0" err="1"/>
              <a:t>leads</a:t>
            </a:r>
            <a:r>
              <a:rPr lang="cs-CZ" dirty="0"/>
              <a:t> </a:t>
            </a:r>
            <a:r>
              <a:rPr lang="cs-CZ" dirty="0" err="1"/>
              <a:t>an</a:t>
            </a:r>
            <a:r>
              <a:rPr lang="cs-CZ" dirty="0"/>
              <a:t> </a:t>
            </a:r>
            <a:r>
              <a:rPr lang="cs-CZ" dirty="0" err="1"/>
              <a:t>observer</a:t>
            </a:r>
            <a:r>
              <a:rPr lang="cs-CZ" dirty="0"/>
              <a:t> to </a:t>
            </a:r>
            <a:r>
              <a:rPr lang="cs-CZ" dirty="0" err="1"/>
              <a:t>draw</a:t>
            </a:r>
            <a:r>
              <a:rPr lang="cs-CZ" dirty="0"/>
              <a:t> </a:t>
            </a:r>
            <a:r>
              <a:rPr lang="cs-CZ" dirty="0" err="1"/>
              <a:t>generalizing</a:t>
            </a:r>
            <a:r>
              <a:rPr lang="cs-CZ" dirty="0"/>
              <a:t> </a:t>
            </a:r>
            <a:r>
              <a:rPr lang="cs-CZ" dirty="0" err="1"/>
              <a:t>conclusion</a:t>
            </a:r>
            <a:r>
              <a:rPr lang="cs-CZ" dirty="0"/>
              <a:t> </a:t>
            </a:r>
            <a:r>
              <a:rPr lang="cs-CZ" dirty="0" err="1"/>
              <a:t>about</a:t>
            </a:r>
            <a:r>
              <a:rPr lang="cs-CZ" dirty="0"/>
              <a:t> </a:t>
            </a:r>
            <a:r>
              <a:rPr lang="cs-CZ" dirty="0" err="1"/>
              <a:t>that</a:t>
            </a:r>
            <a:r>
              <a:rPr lang="cs-CZ" dirty="0"/>
              <a:t> person (</a:t>
            </a:r>
            <a:r>
              <a:rPr lang="cs-CZ" dirty="0" err="1"/>
              <a:t>Ellis</a:t>
            </a:r>
            <a:r>
              <a:rPr lang="cs-CZ" dirty="0"/>
              <a:t>, 2018). </a:t>
            </a:r>
          </a:p>
          <a:p>
            <a:endParaRPr lang="cs-CZ" dirty="0"/>
          </a:p>
          <a:p>
            <a:r>
              <a:rPr lang="cs-CZ" dirty="0"/>
              <a:t>A single positive </a:t>
            </a:r>
            <a:r>
              <a:rPr lang="cs-CZ" dirty="0" err="1"/>
              <a:t>quality</a:t>
            </a:r>
            <a:r>
              <a:rPr lang="cs-CZ" dirty="0"/>
              <a:t> </a:t>
            </a:r>
            <a:r>
              <a:rPr lang="cs-CZ" dirty="0" err="1"/>
              <a:t>of</a:t>
            </a:r>
            <a:r>
              <a:rPr lang="cs-CZ" dirty="0"/>
              <a:t> a person </a:t>
            </a:r>
            <a:r>
              <a:rPr lang="cs-CZ" dirty="0" err="1"/>
              <a:t>may</a:t>
            </a:r>
            <a:r>
              <a:rPr lang="cs-CZ" dirty="0"/>
              <a:t> </a:t>
            </a:r>
            <a:r>
              <a:rPr lang="cs-CZ" dirty="0" err="1"/>
              <a:t>induce</a:t>
            </a:r>
            <a:r>
              <a:rPr lang="cs-CZ" dirty="0"/>
              <a:t> a positive </a:t>
            </a:r>
            <a:r>
              <a:rPr lang="cs-CZ" dirty="0" err="1"/>
              <a:t>predisposition</a:t>
            </a:r>
            <a:r>
              <a:rPr lang="cs-CZ" dirty="0"/>
              <a:t> </a:t>
            </a:r>
            <a:r>
              <a:rPr lang="cs-CZ" dirty="0" err="1"/>
              <a:t>toward</a:t>
            </a:r>
            <a:r>
              <a:rPr lang="cs-CZ" dirty="0"/>
              <a:t> </a:t>
            </a:r>
            <a:r>
              <a:rPr lang="cs-CZ" dirty="0" err="1"/>
              <a:t>every</a:t>
            </a:r>
            <a:r>
              <a:rPr lang="cs-CZ" dirty="0"/>
              <a:t> </a:t>
            </a:r>
            <a:r>
              <a:rPr lang="cs-CZ" dirty="0" err="1"/>
              <a:t>aspect</a:t>
            </a:r>
            <a:r>
              <a:rPr lang="cs-CZ" dirty="0"/>
              <a:t> </a:t>
            </a:r>
            <a:r>
              <a:rPr lang="cs-CZ" dirty="0" err="1"/>
              <a:t>of</a:t>
            </a:r>
            <a:r>
              <a:rPr lang="cs-CZ" dirty="0"/>
              <a:t> </a:t>
            </a:r>
            <a:r>
              <a:rPr lang="cs-CZ" dirty="0" err="1"/>
              <a:t>that</a:t>
            </a:r>
            <a:r>
              <a:rPr lang="cs-CZ" dirty="0"/>
              <a:t> person </a:t>
            </a:r>
            <a:r>
              <a:rPr lang="cs-CZ" dirty="0" err="1"/>
              <a:t>while</a:t>
            </a:r>
            <a:r>
              <a:rPr lang="cs-CZ" dirty="0"/>
              <a:t> </a:t>
            </a:r>
            <a:r>
              <a:rPr lang="cs-CZ" dirty="0" err="1"/>
              <a:t>one</a:t>
            </a:r>
            <a:r>
              <a:rPr lang="cs-CZ" dirty="0"/>
              <a:t> negative </a:t>
            </a:r>
            <a:r>
              <a:rPr lang="cs-CZ" dirty="0" err="1"/>
              <a:t>attribute</a:t>
            </a:r>
            <a:r>
              <a:rPr lang="cs-CZ" dirty="0"/>
              <a:t> </a:t>
            </a:r>
            <a:r>
              <a:rPr lang="cs-CZ" dirty="0" err="1"/>
              <a:t>of</a:t>
            </a:r>
            <a:r>
              <a:rPr lang="cs-CZ" dirty="0"/>
              <a:t> </a:t>
            </a:r>
            <a:r>
              <a:rPr lang="cs-CZ" dirty="0" err="1"/>
              <a:t>that</a:t>
            </a:r>
            <a:r>
              <a:rPr lang="cs-CZ" dirty="0"/>
              <a:t> person </a:t>
            </a:r>
            <a:r>
              <a:rPr lang="cs-CZ" dirty="0" err="1"/>
              <a:t>may</a:t>
            </a:r>
            <a:r>
              <a:rPr lang="cs-CZ" dirty="0"/>
              <a:t> </a:t>
            </a:r>
            <a:r>
              <a:rPr lang="cs-CZ" dirty="0" err="1"/>
              <a:t>induce</a:t>
            </a:r>
            <a:r>
              <a:rPr lang="cs-CZ" dirty="0"/>
              <a:t> </a:t>
            </a:r>
            <a:r>
              <a:rPr lang="cs-CZ" dirty="0" err="1"/>
              <a:t>an</a:t>
            </a:r>
            <a:r>
              <a:rPr lang="cs-CZ" dirty="0"/>
              <a:t> </a:t>
            </a:r>
            <a:r>
              <a:rPr lang="cs-CZ" dirty="0" err="1"/>
              <a:t>overall</a:t>
            </a:r>
            <a:r>
              <a:rPr lang="cs-CZ" dirty="0"/>
              <a:t> negative </a:t>
            </a:r>
            <a:r>
              <a:rPr lang="cs-CZ" dirty="0" err="1"/>
              <a:t>impression</a:t>
            </a:r>
            <a:r>
              <a:rPr lang="cs-CZ" dirty="0"/>
              <a:t> </a:t>
            </a:r>
            <a:r>
              <a:rPr lang="cs-CZ" dirty="0" err="1"/>
              <a:t>of</a:t>
            </a:r>
            <a:r>
              <a:rPr lang="cs-CZ" dirty="0"/>
              <a:t> </a:t>
            </a:r>
            <a:r>
              <a:rPr lang="cs-CZ" dirty="0" err="1"/>
              <a:t>that</a:t>
            </a:r>
            <a:r>
              <a:rPr lang="cs-CZ" dirty="0"/>
              <a:t> person.</a:t>
            </a:r>
          </a:p>
          <a:p>
            <a:endParaRPr lang="cs-CZ" dirty="0"/>
          </a:p>
          <a:p>
            <a:pPr algn="l"/>
            <a:r>
              <a:rPr lang="cs-CZ" dirty="0"/>
              <a:t>„</a:t>
            </a:r>
            <a:r>
              <a:rPr lang="en-US" b="0" i="0" dirty="0">
                <a:solidFill>
                  <a:srgbClr val="000000"/>
                </a:solidFill>
                <a:effectLst/>
                <a:latin typeface="Georgia" panose="02040502050405020303" pitchFamily="18" charset="0"/>
              </a:rPr>
              <a:t>A more recent study examined residual cues to intelligence in male and female faces while also seeking to control for attractiveness associated with the halo effect (Moore, </a:t>
            </a:r>
            <a:r>
              <a:rPr lang="en-US" b="0" i="0" dirty="0" err="1">
                <a:solidFill>
                  <a:srgbClr val="000000"/>
                </a:solidFill>
                <a:effectLst/>
                <a:latin typeface="Georgia" panose="02040502050405020303" pitchFamily="18" charset="0"/>
              </a:rPr>
              <a:t>Filippou</a:t>
            </a:r>
            <a:r>
              <a:rPr lang="en-US" b="0" i="0" dirty="0">
                <a:solidFill>
                  <a:srgbClr val="000000"/>
                </a:solidFill>
                <a:effectLst/>
                <a:latin typeface="Georgia" panose="02040502050405020303" pitchFamily="18" charset="0"/>
              </a:rPr>
              <a:t> &amp; Perrett, 2011).</a:t>
            </a:r>
          </a:p>
          <a:p>
            <a:pPr algn="l"/>
            <a:r>
              <a:rPr lang="en-US" b="0" i="0" dirty="0">
                <a:solidFill>
                  <a:srgbClr val="000000"/>
                </a:solidFill>
                <a:effectLst/>
                <a:latin typeface="Georgia" panose="02040502050405020303" pitchFamily="18" charset="0"/>
              </a:rPr>
              <a:t>Out of over 300 photos of British college students, pictures of high-intelligence composite faces were created from the photos rated the highest in perceived intelligence, and pictures of low-intelligence composite from the photos rated the lowest in perceived intelligence.</a:t>
            </a:r>
            <a:r>
              <a:rPr lang="cs-CZ" b="0" i="0" dirty="0">
                <a:solidFill>
                  <a:srgbClr val="000000"/>
                </a:solidFill>
                <a:effectLst/>
                <a:latin typeface="Georgia" panose="02040502050405020303" pitchFamily="18" charset="0"/>
              </a:rPr>
              <a:t> </a:t>
            </a:r>
            <a:r>
              <a:rPr lang="en-US" b="0" i="0" dirty="0">
                <a:solidFill>
                  <a:srgbClr val="000000"/>
                </a:solidFill>
                <a:effectLst/>
                <a:latin typeface="Georgia" panose="02040502050405020303" pitchFamily="18" charset="0"/>
              </a:rPr>
              <a:t>Then each group of photos was further divided into male and female faces. The participants of the study, which comprised 92 males and 164 females, were to rate the composite faces for attractiveness and intelligence. For the male composites, the high-perceived intelligence group was rated as notably more attractive than their low-perceived intelligence counter parts.</a:t>
            </a:r>
          </a:p>
          <a:p>
            <a:pPr algn="l"/>
            <a:r>
              <a:rPr lang="en-US" b="0" i="0" dirty="0">
                <a:solidFill>
                  <a:srgbClr val="000000"/>
                </a:solidFill>
                <a:effectLst/>
                <a:latin typeface="Georgia" panose="02040502050405020303" pitchFamily="18" charset="0"/>
              </a:rPr>
              <a:t>Moreover, the attractive male faces were also perceived to be friendlier and funnier by women as well as men. The results seemed to indicate that intelligence might be a crucial component of attractiveness in male faces.</a:t>
            </a:r>
            <a:r>
              <a:rPr lang="cs-CZ" b="0" i="0" dirty="0">
                <a:solidFill>
                  <a:srgbClr val="000000"/>
                </a:solidFill>
                <a:effectLst/>
                <a:latin typeface="Georgia" panose="02040502050405020303" pitchFamily="18" charset="0"/>
              </a:rPr>
              <a:t>“ (</a:t>
            </a:r>
            <a:r>
              <a:rPr lang="en-US" dirty="0">
                <a:hlinkClick r:id="rId3"/>
              </a:rPr>
              <a:t>Halo Effect: Definition and Examples | Simply Psychology</a:t>
            </a:r>
            <a:r>
              <a:rPr lang="cs-CZ" dirty="0"/>
              <a:t>)</a:t>
            </a:r>
            <a:endParaRPr lang="en-US" b="0" i="0" dirty="0">
              <a:solidFill>
                <a:srgbClr val="000000"/>
              </a:solidFill>
              <a:effectLst/>
              <a:latin typeface="Georgia" panose="02040502050405020303" pitchFamily="18" charset="0"/>
            </a:endParaRPr>
          </a:p>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3</a:t>
            </a:fld>
            <a:endParaRPr lang="en-GB"/>
          </a:p>
        </p:txBody>
      </p:sp>
    </p:spTree>
    <p:extLst>
      <p:ext uri="{BB962C8B-B14F-4D97-AF65-F5344CB8AC3E}">
        <p14:creationId xmlns:p14="http://schemas.microsoft.com/office/powerpoint/2010/main" val="47882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farm environment has a beneficial effect on the human psyche due to the meaningful and structured work activity with regular daily/seasonal rhythms and a rapidly visible result of work. It mediates contact with nature, which can be a source of stimuli, interest and joy for individuals. Engaging in various farming activities across different target groups reduces feelings of anger, confusion, depression, tension and fatigue. At the same time, it helps individuals with unique challenges to feel better. These benefits are caused by the outside and physical work when inexperienced people acquire new skills and competencies.</a:t>
            </a:r>
            <a:endParaRPr lang="cs-CZ" sz="1800" dirty="0">
              <a:effectLst/>
              <a:latin typeface="Calibri" panose="020F0502020204030204" pitchFamily="34" charset="0"/>
              <a:ea typeface="Calibri" panose="020F0502020204030204" pitchFamily="34" charset="0"/>
              <a:cs typeface="Arial" panose="020B060402020202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15</a:t>
            </a:fld>
            <a:endParaRPr lang="en-GB"/>
          </a:p>
        </p:txBody>
      </p:sp>
    </p:spTree>
    <p:extLst>
      <p:ext uri="{BB962C8B-B14F-4D97-AF65-F5344CB8AC3E}">
        <p14:creationId xmlns:p14="http://schemas.microsoft.com/office/powerpoint/2010/main" val="315456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16</a:t>
            </a:fld>
            <a:endParaRPr lang="en-GB"/>
          </a:p>
        </p:txBody>
      </p:sp>
    </p:spTree>
    <p:extLst>
      <p:ext uri="{BB962C8B-B14F-4D97-AF65-F5344CB8AC3E}">
        <p14:creationId xmlns:p14="http://schemas.microsoft.com/office/powerpoint/2010/main" val="2257537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17</a:t>
            </a:fld>
            <a:endParaRPr lang="en-GB"/>
          </a:p>
        </p:txBody>
      </p:sp>
    </p:spTree>
    <p:extLst>
      <p:ext uri="{BB962C8B-B14F-4D97-AF65-F5344CB8AC3E}">
        <p14:creationId xmlns:p14="http://schemas.microsoft.com/office/powerpoint/2010/main" val="308614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23</a:t>
            </a:fld>
            <a:endParaRPr lang="en-GB"/>
          </a:p>
        </p:txBody>
      </p:sp>
    </p:spTree>
    <p:extLst>
      <p:ext uri="{BB962C8B-B14F-4D97-AF65-F5344CB8AC3E}">
        <p14:creationId xmlns:p14="http://schemas.microsoft.com/office/powerpoint/2010/main" val="106827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Although social farming looks like a universal medicine for people with anxieties, depressions, limits in social contacts, education, lower motor skills and other life challenges, there are also some</a:t>
            </a:r>
            <a:r>
              <a:rPr lang="en-GB" sz="1800" b="1" dirty="0">
                <a:effectLst/>
                <a:latin typeface="Calibri" panose="020F0502020204030204" pitchFamily="34" charset="0"/>
                <a:ea typeface="Calibri" panose="020F0502020204030204" pitchFamily="34" charset="0"/>
                <a:cs typeface="Arial" panose="020B0604020202020204" pitchFamily="34" charset="0"/>
              </a:rPr>
              <a:t> limitations. </a:t>
            </a:r>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33</a:t>
            </a:fld>
            <a:endParaRPr lang="en-GB"/>
          </a:p>
        </p:txBody>
      </p:sp>
    </p:spTree>
    <p:extLst>
      <p:ext uri="{BB962C8B-B14F-4D97-AF65-F5344CB8AC3E}">
        <p14:creationId xmlns:p14="http://schemas.microsoft.com/office/powerpoint/2010/main" val="177198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Work in groups: Reread Marie's life story and imagine she found a safe place to work and relax on a social farm. Draw a farm plan with all the important elements so that Marie feels good there. Describe the individual components.</a:t>
            </a:r>
            <a:endParaRPr lang="cs-CZ" sz="1800" dirty="0">
              <a:effectLst/>
              <a:latin typeface="Calibri" panose="020F0502020204030204" pitchFamily="34" charset="0"/>
              <a:ea typeface="Times New Roman" panose="02020603050405020304" pitchFamily="18" charset="0"/>
            </a:endParaRPr>
          </a:p>
          <a:p>
            <a:endParaRPr lang="cs-CZ" sz="1800" dirty="0">
              <a:effectLst/>
              <a:latin typeface="Calibri" panose="020F0502020204030204" pitchFamily="34" charset="0"/>
            </a:endParaRPr>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35</a:t>
            </a:fld>
            <a:endParaRPr lang="en-GB"/>
          </a:p>
        </p:txBody>
      </p:sp>
    </p:spTree>
    <p:extLst>
      <p:ext uri="{BB962C8B-B14F-4D97-AF65-F5344CB8AC3E}">
        <p14:creationId xmlns:p14="http://schemas.microsoft.com/office/powerpoint/2010/main" val="302193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Negative </a:t>
            </a:r>
            <a:r>
              <a:rPr lang="cs-CZ" dirty="0" err="1"/>
              <a:t>attitudes</a:t>
            </a:r>
            <a:r>
              <a:rPr lang="cs-CZ" dirty="0"/>
              <a:t> are </a:t>
            </a:r>
            <a:r>
              <a:rPr lang="cs-CZ" dirty="0" err="1"/>
              <a:t>often</a:t>
            </a:r>
            <a:r>
              <a:rPr lang="cs-CZ" dirty="0"/>
              <a:t> </a:t>
            </a:r>
            <a:r>
              <a:rPr lang="cs-CZ" dirty="0" err="1"/>
              <a:t>associated</a:t>
            </a:r>
            <a:r>
              <a:rPr lang="cs-CZ" dirty="0"/>
              <a:t> </a:t>
            </a:r>
            <a:r>
              <a:rPr lang="cs-CZ" dirty="0" err="1"/>
              <a:t>with</a:t>
            </a:r>
            <a:r>
              <a:rPr lang="cs-CZ" dirty="0"/>
              <a:t> </a:t>
            </a:r>
            <a:r>
              <a:rPr lang="cs-CZ" dirty="0" err="1"/>
              <a:t>adverse</a:t>
            </a:r>
            <a:r>
              <a:rPr lang="cs-CZ" dirty="0"/>
              <a:t> </a:t>
            </a:r>
            <a:r>
              <a:rPr lang="cs-CZ" dirty="0" err="1"/>
              <a:t>social</a:t>
            </a:r>
            <a:r>
              <a:rPr lang="cs-CZ" dirty="0"/>
              <a:t> </a:t>
            </a:r>
            <a:r>
              <a:rPr lang="cs-CZ" dirty="0" err="1"/>
              <a:t>reactions</a:t>
            </a:r>
            <a:r>
              <a:rPr lang="cs-CZ" dirty="0"/>
              <a:t>, </a:t>
            </a:r>
            <a:r>
              <a:rPr lang="cs-CZ" dirty="0" err="1"/>
              <a:t>compassion</a:t>
            </a:r>
            <a:r>
              <a:rPr lang="cs-CZ" dirty="0"/>
              <a:t> and </a:t>
            </a:r>
            <a:r>
              <a:rPr lang="cs-CZ" dirty="0" err="1"/>
              <a:t>aversion</a:t>
            </a:r>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4</a:t>
            </a:fld>
            <a:endParaRPr lang="en-GB"/>
          </a:p>
        </p:txBody>
      </p:sp>
    </p:spTree>
    <p:extLst>
      <p:ext uri="{BB962C8B-B14F-4D97-AF65-F5344CB8AC3E}">
        <p14:creationId xmlns:p14="http://schemas.microsoft.com/office/powerpoint/2010/main" val="271589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Negative </a:t>
            </a:r>
            <a:r>
              <a:rPr lang="cs-CZ" dirty="0" err="1"/>
              <a:t>attitudes</a:t>
            </a:r>
            <a:r>
              <a:rPr lang="cs-CZ" dirty="0"/>
              <a:t> are </a:t>
            </a:r>
            <a:r>
              <a:rPr lang="cs-CZ" dirty="0" err="1"/>
              <a:t>often</a:t>
            </a:r>
            <a:r>
              <a:rPr lang="cs-CZ" dirty="0"/>
              <a:t> </a:t>
            </a:r>
            <a:r>
              <a:rPr lang="cs-CZ" dirty="0" err="1"/>
              <a:t>associated</a:t>
            </a:r>
            <a:r>
              <a:rPr lang="cs-CZ" dirty="0"/>
              <a:t> </a:t>
            </a:r>
            <a:r>
              <a:rPr lang="cs-CZ" dirty="0" err="1"/>
              <a:t>with</a:t>
            </a:r>
            <a:r>
              <a:rPr lang="cs-CZ" dirty="0"/>
              <a:t> </a:t>
            </a:r>
            <a:r>
              <a:rPr lang="cs-CZ" dirty="0" err="1"/>
              <a:t>adverse</a:t>
            </a:r>
            <a:r>
              <a:rPr lang="cs-CZ" dirty="0"/>
              <a:t> </a:t>
            </a:r>
            <a:r>
              <a:rPr lang="cs-CZ" dirty="0" err="1"/>
              <a:t>social</a:t>
            </a:r>
            <a:r>
              <a:rPr lang="cs-CZ" dirty="0"/>
              <a:t> </a:t>
            </a:r>
            <a:r>
              <a:rPr lang="cs-CZ" dirty="0" err="1"/>
              <a:t>reactions</a:t>
            </a:r>
            <a:r>
              <a:rPr lang="cs-CZ" dirty="0"/>
              <a:t>, </a:t>
            </a:r>
            <a:r>
              <a:rPr lang="cs-CZ" dirty="0" err="1"/>
              <a:t>compassion</a:t>
            </a:r>
            <a:r>
              <a:rPr lang="cs-CZ" dirty="0"/>
              <a:t> and </a:t>
            </a:r>
            <a:r>
              <a:rPr lang="cs-CZ" dirty="0" err="1"/>
              <a:t>aversion</a:t>
            </a:r>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5</a:t>
            </a:fld>
            <a:endParaRPr lang="en-GB"/>
          </a:p>
        </p:txBody>
      </p:sp>
    </p:spTree>
    <p:extLst>
      <p:ext uri="{BB962C8B-B14F-4D97-AF65-F5344CB8AC3E}">
        <p14:creationId xmlns:p14="http://schemas.microsoft.com/office/powerpoint/2010/main" val="101295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7</a:t>
            </a:fld>
            <a:endParaRPr lang="en-GB"/>
          </a:p>
        </p:txBody>
      </p:sp>
    </p:spTree>
    <p:extLst>
      <p:ext uri="{BB962C8B-B14F-4D97-AF65-F5344CB8AC3E}">
        <p14:creationId xmlns:p14="http://schemas.microsoft.com/office/powerpoint/2010/main" val="112180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8</a:t>
            </a:fld>
            <a:endParaRPr lang="en-GB"/>
          </a:p>
        </p:txBody>
      </p:sp>
    </p:spTree>
    <p:extLst>
      <p:ext uri="{BB962C8B-B14F-4D97-AF65-F5344CB8AC3E}">
        <p14:creationId xmlns:p14="http://schemas.microsoft.com/office/powerpoint/2010/main" val="359626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9</a:t>
            </a:fld>
            <a:endParaRPr lang="en-GB"/>
          </a:p>
        </p:txBody>
      </p:sp>
    </p:spTree>
    <p:extLst>
      <p:ext uri="{BB962C8B-B14F-4D97-AF65-F5344CB8AC3E}">
        <p14:creationId xmlns:p14="http://schemas.microsoft.com/office/powerpoint/2010/main" val="89705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lnSpc>
                <a:spcPct val="107000"/>
              </a:lnSpc>
              <a:spcBef>
                <a:spcPts val="800"/>
              </a:spcBef>
              <a:spcAft>
                <a:spcPts val="6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The ICF lists the following broad domains of functioning which can be affected</a:t>
            </a:r>
            <a:r>
              <a:rPr lang="cs-CZ" sz="1200" dirty="0">
                <a:effectLst/>
                <a:latin typeface="Calibri" panose="020F0502020204030204" pitchFamily="34" charset="0"/>
                <a:ea typeface="Times New Roman" panose="02020603050405020304" pitchFamily="18" charset="0"/>
                <a:cs typeface="Calibri" panose="020F0502020204030204" pitchFamily="34" charset="0"/>
              </a:rPr>
              <a:t> (ICF – International </a:t>
            </a:r>
            <a:r>
              <a:rPr lang="cs-CZ" sz="1200" dirty="0" err="1">
                <a:effectLst/>
                <a:latin typeface="Calibri" panose="020F0502020204030204" pitchFamily="34" charset="0"/>
                <a:ea typeface="Times New Roman" panose="02020603050405020304" pitchFamily="18" charset="0"/>
                <a:cs typeface="Calibri" panose="020F0502020204030204" pitchFamily="34" charset="0"/>
              </a:rPr>
              <a:t>Classification</a:t>
            </a:r>
            <a:r>
              <a:rPr lang="cs-CZ" sz="1200" dirty="0">
                <a:effectLst/>
                <a:latin typeface="Calibri" panose="020F0502020204030204" pitchFamily="34" charset="0"/>
                <a:ea typeface="Times New Roman" panose="02020603050405020304" pitchFamily="18" charset="0"/>
                <a:cs typeface="Calibri" panose="020F0502020204030204" pitchFamily="34" charset="0"/>
              </a:rPr>
              <a:t> </a:t>
            </a:r>
            <a:r>
              <a:rPr lang="cs-CZ" sz="1200" dirty="0" err="1">
                <a:effectLst/>
                <a:latin typeface="Calibri" panose="020F0502020204030204" pitchFamily="34" charset="0"/>
                <a:ea typeface="Times New Roman" panose="02020603050405020304" pitchFamily="18" charset="0"/>
                <a:cs typeface="Calibri" panose="020F0502020204030204" pitchFamily="34" charset="0"/>
              </a:rPr>
              <a:t>of</a:t>
            </a:r>
            <a:r>
              <a:rPr lang="cs-CZ" sz="1200" dirty="0">
                <a:effectLst/>
                <a:latin typeface="Calibri" panose="020F0502020204030204" pitchFamily="34" charset="0"/>
                <a:ea typeface="Times New Roman" panose="02020603050405020304" pitchFamily="18" charset="0"/>
                <a:cs typeface="Calibri" panose="020F0502020204030204" pitchFamily="34" charset="0"/>
              </a:rPr>
              <a:t> </a:t>
            </a:r>
            <a:r>
              <a:rPr lang="cs-CZ" sz="1200" dirty="0" err="1">
                <a:effectLst/>
                <a:latin typeface="Calibri" panose="020F0502020204030204" pitchFamily="34" charset="0"/>
                <a:ea typeface="Times New Roman" panose="02020603050405020304" pitchFamily="18" charset="0"/>
                <a:cs typeface="Calibri" panose="020F0502020204030204" pitchFamily="34" charset="0"/>
              </a:rPr>
              <a:t>Functioning</a:t>
            </a:r>
            <a:r>
              <a:rPr lang="cs-CZ" sz="1200" dirty="0">
                <a:effectLst/>
                <a:latin typeface="Calibri" panose="020F0502020204030204" pitchFamily="34" charset="0"/>
                <a:ea typeface="Times New Roman" panose="02020603050405020304" pitchFamily="18" charset="0"/>
                <a:cs typeface="Calibri" panose="020F0502020204030204" pitchFamily="34" charset="0"/>
              </a:rPr>
              <a:t>, Disability and </a:t>
            </a:r>
            <a:r>
              <a:rPr lang="cs-CZ" sz="1200" dirty="0" err="1">
                <a:effectLst/>
                <a:latin typeface="Calibri" panose="020F0502020204030204" pitchFamily="34" charset="0"/>
                <a:ea typeface="Times New Roman" panose="02020603050405020304" pitchFamily="18" charset="0"/>
                <a:cs typeface="Calibri" panose="020F0502020204030204" pitchFamily="34" charset="0"/>
              </a:rPr>
              <a:t>Health</a:t>
            </a:r>
            <a:r>
              <a:rPr lang="cs-CZ"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a:effectLst/>
                <a:latin typeface="Calibri" panose="020F0502020204030204" pitchFamily="34" charset="0"/>
                <a:ea typeface="Times New Roman" panose="02020603050405020304" pitchFamily="18" charset="0"/>
                <a:cs typeface="Calibri" panose="020F0502020204030204" pitchFamily="34" charset="0"/>
              </a:rPr>
              <a:t>:</a:t>
            </a:r>
            <a:endParaRPr lang="cs-CZ"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Learning and applying knowledge;</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General tasks and demands;</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Communication;</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Mobility;</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Self-care;</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Interpersonal interactions and relationships;</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Community, social and civic life.</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endParaRPr lang="cs-CZ" dirty="0"/>
          </a:p>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10</a:t>
            </a:fld>
            <a:endParaRPr lang="en-GB"/>
          </a:p>
        </p:txBody>
      </p:sp>
    </p:spTree>
    <p:extLst>
      <p:ext uri="{BB962C8B-B14F-4D97-AF65-F5344CB8AC3E}">
        <p14:creationId xmlns:p14="http://schemas.microsoft.com/office/powerpoint/2010/main" val="181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lnSpc>
                <a:spcPct val="107000"/>
              </a:lnSpc>
              <a:spcBef>
                <a:spcPts val="800"/>
              </a:spcBef>
              <a:spcAft>
                <a:spcPts val="6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Every person with a physical disability meets different challenges and needs. Coping with their of  tricky situation is also reflected in their behaviour, which is therefore necessary to understand.</a:t>
            </a:r>
            <a:endParaRPr lang="cs-CZ" sz="1800" dirty="0">
              <a:effectLst/>
              <a:latin typeface="Calibri" panose="020F0502020204030204" pitchFamily="34" charset="0"/>
              <a:ea typeface="Calibri" panose="020F0502020204030204" pitchFamily="34" charset="0"/>
              <a:cs typeface="Arial" panose="020B060402020202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11</a:t>
            </a:fld>
            <a:endParaRPr lang="en-GB"/>
          </a:p>
        </p:txBody>
      </p:sp>
    </p:spTree>
    <p:extLst>
      <p:ext uri="{BB962C8B-B14F-4D97-AF65-F5344CB8AC3E}">
        <p14:creationId xmlns:p14="http://schemas.microsoft.com/office/powerpoint/2010/main" val="246444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Networks</a:t>
            </a:r>
            <a:r>
              <a:rPr lang="cs-CZ" dirty="0"/>
              <a:t> </a:t>
            </a:r>
            <a:r>
              <a:rPr lang="cs-CZ" dirty="0" err="1"/>
              <a:t>of</a:t>
            </a:r>
            <a:r>
              <a:rPr lang="cs-CZ" dirty="0"/>
              <a:t> support, </a:t>
            </a:r>
            <a:r>
              <a:rPr lang="cs-CZ" dirty="0" err="1"/>
              <a:t>principle</a:t>
            </a:r>
            <a:r>
              <a:rPr lang="cs-CZ" dirty="0"/>
              <a:t> </a:t>
            </a:r>
            <a:r>
              <a:rPr lang="cs-CZ" dirty="0" err="1"/>
              <a:t>of</a:t>
            </a:r>
            <a:r>
              <a:rPr lang="cs-CZ" dirty="0"/>
              <a:t> subsidiarity: participant in the centre: (1) </a:t>
            </a:r>
            <a:r>
              <a:rPr lang="cs-CZ" dirty="0" err="1"/>
              <a:t>selfhelp</a:t>
            </a:r>
            <a:r>
              <a:rPr lang="cs-CZ" dirty="0"/>
              <a:t>; (2) </a:t>
            </a:r>
            <a:r>
              <a:rPr lang="cs-CZ" dirty="0" err="1"/>
              <a:t>family</a:t>
            </a:r>
            <a:r>
              <a:rPr lang="cs-CZ" dirty="0"/>
              <a:t>, </a:t>
            </a:r>
            <a:r>
              <a:rPr lang="cs-CZ" dirty="0" err="1"/>
              <a:t>friends</a:t>
            </a:r>
            <a:r>
              <a:rPr lang="cs-CZ" dirty="0"/>
              <a:t>, </a:t>
            </a:r>
            <a:r>
              <a:rPr lang="cs-CZ" dirty="0" err="1"/>
              <a:t>neighbours</a:t>
            </a:r>
            <a:r>
              <a:rPr lang="cs-CZ" dirty="0"/>
              <a:t>; (3) </a:t>
            </a:r>
            <a:r>
              <a:rPr lang="cs-CZ" dirty="0" err="1"/>
              <a:t>general</a:t>
            </a:r>
            <a:r>
              <a:rPr lang="cs-CZ" dirty="0"/>
              <a:t> </a:t>
            </a:r>
            <a:r>
              <a:rPr lang="cs-CZ" dirty="0" err="1"/>
              <a:t>services</a:t>
            </a:r>
            <a:r>
              <a:rPr lang="cs-CZ" dirty="0"/>
              <a:t> and </a:t>
            </a:r>
            <a:r>
              <a:rPr lang="cs-CZ" dirty="0" err="1"/>
              <a:t>community</a:t>
            </a:r>
            <a:r>
              <a:rPr lang="cs-CZ" dirty="0"/>
              <a:t> </a:t>
            </a:r>
            <a:r>
              <a:rPr lang="cs-CZ" dirty="0" err="1"/>
              <a:t>facilities</a:t>
            </a:r>
            <a:r>
              <a:rPr lang="cs-CZ" dirty="0"/>
              <a:t> (4) </a:t>
            </a:r>
            <a:r>
              <a:rPr lang="cs-CZ" dirty="0" err="1"/>
              <a:t>system</a:t>
            </a:r>
            <a:r>
              <a:rPr lang="cs-CZ" dirty="0"/>
              <a:t> </a:t>
            </a:r>
            <a:r>
              <a:rPr lang="cs-CZ" dirty="0" err="1"/>
              <a:t>of</a:t>
            </a:r>
            <a:r>
              <a:rPr lang="cs-CZ" dirty="0"/>
              <a:t> </a:t>
            </a:r>
            <a:r>
              <a:rPr lang="cs-CZ" dirty="0" err="1"/>
              <a:t>formal</a:t>
            </a:r>
            <a:r>
              <a:rPr lang="cs-CZ" dirty="0"/>
              <a:t> </a:t>
            </a:r>
            <a:r>
              <a:rPr lang="cs-CZ" dirty="0" err="1"/>
              <a:t>services</a:t>
            </a:r>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13</a:t>
            </a:fld>
            <a:endParaRPr lang="en-GB"/>
          </a:p>
        </p:txBody>
      </p:sp>
    </p:spTree>
    <p:extLst>
      <p:ext uri="{BB962C8B-B14F-4D97-AF65-F5344CB8AC3E}">
        <p14:creationId xmlns:p14="http://schemas.microsoft.com/office/powerpoint/2010/main" val="3730029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2D9062BB-D0DE-49BA-B901-1B3F43D25F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BE510AF5-4381-40E1-828A-550308ADC354}"/>
              </a:ext>
            </a:extLst>
          </p:cNvPr>
          <p:cNvSpPr>
            <a:spLocks noGrp="1"/>
          </p:cNvSpPr>
          <p:nvPr>
            <p:ph type="ctrTitle" hasCustomPrompt="1"/>
          </p:nvPr>
        </p:nvSpPr>
        <p:spPr>
          <a:xfrm>
            <a:off x="0" y="8442"/>
            <a:ext cx="7527866" cy="4315729"/>
          </a:xfrm>
        </p:spPr>
        <p:txBody>
          <a:bodyPr lIns="648000" tIns="414000" bIns="0" anchor="t" anchorCtr="0">
            <a:noAutofit/>
          </a:bodyPr>
          <a:lstStyle>
            <a:lvl1pPr algn="l">
              <a:lnSpc>
                <a:spcPts val="4400"/>
              </a:lnSpc>
              <a:defRPr sz="3800" cap="all" spc="100" baseline="0">
                <a:solidFill>
                  <a:schemeClr val="bg1"/>
                </a:solidFill>
                <a:latin typeface="Arial" panose="020B0604020202020204" pitchFamily="34" charset="0"/>
                <a:cs typeface="Arial" panose="020B0604020202020204" pitchFamily="34" charset="0"/>
              </a:defRPr>
            </a:lvl1pPr>
          </a:lstStyle>
          <a:p>
            <a:r>
              <a:rPr lang="cs-CZ" dirty="0"/>
              <a:t>Název </a:t>
            </a:r>
            <a:r>
              <a:rPr lang="cs-CZ" dirty="0" err="1"/>
              <a:t>powerpoint</a:t>
            </a:r>
            <a:r>
              <a:rPr lang="cs-CZ" dirty="0"/>
              <a:t> prezentace,</a:t>
            </a:r>
            <a:br>
              <a:rPr lang="cs-CZ" dirty="0"/>
            </a:br>
            <a:r>
              <a:rPr lang="cs-CZ" dirty="0"/>
              <a:t>maximum sedm </a:t>
            </a:r>
            <a:br>
              <a:rPr lang="cs-CZ" dirty="0"/>
            </a:br>
            <a:r>
              <a:rPr lang="cs-CZ" dirty="0"/>
              <a:t>řádek, zarovnáno </a:t>
            </a:r>
            <a:br>
              <a:rPr lang="cs-CZ" dirty="0"/>
            </a:br>
            <a:r>
              <a:rPr lang="cs-CZ" dirty="0"/>
              <a:t>zleva odshora, bez dělení slov cese </a:t>
            </a:r>
            <a:r>
              <a:rPr lang="cs-CZ" dirty="0" err="1"/>
              <a:t>voluptaspero</a:t>
            </a:r>
            <a:endParaRPr lang="en-GB" dirty="0"/>
          </a:p>
        </p:txBody>
      </p:sp>
      <p:sp>
        <p:nvSpPr>
          <p:cNvPr id="11" name="Zástupný symbol pro text 2">
            <a:extLst>
              <a:ext uri="{FF2B5EF4-FFF2-40B4-BE49-F238E27FC236}">
                <a16:creationId xmlns:a16="http://schemas.microsoft.com/office/drawing/2014/main" id="{04670152-C586-428C-B537-432D470546B6}"/>
              </a:ext>
            </a:extLst>
          </p:cNvPr>
          <p:cNvSpPr>
            <a:spLocks noGrp="1"/>
          </p:cNvSpPr>
          <p:nvPr>
            <p:ph type="body" sz="quarter" idx="14" hasCustomPrompt="1"/>
          </p:nvPr>
        </p:nvSpPr>
        <p:spPr>
          <a:xfrm>
            <a:off x="7527866" y="4003489"/>
            <a:ext cx="313184"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5" name="Zástupný symbol pro text 2">
            <a:extLst>
              <a:ext uri="{FF2B5EF4-FFF2-40B4-BE49-F238E27FC236}">
                <a16:creationId xmlns:a16="http://schemas.microsoft.com/office/drawing/2014/main" id="{6D541F0F-B5CE-47C6-B7DC-5839E321DEC8}"/>
              </a:ext>
            </a:extLst>
          </p:cNvPr>
          <p:cNvSpPr>
            <a:spLocks noGrp="1"/>
          </p:cNvSpPr>
          <p:nvPr>
            <p:ph type="body" sz="quarter" idx="16" hasCustomPrompt="1"/>
          </p:nvPr>
        </p:nvSpPr>
        <p:spPr>
          <a:xfrm>
            <a:off x="7871146" y="4003488"/>
            <a:ext cx="313183"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6" name="Zástupný symbol pro text 2">
            <a:extLst>
              <a:ext uri="{FF2B5EF4-FFF2-40B4-BE49-F238E27FC236}">
                <a16:creationId xmlns:a16="http://schemas.microsoft.com/office/drawing/2014/main" id="{A32C3597-F65C-4CDA-9C5D-CD8150A25691}"/>
              </a:ext>
            </a:extLst>
          </p:cNvPr>
          <p:cNvSpPr>
            <a:spLocks noGrp="1"/>
          </p:cNvSpPr>
          <p:nvPr>
            <p:ph type="body" sz="quarter" idx="17" hasCustomPrompt="1"/>
          </p:nvPr>
        </p:nvSpPr>
        <p:spPr>
          <a:xfrm>
            <a:off x="8230211" y="4003490"/>
            <a:ext cx="534334"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2022</a:t>
            </a:r>
          </a:p>
        </p:txBody>
      </p:sp>
      <p:sp>
        <p:nvSpPr>
          <p:cNvPr id="14" name="Zástupný obsah 2">
            <a:extLst>
              <a:ext uri="{FF2B5EF4-FFF2-40B4-BE49-F238E27FC236}">
                <a16:creationId xmlns:a16="http://schemas.microsoft.com/office/drawing/2014/main" id="{B06A4DAD-501F-431C-A501-B58413D23248}"/>
              </a:ext>
            </a:extLst>
          </p:cNvPr>
          <p:cNvSpPr>
            <a:spLocks noGrp="1"/>
          </p:cNvSpPr>
          <p:nvPr>
            <p:ph idx="1" hasCustomPrompt="1"/>
          </p:nvPr>
        </p:nvSpPr>
        <p:spPr>
          <a:xfrm>
            <a:off x="7527866" y="2794475"/>
            <a:ext cx="4664134" cy="698512"/>
          </a:xfrm>
        </p:spPr>
        <p:txBody>
          <a:bodyPr lIns="72000" tIns="0" rIns="180000" bIns="0">
            <a:noAutofit/>
          </a:bodyPr>
          <a:lstStyle>
            <a:lvl1pPr marL="0" indent="0">
              <a:lnSpc>
                <a:spcPts val="1920"/>
              </a:lnSpc>
              <a:spcBef>
                <a:spcPts val="0"/>
              </a:spcBef>
              <a:spcAft>
                <a:spcPts val="200"/>
              </a:spcAft>
              <a:buNone/>
              <a:defRPr lang="cs-CZ" sz="1600" kern="1200" spc="30" baseline="0" dirty="0">
                <a:solidFill>
                  <a:schemeClr val="accent6"/>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ts val="1600"/>
              </a:lnSpc>
              <a:spcBef>
                <a:spcPts val="0"/>
              </a:spcBef>
              <a:spcAft>
                <a:spcPts val="0"/>
              </a:spcAft>
              <a:buClr>
                <a:schemeClr val="accent2"/>
              </a:buClr>
              <a:buSzTx/>
              <a:buFont typeface="Arial" panose="020B0604020202020204" pitchFamily="34" charset="0"/>
              <a:buNone/>
              <a:tabLst/>
              <a:defRPr lang="cs-CZ" sz="1200" kern="1200" dirty="0">
                <a:solidFill>
                  <a:schemeClr val="bg1"/>
                </a:solidFill>
                <a:latin typeface="Arial" panose="020B0604020202020204" pitchFamily="34" charset="0"/>
                <a:ea typeface="+mn-ea"/>
                <a:cs typeface="Arial" panose="020B0604020202020204" pitchFamily="34" charset="0"/>
              </a:defRPr>
            </a:lvl2pPr>
          </a:lstStyle>
          <a:p>
            <a:pPr lvl="0"/>
            <a:r>
              <a:rPr lang="cs-CZ" dirty="0"/>
              <a:t>Ing. Mgr. Bc. Jméno Příjmení, Ph.D.	</a:t>
            </a:r>
          </a:p>
          <a:p>
            <a:pPr lvl="1"/>
            <a:r>
              <a:rPr lang="cs-CZ" dirty="0"/>
              <a:t>Ces </a:t>
            </a:r>
            <a:r>
              <a:rPr lang="cs-CZ" dirty="0" err="1"/>
              <a:t>remoluptat</a:t>
            </a:r>
            <a:r>
              <a:rPr lang="cs-CZ" dirty="0"/>
              <a:t>. Fic </a:t>
            </a:r>
            <a:r>
              <a:rPr lang="cs-CZ" dirty="0" err="1"/>
              <a:t>testrum</a:t>
            </a:r>
            <a:r>
              <a:rPr lang="cs-CZ" dirty="0"/>
              <a:t>, </a:t>
            </a:r>
            <a:r>
              <a:rPr lang="cs-CZ" dirty="0" err="1"/>
              <a:t>culparumque</a:t>
            </a:r>
            <a:r>
              <a:rPr lang="cs-CZ" dirty="0"/>
              <a:t> </a:t>
            </a:r>
            <a:r>
              <a:rPr lang="cs-CZ" dirty="0" err="1"/>
              <a:t>dria</a:t>
            </a:r>
            <a:r>
              <a:rPr lang="cs-CZ" dirty="0"/>
              <a:t> </a:t>
            </a:r>
            <a:r>
              <a:rPr lang="cs-CZ" dirty="0" err="1"/>
              <a:t>plitatur</a:t>
            </a:r>
            <a:endParaRPr lang="cs-CZ" dirty="0"/>
          </a:p>
          <a:p>
            <a:pPr lvl="1"/>
            <a:r>
              <a:rPr lang="cs-CZ" dirty="0" err="1"/>
              <a:t>Ipsuntus</a:t>
            </a:r>
            <a:r>
              <a:rPr lang="cs-CZ" dirty="0"/>
              <a:t>. </a:t>
            </a:r>
            <a:r>
              <a:rPr lang="cs-CZ" dirty="0" err="1"/>
              <a:t>Porrovitatem</a:t>
            </a:r>
            <a:r>
              <a:rPr lang="cs-CZ" dirty="0"/>
              <a:t> </a:t>
            </a:r>
            <a:r>
              <a:rPr lang="cs-CZ" dirty="0" err="1"/>
              <a:t>fugiat</a:t>
            </a:r>
            <a:r>
              <a:rPr lang="cs-CZ" dirty="0"/>
              <a:t> </a:t>
            </a:r>
            <a:r>
              <a:rPr lang="cs-CZ" dirty="0" err="1"/>
              <a:t>odi</a:t>
            </a:r>
            <a:r>
              <a:rPr lang="cs-CZ" dirty="0"/>
              <a:t> </a:t>
            </a:r>
            <a:r>
              <a:rPr lang="cs-CZ" dirty="0" err="1"/>
              <a:t>occum</a:t>
            </a:r>
            <a:r>
              <a:rPr lang="cs-CZ" dirty="0"/>
              <a:t> </a:t>
            </a:r>
            <a:r>
              <a:rPr lang="cs-CZ" dirty="0" err="1"/>
              <a:t>aces</a:t>
            </a:r>
            <a:r>
              <a:rPr lang="cs-CZ" dirty="0"/>
              <a:t> </a:t>
            </a:r>
            <a:r>
              <a:rPr lang="cs-CZ" dirty="0" err="1"/>
              <a:t>aussim</a:t>
            </a:r>
            <a:r>
              <a:rPr lang="cs-CZ" dirty="0"/>
              <a:t>			                     </a:t>
            </a:r>
          </a:p>
          <a:p>
            <a:pPr lvl="1"/>
            <a:endParaRPr lang="cs-CZ" dirty="0"/>
          </a:p>
          <a:p>
            <a:pPr lvl="1"/>
            <a:endParaRPr lang="cs-CZ" dirty="0"/>
          </a:p>
        </p:txBody>
      </p:sp>
      <p:cxnSp>
        <p:nvCxnSpPr>
          <p:cNvPr id="8" name="Přímá spojnice 7">
            <a:extLst>
              <a:ext uri="{FF2B5EF4-FFF2-40B4-BE49-F238E27FC236}">
                <a16:creationId xmlns:a16="http://schemas.microsoft.com/office/drawing/2014/main" id="{66FA774B-88AC-4F8A-95E1-F04EC654DBF6}"/>
              </a:ext>
            </a:extLst>
          </p:cNvPr>
          <p:cNvCxnSpPr/>
          <p:nvPr userDrawn="1"/>
        </p:nvCxnSpPr>
        <p:spPr>
          <a:xfrm>
            <a:off x="7871146" y="4003487"/>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7" name="Přímá spojnice 16">
            <a:extLst>
              <a:ext uri="{FF2B5EF4-FFF2-40B4-BE49-F238E27FC236}">
                <a16:creationId xmlns:a16="http://schemas.microsoft.com/office/drawing/2014/main" id="{B3CFFC30-0420-44B1-8858-7C5A2765B9DF}"/>
              </a:ext>
            </a:extLst>
          </p:cNvPr>
          <p:cNvCxnSpPr/>
          <p:nvPr userDrawn="1"/>
        </p:nvCxnSpPr>
        <p:spPr>
          <a:xfrm>
            <a:off x="8184330" y="4003487"/>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505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ěkujeme">
    <p:spTree>
      <p:nvGrpSpPr>
        <p:cNvPr id="1" name=""/>
        <p:cNvGrpSpPr/>
        <p:nvPr/>
      </p:nvGrpSpPr>
      <p:grpSpPr>
        <a:xfrm>
          <a:off x="0" y="0"/>
          <a:ext cx="0" cy="0"/>
          <a:chOff x="0" y="0"/>
          <a:chExt cx="0" cy="0"/>
        </a:xfrm>
      </p:grpSpPr>
      <p:pic>
        <p:nvPicPr>
          <p:cNvPr id="8" name="Grafický objekt 7">
            <a:extLst>
              <a:ext uri="{FF2B5EF4-FFF2-40B4-BE49-F238E27FC236}">
                <a16:creationId xmlns:a16="http://schemas.microsoft.com/office/drawing/2014/main" id="{9154C7A6-1035-4E50-9F3A-AB608FB80E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1682" y="1998617"/>
            <a:ext cx="8712574" cy="1052639"/>
          </a:xfrm>
        </p:spPr>
        <p:txBody>
          <a:bodyPr lIns="684000"/>
          <a:lstStyle>
            <a:lvl1pPr>
              <a:defRPr sz="3300" cap="all" spc="100" baseline="0">
                <a:solidFill>
                  <a:schemeClr val="bg1"/>
                </a:solidFill>
                <a:latin typeface="Arial" panose="020B0604020202020204" pitchFamily="34" charset="0"/>
                <a:cs typeface="Arial" panose="020B0604020202020204" pitchFamily="34" charset="0"/>
              </a:defRPr>
            </a:lvl1pPr>
          </a:lstStyle>
          <a:p>
            <a:r>
              <a:rPr lang="cs-CZ" dirty="0"/>
              <a:t>Děkujeme za pozornost</a:t>
            </a:r>
            <a:endParaRPr lang="en-GB" dirty="0"/>
          </a:p>
        </p:txBody>
      </p:sp>
      <p:sp>
        <p:nvSpPr>
          <p:cNvPr id="12" name="Zástupný obsah 3">
            <a:extLst>
              <a:ext uri="{FF2B5EF4-FFF2-40B4-BE49-F238E27FC236}">
                <a16:creationId xmlns:a16="http://schemas.microsoft.com/office/drawing/2014/main" id="{F90F6FC8-EB83-457D-B733-07515518D282}"/>
              </a:ext>
            </a:extLst>
          </p:cNvPr>
          <p:cNvSpPr>
            <a:spLocks noGrp="1"/>
          </p:cNvSpPr>
          <p:nvPr>
            <p:ph sz="half" idx="2" hasCustomPrompt="1"/>
          </p:nvPr>
        </p:nvSpPr>
        <p:spPr>
          <a:xfrm>
            <a:off x="562" y="3626757"/>
            <a:ext cx="8713694" cy="1052639"/>
          </a:xfrm>
        </p:spPr>
        <p:txBody>
          <a:bodyPr lIns="648000" tIns="72000"/>
          <a:lstStyle>
            <a:lvl1pPr marL="0" indent="0">
              <a:lnSpc>
                <a:spcPts val="1920"/>
              </a:lnSpc>
              <a:spcBef>
                <a:spcPts val="0"/>
              </a:spcBef>
              <a:buNone/>
              <a:defRPr sz="1600">
                <a:solidFill>
                  <a:schemeClr val="accent6"/>
                </a:solidFill>
                <a:latin typeface="Arial" panose="020B0604020202020204" pitchFamily="34" charset="0"/>
                <a:cs typeface="Arial" panose="020B0604020202020204" pitchFamily="34" charset="0"/>
              </a:defRPr>
            </a:lvl1pPr>
            <a:lvl2pPr marL="0" indent="0">
              <a:lnSpc>
                <a:spcPts val="1440"/>
              </a:lnSpc>
              <a:spcBef>
                <a:spcPts val="200"/>
              </a:spcBef>
              <a:buClr>
                <a:schemeClr val="tx2"/>
              </a:buClr>
              <a:buFontTx/>
              <a:buNone/>
              <a:defRPr sz="1200">
                <a:solidFill>
                  <a:schemeClr val="bg1"/>
                </a:solidFill>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Ing. Mgr. Bc. Jméno Příjmení, Ph.D.</a:t>
            </a:r>
          </a:p>
          <a:p>
            <a:pPr lvl="1"/>
            <a:r>
              <a:rPr lang="cs-CZ" dirty="0"/>
              <a:t>Quis et </a:t>
            </a:r>
            <a:r>
              <a:rPr lang="cs-CZ" dirty="0" err="1"/>
              <a:t>venimin</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br>
              <a:rPr lang="cs-CZ" dirty="0"/>
            </a:br>
            <a:r>
              <a:rPr lang="cs-CZ" dirty="0" err="1"/>
              <a:t>Venimin</a:t>
            </a:r>
            <a:r>
              <a:rPr lang="cs-CZ" dirty="0"/>
              <a:t>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p:txBody>
      </p:sp>
      <p:sp>
        <p:nvSpPr>
          <p:cNvPr id="7" name="Zástupný symbol pro zápatí 4">
            <a:extLst>
              <a:ext uri="{FF2B5EF4-FFF2-40B4-BE49-F238E27FC236}">
                <a16:creationId xmlns:a16="http://schemas.microsoft.com/office/drawing/2014/main" id="{BE4E356F-5034-442E-B93C-F60F420A4B28}"/>
              </a:ext>
            </a:extLst>
          </p:cNvPr>
          <p:cNvSpPr>
            <a:spLocks noGrp="1"/>
          </p:cNvSpPr>
          <p:nvPr>
            <p:ph type="ftr" sz="quarter" idx="11"/>
          </p:nvPr>
        </p:nvSpPr>
        <p:spPr>
          <a:xfrm>
            <a:off x="940750" y="5396847"/>
            <a:ext cx="2495550" cy="279301"/>
          </a:xfrm>
        </p:spPr>
        <p:txBody>
          <a:bodyPr lIns="0" bIns="46800" anchor="ctr" anchorCtr="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a:defRPr/>
            </a:pPr>
            <a:r>
              <a:rPr lang="cs-CZ" dirty="0"/>
              <a:t>+111 123 456 789</a:t>
            </a:r>
            <a:endParaRPr lang="en-GB" baseline="30000" dirty="0"/>
          </a:p>
        </p:txBody>
      </p:sp>
      <p:sp>
        <p:nvSpPr>
          <p:cNvPr id="11" name="Zástupný symbol pro zápatí 4">
            <a:extLst>
              <a:ext uri="{FF2B5EF4-FFF2-40B4-BE49-F238E27FC236}">
                <a16:creationId xmlns:a16="http://schemas.microsoft.com/office/drawing/2014/main" id="{77E28A7D-CAD0-4479-A90D-F79AACD542E8}"/>
              </a:ext>
            </a:extLst>
          </p:cNvPr>
          <p:cNvSpPr txBox="1">
            <a:spLocks/>
          </p:cNvSpPr>
          <p:nvPr userDrawn="1"/>
        </p:nvSpPr>
        <p:spPr>
          <a:xfrm>
            <a:off x="940750" y="6075822"/>
            <a:ext cx="2495549" cy="400802"/>
          </a:xfrm>
          <a:prstGeom prst="rect">
            <a:avLst/>
          </a:prstGeom>
        </p:spPr>
        <p:txBody>
          <a:bodyPr vert="horz" lIns="0" tIns="45720" rIns="0" bIns="46800" rtlCol="0" anchor="ctr"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dirty="0">
                <a:solidFill>
                  <a:schemeClr val="bg1"/>
                </a:solidFill>
              </a:rPr>
              <a:t>www.sofaredu.eu</a:t>
            </a:r>
            <a:endParaRPr lang="en-GB" baseline="30000" dirty="0">
              <a:solidFill>
                <a:schemeClr val="bg1"/>
              </a:solidFill>
            </a:endParaRPr>
          </a:p>
        </p:txBody>
      </p:sp>
      <p:sp>
        <p:nvSpPr>
          <p:cNvPr id="14" name="Zástupný obsah 3">
            <a:extLst>
              <a:ext uri="{FF2B5EF4-FFF2-40B4-BE49-F238E27FC236}">
                <a16:creationId xmlns:a16="http://schemas.microsoft.com/office/drawing/2014/main" id="{369BAC2E-75B1-46B3-BAEB-6B87FE668C5E}"/>
              </a:ext>
            </a:extLst>
          </p:cNvPr>
          <p:cNvSpPr>
            <a:spLocks noGrp="1"/>
          </p:cNvSpPr>
          <p:nvPr>
            <p:ph sz="half" idx="13" hasCustomPrompt="1"/>
          </p:nvPr>
        </p:nvSpPr>
        <p:spPr>
          <a:xfrm>
            <a:off x="942975" y="5676149"/>
            <a:ext cx="2495549" cy="400802"/>
          </a:xfrm>
        </p:spPr>
        <p:txBody>
          <a:bodyPr lIns="0" tIns="7200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cs-CZ" sz="1600" b="0" kern="1200" dirty="0">
                <a:solidFill>
                  <a:schemeClr val="bg1"/>
                </a:solidFill>
                <a:latin typeface="Arial" panose="020B0604020202020204" pitchFamily="34" charset="0"/>
                <a:ea typeface="+mn-ea"/>
                <a:cs typeface="Arial" panose="020B0604020202020204" pitchFamily="34" charset="0"/>
              </a:defRPr>
            </a:lvl1pPr>
            <a:lvl2pPr marL="0" indent="0">
              <a:lnSpc>
                <a:spcPts val="1440"/>
              </a:lnSpc>
              <a:spcBef>
                <a:spcPts val="0"/>
              </a:spcBef>
              <a:buClr>
                <a:schemeClr val="tx2"/>
              </a:buClr>
              <a:buFontTx/>
              <a:buNone/>
              <a:defRPr sz="1200">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jméno</a:t>
            </a:r>
            <a:r>
              <a:rPr lang="cs-CZ" sz="1600" dirty="0">
                <a:latin typeface="Arial" panose="020B0604020202020204" pitchFamily="34" charset="0"/>
                <a:cs typeface="Arial" panose="020B0604020202020204" pitchFamily="34" charset="0"/>
              </a:rPr>
              <a:t>@mail.com</a:t>
            </a:r>
            <a:endParaRPr lang="cs-CZ" dirty="0"/>
          </a:p>
        </p:txBody>
      </p:sp>
    </p:spTree>
    <p:extLst>
      <p:ext uri="{BB962C8B-B14F-4D97-AF65-F5344CB8AC3E}">
        <p14:creationId xmlns:p14="http://schemas.microsoft.com/office/powerpoint/2010/main" val="403447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1A939-9B43-4183-8595-652821B96F57}" type="datetimeFigureOut">
              <a:rPr lang="en-GB" smtClean="0"/>
              <a:t>07/07/2023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3B033A-F7F6-4B23-84C5-4F0819AE971C}" type="slidenum">
              <a:rPr lang="en-GB" smtClean="0"/>
              <a:t>‹Nr.›</a:t>
            </a:fld>
            <a:endParaRPr lang="en-GB"/>
          </a:p>
        </p:txBody>
      </p:sp>
    </p:spTree>
    <p:extLst>
      <p:ext uri="{BB962C8B-B14F-4D97-AF65-F5344CB8AC3E}">
        <p14:creationId xmlns:p14="http://schemas.microsoft.com/office/powerpoint/2010/main" val="2213997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9525" y="6300056"/>
            <a:ext cx="41148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638300"/>
            <a:ext cx="10353675" cy="4538663"/>
          </a:xfrm>
        </p:spPr>
        <p:txBody>
          <a:bodyPr lIns="648000" tIns="0" rIns="0" bIns="0"/>
          <a:lstStyle>
            <a:lvl1pPr marL="0" indent="0">
              <a:lnSpc>
                <a:spcPts val="2760"/>
              </a:lnSpc>
              <a:spcBef>
                <a:spcPts val="0"/>
              </a:spcBef>
              <a:buNone/>
              <a:defRPr lang="cs-CZ" sz="2300" kern="1200" dirty="0">
                <a:solidFill>
                  <a:schemeClr val="accent2"/>
                </a:solidFill>
                <a:latin typeface="Arial" panose="020B0604020202020204" pitchFamily="34" charset="0"/>
                <a:ea typeface="+mn-ea"/>
                <a:cs typeface="Arial" panose="020B0604020202020204" pitchFamily="34" charset="0"/>
              </a:defRPr>
            </a:lvl1pPr>
            <a:lvl2pPr marL="0" marR="0" indent="-180000" algn="l" defTabSz="914400" rtl="0" eaLnBrk="1" fontAlgn="auto" latinLnBrk="0" hangingPunct="1">
              <a:lnSpc>
                <a:spcPts val="1900"/>
              </a:lnSpc>
              <a:spcBef>
                <a:spcPts val="600"/>
              </a:spcBef>
              <a:spcAft>
                <a:spcPts val="0"/>
              </a:spcAft>
              <a:buClr>
                <a:schemeClr val="accent2"/>
              </a:buClr>
              <a:buSzTx/>
              <a:buFont typeface="Arial" panose="020B0604020202020204" pitchFamily="34" charset="0"/>
              <a:buChar char="•"/>
              <a:tabLst/>
              <a:defRPr lang="cs-CZ" sz="1700" kern="1200" dirty="0">
                <a:solidFill>
                  <a:schemeClr val="tx2"/>
                </a:solidFill>
                <a:latin typeface="Arial" panose="020B0604020202020204" pitchFamily="34" charset="0"/>
                <a:ea typeface="+mn-ea"/>
                <a:cs typeface="Arial" panose="020B0604020202020204" pitchFamily="34" charset="0"/>
              </a:defRPr>
            </a:lvl2pPr>
          </a:lstStyle>
          <a:p>
            <a:pPr lvl="0"/>
            <a:r>
              <a:rPr lang="cs-CZ" dirty="0"/>
              <a:t>Kapitola 1 								                    </a:t>
            </a:r>
          </a:p>
          <a:p>
            <a:pPr lvl="1"/>
            <a:r>
              <a:rPr lang="cs-CZ" dirty="0"/>
              <a:t>Quis et </a:t>
            </a:r>
            <a:r>
              <a:rPr lang="cs-CZ" dirty="0" err="1"/>
              <a:t>venim</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2</a:t>
            </a:r>
          </a:p>
          <a:p>
            <a:pPr lvl="1"/>
            <a:r>
              <a:rPr lang="cs-CZ" dirty="0"/>
              <a:t>Quis et </a:t>
            </a:r>
            <a:r>
              <a:rPr lang="cs-CZ" dirty="0" err="1"/>
              <a:t>venim</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3</a:t>
            </a:r>
          </a:p>
          <a:p>
            <a:pPr lvl="1"/>
            <a:endParaRPr lang="cs-CZ" dirty="0"/>
          </a:p>
          <a:p>
            <a:pPr lvl="1"/>
            <a:endParaRPr lang="cs-CZ" dirty="0"/>
          </a:p>
          <a:p>
            <a:pPr lvl="0"/>
            <a:r>
              <a:rPr lang="cs-CZ" dirty="0"/>
              <a:t>Kapitola 2</a:t>
            </a:r>
          </a:p>
          <a:p>
            <a:pPr lvl="1"/>
            <a:r>
              <a:rPr lang="cs-CZ" dirty="0" err="1"/>
              <a:t>Quis</a:t>
            </a:r>
            <a:r>
              <a:rPr lang="cs-CZ" dirty="0"/>
              <a:t> et </a:t>
            </a:r>
            <a:r>
              <a:rPr lang="cs-CZ" dirty="0" err="1"/>
              <a:t>venim</a:t>
            </a:r>
            <a:r>
              <a:rPr lang="cs-CZ" dirty="0"/>
              <a:t> </a:t>
            </a:r>
            <a:r>
              <a:rPr lang="cs-CZ" dirty="0" err="1"/>
              <a:t>numquam</a:t>
            </a:r>
            <a:r>
              <a:rPr lang="cs-CZ" dirty="0"/>
              <a:t>				               		                                    6</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9525" y="681037"/>
            <a:ext cx="10506075" cy="804863"/>
          </a:xfrm>
        </p:spPr>
        <p:txBody>
          <a:bodyPr lIns="648000">
            <a:noAutofit/>
          </a:bodyPr>
          <a:lstStyle>
            <a:lvl1pPr>
              <a:lnSpc>
                <a:spcPts val="3400"/>
              </a:lnSpc>
              <a:defRPr sz="3300" cap="all" baseline="0">
                <a:solidFill>
                  <a:schemeClr val="accent1"/>
                </a:solidFill>
                <a:latin typeface="Arial" panose="020B0604020202020204" pitchFamily="34" charset="0"/>
                <a:cs typeface="Arial" panose="020B0604020202020204" pitchFamily="34" charset="0"/>
              </a:defRPr>
            </a:lvl1pPr>
          </a:lstStyle>
          <a:p>
            <a:r>
              <a:rPr lang="cs-CZ" dirty="0"/>
              <a:t>obsah</a:t>
            </a:r>
            <a:endParaRPr lang="en-GB" dirty="0"/>
          </a:p>
        </p:txBody>
      </p:sp>
    </p:spTree>
    <p:extLst>
      <p:ext uri="{BB962C8B-B14F-4D97-AF65-F5344CB8AC3E}">
        <p14:creationId xmlns:p14="http://schemas.microsoft.com/office/powerpoint/2010/main" val="303718950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ázev a podtitul kapitoly">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4FA081AB-FA45-450F-8EF8-0A659E288D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1"/>
            <a:ext cx="12191999" cy="6857999"/>
          </a:xfrm>
          <a:prstGeom prst="rect">
            <a:avLst/>
          </a:prstGeom>
        </p:spPr>
      </p:pic>
      <p:sp>
        <p:nvSpPr>
          <p:cNvPr id="5" name="Zástupný obsah 3">
            <a:extLst>
              <a:ext uri="{FF2B5EF4-FFF2-40B4-BE49-F238E27FC236}">
                <a16:creationId xmlns:a16="http://schemas.microsoft.com/office/drawing/2014/main" id="{BAC84FFF-E2DC-4583-9616-9A8CA883E47B}"/>
              </a:ext>
            </a:extLst>
          </p:cNvPr>
          <p:cNvSpPr>
            <a:spLocks noGrp="1"/>
          </p:cNvSpPr>
          <p:nvPr>
            <p:ph sz="half" idx="2" hasCustomPrompt="1"/>
          </p:nvPr>
        </p:nvSpPr>
        <p:spPr>
          <a:xfrm>
            <a:off x="1" y="809625"/>
            <a:ext cx="7715249" cy="3467100"/>
          </a:xfrm>
        </p:spPr>
        <p:txBody>
          <a:bodyPr lIns="648000" tIns="72000">
            <a:noAutofit/>
          </a:bodyPr>
          <a:lstStyle>
            <a:lvl1pPr marL="0" indent="0">
              <a:lnSpc>
                <a:spcPts val="3400"/>
              </a:lnSpc>
              <a:spcBef>
                <a:spcPts val="0"/>
              </a:spcBef>
              <a:buNone/>
              <a:defRPr sz="3300" cap="all" baseline="0">
                <a:solidFill>
                  <a:schemeClr val="accent1"/>
                </a:solidFill>
                <a:latin typeface="Arial" panose="020B0604020202020204" pitchFamily="34" charset="0"/>
                <a:cs typeface="Arial" panose="020B0604020202020204" pitchFamily="34" charset="0"/>
              </a:defRPr>
            </a:lvl1pPr>
            <a:lvl2pPr marL="0" indent="0">
              <a:lnSpc>
                <a:spcPts val="3400"/>
              </a:lnSpc>
              <a:spcBef>
                <a:spcPts val="3400"/>
              </a:spcBef>
              <a:buClr>
                <a:schemeClr val="tx2"/>
              </a:buClr>
              <a:buFontTx/>
              <a:buNone/>
              <a:defRPr sz="3300">
                <a:solidFill>
                  <a:schemeClr val="accent2"/>
                </a:solidFill>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Název kapitoly </a:t>
            </a:r>
            <a:r>
              <a:rPr lang="cs-CZ" dirty="0" err="1"/>
              <a:t>faci</a:t>
            </a:r>
            <a:br>
              <a:rPr lang="cs-CZ" dirty="0"/>
            </a:br>
            <a:r>
              <a:rPr lang="cs-CZ" dirty="0" err="1"/>
              <a:t>cuptatiaes</a:t>
            </a:r>
            <a:r>
              <a:rPr lang="cs-CZ" dirty="0"/>
              <a:t> sum </a:t>
            </a:r>
            <a:r>
              <a:rPr lang="cs-CZ" dirty="0" err="1"/>
              <a:t>velignam</a:t>
            </a:r>
            <a:r>
              <a:rPr lang="cs-CZ" dirty="0"/>
              <a:t> , </a:t>
            </a:r>
            <a:r>
              <a:rPr lang="cs-CZ" dirty="0" err="1"/>
              <a:t>quam</a:t>
            </a:r>
            <a:r>
              <a:rPr lang="cs-CZ" dirty="0"/>
              <a:t>, </a:t>
            </a:r>
            <a:r>
              <a:rPr lang="cs-CZ" dirty="0" err="1"/>
              <a:t>occuturem</a:t>
            </a:r>
            <a:r>
              <a:rPr lang="cs-CZ" dirty="0"/>
              <a:t>. Ed qui cese </a:t>
            </a:r>
            <a:r>
              <a:rPr lang="cs-CZ" dirty="0" err="1"/>
              <a:t>voluptaspero</a:t>
            </a:r>
            <a:r>
              <a:rPr lang="cs-CZ" dirty="0"/>
              <a:t> </a:t>
            </a:r>
            <a:r>
              <a:rPr lang="cs-CZ" dirty="0" err="1"/>
              <a:t>ovitaquaspiet</a:t>
            </a:r>
            <a:r>
              <a:rPr lang="cs-CZ" dirty="0"/>
              <a:t> </a:t>
            </a:r>
            <a:r>
              <a:rPr lang="cs-CZ" dirty="0" err="1"/>
              <a:t>derumetur</a:t>
            </a:r>
            <a:endParaRPr lang="cs-CZ" dirty="0"/>
          </a:p>
          <a:p>
            <a:pPr lvl="1"/>
            <a:r>
              <a:rPr lang="cs-CZ" dirty="0"/>
              <a:t>Podtitul kapitoly </a:t>
            </a:r>
            <a:r>
              <a:rPr lang="cs-CZ" dirty="0" err="1"/>
              <a:t>faci</a:t>
            </a:r>
            <a:r>
              <a:rPr lang="cs-CZ" dirty="0"/>
              <a:t> </a:t>
            </a:r>
            <a:r>
              <a:rPr lang="cs-CZ" dirty="0" err="1"/>
              <a:t>cuptatiaes</a:t>
            </a:r>
            <a:r>
              <a:rPr lang="cs-CZ" dirty="0"/>
              <a:t> sum</a:t>
            </a:r>
            <a:br>
              <a:rPr lang="cs-CZ" dirty="0"/>
            </a:br>
            <a:r>
              <a:rPr lang="cs-CZ" dirty="0"/>
              <a:t>Ovitaquaspiet </a:t>
            </a:r>
            <a:r>
              <a:rPr lang="cs-CZ" dirty="0" err="1"/>
              <a:t>derumetur</a:t>
            </a:r>
            <a:endParaRPr lang="cs-CZ" dirty="0"/>
          </a:p>
        </p:txBody>
      </p:sp>
    </p:spTree>
    <p:extLst>
      <p:ext uri="{BB962C8B-B14F-4D97-AF65-F5344CB8AC3E}">
        <p14:creationId xmlns:p14="http://schemas.microsoft.com/office/powerpoint/2010/main" val="10834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959798" cy="1022351"/>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a:t>
            </a:r>
            <a:br>
              <a:rPr lang="cs-CZ" dirty="0"/>
            </a:br>
            <a:r>
              <a:rPr lang="cs-CZ" dirty="0"/>
              <a:t>doleva, bez dělení slov</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801081"/>
            <a:ext cx="5368925" cy="703994"/>
          </a:xfrm>
        </p:spPr>
        <p:txBody>
          <a:bodyPr lIns="0" anchor="t" anchorCtr="0">
            <a:noAutofit/>
          </a:bodyPr>
          <a:lstStyle>
            <a:lvl1pPr marL="0" indent="0">
              <a:lnSpc>
                <a:spcPts val="2500"/>
              </a:lnSpc>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1000"/>
              </a:spcBef>
              <a:buClr>
                <a:schemeClr val="accent1"/>
              </a:buClr>
              <a:defRPr sz="1500">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5" name="Zástupný text 4">
            <a:extLst>
              <a:ext uri="{FF2B5EF4-FFF2-40B4-BE49-F238E27FC236}">
                <a16:creationId xmlns:a16="http://schemas.microsoft.com/office/drawing/2014/main" id="{1BCEAD2E-F707-43D2-8D8F-E58D870FC888}"/>
              </a:ext>
            </a:extLst>
          </p:cNvPr>
          <p:cNvSpPr>
            <a:spLocks noGrp="1"/>
          </p:cNvSpPr>
          <p:nvPr>
            <p:ph type="body" sz="quarter" idx="3" hasCustomPrompt="1"/>
          </p:nvPr>
        </p:nvSpPr>
        <p:spPr>
          <a:xfrm>
            <a:off x="6238873" y="1801079"/>
            <a:ext cx="5368925" cy="703995"/>
          </a:xfrm>
        </p:spPr>
        <p:txBody>
          <a:bodyPr lIns="90000" anchor="t" anchorCtr="0">
            <a:noAutofit/>
          </a:bodyPr>
          <a:lstStyle>
            <a:lvl1pPr marL="0" indent="0">
              <a:buNone/>
              <a:defRPr lang="cs-CZ" sz="22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dirty="0"/>
          </a:p>
        </p:txBody>
      </p:sp>
      <p:sp>
        <p:nvSpPr>
          <p:cNvPr id="12" name="Zástupný obsah 3">
            <a:extLst>
              <a:ext uri="{FF2B5EF4-FFF2-40B4-BE49-F238E27FC236}">
                <a16:creationId xmlns:a16="http://schemas.microsoft.com/office/drawing/2014/main" id="{4592D0E3-54C9-4D4A-A57D-3C81EFF49AB3}"/>
              </a:ext>
            </a:extLst>
          </p:cNvPr>
          <p:cNvSpPr>
            <a:spLocks noGrp="1"/>
          </p:cNvSpPr>
          <p:nvPr>
            <p:ph sz="half" idx="13" hasCustomPrompt="1"/>
          </p:nvPr>
        </p:nvSpPr>
        <p:spPr>
          <a:xfrm>
            <a:off x="6238874" y="2505074"/>
            <a:ext cx="5368923" cy="3684588"/>
          </a:xfrm>
        </p:spPr>
        <p:txBody>
          <a:bodyPr lIns="9000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1000"/>
              </a:spcBef>
              <a:buClr>
                <a:schemeClr val="accent1"/>
              </a:buClr>
              <a:defRPr sz="1500">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Tree>
    <p:extLst>
      <p:ext uri="{BB962C8B-B14F-4D97-AF65-F5344CB8AC3E}">
        <p14:creationId xmlns:p14="http://schemas.microsoft.com/office/powerpoint/2010/main" val="229254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raf">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726738"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zarovnán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781175"/>
            <a:ext cx="5368925" cy="72390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6315074" y="1781175"/>
            <a:ext cx="5248276" cy="2571750"/>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900" indent="-342900">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900" indent="-342900">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400" rtl="0" eaLnBrk="1" latinLnBrk="0" hangingPunct="1">
              <a:lnSpc>
                <a:spcPts val="2400"/>
              </a:lnSpc>
              <a:spcBef>
                <a:spcPts val="500"/>
              </a:spcBef>
              <a:buFont typeface="Arial" panose="020B0604020202020204" pitchFamily="34" charset="0"/>
              <a:buNone/>
            </a:pPr>
            <a:r>
              <a:rPr lang="cs-CZ"/>
              <a:t>Po kliknutí můžete upravovat styly textu v předloze.</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315074" y="4412316"/>
            <a:ext cx="5248276" cy="885600"/>
          </a:xfrm>
        </p:spPr>
        <p:txBody>
          <a:bodyPr lIns="90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br>
              <a:rPr lang="cs-CZ" dirty="0"/>
            </a:br>
            <a:r>
              <a:rPr lang="cs-CZ" dirty="0"/>
              <a:t>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Tree>
    <p:extLst>
      <p:ext uri="{BB962C8B-B14F-4D97-AF65-F5344CB8AC3E}">
        <p14:creationId xmlns:p14="http://schemas.microsoft.com/office/powerpoint/2010/main" val="271432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tabulka/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726738"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zarovnán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762125"/>
            <a:ext cx="5368925"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6315074" y="1762125"/>
            <a:ext cx="5248276"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900" indent="-342900">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900" indent="-342900">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400" rtl="0" eaLnBrk="1" latinLnBrk="0" hangingPunct="1">
              <a:lnSpc>
                <a:spcPts val="2400"/>
              </a:lnSpc>
              <a:spcBef>
                <a:spcPts val="500"/>
              </a:spcBef>
              <a:buFont typeface="Arial" panose="020B0604020202020204" pitchFamily="34" charset="0"/>
              <a:buNone/>
            </a:pPr>
            <a:r>
              <a:rPr lang="cs-CZ"/>
              <a:t>Po kliknutí můžete upravovat styly textu v předloze.</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de-DE" dirty="0"/>
              <a:t>People </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295724" y="5400675"/>
            <a:ext cx="5248276"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br>
              <a:rPr lang="cs-CZ" dirty="0"/>
            </a:br>
            <a:r>
              <a:rPr lang="cs-CZ" dirty="0"/>
              <a:t>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Tree>
    <p:extLst>
      <p:ext uri="{BB962C8B-B14F-4D97-AF65-F5344CB8AC3E}">
        <p14:creationId xmlns:p14="http://schemas.microsoft.com/office/powerpoint/2010/main" val="1017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lká tabulka">
    <p:spTree>
      <p:nvGrpSpPr>
        <p:cNvPr id="1" name=""/>
        <p:cNvGrpSpPr/>
        <p:nvPr/>
      </p:nvGrpSpPr>
      <p:grpSpPr>
        <a:xfrm>
          <a:off x="0" y="0"/>
          <a:ext cx="0" cy="0"/>
          <a:chOff x="0" y="0"/>
          <a:chExt cx="0" cy="0"/>
        </a:xfrm>
      </p:grpSpPr>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lvl1pPr>
              <a:defRPr>
                <a:solidFill>
                  <a:schemeClr val="accent1"/>
                </a:solidFill>
              </a:defRPr>
            </a:lvl1pPr>
          </a:lstStyle>
          <a:p>
            <a:fld id="{AC30E85F-03A9-4DC3-A879-6F4150C88507}" type="slidenum">
              <a:rPr lang="en-GB" smtClean="0"/>
              <a:pPr/>
              <a:t>‹Nr.›</a:t>
            </a:fld>
            <a:endParaRPr lang="en-GB" dirty="0"/>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48000" y="5438775"/>
            <a:ext cx="10934701" cy="304194"/>
          </a:xfrm>
        </p:spPr>
        <p:txBody>
          <a:bodyPr lIns="0" tIns="46800" rIns="0" bIns="0">
            <a:norm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zarovnána doleva. </a:t>
            </a:r>
            <a:r>
              <a:rPr lang="cs-CZ" dirty="0" err="1"/>
              <a:t>Eque</a:t>
            </a:r>
            <a:r>
              <a:rPr lang="cs-CZ" dirty="0"/>
              <a:t> </a:t>
            </a:r>
            <a:r>
              <a:rPr lang="cs-CZ" dirty="0" err="1"/>
              <a:t>quunt</a:t>
            </a:r>
            <a:r>
              <a:rPr lang="cs-CZ" dirty="0"/>
              <a:t>. 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
        <p:nvSpPr>
          <p:cNvPr id="10" name="Zástupný obsah 11">
            <a:extLst>
              <a:ext uri="{FF2B5EF4-FFF2-40B4-BE49-F238E27FC236}">
                <a16:creationId xmlns:a16="http://schemas.microsoft.com/office/drawing/2014/main" id="{CA356CCC-F898-4B43-8EA0-2C9FD3059818}"/>
              </a:ext>
            </a:extLst>
          </p:cNvPr>
          <p:cNvSpPr>
            <a:spLocks noGrp="1"/>
          </p:cNvSpPr>
          <p:nvPr>
            <p:ph sz="quarter" idx="4"/>
          </p:nvPr>
        </p:nvSpPr>
        <p:spPr>
          <a:xfrm>
            <a:off x="648000" y="1876425"/>
            <a:ext cx="10934701" cy="3418337"/>
          </a:xfrm>
        </p:spPr>
        <p:txBody>
          <a:bodyPr/>
          <a:lstStyle>
            <a:lvl1pPr marL="0" indent="0">
              <a:buNone/>
              <a:defRPr/>
            </a:lvl1pPr>
          </a:lstStyle>
          <a:p>
            <a:pPr lvl="0"/>
            <a:r>
              <a:rPr lang="cs-CZ"/>
              <a:t>Po kliknutí můžete upravovat styly textu v předloze.</a:t>
            </a:r>
          </a:p>
        </p:txBody>
      </p:sp>
      <p:sp>
        <p:nvSpPr>
          <p:cNvPr id="7" name="Nadpis 1">
            <a:extLst>
              <a:ext uri="{FF2B5EF4-FFF2-40B4-BE49-F238E27FC236}">
                <a16:creationId xmlns:a16="http://schemas.microsoft.com/office/drawing/2014/main" id="{F483E421-82E4-4242-9E91-178B4AC74DAA}"/>
              </a:ext>
            </a:extLst>
          </p:cNvPr>
          <p:cNvSpPr>
            <a:spLocks noGrp="1"/>
          </p:cNvSpPr>
          <p:nvPr>
            <p:ph type="title" hasCustomPrompt="1"/>
          </p:nvPr>
        </p:nvSpPr>
        <p:spPr>
          <a:xfrm>
            <a:off x="648000" y="668337"/>
            <a:ext cx="10726738" cy="836079"/>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bez dělení slov</a:t>
            </a:r>
            <a:endParaRPr lang="en-GB" dirty="0"/>
          </a:p>
        </p:txBody>
      </p:sp>
    </p:spTree>
    <p:extLst>
      <p:ext uri="{BB962C8B-B14F-4D97-AF65-F5344CB8AC3E}">
        <p14:creationId xmlns:p14="http://schemas.microsoft.com/office/powerpoint/2010/main" val="222095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ázev+text ve4 úrovních">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73BB03D-30D0-4F9D-8CA1-257BD977963F}"/>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5" name="Zástupný symbol pro číslo snímku 4">
            <a:extLst>
              <a:ext uri="{FF2B5EF4-FFF2-40B4-BE49-F238E27FC236}">
                <a16:creationId xmlns:a16="http://schemas.microsoft.com/office/drawing/2014/main" id="{7425CB23-83F8-4E92-BCE7-5943D3DA4CB4}"/>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8" name="Nadpis 1">
            <a:extLst>
              <a:ext uri="{FF2B5EF4-FFF2-40B4-BE49-F238E27FC236}">
                <a16:creationId xmlns:a16="http://schemas.microsoft.com/office/drawing/2014/main" id="{8F8AA3EE-05A3-45B3-B7EA-9A4E5EDC389D}"/>
              </a:ext>
            </a:extLst>
          </p:cNvPr>
          <p:cNvSpPr>
            <a:spLocks noGrp="1"/>
          </p:cNvSpPr>
          <p:nvPr>
            <p:ph type="title" hasCustomPrompt="1"/>
          </p:nvPr>
        </p:nvSpPr>
        <p:spPr>
          <a:xfrm>
            <a:off x="648000" y="668337"/>
            <a:ext cx="9877985" cy="1022351"/>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bez dělení slov </a:t>
            </a:r>
            <a:endParaRPr lang="en-GB" dirty="0"/>
          </a:p>
        </p:txBody>
      </p:sp>
      <p:sp>
        <p:nvSpPr>
          <p:cNvPr id="9" name="Zástupný text 2">
            <a:extLst>
              <a:ext uri="{FF2B5EF4-FFF2-40B4-BE49-F238E27FC236}">
                <a16:creationId xmlns:a16="http://schemas.microsoft.com/office/drawing/2014/main" id="{E6A0F913-BDE8-4413-9F6C-9B23331613E7}"/>
              </a:ext>
            </a:extLst>
          </p:cNvPr>
          <p:cNvSpPr>
            <a:spLocks noGrp="1"/>
          </p:cNvSpPr>
          <p:nvPr>
            <p:ph type="body" idx="1" hasCustomPrompt="1"/>
          </p:nvPr>
        </p:nvSpPr>
        <p:spPr>
          <a:xfrm>
            <a:off x="648000" y="1801081"/>
            <a:ext cx="9877985" cy="427769"/>
          </a:xfrm>
        </p:spPr>
        <p:txBody>
          <a:bodyPr lIns="0" anchor="t" anchorCtr="0">
            <a:norm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br>
              <a:rPr lang="cs-CZ" dirty="0"/>
            </a:br>
            <a:endParaRPr lang="cs-CZ" dirty="0"/>
          </a:p>
        </p:txBody>
      </p:sp>
      <p:sp>
        <p:nvSpPr>
          <p:cNvPr id="10" name="Zástupný obsah 3">
            <a:extLst>
              <a:ext uri="{FF2B5EF4-FFF2-40B4-BE49-F238E27FC236}">
                <a16:creationId xmlns:a16="http://schemas.microsoft.com/office/drawing/2014/main" id="{F485995A-C222-438A-B0FE-6D92DF9C6DFF}"/>
              </a:ext>
            </a:extLst>
          </p:cNvPr>
          <p:cNvSpPr>
            <a:spLocks noGrp="1"/>
          </p:cNvSpPr>
          <p:nvPr>
            <p:ph sz="half" idx="2" hasCustomPrompt="1"/>
          </p:nvPr>
        </p:nvSpPr>
        <p:spPr>
          <a:xfrm>
            <a:off x="648000" y="2228850"/>
            <a:ext cx="9877985" cy="3960813"/>
          </a:xfrm>
        </p:spPr>
        <p:txBody>
          <a:bodyPr lIns="0" tIns="36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7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err="1"/>
              <a:t>Facercipid</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 </a:t>
            </a:r>
            <a:r>
              <a:rPr lang="cs-CZ" dirty="0" err="1"/>
              <a:t>acercipid</a:t>
            </a:r>
            <a:r>
              <a:rPr lang="cs-CZ" dirty="0"/>
              <a:t> maxim. </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a:p>
            <a:pPr lvl="2"/>
            <a:r>
              <a:rPr lang="cs-CZ" dirty="0"/>
              <a:t>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a:t>
            </a:r>
          </a:p>
        </p:txBody>
      </p:sp>
    </p:spTree>
    <p:extLst>
      <p:ext uri="{BB962C8B-B14F-4D97-AF65-F5344CB8AC3E}">
        <p14:creationId xmlns:p14="http://schemas.microsoft.com/office/powerpoint/2010/main" val="75058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Závěr">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9525" y="6300056"/>
            <a:ext cx="41148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390650"/>
            <a:ext cx="10515601" cy="4786314"/>
          </a:xfrm>
        </p:spPr>
        <p:txBody>
          <a:bodyPr lIns="648000" tIns="0" rIns="0" bIns="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0" indent="-180000">
              <a:lnSpc>
                <a:spcPts val="1900"/>
              </a:lnSpc>
              <a:buClr>
                <a:schemeClr val="tx2"/>
              </a:buClr>
              <a:buFont typeface="Arial" panose="020B0604020202020204" pitchFamily="34" charset="0"/>
              <a:buChar char="•"/>
              <a:defRPr sz="1700">
                <a:solidFill>
                  <a:schemeClr val="accent1"/>
                </a:solidFill>
                <a:latin typeface="Arial" panose="020B0604020202020204" pitchFamily="34" charset="0"/>
                <a:cs typeface="Arial" panose="020B0604020202020204" pitchFamily="34" charset="0"/>
              </a:defRPr>
            </a:lvl2pPr>
          </a:lstStyle>
          <a:p>
            <a:pPr lvl="0"/>
            <a:r>
              <a:rPr lang="cs-CZ" dirty="0"/>
              <a:t>Text závěru zarovnán doleva, bez dělení slov.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9525" y="438151"/>
            <a:ext cx="10506075" cy="952500"/>
          </a:xfrm>
        </p:spPr>
        <p:txBody>
          <a:bodyPr lIns="648000" bIns="0"/>
          <a:lstStyle>
            <a:lvl1pPr>
              <a:defRPr sz="3300" cap="all" baseline="0">
                <a:solidFill>
                  <a:schemeClr val="accent1"/>
                </a:solidFill>
                <a:latin typeface="Arial" panose="020B0604020202020204" pitchFamily="34" charset="0"/>
                <a:cs typeface="Arial" panose="020B0604020202020204" pitchFamily="34" charset="0"/>
              </a:defRPr>
            </a:lvl1pPr>
          </a:lstStyle>
          <a:p>
            <a:r>
              <a:rPr lang="cs-CZ" dirty="0"/>
              <a:t>Závěr</a:t>
            </a:r>
            <a:endParaRPr lang="en-GB" dirty="0"/>
          </a:p>
        </p:txBody>
      </p:sp>
    </p:spTree>
    <p:extLst>
      <p:ext uri="{BB962C8B-B14F-4D97-AF65-F5344CB8AC3E}">
        <p14:creationId xmlns:p14="http://schemas.microsoft.com/office/powerpoint/2010/main" val="738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Grafický objekt 15">
            <a:extLst>
              <a:ext uri="{FF2B5EF4-FFF2-40B4-BE49-F238E27FC236}">
                <a16:creationId xmlns:a16="http://schemas.microsoft.com/office/drawing/2014/main" id="{1D2C1BD1-DF04-4972-B6AC-710309511713}"/>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25" y="-11845"/>
            <a:ext cx="12190479" cy="6857145"/>
          </a:xfrm>
          <a:prstGeom prst="rect">
            <a:avLst/>
          </a:prstGeom>
        </p:spPr>
      </p:pic>
      <p:sp>
        <p:nvSpPr>
          <p:cNvPr id="2" name="Zástupný nadpis 1">
            <a:extLst>
              <a:ext uri="{FF2B5EF4-FFF2-40B4-BE49-F238E27FC236}">
                <a16:creationId xmlns:a16="http://schemas.microsoft.com/office/drawing/2014/main" id="{63214D28-0DA1-4624-BAB7-B2F6E5DBF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221DD6FD-91DB-45E3-87DD-112AED868D26}"/>
              </a:ext>
            </a:extLst>
          </p:cNvPr>
          <p:cNvSpPr>
            <a:spLocks noGrp="1"/>
          </p:cNvSpPr>
          <p:nvPr>
            <p:ph type="body" idx="1"/>
          </p:nvPr>
        </p:nvSpPr>
        <p:spPr>
          <a:xfrm>
            <a:off x="-1" y="1825625"/>
            <a:ext cx="12182475"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GB" dirty="0"/>
          </a:p>
        </p:txBody>
      </p:sp>
      <p:sp>
        <p:nvSpPr>
          <p:cNvPr id="5" name="Zástupný symbol pro zápatí 4">
            <a:extLst>
              <a:ext uri="{FF2B5EF4-FFF2-40B4-BE49-F238E27FC236}">
                <a16:creationId xmlns:a16="http://schemas.microsoft.com/office/drawing/2014/main" id="{40786BE7-A26E-4F3E-9866-CEB10436349D}"/>
              </a:ext>
            </a:extLst>
          </p:cNvPr>
          <p:cNvSpPr>
            <a:spLocks noGrp="1"/>
          </p:cNvSpPr>
          <p:nvPr>
            <p:ph type="ftr" sz="quarter" idx="3"/>
          </p:nvPr>
        </p:nvSpPr>
        <p:spPr>
          <a:xfrm>
            <a:off x="0" y="6311901"/>
            <a:ext cx="4114800" cy="545244"/>
          </a:xfrm>
          <a:prstGeom prst="rect">
            <a:avLst/>
          </a:prstGeom>
        </p:spPr>
        <p:txBody>
          <a:bodyPr vert="horz" lIns="648000" tIns="45720" rIns="0" bIns="144000" rtlCol="0" anchor="b" anchorCtr="0"/>
          <a:lstStyle>
            <a:lvl1pPr algn="l">
              <a:lnSpc>
                <a:spcPts val="1335"/>
              </a:lnSpc>
              <a:defRPr sz="1100">
                <a:solidFill>
                  <a:schemeClr val="accent1"/>
                </a:solidFill>
                <a:latin typeface="Arial" panose="020B0604020202020204" pitchFamily="34" charset="0"/>
                <a:cs typeface="Arial" panose="020B0604020202020204" pitchFamily="34" charset="0"/>
              </a:defRPr>
            </a:lvl1pPr>
          </a:lstStyle>
          <a:p>
            <a:r>
              <a:rPr lang="cs-CZ" dirty="0"/>
              <a:t>Název kapitoly</a:t>
            </a:r>
            <a:endParaRPr lang="en-GB" dirty="0"/>
          </a:p>
        </p:txBody>
      </p:sp>
      <p:sp>
        <p:nvSpPr>
          <p:cNvPr id="6" name="Zástupný symbol pro číslo snímku 5">
            <a:extLst>
              <a:ext uri="{FF2B5EF4-FFF2-40B4-BE49-F238E27FC236}">
                <a16:creationId xmlns:a16="http://schemas.microsoft.com/office/drawing/2014/main" id="{45E8839A-E64B-463B-B902-6C78D4BEF8BE}"/>
              </a:ext>
            </a:extLst>
          </p:cNvPr>
          <p:cNvSpPr>
            <a:spLocks noGrp="1"/>
          </p:cNvSpPr>
          <p:nvPr>
            <p:ph type="sldNum" sz="quarter" idx="4"/>
          </p:nvPr>
        </p:nvSpPr>
        <p:spPr>
          <a:xfrm>
            <a:off x="9439275" y="6300057"/>
            <a:ext cx="2743200" cy="545243"/>
          </a:xfrm>
          <a:prstGeom prst="rect">
            <a:avLst/>
          </a:prstGeom>
        </p:spPr>
        <p:txBody>
          <a:bodyPr vert="horz" lIns="0" tIns="45720" rIns="648000" bIns="144000" rtlCol="0" anchor="b" anchorCtr="0"/>
          <a:lstStyle>
            <a:lvl1pPr algn="r">
              <a:lnSpc>
                <a:spcPts val="1335"/>
              </a:lnSpc>
              <a:defRPr sz="1100" b="1" baseline="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Tree>
    <p:extLst>
      <p:ext uri="{BB962C8B-B14F-4D97-AF65-F5344CB8AC3E}">
        <p14:creationId xmlns:p14="http://schemas.microsoft.com/office/powerpoint/2010/main" val="144974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 id="2147483662" r:id="rId5"/>
    <p:sldLayoutId id="2147483667" r:id="rId6"/>
    <p:sldLayoutId id="2147483666" r:id="rId7"/>
    <p:sldLayoutId id="2147483654" r:id="rId8"/>
    <p:sldLayoutId id="2147483663" r:id="rId9"/>
    <p:sldLayoutId id="2147483664" r:id="rId10"/>
    <p:sldLayoutId id="214748366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sychology.fandom.com/wiki/Maslow's_hierarchy_of_need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s://www.cdc.gov/nchs/data/icd/ICFoverview_FINALforWHO10Sept.pdf" TargetMode="Externa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pixabay.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pixaba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pixabay.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DDF12-B719-4928-AC12-F785D199D47F}"/>
              </a:ext>
            </a:extLst>
          </p:cNvPr>
          <p:cNvSpPr>
            <a:spLocks noGrp="1"/>
          </p:cNvSpPr>
          <p:nvPr>
            <p:ph type="ctrTitle"/>
          </p:nvPr>
        </p:nvSpPr>
        <p:spPr>
          <a:xfrm>
            <a:off x="0" y="8442"/>
            <a:ext cx="7527866" cy="4315729"/>
          </a:xfrm>
        </p:spPr>
        <p:txBody>
          <a:bodyPr anchor="ctr"/>
          <a:lstStyle/>
          <a:p>
            <a:r>
              <a:rPr lang="cs-CZ"/>
              <a:t>People with </a:t>
            </a:r>
            <a:br>
              <a:rPr lang="de-DE"/>
            </a:br>
            <a:r>
              <a:rPr lang="cs-CZ"/>
              <a:t>physical disabilities</a:t>
            </a:r>
            <a:endParaRPr lang="cs-CZ" dirty="0"/>
          </a:p>
        </p:txBody>
      </p:sp>
      <p:sp>
        <p:nvSpPr>
          <p:cNvPr id="3" name="Zástupný text 2">
            <a:extLst>
              <a:ext uri="{FF2B5EF4-FFF2-40B4-BE49-F238E27FC236}">
                <a16:creationId xmlns:a16="http://schemas.microsoft.com/office/drawing/2014/main" id="{A8070C48-7B3A-47A4-B80C-312EC55E3EFB}"/>
              </a:ext>
            </a:extLst>
          </p:cNvPr>
          <p:cNvSpPr>
            <a:spLocks noGrp="1"/>
          </p:cNvSpPr>
          <p:nvPr>
            <p:ph type="body" sz="quarter" idx="14"/>
          </p:nvPr>
        </p:nvSpPr>
        <p:spPr>
          <a:xfrm>
            <a:off x="7524837" y="4003675"/>
            <a:ext cx="312737" cy="260350"/>
          </a:xfrm>
        </p:spPr>
        <p:txBody>
          <a:bodyPr/>
          <a:lstStyle/>
          <a:p>
            <a:r>
              <a:rPr lang="de-DE" dirty="0"/>
              <a:t>00</a:t>
            </a:r>
            <a:endParaRPr lang="en-GB" dirty="0"/>
          </a:p>
        </p:txBody>
      </p:sp>
      <p:sp>
        <p:nvSpPr>
          <p:cNvPr id="4" name="Zástupný text 3">
            <a:extLst>
              <a:ext uri="{FF2B5EF4-FFF2-40B4-BE49-F238E27FC236}">
                <a16:creationId xmlns:a16="http://schemas.microsoft.com/office/drawing/2014/main" id="{62703F81-5C0F-4E59-AAA3-6E6C6D52582C}"/>
              </a:ext>
            </a:extLst>
          </p:cNvPr>
          <p:cNvSpPr>
            <a:spLocks noGrp="1"/>
          </p:cNvSpPr>
          <p:nvPr>
            <p:ph type="body" sz="quarter" idx="16"/>
          </p:nvPr>
        </p:nvSpPr>
        <p:spPr>
          <a:xfrm>
            <a:off x="7867737" y="4003675"/>
            <a:ext cx="312737" cy="260350"/>
          </a:xfrm>
        </p:spPr>
        <p:txBody>
          <a:bodyPr/>
          <a:lstStyle/>
          <a:p>
            <a:r>
              <a:rPr lang="de-DE" dirty="0"/>
              <a:t>00</a:t>
            </a:r>
            <a:endParaRPr lang="en-GB" dirty="0"/>
          </a:p>
        </p:txBody>
      </p:sp>
      <p:sp>
        <p:nvSpPr>
          <p:cNvPr id="5" name="Zástupný text 4">
            <a:extLst>
              <a:ext uri="{FF2B5EF4-FFF2-40B4-BE49-F238E27FC236}">
                <a16:creationId xmlns:a16="http://schemas.microsoft.com/office/drawing/2014/main" id="{93153CB7-257E-42F3-8844-6080AEA0683D}"/>
              </a:ext>
            </a:extLst>
          </p:cNvPr>
          <p:cNvSpPr>
            <a:spLocks noGrp="1"/>
          </p:cNvSpPr>
          <p:nvPr>
            <p:ph type="body" sz="quarter" idx="17"/>
          </p:nvPr>
        </p:nvSpPr>
        <p:spPr>
          <a:xfrm>
            <a:off x="8226512" y="4003675"/>
            <a:ext cx="534987" cy="260350"/>
          </a:xfrm>
        </p:spPr>
        <p:txBody>
          <a:bodyPr/>
          <a:lstStyle/>
          <a:p>
            <a:r>
              <a:rPr lang="de-DE" dirty="0"/>
              <a:t>0000</a:t>
            </a:r>
            <a:endParaRPr lang="en-GB" dirty="0"/>
          </a:p>
        </p:txBody>
      </p:sp>
      <p:sp>
        <p:nvSpPr>
          <p:cNvPr id="6" name="Zástupný obsah 5">
            <a:extLst>
              <a:ext uri="{FF2B5EF4-FFF2-40B4-BE49-F238E27FC236}">
                <a16:creationId xmlns:a16="http://schemas.microsoft.com/office/drawing/2014/main" id="{2F32F526-0F68-4D27-AC42-431F4A79F8E3}"/>
              </a:ext>
            </a:extLst>
          </p:cNvPr>
          <p:cNvSpPr>
            <a:spLocks noGrp="1"/>
          </p:cNvSpPr>
          <p:nvPr>
            <p:ph idx="1"/>
          </p:nvPr>
        </p:nvSpPr>
        <p:spPr>
          <a:xfrm>
            <a:off x="7527866" y="2794475"/>
            <a:ext cx="4664134" cy="698512"/>
          </a:xfrm>
        </p:spPr>
        <p:txBody>
          <a:bodyPr/>
          <a:lstStyle/>
          <a:p>
            <a:r>
              <a:rPr lang="de-DE" dirty="0"/>
              <a:t>Name </a:t>
            </a:r>
            <a:r>
              <a:rPr lang="de-DE" dirty="0" err="1"/>
              <a:t>of</a:t>
            </a:r>
            <a:r>
              <a:rPr lang="de-DE" dirty="0"/>
              <a:t> </a:t>
            </a:r>
            <a:r>
              <a:rPr lang="de-DE" dirty="0" err="1"/>
              <a:t>Lecturer</a:t>
            </a:r>
            <a:endParaRPr lang="en-GB" dirty="0"/>
          </a:p>
          <a:p>
            <a:pPr lvl="1"/>
            <a:r>
              <a:rPr lang="de-DE" dirty="0"/>
              <a:t>Institution </a:t>
            </a:r>
            <a:r>
              <a:rPr lang="de-DE" dirty="0" err="1"/>
              <a:t>of</a:t>
            </a:r>
            <a:r>
              <a:rPr lang="de-DE" dirty="0"/>
              <a:t> </a:t>
            </a:r>
            <a:r>
              <a:rPr lang="de-DE" dirty="0" err="1"/>
              <a:t>Lecturer</a:t>
            </a:r>
            <a:endParaRPr lang="en-GB" dirty="0"/>
          </a:p>
        </p:txBody>
      </p:sp>
    </p:spTree>
    <p:extLst>
      <p:ext uri="{BB962C8B-B14F-4D97-AF65-F5344CB8AC3E}">
        <p14:creationId xmlns:p14="http://schemas.microsoft.com/office/powerpoint/2010/main" val="327117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10</a:t>
            </a:fld>
            <a:endParaRPr lang="en-GB" dirty="0"/>
          </a:p>
        </p:txBody>
      </p:sp>
      <p:graphicFrame>
        <p:nvGraphicFramePr>
          <p:cNvPr id="5" name="Diagram 4">
            <a:extLst>
              <a:ext uri="{FF2B5EF4-FFF2-40B4-BE49-F238E27FC236}">
                <a16:creationId xmlns:a16="http://schemas.microsoft.com/office/drawing/2014/main" id="{7EFC3051-E612-8BE9-6526-4295FF5C0338}"/>
              </a:ext>
            </a:extLst>
          </p:cNvPr>
          <p:cNvGraphicFramePr/>
          <p:nvPr>
            <p:extLst>
              <p:ext uri="{D42A27DB-BD31-4B8C-83A1-F6EECF244321}">
                <p14:modId xmlns:p14="http://schemas.microsoft.com/office/powerpoint/2010/main" val="3473869486"/>
              </p:ext>
            </p:extLst>
          </p:nvPr>
        </p:nvGraphicFramePr>
        <p:xfrm>
          <a:off x="9525" y="533400"/>
          <a:ext cx="12172950" cy="629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470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11</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7700" y="1876424"/>
            <a:ext cx="10934700" cy="4029075"/>
          </a:xfrm>
        </p:spPr>
        <p:txBody>
          <a:bodyPr>
            <a:normAutofit fontScale="92500"/>
          </a:bodyPr>
          <a:lstStyle/>
          <a:p>
            <a:pPr marL="457200" lvl="0" indent="-457200">
              <a:buFont typeface="Arial" panose="020B0604020202020204" pitchFamily="34" charset="0"/>
              <a:buChar char="•"/>
            </a:pPr>
            <a:r>
              <a:rPr lang="en-GB" dirty="0">
                <a:latin typeface="Arial" panose="020B0604020202020204" pitchFamily="34" charset="0"/>
                <a:cs typeface="Arial" panose="020B0604020202020204" pitchFamily="34" charset="0"/>
              </a:rPr>
              <a:t>They may be reliant on others to provide their care;</a:t>
            </a:r>
            <a:endParaRPr lang="cs-CZ"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dirty="0">
                <a:latin typeface="Arial" panose="020B0604020202020204" pitchFamily="34" charset="0"/>
                <a:cs typeface="Arial" panose="020B0604020202020204" pitchFamily="34" charset="0"/>
              </a:rPr>
              <a:t>They are not able to work and support themselves financially;</a:t>
            </a:r>
            <a:endParaRPr lang="cs-CZ"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dirty="0">
                <a:latin typeface="Arial" panose="020B0604020202020204" pitchFamily="34" charset="0"/>
                <a:cs typeface="Arial" panose="020B0604020202020204" pitchFamily="34" charset="0"/>
              </a:rPr>
              <a:t>They lack opportunities for socialisation and civic activation; </a:t>
            </a:r>
            <a:endParaRPr lang="cs-CZ"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dirty="0">
                <a:latin typeface="Arial" panose="020B0604020202020204" pitchFamily="34" charset="0"/>
                <a:cs typeface="Arial" panose="020B0604020202020204" pitchFamily="34" charset="0"/>
              </a:rPr>
              <a:t>Their engagement in different situations is limited due to equipment such as a wheelchair, which can be embarrassing for others; </a:t>
            </a:r>
            <a:endParaRPr lang="cs-CZ"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dirty="0">
                <a:latin typeface="Arial" panose="020B0604020202020204" pitchFamily="34" charset="0"/>
                <a:cs typeface="Arial" panose="020B0604020202020204" pitchFamily="34" charset="0"/>
              </a:rPr>
              <a:t>They are restricted in participation in work, housing and intimate relationships;</a:t>
            </a:r>
            <a:endParaRPr lang="cs-CZ"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dirty="0">
                <a:latin typeface="Arial" panose="020B0604020202020204" pitchFamily="34" charset="0"/>
                <a:cs typeface="Arial" panose="020B0604020202020204" pitchFamily="34" charset="0"/>
              </a:rPr>
              <a:t>They perceive a lower health-related and global quality of life than a reference group. </a:t>
            </a:r>
            <a:endParaRPr lang="cs-CZ"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dirty="0" err="1"/>
              <a:t>Possible</a:t>
            </a:r>
            <a:r>
              <a:rPr lang="cs-CZ" dirty="0"/>
              <a:t> </a:t>
            </a:r>
            <a:r>
              <a:rPr lang="cs-CZ" dirty="0" err="1"/>
              <a:t>bahavoural</a:t>
            </a:r>
            <a:r>
              <a:rPr lang="cs-CZ" dirty="0"/>
              <a:t> </a:t>
            </a:r>
            <a:r>
              <a:rPr lang="cs-CZ" dirty="0" err="1"/>
              <a:t>references</a:t>
            </a:r>
            <a:r>
              <a:rPr lang="cs-CZ" dirty="0"/>
              <a:t> and </a:t>
            </a:r>
            <a:r>
              <a:rPr lang="cs-CZ" dirty="0" err="1"/>
              <a:t>challenges</a:t>
            </a:r>
            <a:endParaRPr lang="en-GB" dirty="0"/>
          </a:p>
        </p:txBody>
      </p:sp>
    </p:spTree>
    <p:extLst>
      <p:ext uri="{BB962C8B-B14F-4D97-AF65-F5344CB8AC3E}">
        <p14:creationId xmlns:p14="http://schemas.microsoft.com/office/powerpoint/2010/main" val="1583994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45759E3-9777-46E7-B766-8DD5242A86C8}"/>
              </a:ext>
            </a:extLst>
          </p:cNvPr>
          <p:cNvSpPr>
            <a:spLocks noGrp="1"/>
          </p:cNvSpPr>
          <p:nvPr>
            <p:ph type="title"/>
          </p:nvPr>
        </p:nvSpPr>
        <p:spPr>
          <a:xfrm>
            <a:off x="648000" y="668337"/>
            <a:ext cx="10726738" cy="646113"/>
          </a:xfrm>
        </p:spPr>
        <p:txBody>
          <a:bodyPr anchor="t">
            <a:normAutofit/>
          </a:bodyPr>
          <a:lstStyle/>
          <a:p>
            <a:r>
              <a:rPr lang="cs-CZ" dirty="0"/>
              <a:t>Human Needs</a:t>
            </a:r>
            <a:endParaRPr lang="en-GB" dirty="0"/>
          </a:p>
        </p:txBody>
      </p:sp>
      <p:sp>
        <p:nvSpPr>
          <p:cNvPr id="6" name="Zástupný obsah 5">
            <a:extLst>
              <a:ext uri="{FF2B5EF4-FFF2-40B4-BE49-F238E27FC236}">
                <a16:creationId xmlns:a16="http://schemas.microsoft.com/office/drawing/2014/main" id="{5A643A00-C710-432C-8712-00C2466FC982}"/>
              </a:ext>
            </a:extLst>
          </p:cNvPr>
          <p:cNvSpPr>
            <a:spLocks noGrp="1"/>
          </p:cNvSpPr>
          <p:nvPr>
            <p:ph sz="half" idx="2"/>
          </p:nvPr>
        </p:nvSpPr>
        <p:spPr>
          <a:xfrm>
            <a:off x="647700" y="1762125"/>
            <a:ext cx="5368925" cy="4427538"/>
          </a:xfrm>
        </p:spPr>
        <p:txBody>
          <a:bodyPr>
            <a:normAutofit/>
          </a:bodyPr>
          <a:lstStyle/>
          <a:p>
            <a:pPr lvl="1"/>
            <a:r>
              <a:rPr lang="cs-CZ" b="1" dirty="0"/>
              <a:t>Physical aspects </a:t>
            </a:r>
            <a:br>
              <a:rPr lang="de-DE" b="1" dirty="0"/>
            </a:br>
            <a:r>
              <a:rPr lang="cs-CZ" dirty="0"/>
              <a:t>(food, shelter, safety, health care and protection)</a:t>
            </a:r>
          </a:p>
          <a:p>
            <a:pPr lvl="1"/>
            <a:r>
              <a:rPr lang="cs-CZ" b="1" dirty="0"/>
              <a:t>Personal fulfilment </a:t>
            </a:r>
            <a:br>
              <a:rPr lang="de-DE" b="1" dirty="0"/>
            </a:br>
            <a:r>
              <a:rPr lang="cs-CZ" dirty="0"/>
              <a:t>(education, rest, values, aesthetics, religion, achievement)</a:t>
            </a:r>
          </a:p>
          <a:p>
            <a:pPr lvl="1"/>
            <a:r>
              <a:rPr lang="cs-CZ" b="1" dirty="0"/>
              <a:t>Emotional needs </a:t>
            </a:r>
            <a:br>
              <a:rPr lang="de-DE" b="1" dirty="0"/>
            </a:br>
            <a:r>
              <a:rPr lang="cs-CZ" dirty="0"/>
              <a:t>(sense of belonging, mutual care, community)</a:t>
            </a:r>
          </a:p>
          <a:p>
            <a:pPr lvl="1"/>
            <a:r>
              <a:rPr lang="cs-CZ" b="1" dirty="0"/>
              <a:t>Self-concept</a:t>
            </a:r>
            <a:r>
              <a:rPr lang="cs-CZ" dirty="0"/>
              <a:t> </a:t>
            </a:r>
            <a:br>
              <a:rPr lang="de-DE" dirty="0"/>
            </a:br>
            <a:r>
              <a:rPr lang="cs-CZ" dirty="0"/>
              <a:t>(self-confidence, self-esteem, personal identity) (Barker, 2003)</a:t>
            </a:r>
          </a:p>
          <a:p>
            <a:pPr lvl="1"/>
            <a:r>
              <a:rPr lang="cs-CZ" b="1" dirty="0"/>
              <a:t>Celebration and mourning</a:t>
            </a:r>
            <a:r>
              <a:rPr lang="de-DE" b="1" dirty="0"/>
              <a:t>, </a:t>
            </a:r>
            <a:r>
              <a:rPr lang="cs-CZ" b="1" dirty="0"/>
              <a:t>integrity, interdependence, play and spiritual sharing </a:t>
            </a:r>
            <a:r>
              <a:rPr lang="cs-CZ" dirty="0"/>
              <a:t>(Rosenberg, 2012)</a:t>
            </a:r>
            <a:endParaRPr lang="en-GB" dirty="0"/>
          </a:p>
        </p:txBody>
      </p:sp>
      <p:sp>
        <p:nvSpPr>
          <p:cNvPr id="26" name="Inhaltsplatzhalter 25">
            <a:extLst>
              <a:ext uri="{FF2B5EF4-FFF2-40B4-BE49-F238E27FC236}">
                <a16:creationId xmlns:a16="http://schemas.microsoft.com/office/drawing/2014/main" id="{77FCF96E-7A68-4213-B2F9-4B16F7677C27}"/>
              </a:ext>
            </a:extLst>
          </p:cNvPr>
          <p:cNvSpPr>
            <a:spLocks noGrp="1"/>
          </p:cNvSpPr>
          <p:nvPr>
            <p:ph sz="quarter" idx="4"/>
          </p:nvPr>
        </p:nvSpPr>
        <p:spPr/>
        <p:txBody>
          <a:bodyPr/>
          <a:lstStyle/>
          <a:p>
            <a:endParaRPr lang="de-DE"/>
          </a:p>
        </p:txBody>
      </p:sp>
      <p:sp>
        <p:nvSpPr>
          <p:cNvPr id="2" name="Zástupný symbol pro zápatí 1">
            <a:extLst>
              <a:ext uri="{FF2B5EF4-FFF2-40B4-BE49-F238E27FC236}">
                <a16:creationId xmlns:a16="http://schemas.microsoft.com/office/drawing/2014/main" id="{474C7375-9483-4D99-A884-16F450380072}"/>
              </a:ext>
            </a:extLst>
          </p:cNvPr>
          <p:cNvSpPr>
            <a:spLocks noGrp="1"/>
          </p:cNvSpPr>
          <p:nvPr>
            <p:ph type="ftr" sz="quarter" idx="11"/>
          </p:nvPr>
        </p:nvSpPr>
        <p:spPr>
          <a:xfrm>
            <a:off x="0" y="6300056"/>
            <a:ext cx="4114800" cy="545244"/>
          </a:xfrm>
        </p:spPr>
        <p:txBody>
          <a:bodyPr anchor="b">
            <a:normAutofit/>
          </a:bodyPr>
          <a:lstStyle/>
          <a:p>
            <a:r>
              <a:rPr lang="cs-CZ" dirty="0"/>
              <a:t>Název kapitoly</a:t>
            </a:r>
            <a:endParaRPr lang="en-GB" dirty="0"/>
          </a:p>
        </p:txBody>
      </p:sp>
      <p:sp>
        <p:nvSpPr>
          <p:cNvPr id="3" name="Zástupný symbol pro číslo snímku 2">
            <a:extLst>
              <a:ext uri="{FF2B5EF4-FFF2-40B4-BE49-F238E27FC236}">
                <a16:creationId xmlns:a16="http://schemas.microsoft.com/office/drawing/2014/main" id="{BEAE0C32-F64B-4DE6-A71A-0F3DA811D996}"/>
              </a:ext>
            </a:extLst>
          </p:cNvPr>
          <p:cNvSpPr>
            <a:spLocks noGrp="1"/>
          </p:cNvSpPr>
          <p:nvPr>
            <p:ph type="sldNum" sz="quarter" idx="12"/>
          </p:nvPr>
        </p:nvSpPr>
        <p:spPr>
          <a:xfrm>
            <a:off x="9439275" y="6300057"/>
            <a:ext cx="2743200" cy="545243"/>
          </a:xfrm>
        </p:spPr>
        <p:txBody>
          <a:bodyPr anchor="b">
            <a:normAutofit/>
          </a:bodyPr>
          <a:lstStyle/>
          <a:p>
            <a:fld id="{AC30E85F-03A9-4DC3-A879-6F4150C88507}" type="slidenum">
              <a:rPr lang="en-GB" smtClean="0"/>
              <a:pPr/>
              <a:t>12</a:t>
            </a:fld>
            <a:endParaRPr lang="en-GB"/>
          </a:p>
        </p:txBody>
      </p:sp>
      <p:sp>
        <p:nvSpPr>
          <p:cNvPr id="1035" name="Content Placeholder 7">
            <a:extLst>
              <a:ext uri="{FF2B5EF4-FFF2-40B4-BE49-F238E27FC236}">
                <a16:creationId xmlns:a16="http://schemas.microsoft.com/office/drawing/2014/main" id="{47C14ADF-3A9D-E25B-8176-389D7155D242}"/>
              </a:ext>
            </a:extLst>
          </p:cNvPr>
          <p:cNvSpPr>
            <a:spLocks noGrp="1"/>
          </p:cNvSpPr>
          <p:nvPr>
            <p:ph idx="18"/>
          </p:nvPr>
        </p:nvSpPr>
        <p:spPr>
          <a:xfrm>
            <a:off x="6295724" y="5783690"/>
            <a:ext cx="5248276" cy="788988"/>
          </a:xfrm>
        </p:spPr>
        <p:txBody>
          <a:bodyPr/>
          <a:lstStyle/>
          <a:p>
            <a:r>
              <a:rPr lang="cs-CZ" dirty="0">
                <a:hlinkClick r:id="rId2"/>
              </a:rPr>
              <a:t>Maslow's hierarchy of needs | Psychology Wiki | Fandom</a:t>
            </a:r>
            <a:endParaRPr lang="en-US" dirty="0"/>
          </a:p>
        </p:txBody>
      </p:sp>
      <p:pic>
        <p:nvPicPr>
          <p:cNvPr id="1026" name="Picture 2" descr="Zobrazit zdrojový obrázek">
            <a:extLst>
              <a:ext uri="{FF2B5EF4-FFF2-40B4-BE49-F238E27FC236}">
                <a16:creationId xmlns:a16="http://schemas.microsoft.com/office/drawing/2014/main" id="{0694BD7F-4067-7FC7-3C86-17E611FB87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15073" y="1151467"/>
            <a:ext cx="5509107" cy="4233333"/>
          </a:xfrm>
          <a:prstGeom prst="rect">
            <a:avLst/>
          </a:prstGeom>
          <a:solidFill>
            <a:srgbClr val="FFFFFF"/>
          </a:solidFill>
        </p:spPr>
      </p:pic>
    </p:spTree>
    <p:extLst>
      <p:ext uri="{BB962C8B-B14F-4D97-AF65-F5344CB8AC3E}">
        <p14:creationId xmlns:p14="http://schemas.microsoft.com/office/powerpoint/2010/main" val="294404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E64E32F-5C24-0CCE-A0C2-993876B1E5DB}"/>
              </a:ext>
            </a:extLst>
          </p:cNvPr>
          <p:cNvSpPr>
            <a:spLocks noGrp="1"/>
          </p:cNvSpPr>
          <p:nvPr>
            <p:ph type="sldNum" sz="quarter" idx="12"/>
          </p:nvPr>
        </p:nvSpPr>
        <p:spPr>
          <a:xfrm>
            <a:off x="9439275" y="6300057"/>
            <a:ext cx="2743200" cy="545243"/>
          </a:xfrm>
        </p:spPr>
        <p:txBody>
          <a:bodyPr/>
          <a:lstStyle/>
          <a:p>
            <a:fld id="{073B033A-F7F6-4B23-84C5-4F0819AE971C}" type="slidenum">
              <a:rPr lang="en-GB" smtClean="0"/>
              <a:pPr/>
              <a:t>13</a:t>
            </a:fld>
            <a:endParaRPr lang="en-GB" dirty="0"/>
          </a:p>
        </p:txBody>
      </p:sp>
      <p:graphicFrame>
        <p:nvGraphicFramePr>
          <p:cNvPr id="4" name="Diagram 3">
            <a:extLst>
              <a:ext uri="{FF2B5EF4-FFF2-40B4-BE49-F238E27FC236}">
                <a16:creationId xmlns:a16="http://schemas.microsoft.com/office/drawing/2014/main" id="{3BDC192C-E1FC-4884-45DC-32AA8951DC83}"/>
              </a:ext>
            </a:extLst>
          </p:cNvPr>
          <p:cNvGraphicFramePr/>
          <p:nvPr>
            <p:extLst>
              <p:ext uri="{D42A27DB-BD31-4B8C-83A1-F6EECF244321}">
                <p14:modId xmlns:p14="http://schemas.microsoft.com/office/powerpoint/2010/main" val="3669203039"/>
              </p:ext>
            </p:extLst>
          </p:nvPr>
        </p:nvGraphicFramePr>
        <p:xfrm>
          <a:off x="-238442" y="182648"/>
          <a:ext cx="8188642" cy="6497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ovéPole 4">
            <a:extLst>
              <a:ext uri="{FF2B5EF4-FFF2-40B4-BE49-F238E27FC236}">
                <a16:creationId xmlns:a16="http://schemas.microsoft.com/office/drawing/2014/main" id="{69225A4F-48EB-0BD0-F62E-5D8B9FA0E2B4}"/>
              </a:ext>
            </a:extLst>
          </p:cNvPr>
          <p:cNvSpPr txBox="1"/>
          <p:nvPr/>
        </p:nvSpPr>
        <p:spPr>
          <a:xfrm>
            <a:off x="7747000" y="920621"/>
            <a:ext cx="3937000" cy="4262705"/>
          </a:xfrm>
          <a:prstGeom prst="rect">
            <a:avLst/>
          </a:prstGeom>
          <a:noFill/>
        </p:spPr>
        <p:txBody>
          <a:bodyPr wrap="square" rtlCol="0">
            <a:spAutoFit/>
          </a:bodyPr>
          <a:lstStyle/>
          <a:p>
            <a:r>
              <a:rPr lang="cs-CZ" sz="3100" cap="all" dirty="0">
                <a:solidFill>
                  <a:schemeClr val="accent1"/>
                </a:solidFill>
                <a:latin typeface="Arial" panose="020B0604020202020204" pitchFamily="34" charset="0"/>
                <a:ea typeface="+mj-ea"/>
                <a:cs typeface="Arial" panose="020B0604020202020204" pitchFamily="34" charset="0"/>
              </a:rPr>
              <a:t>THE SYSTEM OF COMPLEX </a:t>
            </a:r>
          </a:p>
          <a:p>
            <a:r>
              <a:rPr lang="cs-CZ" sz="3100" cap="all" dirty="0">
                <a:solidFill>
                  <a:schemeClr val="accent1"/>
                </a:solidFill>
                <a:latin typeface="Arial" panose="020B0604020202020204" pitchFamily="34" charset="0"/>
                <a:ea typeface="+mj-ea"/>
                <a:cs typeface="Arial" panose="020B0604020202020204" pitchFamily="34" charset="0"/>
              </a:rPr>
              <a:t>REHABILITATION </a:t>
            </a:r>
          </a:p>
          <a:p>
            <a:r>
              <a:rPr lang="cs-CZ" sz="3100" cap="all" dirty="0">
                <a:solidFill>
                  <a:schemeClr val="accent1"/>
                </a:solidFill>
                <a:latin typeface="Arial" panose="020B0604020202020204" pitchFamily="34" charset="0"/>
                <a:ea typeface="+mj-ea"/>
                <a:cs typeface="Arial" panose="020B0604020202020204" pitchFamily="34" charset="0"/>
              </a:rPr>
              <a:t>(SLOWIK, 2007)</a:t>
            </a:r>
          </a:p>
          <a:p>
            <a:endParaRPr lang="cs-CZ" sz="3200" dirty="0"/>
          </a:p>
          <a:p>
            <a:pPr marL="342900" indent="-342900">
              <a:buFont typeface="Arial" panose="020B0604020202020204" pitchFamily="34" charset="0"/>
              <a:buChar char="•"/>
            </a:pPr>
            <a:r>
              <a:rPr lang="cs-CZ" sz="2300" b="1" dirty="0">
                <a:solidFill>
                  <a:schemeClr val="tx2"/>
                </a:solidFill>
                <a:latin typeface="Arial" panose="020B0604020202020204" pitchFamily="34" charset="0"/>
                <a:cs typeface="Arial" panose="020B0604020202020204" pitchFamily="34" charset="0"/>
              </a:rPr>
              <a:t>Leisure rehabilitation</a:t>
            </a:r>
            <a:endParaRPr lang="de-DE" sz="2300" b="1"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2300" b="1"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300" b="1" dirty="0">
                <a:solidFill>
                  <a:schemeClr val="tx2"/>
                </a:solidFill>
                <a:latin typeface="Arial" panose="020B0604020202020204" pitchFamily="34" charset="0"/>
                <a:cs typeface="Arial" panose="020B0604020202020204" pitchFamily="34" charset="0"/>
              </a:rPr>
              <a:t>Architectural solutions</a:t>
            </a:r>
            <a:endParaRPr lang="de-DE" sz="2300" b="1"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2300" b="1"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300" b="1" dirty="0">
                <a:solidFill>
                  <a:schemeClr val="tx2"/>
                </a:solidFill>
                <a:latin typeface="Arial" panose="020B0604020202020204" pitchFamily="34" charset="0"/>
                <a:cs typeface="Arial" panose="020B0604020202020204" pitchFamily="34" charset="0"/>
              </a:rPr>
              <a:t>Financial support</a:t>
            </a:r>
          </a:p>
        </p:txBody>
      </p:sp>
    </p:spTree>
    <p:extLst>
      <p:ext uri="{BB962C8B-B14F-4D97-AF65-F5344CB8AC3E}">
        <p14:creationId xmlns:p14="http://schemas.microsoft.com/office/powerpoint/2010/main" val="2184620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2B451D-2439-6C2D-872A-6A46B082C1F1}"/>
              </a:ext>
            </a:extLst>
          </p:cNvPr>
          <p:cNvSpPr>
            <a:spLocks noGrp="1"/>
          </p:cNvSpPr>
          <p:nvPr>
            <p:ph type="title"/>
          </p:nvPr>
        </p:nvSpPr>
        <p:spPr>
          <a:xfrm>
            <a:off x="648000" y="668337"/>
            <a:ext cx="10959798" cy="1022351"/>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endParaRPr lang="cs-CZ" dirty="0"/>
          </a:p>
        </p:txBody>
      </p:sp>
      <p:sp>
        <p:nvSpPr>
          <p:cNvPr id="3" name="Zástupný text 2">
            <a:extLst>
              <a:ext uri="{FF2B5EF4-FFF2-40B4-BE49-F238E27FC236}">
                <a16:creationId xmlns:a16="http://schemas.microsoft.com/office/drawing/2014/main" id="{6FAF8194-0957-32B3-612D-56328FE29E42}"/>
              </a:ext>
            </a:extLst>
          </p:cNvPr>
          <p:cNvSpPr>
            <a:spLocks noGrp="1"/>
          </p:cNvSpPr>
          <p:nvPr>
            <p:ph type="body" idx="1"/>
          </p:nvPr>
        </p:nvSpPr>
        <p:spPr>
          <a:xfrm>
            <a:off x="648000" y="1801081"/>
            <a:ext cx="5368925" cy="703994"/>
          </a:xfrm>
        </p:spPr>
        <p:txBody>
          <a:bodyPr/>
          <a:lstStyle/>
          <a:p>
            <a:r>
              <a:rPr lang="cs-CZ" dirty="0" err="1"/>
              <a:t>Elings</a:t>
            </a:r>
            <a:r>
              <a:rPr lang="cs-CZ" dirty="0"/>
              <a:t>, 2011</a:t>
            </a:r>
          </a:p>
        </p:txBody>
      </p:sp>
      <p:sp>
        <p:nvSpPr>
          <p:cNvPr id="4" name="Zástupný obsah 3">
            <a:extLst>
              <a:ext uri="{FF2B5EF4-FFF2-40B4-BE49-F238E27FC236}">
                <a16:creationId xmlns:a16="http://schemas.microsoft.com/office/drawing/2014/main" id="{4585EA50-8754-0FD0-D9A5-6D3595AC1ECB}"/>
              </a:ext>
            </a:extLst>
          </p:cNvPr>
          <p:cNvSpPr>
            <a:spLocks noGrp="1"/>
          </p:cNvSpPr>
          <p:nvPr>
            <p:ph sz="half" idx="2"/>
          </p:nvPr>
        </p:nvSpPr>
        <p:spPr>
          <a:xfrm>
            <a:off x="648000" y="2505075"/>
            <a:ext cx="5368925" cy="3684588"/>
          </a:xfrm>
        </p:spPr>
        <p:txBody>
          <a:bodyPr>
            <a:normAutofit/>
          </a:bodyPr>
          <a:lstStyle/>
          <a:p>
            <a:pPr marL="457200" indent="-457200">
              <a:buFont typeface="+mj-lt"/>
              <a:buAutoNum type="alphaLcPeriod"/>
            </a:pPr>
            <a:r>
              <a:rPr lang="cs-CZ" dirty="0" err="1"/>
              <a:t>Attitude</a:t>
            </a:r>
            <a:r>
              <a:rPr lang="cs-CZ" dirty="0"/>
              <a:t> and </a:t>
            </a:r>
            <a:r>
              <a:rPr lang="cs-CZ" dirty="0" err="1"/>
              <a:t>engagement</a:t>
            </a:r>
            <a:r>
              <a:rPr lang="cs-CZ" dirty="0"/>
              <a:t> </a:t>
            </a:r>
            <a:r>
              <a:rPr lang="cs-CZ" dirty="0" err="1"/>
              <a:t>of</a:t>
            </a:r>
            <a:r>
              <a:rPr lang="cs-CZ" dirty="0"/>
              <a:t> </a:t>
            </a:r>
            <a:r>
              <a:rPr lang="cs-CZ" dirty="0" err="1"/>
              <a:t>farmer</a:t>
            </a:r>
            <a:r>
              <a:rPr lang="cs-CZ" dirty="0"/>
              <a:t> and co-</a:t>
            </a:r>
            <a:r>
              <a:rPr lang="cs-CZ" dirty="0" err="1"/>
              <a:t>workers</a:t>
            </a:r>
            <a:endParaRPr lang="cs-CZ" dirty="0"/>
          </a:p>
          <a:p>
            <a:pPr marL="457200" indent="-457200">
              <a:buFont typeface="+mj-lt"/>
              <a:buAutoNum type="alphaLcPeriod"/>
            </a:pPr>
            <a:r>
              <a:rPr lang="cs-CZ" dirty="0" err="1"/>
              <a:t>Useful</a:t>
            </a:r>
            <a:r>
              <a:rPr lang="cs-CZ" dirty="0"/>
              <a:t> and </a:t>
            </a:r>
            <a:r>
              <a:rPr lang="cs-CZ" dirty="0" err="1"/>
              <a:t>divers</a:t>
            </a:r>
            <a:r>
              <a:rPr lang="cs-CZ" dirty="0"/>
              <a:t> </a:t>
            </a:r>
            <a:r>
              <a:rPr lang="cs-CZ" dirty="0" err="1"/>
              <a:t>activities</a:t>
            </a:r>
            <a:endParaRPr lang="cs-CZ" dirty="0"/>
          </a:p>
          <a:p>
            <a:pPr marL="457200" indent="-457200">
              <a:buFont typeface="+mj-lt"/>
              <a:buAutoNum type="alphaLcPeriod"/>
            </a:pPr>
            <a:r>
              <a:rPr lang="cs-CZ" dirty="0" err="1"/>
              <a:t>Social</a:t>
            </a:r>
            <a:r>
              <a:rPr lang="cs-CZ" dirty="0"/>
              <a:t> </a:t>
            </a:r>
            <a:r>
              <a:rPr lang="cs-CZ" dirty="0" err="1"/>
              <a:t>community</a:t>
            </a:r>
            <a:endParaRPr lang="cs-CZ" dirty="0"/>
          </a:p>
          <a:p>
            <a:pPr marL="457200" indent="-457200">
              <a:buFont typeface="+mj-lt"/>
              <a:buAutoNum type="alphaLcPeriod"/>
            </a:pPr>
            <a:r>
              <a:rPr lang="cs-CZ" dirty="0"/>
              <a:t>Green environment</a:t>
            </a:r>
          </a:p>
          <a:p>
            <a:pPr marL="457200" indent="-457200">
              <a:buFont typeface="+mj-lt"/>
              <a:buAutoNum type="alphaLcPeriod"/>
            </a:pPr>
            <a:r>
              <a:rPr lang="cs-CZ" dirty="0" err="1"/>
              <a:t>Informal</a:t>
            </a:r>
            <a:r>
              <a:rPr lang="cs-CZ" dirty="0"/>
              <a:t> non-care </a:t>
            </a:r>
            <a:r>
              <a:rPr lang="cs-CZ" dirty="0" err="1"/>
              <a:t>context</a:t>
            </a:r>
            <a:endParaRPr lang="cs-CZ" dirty="0"/>
          </a:p>
        </p:txBody>
      </p:sp>
      <p:sp>
        <p:nvSpPr>
          <p:cNvPr id="5" name="Zástupný text 4">
            <a:extLst>
              <a:ext uri="{FF2B5EF4-FFF2-40B4-BE49-F238E27FC236}">
                <a16:creationId xmlns:a16="http://schemas.microsoft.com/office/drawing/2014/main" id="{7684A050-677A-8830-04D9-091CADD2381E}"/>
              </a:ext>
            </a:extLst>
          </p:cNvPr>
          <p:cNvSpPr>
            <a:spLocks noGrp="1"/>
          </p:cNvSpPr>
          <p:nvPr>
            <p:ph type="body" sz="quarter" idx="3"/>
          </p:nvPr>
        </p:nvSpPr>
        <p:spPr>
          <a:xfrm>
            <a:off x="6238873" y="1801079"/>
            <a:ext cx="5368925" cy="703995"/>
          </a:xfrm>
        </p:spPr>
        <p:txBody>
          <a:bodyPr/>
          <a:lstStyle/>
          <a:p>
            <a:r>
              <a:rPr lang="cs-CZ" dirty="0" err="1"/>
              <a:t>Hemingway</a:t>
            </a:r>
            <a:r>
              <a:rPr lang="cs-CZ" dirty="0"/>
              <a:t>, </a:t>
            </a:r>
            <a:r>
              <a:rPr lang="cs-CZ" dirty="0" err="1"/>
              <a:t>Ellis-Hill</a:t>
            </a:r>
            <a:r>
              <a:rPr lang="cs-CZ" dirty="0"/>
              <a:t>, </a:t>
            </a:r>
            <a:r>
              <a:rPr lang="cs-CZ" dirty="0" err="1"/>
              <a:t>Norton</a:t>
            </a:r>
            <a:r>
              <a:rPr lang="cs-CZ" dirty="0"/>
              <a:t>, 2016</a:t>
            </a:r>
          </a:p>
        </p:txBody>
      </p:sp>
      <p:sp>
        <p:nvSpPr>
          <p:cNvPr id="7" name="Zástupný symbol pro číslo snímku 6">
            <a:extLst>
              <a:ext uri="{FF2B5EF4-FFF2-40B4-BE49-F238E27FC236}">
                <a16:creationId xmlns:a16="http://schemas.microsoft.com/office/drawing/2014/main" id="{FBFDE5E7-0863-125A-FEBE-D34C819FF1B7}"/>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14</a:t>
            </a:fld>
            <a:endParaRPr lang="en-GB" dirty="0"/>
          </a:p>
        </p:txBody>
      </p:sp>
      <p:sp>
        <p:nvSpPr>
          <p:cNvPr id="8" name="Zástupný obsah 7">
            <a:extLst>
              <a:ext uri="{FF2B5EF4-FFF2-40B4-BE49-F238E27FC236}">
                <a16:creationId xmlns:a16="http://schemas.microsoft.com/office/drawing/2014/main" id="{78006157-9482-CCA6-473D-E358996C7617}"/>
              </a:ext>
            </a:extLst>
          </p:cNvPr>
          <p:cNvSpPr>
            <a:spLocks noGrp="1"/>
          </p:cNvSpPr>
          <p:nvPr>
            <p:ph sz="half" idx="13"/>
          </p:nvPr>
        </p:nvSpPr>
        <p:spPr>
          <a:xfrm>
            <a:off x="6238874" y="2505074"/>
            <a:ext cx="5368923" cy="3684588"/>
          </a:xfrm>
        </p:spPr>
        <p:txBody>
          <a:bodyPr>
            <a:normAutofit/>
          </a:bodyPr>
          <a:lstStyle/>
          <a:p>
            <a:pPr marL="457200" lvl="0" indent="-457200">
              <a:buFont typeface="+mj-lt"/>
              <a:buAutoNum type="alphaLcPeriod"/>
            </a:pPr>
            <a:r>
              <a:rPr lang="cs-CZ" dirty="0"/>
              <a:t>So</a:t>
            </a:r>
            <a:r>
              <a:rPr lang="en-GB" dirty="0" err="1"/>
              <a:t>cial</a:t>
            </a:r>
            <a:r>
              <a:rPr lang="en-GB" dirty="0"/>
              <a:t> and physical connections </a:t>
            </a:r>
            <a:endParaRPr lang="cs-CZ" dirty="0"/>
          </a:p>
          <a:p>
            <a:pPr marL="457200" lvl="0" indent="-457200">
              <a:buFont typeface="+mj-lt"/>
              <a:buAutoNum type="alphaLcPeriod"/>
            </a:pPr>
            <a:r>
              <a:rPr lang="cs-CZ" dirty="0"/>
              <a:t>F</a:t>
            </a:r>
            <a:r>
              <a:rPr lang="en-GB" dirty="0" err="1"/>
              <a:t>acilitates</a:t>
            </a:r>
            <a:r>
              <a:rPr lang="en-GB" dirty="0"/>
              <a:t> learning involving practical activity </a:t>
            </a:r>
            <a:endParaRPr lang="cs-CZ" dirty="0"/>
          </a:p>
          <a:p>
            <a:pPr marL="457200" lvl="0" indent="-457200">
              <a:buFont typeface="+mj-lt"/>
              <a:buAutoNum type="alphaLcPeriod"/>
            </a:pPr>
            <a:r>
              <a:rPr lang="cs-CZ" dirty="0"/>
              <a:t>D</a:t>
            </a:r>
            <a:r>
              <a:rPr lang="en-GB" dirty="0" err="1"/>
              <a:t>evelop</a:t>
            </a:r>
            <a:r>
              <a:rPr lang="en-GB" dirty="0"/>
              <a:t> sensual ability </a:t>
            </a:r>
            <a:endParaRPr lang="cs-CZ" dirty="0"/>
          </a:p>
          <a:p>
            <a:pPr marL="457200" lvl="0" indent="-457200">
              <a:buFont typeface="+mj-lt"/>
              <a:buAutoNum type="alphaLcPeriod"/>
            </a:pPr>
            <a:r>
              <a:rPr lang="cs-CZ" dirty="0"/>
              <a:t>E</a:t>
            </a:r>
            <a:r>
              <a:rPr lang="en-GB" dirty="0" err="1"/>
              <a:t>nhance</a:t>
            </a:r>
            <a:r>
              <a:rPr lang="en-GB" dirty="0"/>
              <a:t> memory by experience, support joy, adventure and sense of achievement </a:t>
            </a:r>
            <a:endParaRPr lang="cs-CZ" dirty="0"/>
          </a:p>
          <a:p>
            <a:pPr marL="457200" lvl="0" indent="-457200">
              <a:buFont typeface="+mj-lt"/>
              <a:buAutoNum type="alphaLcPeriod"/>
            </a:pPr>
            <a:r>
              <a:rPr lang="cs-CZ" dirty="0"/>
              <a:t>F</a:t>
            </a:r>
            <a:r>
              <a:rPr lang="en-GB" dirty="0" err="1"/>
              <a:t>acilitates</a:t>
            </a:r>
            <a:r>
              <a:rPr lang="en-GB" dirty="0"/>
              <a:t> autonomy </a:t>
            </a:r>
            <a:endParaRPr lang="cs-CZ" dirty="0"/>
          </a:p>
          <a:p>
            <a:pPr marL="457200" lvl="0" indent="-457200">
              <a:buFont typeface="+mj-lt"/>
              <a:buAutoNum type="alphaLcPeriod"/>
            </a:pPr>
            <a:r>
              <a:rPr lang="cs-CZ" dirty="0"/>
              <a:t>L</a:t>
            </a:r>
            <a:r>
              <a:rPr lang="en-GB" dirty="0" err="1"/>
              <a:t>eads</a:t>
            </a:r>
            <a:r>
              <a:rPr lang="en-GB" dirty="0"/>
              <a:t> to a crucial understanding of belonging and being without prejudices. </a:t>
            </a:r>
            <a:endParaRPr lang="cs-CZ" dirty="0"/>
          </a:p>
          <a:p>
            <a:endParaRPr lang="cs-CZ" dirty="0"/>
          </a:p>
        </p:txBody>
      </p:sp>
    </p:spTree>
    <p:extLst>
      <p:ext uri="{BB962C8B-B14F-4D97-AF65-F5344CB8AC3E}">
        <p14:creationId xmlns:p14="http://schemas.microsoft.com/office/powerpoint/2010/main" val="1153458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15</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7700" y="1504950"/>
            <a:ext cx="10934700" cy="4795838"/>
          </a:xfrm>
        </p:spPr>
        <p:txBody>
          <a:bodyPr>
            <a:normAutofit/>
          </a:bodyPr>
          <a:lstStyle/>
          <a:p>
            <a:pPr>
              <a:lnSpc>
                <a:spcPct val="120000"/>
              </a:lnSpc>
            </a:pPr>
            <a:r>
              <a:rPr lang="cs-CZ" dirty="0" err="1">
                <a:latin typeface="Arial" panose="020B0604020202020204" pitchFamily="34" charset="0"/>
                <a:cs typeface="Arial" panose="020B0604020202020204" pitchFamily="34" charset="0"/>
              </a:rPr>
              <a:t>Physical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disabilities</a:t>
            </a:r>
            <a:r>
              <a:rPr lang="cs-CZ" dirty="0">
                <a:latin typeface="Arial" panose="020B0604020202020204" pitchFamily="34" charset="0"/>
                <a:cs typeface="Arial" panose="020B0604020202020204" pitchFamily="34" charset="0"/>
              </a:rPr>
              <a:t> are </a:t>
            </a:r>
            <a:r>
              <a:rPr lang="cs-CZ" dirty="0" err="1">
                <a:latin typeface="Arial" panose="020B0604020202020204" pitchFamily="34" charset="0"/>
                <a:cs typeface="Arial" panose="020B0604020202020204" pitchFamily="34" charset="0"/>
              </a:rPr>
              <a:t>found</a:t>
            </a:r>
            <a:r>
              <a:rPr lang="cs-CZ" dirty="0">
                <a:latin typeface="Arial" panose="020B0604020202020204" pitchFamily="34" charset="0"/>
                <a:cs typeface="Arial" panose="020B0604020202020204" pitchFamily="34" charset="0"/>
              </a:rPr>
              <a:t> in </a:t>
            </a:r>
            <a:r>
              <a:rPr lang="cs-CZ" dirty="0" err="1">
                <a:latin typeface="Arial" panose="020B0604020202020204" pitchFamily="34" charset="0"/>
                <a:cs typeface="Arial" panose="020B0604020202020204" pitchFamily="34" charset="0"/>
              </a:rPr>
              <a:t>combination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with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other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disabilities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intellectual</a:t>
            </a:r>
            <a:r>
              <a:rPr lang="cs-CZ" dirty="0">
                <a:latin typeface="Arial" panose="020B0604020202020204" pitchFamily="34" charset="0"/>
                <a:cs typeface="Arial" panose="020B0604020202020204" pitchFamily="34" charset="0"/>
              </a:rPr>
              <a:t>)</a:t>
            </a:r>
          </a:p>
          <a:p>
            <a:pPr>
              <a:lnSpc>
                <a:spcPct val="120000"/>
              </a:lnSpc>
            </a:pPr>
            <a:r>
              <a:rPr lang="cs-CZ" b="1" dirty="0" err="1">
                <a:latin typeface="Arial" panose="020B0604020202020204" pitchFamily="34" charset="0"/>
                <a:cs typeface="Arial" panose="020B0604020202020204" pitchFamily="34" charset="0"/>
              </a:rPr>
              <a:t>Safe</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working</a:t>
            </a:r>
            <a:r>
              <a:rPr lang="cs-CZ" b="1" dirty="0">
                <a:latin typeface="Arial" panose="020B0604020202020204" pitchFamily="34" charset="0"/>
                <a:cs typeface="Arial" panose="020B0604020202020204" pitchFamily="34" charset="0"/>
              </a:rPr>
              <a:t> environment </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spatial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adaptation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based</a:t>
            </a:r>
            <a:r>
              <a:rPr lang="cs-CZ" dirty="0">
                <a:latin typeface="Arial" panose="020B0604020202020204" pitchFamily="34" charset="0"/>
                <a:cs typeface="Arial" panose="020B0604020202020204" pitchFamily="34" charset="0"/>
              </a:rPr>
              <a:t> on </a:t>
            </a:r>
            <a:r>
              <a:rPr lang="cs-CZ" dirty="0" err="1">
                <a:latin typeface="Arial" panose="020B0604020202020204" pitchFamily="34" charset="0"/>
                <a:cs typeface="Arial" panose="020B0604020202020204" pitchFamily="34" charset="0"/>
              </a:rPr>
              <a:t>participant‘s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needs</a:t>
            </a:r>
            <a:r>
              <a:rPr lang="cs-CZ" dirty="0">
                <a:latin typeface="Arial" panose="020B0604020202020204" pitchFamily="34" charset="0"/>
                <a:cs typeface="Arial" panose="020B0604020202020204" pitchFamily="34" charset="0"/>
              </a:rPr>
              <a:t> and the type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physical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limitation</a:t>
            </a:r>
            <a:endParaRPr lang="cs-CZ"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Raised beds</a:t>
            </a:r>
            <a:endParaRPr lang="cs-CZ"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Ramps</a:t>
            </a:r>
            <a:endParaRPr lang="cs-CZ"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Fairly wide roads with a non-slip surface</a:t>
            </a:r>
            <a:endParaRPr lang="cs-CZ"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Alleys with a low slope due to people in wheelchairs</a:t>
            </a:r>
            <a:endParaRPr lang="cs-CZ"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Places for relaxation, rest and meeting together</a:t>
            </a:r>
            <a:endParaRPr lang="cs-CZ"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Barrier-free toilets </a:t>
            </a:r>
            <a:endParaRPr lang="cs-CZ" dirty="0">
              <a:latin typeface="Arial" panose="020B0604020202020204" pitchFamily="34" charset="0"/>
              <a:cs typeface="Arial" panose="020B0604020202020204" pitchFamily="34" charset="0"/>
            </a:endParaRPr>
          </a:p>
          <a:p>
            <a:endParaRPr lang="cs-CZ" dirty="0">
              <a:latin typeface="Arial" panose="020B0604020202020204" pitchFamily="34" charset="0"/>
              <a:cs typeface="Arial" panose="020B0604020202020204" pitchFamily="34" charset="0"/>
            </a:endParaRPr>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spTree>
    <p:extLst>
      <p:ext uri="{BB962C8B-B14F-4D97-AF65-F5344CB8AC3E}">
        <p14:creationId xmlns:p14="http://schemas.microsoft.com/office/powerpoint/2010/main" val="2642995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16</a:t>
            </a:fld>
            <a:endParaRPr lang="en-GB" dirty="0"/>
          </a:p>
        </p:txBody>
      </p:sp>
      <p:pic>
        <p:nvPicPr>
          <p:cNvPr id="4" name="Zástupný obsah 3" descr="Obsah obrázku exteriér, osoba&#10;&#10;Popis byl vytvořen automaticky">
            <a:extLst>
              <a:ext uri="{FF2B5EF4-FFF2-40B4-BE49-F238E27FC236}">
                <a16:creationId xmlns:a16="http://schemas.microsoft.com/office/drawing/2014/main" id="{CD4AD4D8-419C-676D-D7E5-1C956825D21D}"/>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9939"/>
          <a:stretch/>
        </p:blipFill>
        <p:spPr>
          <a:xfrm>
            <a:off x="7009739" y="596900"/>
            <a:ext cx="5214011" cy="6261100"/>
          </a:xfrm>
        </p:spPr>
      </p:pic>
      <p:sp>
        <p:nvSpPr>
          <p:cNvPr id="10" name="TextovéPole 9">
            <a:extLst>
              <a:ext uri="{FF2B5EF4-FFF2-40B4-BE49-F238E27FC236}">
                <a16:creationId xmlns:a16="http://schemas.microsoft.com/office/drawing/2014/main" id="{E4893D72-2667-7D52-E419-B8CA3208E68F}"/>
              </a:ext>
            </a:extLst>
          </p:cNvPr>
          <p:cNvSpPr txBox="1"/>
          <p:nvPr/>
        </p:nvSpPr>
        <p:spPr>
          <a:xfrm>
            <a:off x="1817548" y="1858540"/>
            <a:ext cx="3396464" cy="2554545"/>
          </a:xfrm>
          <a:prstGeom prst="rect">
            <a:avLst/>
          </a:prstGeom>
          <a:noFill/>
        </p:spPr>
        <p:txBody>
          <a:bodyPr wrap="square">
            <a:spAutoFit/>
          </a:bodyPr>
          <a:lstStyle/>
          <a:p>
            <a:pPr algn="ctr"/>
            <a:r>
              <a:rPr lang="cs-CZ" sz="2000" i="1" dirty="0">
                <a:effectLst/>
                <a:latin typeface="Calibri" panose="020F0502020204030204" pitchFamily="34" charset="0"/>
                <a:ea typeface="Calibri" panose="020F0502020204030204" pitchFamily="34" charset="0"/>
              </a:rPr>
              <a:t>„</a:t>
            </a:r>
            <a:r>
              <a:rPr lang="en-GB" sz="2000" i="1" dirty="0">
                <a:effectLst/>
                <a:latin typeface="Calibri" panose="020F0502020204030204" pitchFamily="34" charset="0"/>
                <a:ea typeface="Calibri" panose="020F0502020204030204" pitchFamily="34" charset="0"/>
              </a:rPr>
              <a:t>W</a:t>
            </a:r>
            <a:r>
              <a:rPr lang="en-GB" sz="2000" i="1" dirty="0">
                <a:effectLst/>
                <a:latin typeface="Calibri" panose="020F0502020204030204" pitchFamily="34" charset="0"/>
                <a:ea typeface="Calibri" panose="020F0502020204030204" pitchFamily="34" charset="0"/>
                <a:cs typeface="Arial" panose="020B0604020202020204" pitchFamily="34" charset="0"/>
              </a:rPr>
              <a:t>e have an employee who needs a walker. He uses a rollator. He does activities he can do sitting down: for example, planting tomatoes in the greenhouse. He does the work sitting down in the greenhouse</a:t>
            </a:r>
            <a:r>
              <a:rPr lang="cs-CZ" sz="2000" i="1" dirty="0">
                <a:effectLst/>
                <a:latin typeface="Calibri" panose="020F0502020204030204" pitchFamily="34" charset="0"/>
                <a:ea typeface="Calibri" panose="020F0502020204030204" pitchFamily="34" charset="0"/>
                <a:cs typeface="Arial" panose="020B0604020202020204" pitchFamily="34" charset="0"/>
              </a:rPr>
              <a:t>“</a:t>
            </a:r>
            <a:endParaRPr lang="cs-CZ" sz="2000" dirty="0"/>
          </a:p>
        </p:txBody>
      </p:sp>
      <p:pic>
        <p:nvPicPr>
          <p:cNvPr id="11" name="Grafický objekt 4" descr="Myšlenková bublina obrys">
            <a:extLst>
              <a:ext uri="{FF2B5EF4-FFF2-40B4-BE49-F238E27FC236}">
                <a16:creationId xmlns:a16="http://schemas.microsoft.com/office/drawing/2014/main" id="{7DA118DD-6D23-A877-B690-7BE5857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87" y="200918"/>
            <a:ext cx="7418974" cy="7418974"/>
          </a:xfrm>
          <a:prstGeom prst="rect">
            <a:avLst/>
          </a:prstGeom>
        </p:spPr>
      </p:pic>
      <p:sp>
        <p:nvSpPr>
          <p:cNvPr id="5" name="TextovéPole 4">
            <a:extLst>
              <a:ext uri="{FF2B5EF4-FFF2-40B4-BE49-F238E27FC236}">
                <a16:creationId xmlns:a16="http://schemas.microsoft.com/office/drawing/2014/main" id="{08ECED4A-9082-234A-1499-4700E1A9678B}"/>
              </a:ext>
            </a:extLst>
          </p:cNvPr>
          <p:cNvSpPr txBox="1"/>
          <p:nvPr/>
        </p:nvSpPr>
        <p:spPr>
          <a:xfrm>
            <a:off x="3099231" y="6053836"/>
            <a:ext cx="3910508" cy="246221"/>
          </a:xfrm>
          <a:prstGeom prst="rect">
            <a:avLst/>
          </a:prstGeom>
          <a:noFill/>
        </p:spPr>
        <p:txBody>
          <a:bodyPr wrap="square" rtlCol="0">
            <a:spAutoFit/>
          </a:bodyPr>
          <a:lstStyle/>
          <a:p>
            <a:r>
              <a:rPr lang="cs-CZ" sz="1000" dirty="0" err="1"/>
              <a:t>Photo</a:t>
            </a:r>
            <a:r>
              <a:rPr lang="cs-CZ" sz="1000" dirty="0"/>
              <a:t>: </a:t>
            </a:r>
            <a:r>
              <a:rPr lang="cs-CZ" sz="1000" dirty="0" err="1"/>
              <a:t>Farmyard</a:t>
            </a:r>
            <a:r>
              <a:rPr lang="cs-CZ" sz="1000" dirty="0"/>
              <a:t> Bludička, Czech Republic, </a:t>
            </a:r>
            <a:r>
              <a:rPr lang="cs-CZ" sz="1000" dirty="0" err="1"/>
              <a:t>Author</a:t>
            </a:r>
            <a:r>
              <a:rPr lang="cs-CZ" sz="1000" dirty="0"/>
              <a:t>: Radoslav Žitník, </a:t>
            </a:r>
          </a:p>
        </p:txBody>
      </p:sp>
    </p:spTree>
    <p:extLst>
      <p:ext uri="{BB962C8B-B14F-4D97-AF65-F5344CB8AC3E}">
        <p14:creationId xmlns:p14="http://schemas.microsoft.com/office/powerpoint/2010/main" val="669583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17</a:t>
            </a:fld>
            <a:endParaRPr lang="en-GB"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p:txBody>
          <a:bodyPr/>
          <a:lstStyle/>
          <a:p>
            <a:r>
              <a:rPr lang="cs-CZ"/>
              <a:t>Benefits of social farming - SoFarTEAm</a:t>
            </a:r>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544018" y="1407485"/>
            <a:ext cx="10934701" cy="5230382"/>
          </a:xfrm>
        </p:spPr>
        <p:txBody>
          <a:bodyPr>
            <a:normAutofit/>
          </a:bodyPr>
          <a:lstStyle/>
          <a:p>
            <a:r>
              <a:rPr lang="cs-CZ" b="1" dirty="0">
                <a:latin typeface="Arial" panose="020B0604020202020204" pitchFamily="34" charset="0"/>
                <a:ea typeface="Calibri" panose="020F0502020204030204" pitchFamily="34" charset="0"/>
                <a:cs typeface="Arial" panose="020B0604020202020204" pitchFamily="34" charset="0"/>
              </a:rPr>
              <a:t>L</a:t>
            </a:r>
            <a:r>
              <a:rPr lang="en-GB" b="1" dirty="0" err="1">
                <a:effectLst/>
                <a:latin typeface="Arial" panose="020B0604020202020204" pitchFamily="34" charset="0"/>
                <a:ea typeface="Calibri" panose="020F0502020204030204" pitchFamily="34" charset="0"/>
                <a:cs typeface="Arial" panose="020B0604020202020204" pitchFamily="34" charset="0"/>
              </a:rPr>
              <a:t>ower</a:t>
            </a:r>
            <a:r>
              <a:rPr lang="en-GB" b="1" dirty="0">
                <a:effectLst/>
                <a:latin typeface="Arial" panose="020B0604020202020204" pitchFamily="34" charset="0"/>
                <a:ea typeface="Calibri" panose="020F0502020204030204" pitchFamily="34" charset="0"/>
                <a:cs typeface="Arial" panose="020B0604020202020204" pitchFamily="34" charset="0"/>
              </a:rPr>
              <a:t> work pressure</a:t>
            </a:r>
            <a:r>
              <a:rPr lang="en-GB" dirty="0">
                <a:effectLst/>
                <a:latin typeface="Arial" panose="020B0604020202020204" pitchFamily="34" charset="0"/>
                <a:ea typeface="Calibri" panose="020F0502020204030204" pitchFamily="34" charset="0"/>
                <a:cs typeface="Arial" panose="020B0604020202020204" pitchFamily="34" charset="0"/>
              </a:rPr>
              <a:t> plays a vital role as they may naturally have limited capacity to perform work.  The tasks are adapted to be the most suitable for participants.</a:t>
            </a:r>
            <a:endParaRPr lang="cs-CZ" dirty="0">
              <a:effectLst/>
              <a:latin typeface="Arial" panose="020B0604020202020204" pitchFamily="34" charset="0"/>
              <a:ea typeface="Calibri" panose="020F0502020204030204" pitchFamily="34" charset="0"/>
              <a:cs typeface="Arial" panose="020B0604020202020204" pitchFamily="34" charset="0"/>
            </a:endParaRPr>
          </a:p>
          <a:p>
            <a:pPr marL="1028700" lvl="1" indent="-342900" algn="just">
              <a:lnSpc>
                <a:spcPct val="110000"/>
              </a:lnSpc>
              <a:spcBef>
                <a:spcPts val="800"/>
              </a:spcBef>
              <a:spcAft>
                <a:spcPts val="600"/>
              </a:spcAft>
              <a:buFont typeface="Symbol" panose="05050102010706020507" pitchFamily="18" charset="2"/>
              <a:buChar char=""/>
            </a:pPr>
            <a:r>
              <a:rPr lang="cs-CZ" sz="2300" dirty="0">
                <a:effectLst/>
                <a:latin typeface="Arial" panose="020B0604020202020204" pitchFamily="34" charset="0"/>
                <a:ea typeface="Calibri" panose="020F0502020204030204" pitchFamily="34" charset="0"/>
                <a:cs typeface="Arial" panose="020B0604020202020204" pitchFamily="34" charset="0"/>
              </a:rPr>
              <a:t>Rotation of activities</a:t>
            </a:r>
          </a:p>
          <a:p>
            <a:pPr marL="1028700" lvl="1" indent="-342900" algn="just">
              <a:lnSpc>
                <a:spcPct val="110000"/>
              </a:lnSpc>
              <a:spcBef>
                <a:spcPts val="800"/>
              </a:spcBef>
              <a:spcAft>
                <a:spcPts val="600"/>
              </a:spcAft>
              <a:buFont typeface="Symbol" panose="05050102010706020507" pitchFamily="18" charset="2"/>
              <a:buChar char=""/>
            </a:pPr>
            <a:r>
              <a:rPr lang="cs-CZ" sz="2300" dirty="0">
                <a:effectLst/>
                <a:latin typeface="Arial" panose="020B0604020202020204" pitchFamily="34" charset="0"/>
                <a:ea typeface="Calibri" panose="020F0502020204030204" pitchFamily="34" charset="0"/>
                <a:cs typeface="Arial" panose="020B0604020202020204" pitchFamily="34" charset="0"/>
              </a:rPr>
              <a:t>Adjusted working hours</a:t>
            </a:r>
          </a:p>
          <a:p>
            <a:pPr marL="1028700" lvl="1" indent="-342900" algn="just">
              <a:lnSpc>
                <a:spcPct val="110000"/>
              </a:lnSpc>
              <a:spcBef>
                <a:spcPts val="800"/>
              </a:spcBef>
              <a:spcAft>
                <a:spcPts val="600"/>
              </a:spcAft>
              <a:buFont typeface="Symbol" panose="05050102010706020507" pitchFamily="18" charset="2"/>
              <a:buChar char=""/>
            </a:pPr>
            <a:r>
              <a:rPr lang="cs-CZ" sz="2300" dirty="0">
                <a:latin typeface="Arial" panose="020B0604020202020204" pitchFamily="34" charset="0"/>
                <a:ea typeface="Calibri" panose="020F0502020204030204" pitchFamily="34" charset="0"/>
                <a:cs typeface="Arial" panose="020B0604020202020204" pitchFamily="34" charset="0"/>
              </a:rPr>
              <a:t>Team shifts</a:t>
            </a:r>
          </a:p>
          <a:p>
            <a:pPr marL="1028700" lvl="1" indent="-342900" algn="just">
              <a:lnSpc>
                <a:spcPct val="110000"/>
              </a:lnSpc>
              <a:spcBef>
                <a:spcPts val="800"/>
              </a:spcBef>
              <a:spcAft>
                <a:spcPts val="600"/>
              </a:spcAft>
              <a:buFont typeface="Symbol" panose="05050102010706020507" pitchFamily="18" charset="2"/>
              <a:buChar char=""/>
            </a:pPr>
            <a:r>
              <a:rPr lang="cs-CZ" sz="2300" dirty="0">
                <a:effectLst/>
                <a:latin typeface="Arial" panose="020B0604020202020204" pitchFamily="34" charset="0"/>
                <a:ea typeface="Calibri" panose="020F0502020204030204" pitchFamily="34" charset="0"/>
                <a:cs typeface="Arial" panose="020B0604020202020204" pitchFamily="34" charset="0"/>
              </a:rPr>
              <a:t>Individual / </a:t>
            </a:r>
            <a:r>
              <a:rPr lang="cs-CZ" sz="2300" dirty="0">
                <a:latin typeface="Arial" panose="020B0604020202020204" pitchFamily="34" charset="0"/>
                <a:ea typeface="Calibri" panose="020F0502020204030204" pitchFamily="34" charset="0"/>
                <a:cs typeface="Arial" panose="020B0604020202020204" pitchFamily="34" charset="0"/>
              </a:rPr>
              <a:t>team work</a:t>
            </a:r>
          </a:p>
          <a:p>
            <a:pPr marL="1028700" lvl="1" indent="-342900" algn="just">
              <a:lnSpc>
                <a:spcPct val="110000"/>
              </a:lnSpc>
              <a:spcBef>
                <a:spcPts val="800"/>
              </a:spcBef>
              <a:spcAft>
                <a:spcPts val="600"/>
              </a:spcAft>
              <a:buFont typeface="Symbol" panose="05050102010706020507" pitchFamily="18" charset="2"/>
              <a:buChar char=""/>
            </a:pPr>
            <a:r>
              <a:rPr lang="cs-CZ" sz="2300" dirty="0">
                <a:effectLst/>
                <a:latin typeface="Arial" panose="020B0604020202020204" pitchFamily="34" charset="0"/>
                <a:ea typeface="Calibri" panose="020F0502020204030204" pitchFamily="34" charset="0"/>
                <a:cs typeface="Arial" panose="020B0604020202020204" pitchFamily="34" charset="0"/>
              </a:rPr>
              <a:t>Work arrangements</a:t>
            </a:r>
          </a:p>
        </p:txBody>
      </p:sp>
      <p:pic>
        <p:nvPicPr>
          <p:cNvPr id="2" name="Grafický objekt 4" descr="Myšlenková bublina obrys">
            <a:extLst>
              <a:ext uri="{FF2B5EF4-FFF2-40B4-BE49-F238E27FC236}">
                <a16:creationId xmlns:a16="http://schemas.microsoft.com/office/drawing/2014/main" id="{64F09495-C98F-3732-C231-C72A451C2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1166" y="1504416"/>
            <a:ext cx="5969530" cy="5969530"/>
          </a:xfrm>
          <a:prstGeom prst="rect">
            <a:avLst/>
          </a:prstGeom>
        </p:spPr>
      </p:pic>
      <p:sp>
        <p:nvSpPr>
          <p:cNvPr id="4" name="TextovéPole 3">
            <a:extLst>
              <a:ext uri="{FF2B5EF4-FFF2-40B4-BE49-F238E27FC236}">
                <a16:creationId xmlns:a16="http://schemas.microsoft.com/office/drawing/2014/main" id="{10FB0049-FF0E-948E-2986-9C53F23D9E83}"/>
              </a:ext>
            </a:extLst>
          </p:cNvPr>
          <p:cNvSpPr txBox="1"/>
          <p:nvPr/>
        </p:nvSpPr>
        <p:spPr>
          <a:xfrm>
            <a:off x="6891867" y="2861733"/>
            <a:ext cx="3188950" cy="1323439"/>
          </a:xfrm>
          <a:prstGeom prst="rect">
            <a:avLst/>
          </a:prstGeom>
          <a:noFill/>
        </p:spPr>
        <p:txBody>
          <a:bodyPr wrap="none" rtlCol="0">
            <a:spAutoFit/>
          </a:bodyPr>
          <a:lstStyle/>
          <a:p>
            <a:pPr algn="ctr"/>
            <a:r>
              <a:rPr lang="cs-CZ" sz="2000" i="1" dirty="0">
                <a:effectLst/>
                <a:latin typeface="Calibri" panose="020F0502020204030204" pitchFamily="34" charset="0"/>
                <a:ea typeface="Calibri" panose="020F0502020204030204" pitchFamily="34" charset="0"/>
                <a:cs typeface="Arial" panose="020B0604020202020204" pitchFamily="34" charset="0"/>
              </a:rPr>
              <a:t>„</a:t>
            </a:r>
            <a:r>
              <a:rPr lang="en-GB" sz="2000" i="1" dirty="0">
                <a:effectLst/>
                <a:latin typeface="Calibri" panose="020F0502020204030204" pitchFamily="34" charset="0"/>
                <a:ea typeface="Calibri" panose="020F0502020204030204" pitchFamily="34" charset="0"/>
                <a:cs typeface="Arial" panose="020B0604020202020204" pitchFamily="34" charset="0"/>
              </a:rPr>
              <a:t>It is important for boys </a:t>
            </a:r>
            <a:endParaRPr lang="cs-CZ" sz="2000" i="1" dirty="0">
              <a:effectLst/>
              <a:latin typeface="Calibri" panose="020F0502020204030204" pitchFamily="34" charset="0"/>
              <a:ea typeface="Calibri" panose="020F0502020204030204" pitchFamily="34" charset="0"/>
              <a:cs typeface="Arial" panose="020B0604020202020204" pitchFamily="34" charset="0"/>
            </a:endParaRPr>
          </a:p>
          <a:p>
            <a:pPr algn="ctr"/>
            <a:r>
              <a:rPr lang="en-GB" sz="2000" i="1" dirty="0">
                <a:effectLst/>
                <a:latin typeface="Calibri" panose="020F0502020204030204" pitchFamily="34" charset="0"/>
                <a:ea typeface="Calibri" panose="020F0502020204030204" pitchFamily="34" charset="0"/>
                <a:cs typeface="Arial" panose="020B0604020202020204" pitchFamily="34" charset="0"/>
              </a:rPr>
              <a:t>in a wheelchair that they</a:t>
            </a:r>
            <a:endParaRPr lang="cs-CZ" sz="2000" i="1" dirty="0">
              <a:effectLst/>
              <a:latin typeface="Calibri" panose="020F0502020204030204" pitchFamily="34" charset="0"/>
              <a:ea typeface="Calibri" panose="020F0502020204030204" pitchFamily="34" charset="0"/>
              <a:cs typeface="Arial" panose="020B0604020202020204" pitchFamily="34" charset="0"/>
            </a:endParaRPr>
          </a:p>
          <a:p>
            <a:pPr algn="ctr"/>
            <a:r>
              <a:rPr lang="en-GB" sz="2000" i="1" dirty="0">
                <a:effectLst/>
                <a:latin typeface="Calibri" panose="020F0502020204030204" pitchFamily="34" charset="0"/>
                <a:ea typeface="Calibri" panose="020F0502020204030204" pitchFamily="34" charset="0"/>
                <a:cs typeface="Arial" panose="020B0604020202020204" pitchFamily="34" charset="0"/>
              </a:rPr>
              <a:t>can chop wood with an axe </a:t>
            </a:r>
            <a:endParaRPr lang="cs-CZ" sz="2000" i="1" dirty="0">
              <a:effectLst/>
              <a:latin typeface="Calibri" panose="020F0502020204030204" pitchFamily="34" charset="0"/>
              <a:ea typeface="Calibri" panose="020F0502020204030204" pitchFamily="34" charset="0"/>
              <a:cs typeface="Arial" panose="020B0604020202020204" pitchFamily="34" charset="0"/>
            </a:endParaRPr>
          </a:p>
          <a:p>
            <a:pPr algn="ctr"/>
            <a:r>
              <a:rPr lang="en-GB" sz="2000" i="1" dirty="0">
                <a:effectLst/>
                <a:latin typeface="Calibri" panose="020F0502020204030204" pitchFamily="34" charset="0"/>
                <a:ea typeface="Calibri" panose="020F0502020204030204" pitchFamily="34" charset="0"/>
                <a:cs typeface="Arial" panose="020B0604020202020204" pitchFamily="34" charset="0"/>
              </a:rPr>
              <a:t>and feel like "normal" guys.</a:t>
            </a:r>
            <a:r>
              <a:rPr lang="cs-CZ" sz="2000" i="1" dirty="0">
                <a:effectLst/>
                <a:latin typeface="Calibri" panose="020F0502020204030204" pitchFamily="34" charset="0"/>
                <a:ea typeface="Calibri" panose="020F0502020204030204" pitchFamily="34" charset="0"/>
                <a:cs typeface="Arial" panose="020B0604020202020204" pitchFamily="34" charset="0"/>
              </a:rPr>
              <a:t>“</a:t>
            </a:r>
            <a:r>
              <a:rPr lang="en-GB" sz="2000" i="1" dirty="0">
                <a:effectLst/>
                <a:latin typeface="Calibri" panose="020F0502020204030204" pitchFamily="34" charset="0"/>
                <a:ea typeface="Calibri" panose="020F0502020204030204" pitchFamily="34" charset="0"/>
                <a:cs typeface="Arial" panose="020B0604020202020204" pitchFamily="34" charset="0"/>
              </a:rPr>
              <a:t> </a:t>
            </a:r>
            <a:endParaRPr lang="cs-CZ" sz="2000" dirty="0"/>
          </a:p>
        </p:txBody>
      </p:sp>
    </p:spTree>
    <p:extLst>
      <p:ext uri="{BB962C8B-B14F-4D97-AF65-F5344CB8AC3E}">
        <p14:creationId xmlns:p14="http://schemas.microsoft.com/office/powerpoint/2010/main" val="288467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3EA655-957F-AF4F-911E-C3FCE150D8AD}"/>
              </a:ext>
            </a:extLst>
          </p:cNvPr>
          <p:cNvSpPr>
            <a:spLocks noGrp="1"/>
          </p:cNvSpPr>
          <p:nvPr>
            <p:ph type="sldNum" sz="quarter" idx="12"/>
          </p:nvPr>
        </p:nvSpPr>
        <p:spPr/>
        <p:txBody>
          <a:bodyPr/>
          <a:lstStyle/>
          <a:p>
            <a:fld id="{AC30E85F-03A9-4DC3-A879-6F4150C88507}" type="slidenum">
              <a:rPr lang="en-GB" smtClean="0"/>
              <a:pPr/>
              <a:t>18</a:t>
            </a:fld>
            <a:endParaRPr lang="en-GB" dirty="0"/>
          </a:p>
        </p:txBody>
      </p:sp>
      <p:pic>
        <p:nvPicPr>
          <p:cNvPr id="7" name="Zástupný obsah 6" descr="Obsah obrázku tráva, strom, exteriér, dřevěné&#10;&#10;Popis byl vytvořen automaticky">
            <a:extLst>
              <a:ext uri="{FF2B5EF4-FFF2-40B4-BE49-F238E27FC236}">
                <a16:creationId xmlns:a16="http://schemas.microsoft.com/office/drawing/2014/main" id="{70689918-3B21-C15C-6A6B-EC430C3356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2835" y="3138873"/>
            <a:ext cx="5559640" cy="3706427"/>
          </a:xfrm>
        </p:spPr>
      </p:pic>
      <p:sp>
        <p:nvSpPr>
          <p:cNvPr id="5" name="Nadpis 4">
            <a:extLst>
              <a:ext uri="{FF2B5EF4-FFF2-40B4-BE49-F238E27FC236}">
                <a16:creationId xmlns:a16="http://schemas.microsoft.com/office/drawing/2014/main" id="{4616930A-1CEB-6BEE-587A-2EF217ED21A2}"/>
              </a:ext>
            </a:extLst>
          </p:cNvPr>
          <p:cNvSpPr>
            <a:spLocks noGrp="1"/>
          </p:cNvSpPr>
          <p:nvPr>
            <p:ph type="title"/>
          </p:nvPr>
        </p:nvSpPr>
        <p:spPr/>
        <p:txBody>
          <a:bodyPr/>
          <a:lstStyle/>
          <a:p>
            <a:r>
              <a:rPr lang="cs-CZ" dirty="0" err="1"/>
              <a:t>Raised</a:t>
            </a:r>
            <a:r>
              <a:rPr lang="cs-CZ" dirty="0"/>
              <a:t> </a:t>
            </a:r>
            <a:r>
              <a:rPr lang="cs-CZ" dirty="0" err="1"/>
              <a:t>flower</a:t>
            </a:r>
            <a:r>
              <a:rPr lang="cs-CZ" dirty="0"/>
              <a:t> </a:t>
            </a:r>
            <a:r>
              <a:rPr lang="cs-CZ" dirty="0" err="1"/>
              <a:t>beds</a:t>
            </a:r>
            <a:endParaRPr lang="cs-CZ" dirty="0"/>
          </a:p>
        </p:txBody>
      </p:sp>
      <p:pic>
        <p:nvPicPr>
          <p:cNvPr id="9" name="Obrázek 8" descr="Obsah obrázku strom, exteriér, tráva, země&#10;&#10;Popis byl vytvořen automaticky">
            <a:extLst>
              <a:ext uri="{FF2B5EF4-FFF2-40B4-BE49-F238E27FC236}">
                <a16:creationId xmlns:a16="http://schemas.microsoft.com/office/drawing/2014/main" id="{F3E2F881-D9C1-2954-3947-C270121BA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2530753"/>
            <a:ext cx="6471821" cy="4314547"/>
          </a:xfrm>
          <a:prstGeom prst="rect">
            <a:avLst/>
          </a:prstGeom>
        </p:spPr>
      </p:pic>
      <p:sp>
        <p:nvSpPr>
          <p:cNvPr id="12" name="TextovéPole 11">
            <a:extLst>
              <a:ext uri="{FF2B5EF4-FFF2-40B4-BE49-F238E27FC236}">
                <a16:creationId xmlns:a16="http://schemas.microsoft.com/office/drawing/2014/main" id="{7790F339-1CCE-4951-30B6-8CA4B894144E}"/>
              </a:ext>
            </a:extLst>
          </p:cNvPr>
          <p:cNvSpPr txBox="1"/>
          <p:nvPr/>
        </p:nvSpPr>
        <p:spPr>
          <a:xfrm>
            <a:off x="559293" y="1973832"/>
            <a:ext cx="8975324" cy="369332"/>
          </a:xfrm>
          <a:prstGeom prst="rect">
            <a:avLst/>
          </a:prstGeom>
          <a:noFill/>
        </p:spPr>
        <p:txBody>
          <a:bodyPr wrap="square" rtlCol="0">
            <a:spAutoFit/>
          </a:bodyPr>
          <a:lstStyle/>
          <a:p>
            <a:r>
              <a:rPr lang="cs-CZ" dirty="0" err="1"/>
              <a:t>Photo</a:t>
            </a:r>
            <a:r>
              <a:rPr lang="cs-CZ" dirty="0"/>
              <a:t>: </a:t>
            </a:r>
            <a:r>
              <a:rPr lang="cs-CZ" dirty="0" err="1"/>
              <a:t>Day</a:t>
            </a:r>
            <a:r>
              <a:rPr lang="cs-CZ" dirty="0"/>
              <a:t> care centre </a:t>
            </a:r>
            <a:r>
              <a:rPr lang="cs-CZ" dirty="0" err="1"/>
              <a:t>with</a:t>
            </a:r>
            <a:r>
              <a:rPr lang="cs-CZ" dirty="0"/>
              <a:t> </a:t>
            </a:r>
            <a:r>
              <a:rPr lang="cs-CZ" dirty="0" err="1"/>
              <a:t>productive</a:t>
            </a:r>
            <a:r>
              <a:rPr lang="cs-CZ" dirty="0"/>
              <a:t> garden (Vrchlabí, CZ). </a:t>
            </a:r>
            <a:r>
              <a:rPr lang="cs-CZ" sz="1000" dirty="0" err="1"/>
              <a:t>Author</a:t>
            </a:r>
            <a:r>
              <a:rPr lang="cs-CZ" sz="1000" dirty="0"/>
              <a:t>: Diakonie ČCE Vrchlabí </a:t>
            </a:r>
          </a:p>
        </p:txBody>
      </p:sp>
    </p:spTree>
    <p:extLst>
      <p:ext uri="{BB962C8B-B14F-4D97-AF65-F5344CB8AC3E}">
        <p14:creationId xmlns:p14="http://schemas.microsoft.com/office/powerpoint/2010/main" val="1859803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19</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504951"/>
            <a:ext cx="5058533" cy="4997450"/>
          </a:xfrm>
        </p:spPr>
        <p:txBody>
          <a:bodyPr>
            <a:normAutofit/>
          </a:bodyPr>
          <a:lstStyle/>
          <a:p>
            <a:r>
              <a:rPr lang="cs-CZ" sz="2300" b="1" dirty="0" err="1">
                <a:latin typeface="Arial" panose="020B0604020202020204" pitchFamily="34" charset="0"/>
                <a:cs typeface="Arial" panose="020B0604020202020204" pitchFamily="34" charset="0"/>
              </a:rPr>
              <a:t>Adapted</a:t>
            </a:r>
            <a:r>
              <a:rPr lang="cs-CZ" sz="2300" b="1" dirty="0">
                <a:latin typeface="Arial" panose="020B0604020202020204" pitchFamily="34" charset="0"/>
                <a:cs typeface="Arial" panose="020B0604020202020204" pitchFamily="34" charset="0"/>
              </a:rPr>
              <a:t> </a:t>
            </a:r>
            <a:r>
              <a:rPr lang="cs-CZ" sz="2300" b="1" dirty="0" err="1">
                <a:latin typeface="Arial" panose="020B0604020202020204" pitchFamily="34" charset="0"/>
                <a:cs typeface="Arial" panose="020B0604020202020204" pitchFamily="34" charset="0"/>
              </a:rPr>
              <a:t>tools</a:t>
            </a:r>
            <a:r>
              <a:rPr lang="cs-CZ" sz="2300" b="1" dirty="0">
                <a:latin typeface="Arial" panose="020B0604020202020204" pitchFamily="34" charset="0"/>
                <a:cs typeface="Arial" panose="020B0604020202020204" pitchFamily="34" charset="0"/>
              </a:rPr>
              <a:t> </a:t>
            </a:r>
            <a:r>
              <a:rPr lang="cs-CZ" sz="2300" dirty="0">
                <a:latin typeface="Arial" panose="020B0604020202020204" pitchFamily="34" charset="0"/>
                <a:cs typeface="Arial" panose="020B0604020202020204" pitchFamily="34" charset="0"/>
              </a:rPr>
              <a:t>– not </a:t>
            </a:r>
            <a:r>
              <a:rPr lang="cs-CZ" sz="2300" dirty="0" err="1">
                <a:latin typeface="Arial" panose="020B0604020202020204" pitchFamily="34" charset="0"/>
                <a:cs typeface="Arial" panose="020B0604020202020204" pitchFamily="34" charset="0"/>
              </a:rPr>
              <a:t>too</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heavy</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too</a:t>
            </a:r>
            <a:r>
              <a:rPr lang="cs-CZ" sz="2300" dirty="0">
                <a:latin typeface="Arial" panose="020B0604020202020204" pitchFamily="34" charset="0"/>
                <a:cs typeface="Arial" panose="020B0604020202020204" pitchFamily="34" charset="0"/>
              </a:rPr>
              <a:t> long </a:t>
            </a:r>
            <a:r>
              <a:rPr lang="cs-CZ" sz="2300" dirty="0" err="1">
                <a:latin typeface="Arial" panose="020B0604020202020204" pitchFamily="34" charset="0"/>
                <a:cs typeface="Arial" panose="020B0604020202020204" pitchFamily="34" charset="0"/>
              </a:rPr>
              <a:t>or</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maladapted</a:t>
            </a:r>
            <a:r>
              <a:rPr lang="cs-CZ" sz="2300" dirty="0">
                <a:latin typeface="Arial" panose="020B0604020202020204" pitchFamily="34" charset="0"/>
                <a:cs typeface="Arial" panose="020B0604020202020204" pitchFamily="34" charset="0"/>
              </a:rPr>
              <a:t> in any </a:t>
            </a:r>
            <a:r>
              <a:rPr lang="cs-CZ" sz="2300" dirty="0" err="1">
                <a:latin typeface="Arial" panose="020B0604020202020204" pitchFamily="34" charset="0"/>
                <a:cs typeface="Arial" panose="020B0604020202020204" pitchFamily="34" charset="0"/>
              </a:rPr>
              <a:t>other</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way</a:t>
            </a:r>
            <a:endParaRPr lang="cs-CZ" sz="23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cs-CZ" sz="2300" dirty="0" err="1">
                <a:latin typeface="Arial" panose="020B0604020202020204" pitchFamily="34" charset="0"/>
                <a:cs typeface="Arial" panose="020B0604020202020204" pitchFamily="34" charset="0"/>
              </a:rPr>
              <a:t>Some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task</a:t>
            </a:r>
            <a:r>
              <a:rPr lang="cs-CZ" sz="2300" dirty="0">
                <a:latin typeface="Arial" panose="020B0604020202020204" pitchFamily="34" charset="0"/>
                <a:cs typeface="Arial" panose="020B0604020202020204" pitchFamily="34" charset="0"/>
              </a:rPr>
              <a:t> are not </a:t>
            </a:r>
            <a:r>
              <a:rPr lang="cs-CZ" sz="2300" dirty="0" err="1">
                <a:latin typeface="Arial" panose="020B0604020202020204" pitchFamily="34" charset="0"/>
                <a:cs typeface="Arial" panose="020B0604020202020204" pitchFamily="34" charset="0"/>
              </a:rPr>
              <a:t>allowed</a:t>
            </a:r>
            <a:r>
              <a:rPr lang="cs-CZ" sz="2300" dirty="0">
                <a:latin typeface="Arial" panose="020B0604020202020204" pitchFamily="34" charset="0"/>
                <a:cs typeface="Arial" panose="020B0604020202020204" pitchFamily="34" charset="0"/>
              </a:rPr>
              <a:t> to not </a:t>
            </a:r>
            <a:r>
              <a:rPr lang="cs-CZ" sz="2300" dirty="0" err="1">
                <a:latin typeface="Arial" panose="020B0604020202020204" pitchFamily="34" charset="0"/>
                <a:cs typeface="Arial" panose="020B0604020202020204" pitchFamily="34" charset="0"/>
              </a:rPr>
              <a:t>trained</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personel</a:t>
            </a:r>
            <a:endParaRPr lang="cs-CZ" sz="23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cs-CZ" sz="2300" dirty="0" err="1">
                <a:latin typeface="Arial" panose="020B0604020202020204" pitchFamily="34" charset="0"/>
                <a:cs typeface="Arial" panose="020B0604020202020204" pitchFamily="34" charset="0"/>
              </a:rPr>
              <a:t>Conversely</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people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with</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physical</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disabilities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can</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work</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with</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tools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that</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would</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otherwide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be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denied</a:t>
            </a:r>
            <a:r>
              <a:rPr lang="cs-CZ" sz="2300" dirty="0">
                <a:latin typeface="Arial" panose="020B0604020202020204" pitchFamily="34" charset="0"/>
                <a:cs typeface="Arial" panose="020B0604020202020204" pitchFamily="34" charset="0"/>
              </a:rPr>
              <a:t> to </a:t>
            </a:r>
            <a:r>
              <a:rPr lang="cs-CZ" sz="2300" dirty="0" err="1">
                <a:latin typeface="Arial" panose="020B0604020202020204" pitchFamily="34" charset="0"/>
                <a:cs typeface="Arial" panose="020B0604020202020204" pitchFamily="34" charset="0"/>
              </a:rPr>
              <a:t>them</a:t>
            </a:r>
            <a:endParaRPr lang="cs-CZ" sz="2300" dirty="0">
              <a:latin typeface="Arial" panose="020B0604020202020204" pitchFamily="34" charset="0"/>
              <a:cs typeface="Arial" panose="020B0604020202020204" pitchFamily="34" charset="0"/>
            </a:endParaRPr>
          </a:p>
          <a:p>
            <a:endParaRPr lang="cs-CZ" sz="2300" dirty="0">
              <a:latin typeface="Arial" panose="020B0604020202020204" pitchFamily="34" charset="0"/>
              <a:cs typeface="Arial" panose="020B0604020202020204" pitchFamily="34" charset="0"/>
            </a:endParaRPr>
          </a:p>
        </p:txBody>
      </p:sp>
      <p:sp>
        <p:nvSpPr>
          <p:cNvPr id="5" name="Nadpis 5">
            <a:extLst>
              <a:ext uri="{FF2B5EF4-FFF2-40B4-BE49-F238E27FC236}">
                <a16:creationId xmlns:a16="http://schemas.microsoft.com/office/drawing/2014/main" id="{A8E16F80-D4EF-644B-4A44-833AED6A75DA}"/>
              </a:ext>
            </a:extLst>
          </p:cNvPr>
          <p:cNvSpPr>
            <a:spLocks noGrp="1"/>
          </p:cNvSpPr>
          <p:nvPr>
            <p:ph type="title"/>
          </p:nvPr>
        </p:nvSpPr>
        <p:spPr>
          <a:xfrm>
            <a:off x="647700" y="668338"/>
            <a:ext cx="10726738" cy="836612"/>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pic>
        <p:nvPicPr>
          <p:cNvPr id="2" name="Obrázek 1">
            <a:extLst>
              <a:ext uri="{FF2B5EF4-FFF2-40B4-BE49-F238E27FC236}">
                <a16:creationId xmlns:a16="http://schemas.microsoft.com/office/drawing/2014/main" id="{ADD634D7-6937-B62A-E37E-14948D52A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649" y="1176462"/>
            <a:ext cx="3434626" cy="2679827"/>
          </a:xfrm>
          <a:prstGeom prst="rect">
            <a:avLst/>
          </a:prstGeom>
        </p:spPr>
      </p:pic>
      <p:pic>
        <p:nvPicPr>
          <p:cNvPr id="4" name="Obrázek 3">
            <a:extLst>
              <a:ext uri="{FF2B5EF4-FFF2-40B4-BE49-F238E27FC236}">
                <a16:creationId xmlns:a16="http://schemas.microsoft.com/office/drawing/2014/main" id="{7645C844-9291-0076-A70C-361401ABC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101" y="3907272"/>
            <a:ext cx="3458276" cy="2563048"/>
          </a:xfrm>
          <a:prstGeom prst="rect">
            <a:avLst/>
          </a:prstGeom>
        </p:spPr>
      </p:pic>
      <p:pic>
        <p:nvPicPr>
          <p:cNvPr id="6" name="Obrázek 5">
            <a:extLst>
              <a:ext uri="{FF2B5EF4-FFF2-40B4-BE49-F238E27FC236}">
                <a16:creationId xmlns:a16="http://schemas.microsoft.com/office/drawing/2014/main" id="{3054E332-8F66-C3E6-BB99-EE279DD00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343" y="3907272"/>
            <a:ext cx="2746649" cy="2452451"/>
          </a:xfrm>
          <a:prstGeom prst="rect">
            <a:avLst/>
          </a:prstGeom>
        </p:spPr>
      </p:pic>
      <p:pic>
        <p:nvPicPr>
          <p:cNvPr id="7" name="Obrázek 6">
            <a:extLst>
              <a:ext uri="{FF2B5EF4-FFF2-40B4-BE49-F238E27FC236}">
                <a16:creationId xmlns:a16="http://schemas.microsoft.com/office/drawing/2014/main" id="{122F3844-3271-C8D9-F1DA-6BD317D1056B}"/>
              </a:ext>
            </a:extLst>
          </p:cNvPr>
          <p:cNvPicPr>
            <a:picLocks noChangeAspect="1"/>
          </p:cNvPicPr>
          <p:nvPr/>
        </p:nvPicPr>
        <p:blipFill rotWithShape="1">
          <a:blip r:embed="rId5">
            <a:extLst>
              <a:ext uri="{28A0092B-C50C-407E-A947-70E740481C1C}">
                <a14:useLocalDpi xmlns:a14="http://schemas.microsoft.com/office/drawing/2010/main" val="0"/>
              </a:ext>
            </a:extLst>
          </a:blip>
          <a:srcRect l="46555"/>
          <a:stretch/>
        </p:blipFill>
        <p:spPr>
          <a:xfrm>
            <a:off x="9476179" y="1136825"/>
            <a:ext cx="2447109" cy="2703424"/>
          </a:xfrm>
          <a:prstGeom prst="rect">
            <a:avLst/>
          </a:prstGeom>
        </p:spPr>
      </p:pic>
    </p:spTree>
    <p:extLst>
      <p:ext uri="{BB962C8B-B14F-4D97-AF65-F5344CB8AC3E}">
        <p14:creationId xmlns:p14="http://schemas.microsoft.com/office/powerpoint/2010/main" val="2910699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B2D3153-0444-396B-E12F-6871C431D627}"/>
              </a:ext>
            </a:extLst>
          </p:cNvPr>
          <p:cNvSpPr>
            <a:spLocks noGrp="1"/>
          </p:cNvSpPr>
          <p:nvPr>
            <p:ph sz="half" idx="2"/>
          </p:nvPr>
        </p:nvSpPr>
        <p:spPr>
          <a:xfrm>
            <a:off x="1" y="809625"/>
            <a:ext cx="7715249" cy="3467100"/>
          </a:xfrm>
        </p:spPr>
        <p:txBody>
          <a:bodyPr/>
          <a:lstStyle/>
          <a:p>
            <a:r>
              <a:rPr lang="cs-CZ" dirty="0"/>
              <a:t>List </a:t>
            </a:r>
            <a:r>
              <a:rPr lang="cs-CZ" dirty="0" err="1"/>
              <a:t>of</a:t>
            </a:r>
            <a:r>
              <a:rPr lang="cs-CZ" dirty="0"/>
              <a:t> </a:t>
            </a:r>
            <a:r>
              <a:rPr lang="cs-CZ" dirty="0" err="1"/>
              <a:t>contents</a:t>
            </a:r>
            <a:endParaRPr lang="cs-CZ" dirty="0"/>
          </a:p>
        </p:txBody>
      </p:sp>
      <p:sp>
        <p:nvSpPr>
          <p:cNvPr id="3" name="TextovéPole 2">
            <a:extLst>
              <a:ext uri="{FF2B5EF4-FFF2-40B4-BE49-F238E27FC236}">
                <a16:creationId xmlns:a16="http://schemas.microsoft.com/office/drawing/2014/main" id="{C036E476-BA8C-93C4-F185-37E0E2DEB08C}"/>
              </a:ext>
            </a:extLst>
          </p:cNvPr>
          <p:cNvSpPr txBox="1"/>
          <p:nvPr/>
        </p:nvSpPr>
        <p:spPr>
          <a:xfrm>
            <a:off x="532937" y="1714213"/>
            <a:ext cx="7425730" cy="2841804"/>
          </a:xfrm>
          <a:prstGeom prst="rect">
            <a:avLst/>
          </a:prstGeom>
          <a:noFill/>
        </p:spPr>
        <p:txBody>
          <a:bodyPr wrap="square" rtlCol="0">
            <a:spAutoFit/>
          </a:bodyPr>
          <a:lstStyle/>
          <a:p>
            <a:pPr lvl="0">
              <a:lnSpc>
                <a:spcPct val="107000"/>
              </a:lnSpc>
              <a:spcBef>
                <a:spcPts val="800"/>
              </a:spcBef>
              <a:spcAft>
                <a:spcPts val="600"/>
              </a:spcAft>
              <a:buClr>
                <a:srgbClr val="000000"/>
              </a:buClr>
            </a:pPr>
            <a:r>
              <a:rPr lang="cs-CZ" sz="2000" dirty="0">
                <a:latin typeface="Calibri" panose="020F0502020204030204" pitchFamily="34" charset="0"/>
                <a:ea typeface="Times New Roman" panose="02020603050405020304" pitchFamily="18" charset="0"/>
                <a:cs typeface="Calibri" panose="020F0502020204030204" pitchFamily="34" charset="0"/>
              </a:rPr>
              <a:t>G</a:t>
            </a:r>
            <a:r>
              <a:rPr lang="en-GB" sz="2000" dirty="0" err="1">
                <a:effectLst/>
                <a:latin typeface="Calibri" panose="020F0502020204030204" pitchFamily="34" charset="0"/>
                <a:ea typeface="Times New Roman" panose="02020603050405020304" pitchFamily="18" charset="0"/>
                <a:cs typeface="Calibri" panose="020F0502020204030204" pitchFamily="34" charset="0"/>
              </a:rPr>
              <a:t>eneral</a:t>
            </a:r>
            <a:r>
              <a:rPr lang="en-GB" sz="2000" dirty="0">
                <a:effectLst/>
                <a:latin typeface="Calibri" panose="020F0502020204030204" pitchFamily="34" charset="0"/>
                <a:ea typeface="Times New Roman" panose="02020603050405020304" pitchFamily="18" charset="0"/>
                <a:cs typeface="Calibri" panose="020F0502020204030204" pitchFamily="34" charset="0"/>
              </a:rPr>
              <a:t> characteristics and performances of physical disabilities</a:t>
            </a:r>
            <a:endParaRPr lang="cs-CZ" sz="2000" dirty="0">
              <a:effectLst/>
              <a:latin typeface="Calibri" panose="020F0502020204030204" pitchFamily="34" charset="0"/>
              <a:ea typeface="Times New Roman" panose="02020603050405020304" pitchFamily="18" charset="0"/>
              <a:cs typeface="Arial" panose="020B0604020202020204" pitchFamily="34" charset="0"/>
            </a:endParaRPr>
          </a:p>
          <a:p>
            <a:pPr lvl="0">
              <a:lnSpc>
                <a:spcPct val="107000"/>
              </a:lnSpc>
              <a:spcBef>
                <a:spcPts val="800"/>
              </a:spcBef>
              <a:spcAft>
                <a:spcPts val="600"/>
              </a:spcAft>
              <a:buClr>
                <a:srgbClr val="000000"/>
              </a:buClr>
            </a:pPr>
            <a:r>
              <a:rPr lang="cs-CZ" sz="2000" dirty="0">
                <a:latin typeface="Calibri" panose="020F0502020204030204" pitchFamily="34" charset="0"/>
                <a:ea typeface="Times New Roman" panose="02020603050405020304" pitchFamily="18" charset="0"/>
                <a:cs typeface="Calibri" panose="020F0502020204030204" pitchFamily="34" charset="0"/>
              </a:rPr>
              <a:t>C</a:t>
            </a:r>
            <a:r>
              <a:rPr lang="en-GB" sz="2000" dirty="0" err="1">
                <a:effectLst/>
                <a:latin typeface="Calibri" panose="020F0502020204030204" pitchFamily="34" charset="0"/>
                <a:ea typeface="Times New Roman" panose="02020603050405020304" pitchFamily="18" charset="0"/>
                <a:cs typeface="Calibri" panose="020F0502020204030204" pitchFamily="34" charset="0"/>
              </a:rPr>
              <a:t>lassification</a:t>
            </a:r>
            <a:r>
              <a:rPr lang="en-GB" sz="2000" dirty="0">
                <a:effectLst/>
                <a:latin typeface="Calibri" panose="020F0502020204030204" pitchFamily="34" charset="0"/>
                <a:ea typeface="Times New Roman" panose="02020603050405020304" pitchFamily="18" charset="0"/>
                <a:cs typeface="Calibri" panose="020F0502020204030204" pitchFamily="34" charset="0"/>
              </a:rPr>
              <a:t> of physical disability</a:t>
            </a:r>
            <a:endParaRPr lang="cs-CZ" sz="2000" dirty="0">
              <a:effectLst/>
              <a:latin typeface="Calibri" panose="020F0502020204030204" pitchFamily="34" charset="0"/>
              <a:ea typeface="Times New Roman" panose="02020603050405020304" pitchFamily="18" charset="0"/>
              <a:cs typeface="Arial" panose="020B0604020202020204" pitchFamily="34" charset="0"/>
            </a:endParaRPr>
          </a:p>
          <a:p>
            <a:pPr lvl="0">
              <a:lnSpc>
                <a:spcPct val="107000"/>
              </a:lnSpc>
              <a:spcBef>
                <a:spcPts val="800"/>
              </a:spcBef>
              <a:spcAft>
                <a:spcPts val="600"/>
              </a:spcAft>
              <a:buClr>
                <a:srgbClr val="000000"/>
              </a:buClr>
            </a:pPr>
            <a:r>
              <a:rPr lang="cs-CZ" sz="2000" dirty="0">
                <a:latin typeface="Calibri" panose="020F0502020204030204" pitchFamily="34" charset="0"/>
                <a:ea typeface="Times New Roman" panose="02020603050405020304" pitchFamily="18" charset="0"/>
                <a:cs typeface="Calibri" panose="020F0502020204030204" pitchFamily="34" charset="0"/>
              </a:rPr>
              <a:t>B</a:t>
            </a:r>
            <a:r>
              <a:rPr lang="en-GB" sz="2000" dirty="0" err="1">
                <a:effectLst/>
                <a:latin typeface="Calibri" panose="020F0502020204030204" pitchFamily="34" charset="0"/>
                <a:ea typeface="Times New Roman" panose="02020603050405020304" pitchFamily="18" charset="0"/>
                <a:cs typeface="Calibri" panose="020F0502020204030204" pitchFamily="34" charset="0"/>
              </a:rPr>
              <a:t>enefits</a:t>
            </a:r>
            <a:r>
              <a:rPr lang="en-GB" sz="2000" dirty="0">
                <a:effectLst/>
                <a:latin typeface="Calibri" panose="020F0502020204030204" pitchFamily="34" charset="0"/>
                <a:ea typeface="Times New Roman" panose="02020603050405020304" pitchFamily="18" charset="0"/>
                <a:cs typeface="Calibri" panose="020F0502020204030204" pitchFamily="34" charset="0"/>
              </a:rPr>
              <a:t> of social farming for people with a physical disability</a:t>
            </a:r>
            <a:endParaRPr lang="cs-CZ" sz="2000" dirty="0">
              <a:effectLst/>
              <a:latin typeface="Calibri" panose="020F0502020204030204" pitchFamily="34" charset="0"/>
              <a:ea typeface="Times New Roman" panose="02020603050405020304" pitchFamily="18" charset="0"/>
              <a:cs typeface="Arial" panose="020B0604020202020204" pitchFamily="34" charset="0"/>
            </a:endParaRPr>
          </a:p>
          <a:p>
            <a:pPr lvl="0">
              <a:lnSpc>
                <a:spcPct val="107000"/>
              </a:lnSpc>
              <a:spcBef>
                <a:spcPts val="800"/>
              </a:spcBef>
              <a:spcAft>
                <a:spcPts val="600"/>
              </a:spcAft>
              <a:buClr>
                <a:srgbClr val="000000"/>
              </a:buClr>
            </a:pPr>
            <a:r>
              <a:rPr lang="cs-CZ" sz="2000" dirty="0">
                <a:latin typeface="Calibri" panose="020F0502020204030204" pitchFamily="34" charset="0"/>
                <a:ea typeface="Times New Roman" panose="02020603050405020304" pitchFamily="18" charset="0"/>
                <a:cs typeface="Calibri" panose="020F0502020204030204" pitchFamily="34" charset="0"/>
              </a:rPr>
              <a:t>P</a:t>
            </a:r>
            <a:r>
              <a:rPr lang="en-GB" sz="2000" dirty="0" err="1">
                <a:effectLst/>
                <a:latin typeface="Calibri" panose="020F0502020204030204" pitchFamily="34" charset="0"/>
                <a:ea typeface="Times New Roman" panose="02020603050405020304" pitchFamily="18" charset="0"/>
                <a:cs typeface="Calibri" panose="020F0502020204030204" pitchFamily="34" charset="0"/>
              </a:rPr>
              <a:t>ossible</a:t>
            </a:r>
            <a:r>
              <a:rPr lang="en-GB" sz="2000" dirty="0">
                <a:effectLst/>
                <a:latin typeface="Calibri" panose="020F0502020204030204" pitchFamily="34" charset="0"/>
                <a:ea typeface="Times New Roman" panose="02020603050405020304" pitchFamily="18" charset="0"/>
                <a:cs typeface="Calibri" panose="020F0502020204030204" pitchFamily="34" charset="0"/>
              </a:rPr>
              <a:t> behavioural references of people with a physical disability </a:t>
            </a:r>
            <a:endParaRPr lang="cs-CZ" sz="2000" dirty="0">
              <a:effectLst/>
              <a:latin typeface="Calibri" panose="020F0502020204030204" pitchFamily="34" charset="0"/>
              <a:ea typeface="Times New Roman" panose="02020603050405020304" pitchFamily="18" charset="0"/>
              <a:cs typeface="Arial" panose="020B0604020202020204" pitchFamily="34" charset="0"/>
            </a:endParaRPr>
          </a:p>
          <a:p>
            <a:pPr lvl="0">
              <a:lnSpc>
                <a:spcPct val="107000"/>
              </a:lnSpc>
              <a:spcBef>
                <a:spcPts val="800"/>
              </a:spcBef>
              <a:spcAft>
                <a:spcPts val="600"/>
              </a:spcAft>
              <a:buClr>
                <a:srgbClr val="000000"/>
              </a:buClr>
            </a:pPr>
            <a:r>
              <a:rPr lang="cs-CZ" sz="2000" dirty="0">
                <a:latin typeface="Calibri" panose="020F0502020204030204" pitchFamily="34" charset="0"/>
                <a:ea typeface="Times New Roman" panose="02020603050405020304" pitchFamily="18" charset="0"/>
                <a:cs typeface="Calibri" panose="020F0502020204030204" pitchFamily="34" charset="0"/>
              </a:rPr>
              <a:t>D</a:t>
            </a:r>
            <a:r>
              <a:rPr lang="en-GB" sz="2000" dirty="0" err="1">
                <a:effectLst/>
                <a:latin typeface="Calibri" panose="020F0502020204030204" pitchFamily="34" charset="0"/>
                <a:ea typeface="Times New Roman" panose="02020603050405020304" pitchFamily="18" charset="0"/>
                <a:cs typeface="Calibri" panose="020F0502020204030204" pitchFamily="34" charset="0"/>
              </a:rPr>
              <a:t>ifferent</a:t>
            </a:r>
            <a:r>
              <a:rPr lang="en-GB" sz="2000" dirty="0">
                <a:effectLst/>
                <a:latin typeface="Calibri" panose="020F0502020204030204" pitchFamily="34" charset="0"/>
                <a:ea typeface="Times New Roman" panose="02020603050405020304" pitchFamily="18" charset="0"/>
                <a:cs typeface="Calibri" panose="020F0502020204030204" pitchFamily="34" charset="0"/>
              </a:rPr>
              <a:t> services provided for people with a physical disability</a:t>
            </a:r>
            <a:endParaRPr lang="cs-CZ" sz="2000" dirty="0">
              <a:effectLst/>
              <a:latin typeface="Calibri" panose="020F0502020204030204" pitchFamily="34" charset="0"/>
              <a:ea typeface="Times New Roman" panose="02020603050405020304" pitchFamily="18" charset="0"/>
              <a:cs typeface="Arial" panose="020B0604020202020204" pitchFamily="34" charset="0"/>
            </a:endParaRPr>
          </a:p>
          <a:p>
            <a:endParaRPr lang="cs-CZ" sz="2000" dirty="0"/>
          </a:p>
        </p:txBody>
      </p:sp>
    </p:spTree>
    <p:extLst>
      <p:ext uri="{BB962C8B-B14F-4D97-AF65-F5344CB8AC3E}">
        <p14:creationId xmlns:p14="http://schemas.microsoft.com/office/powerpoint/2010/main" val="2497710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20</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337733"/>
            <a:ext cx="10934701" cy="4962323"/>
          </a:xfrm>
        </p:spPr>
        <p:txBody>
          <a:bodyPr>
            <a:normAutofit/>
          </a:bodyPr>
          <a:lstStyle/>
          <a:p>
            <a:r>
              <a:rPr lang="cs-CZ" sz="2300" b="1" dirty="0" err="1">
                <a:latin typeface="Arial" panose="020B0604020202020204" pitchFamily="34" charset="0"/>
                <a:cs typeface="Arial" panose="020B0604020202020204" pitchFamily="34" charset="0"/>
              </a:rPr>
              <a:t>Simple</a:t>
            </a:r>
            <a:r>
              <a:rPr lang="cs-CZ" sz="2300" b="1" dirty="0">
                <a:latin typeface="Arial" panose="020B0604020202020204" pitchFamily="34" charset="0"/>
                <a:cs typeface="Arial" panose="020B0604020202020204" pitchFamily="34" charset="0"/>
              </a:rPr>
              <a:t> </a:t>
            </a:r>
            <a:r>
              <a:rPr lang="cs-CZ" sz="2300" b="1" dirty="0" err="1">
                <a:latin typeface="Arial" panose="020B0604020202020204" pitchFamily="34" charset="0"/>
                <a:cs typeface="Arial" panose="020B0604020202020204" pitchFamily="34" charset="0"/>
              </a:rPr>
              <a:t>activities</a:t>
            </a:r>
            <a:r>
              <a:rPr lang="cs-CZ" sz="2300" b="1" dirty="0">
                <a:latin typeface="Arial" panose="020B0604020202020204" pitchFamily="34" charset="0"/>
                <a:cs typeface="Arial" panose="020B0604020202020204" pitchFamily="34" charset="0"/>
              </a:rPr>
              <a:t> </a:t>
            </a:r>
            <a:r>
              <a:rPr lang="cs-CZ" sz="2300" dirty="0">
                <a:latin typeface="Arial" panose="020B0604020202020204" pitchFamily="34" charset="0"/>
                <a:cs typeface="Arial" panose="020B0604020202020204" pitchFamily="34" charset="0"/>
              </a:rPr>
              <a:t>and </a:t>
            </a:r>
            <a:r>
              <a:rPr lang="cs-CZ" sz="2300" dirty="0" err="1">
                <a:latin typeface="Arial" panose="020B0604020202020204" pitchFamily="34" charset="0"/>
                <a:cs typeface="Arial" panose="020B0604020202020204" pitchFamily="34" charset="0"/>
              </a:rPr>
              <a:t>work</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tasks</a:t>
            </a:r>
            <a:r>
              <a:rPr lang="cs-CZ" sz="2300" dirty="0">
                <a:latin typeface="Arial" panose="020B0604020202020204" pitchFamily="34" charset="0"/>
                <a:cs typeface="Arial" panose="020B0604020202020204" pitchFamily="34" charset="0"/>
              </a:rPr>
              <a:t> in </a:t>
            </a:r>
            <a:r>
              <a:rPr lang="cs-CZ" sz="2300" dirty="0" err="1">
                <a:latin typeface="Arial" panose="020B0604020202020204" pitchFamily="34" charset="0"/>
                <a:cs typeface="Arial" panose="020B0604020202020204" pitchFamily="34" charset="0"/>
              </a:rPr>
              <a:t>which</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participants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feel</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confident</a:t>
            </a:r>
            <a:endParaRPr lang="cs-CZ" sz="2300" dirty="0">
              <a:latin typeface="Arial" panose="020B0604020202020204" pitchFamily="34" charset="0"/>
              <a:cs typeface="Arial" panose="020B0604020202020204" pitchFamily="34" charset="0"/>
            </a:endParaRPr>
          </a:p>
          <a:p>
            <a:endParaRPr lang="cs-CZ" sz="2300" dirty="0">
              <a:latin typeface="Arial" panose="020B0604020202020204" pitchFamily="34" charset="0"/>
              <a:cs typeface="Arial" panose="020B0604020202020204" pitchFamily="34" charset="0"/>
            </a:endParaRPr>
          </a:p>
          <a:p>
            <a:pPr marL="457200" indent="-457200">
              <a:buFontTx/>
              <a:buChar char="-"/>
            </a:pPr>
            <a:r>
              <a:rPr lang="cs-CZ" sz="2300" dirty="0">
                <a:latin typeface="Arial" panose="020B0604020202020204" pitchFamily="34" charset="0"/>
                <a:cs typeface="Arial" panose="020B0604020202020204" pitchFamily="34" charset="0"/>
              </a:rPr>
              <a:t>Wool processing		</a:t>
            </a:r>
            <a:r>
              <a:rPr lang="de-DE" sz="2300" dirty="0">
                <a:latin typeface="Arial" panose="020B0604020202020204" pitchFamily="34" charset="0"/>
                <a:cs typeface="Arial" panose="020B0604020202020204" pitchFamily="34" charset="0"/>
              </a:rPr>
              <a:t>	</a:t>
            </a:r>
            <a:r>
              <a:rPr lang="cs-CZ" sz="2300" dirty="0">
                <a:latin typeface="Arial" panose="020B0604020202020204" pitchFamily="34" charset="0"/>
                <a:cs typeface="Arial" panose="020B0604020202020204" pitchFamily="34" charset="0"/>
              </a:rPr>
              <a:t>- Change the water for animals</a:t>
            </a:r>
          </a:p>
          <a:p>
            <a:pPr marL="457200" indent="-457200">
              <a:buFontTx/>
              <a:buChar char="-"/>
            </a:pPr>
            <a:r>
              <a:rPr lang="cs-CZ" sz="2300" dirty="0">
                <a:latin typeface="Arial" panose="020B0604020202020204" pitchFamily="34" charset="0"/>
                <a:cs typeface="Arial" panose="020B0604020202020204" pitchFamily="34" charset="0"/>
              </a:rPr>
              <a:t>Feeding chickens		</a:t>
            </a:r>
            <a:r>
              <a:rPr lang="de-DE" sz="2300" dirty="0">
                <a:latin typeface="Arial" panose="020B0604020202020204" pitchFamily="34" charset="0"/>
                <a:cs typeface="Arial" panose="020B0604020202020204" pitchFamily="34" charset="0"/>
              </a:rPr>
              <a:t>	</a:t>
            </a:r>
            <a:r>
              <a:rPr lang="cs-CZ" sz="2300" dirty="0">
                <a:latin typeface="Arial" panose="020B0604020202020204" pitchFamily="34" charset="0"/>
                <a:cs typeface="Arial" panose="020B0604020202020204" pitchFamily="34" charset="0"/>
              </a:rPr>
              <a:t>- Feeding the sheep</a:t>
            </a:r>
          </a:p>
          <a:p>
            <a:pPr marL="457200" indent="-457200">
              <a:buFontTx/>
              <a:buChar char="-"/>
            </a:pPr>
            <a:r>
              <a:rPr lang="cs-CZ" sz="2300" dirty="0">
                <a:latin typeface="Arial" panose="020B0604020202020204" pitchFamily="34" charset="0"/>
                <a:cs typeface="Arial" panose="020B0604020202020204" pitchFamily="34" charset="0"/>
              </a:rPr>
              <a:t>Help giving birth to sheep	</a:t>
            </a:r>
            <a:r>
              <a:rPr lang="de-DE" sz="2300" dirty="0">
                <a:latin typeface="Arial" panose="020B0604020202020204" pitchFamily="34" charset="0"/>
                <a:cs typeface="Arial" panose="020B0604020202020204" pitchFamily="34" charset="0"/>
              </a:rPr>
              <a:t>	</a:t>
            </a:r>
            <a:r>
              <a:rPr lang="cs-CZ" sz="2300" dirty="0">
                <a:latin typeface="Arial" panose="020B0604020202020204" pitchFamily="34" charset="0"/>
                <a:cs typeface="Arial" panose="020B0604020202020204" pitchFamily="34" charset="0"/>
              </a:rPr>
              <a:t>- Rake the leaves</a:t>
            </a:r>
          </a:p>
          <a:p>
            <a:pPr marL="457200" indent="-457200">
              <a:buFontTx/>
              <a:buChar char="-"/>
            </a:pPr>
            <a:r>
              <a:rPr lang="cs-CZ" sz="2300" dirty="0">
                <a:latin typeface="Arial" panose="020B0604020202020204" pitchFamily="34" charset="0"/>
                <a:cs typeface="Arial" panose="020B0604020202020204" pitchFamily="34" charset="0"/>
              </a:rPr>
              <a:t>Chop the wool		</a:t>
            </a:r>
            <a:r>
              <a:rPr lang="de-DE" sz="2300" dirty="0">
                <a:latin typeface="Arial" panose="020B0604020202020204" pitchFamily="34" charset="0"/>
                <a:cs typeface="Arial" panose="020B0604020202020204" pitchFamily="34" charset="0"/>
              </a:rPr>
              <a:t>	</a:t>
            </a:r>
            <a:r>
              <a:rPr lang="cs-CZ" sz="2300" dirty="0">
                <a:latin typeface="Arial" panose="020B0604020202020204" pitchFamily="34" charset="0"/>
                <a:cs typeface="Arial" panose="020B0604020202020204" pitchFamily="34" charset="0"/>
              </a:rPr>
              <a:t>- Feed the rabbits</a:t>
            </a:r>
          </a:p>
          <a:p>
            <a:pPr marL="457200" indent="-457200">
              <a:buFontTx/>
              <a:buChar char="-"/>
            </a:pPr>
            <a:r>
              <a:rPr lang="cs-CZ" sz="2300" dirty="0" err="1">
                <a:latin typeface="Arial" panose="020B0604020202020204" pitchFamily="34" charset="0"/>
                <a:cs typeface="Arial" panose="020B0604020202020204" pitchFamily="34" charset="0"/>
              </a:rPr>
              <a:t>Planting</a:t>
            </a:r>
            <a:r>
              <a:rPr lang="cs-CZ" sz="2300" dirty="0">
                <a:latin typeface="Arial" panose="020B0604020202020204" pitchFamily="34" charset="0"/>
                <a:cs typeface="Arial" panose="020B0604020202020204" pitchFamily="34" charset="0"/>
              </a:rPr>
              <a:t>				- Peeling</a:t>
            </a:r>
          </a:p>
          <a:p>
            <a:pPr marL="457200" indent="-457200">
              <a:buFontTx/>
              <a:buChar char="-"/>
            </a:pPr>
            <a:r>
              <a:rPr lang="cs-CZ" sz="2300" dirty="0">
                <a:latin typeface="Arial" panose="020B0604020202020204" pitchFamily="34" charset="0"/>
                <a:cs typeface="Arial" panose="020B0604020202020204" pitchFamily="34" charset="0"/>
              </a:rPr>
              <a:t>Harvesting 			</a:t>
            </a:r>
            <a:r>
              <a:rPr lang="de-DE" sz="2300" dirty="0">
                <a:latin typeface="Arial" panose="020B0604020202020204" pitchFamily="34" charset="0"/>
                <a:cs typeface="Arial" panose="020B0604020202020204" pitchFamily="34" charset="0"/>
              </a:rPr>
              <a:t>	</a:t>
            </a:r>
            <a:r>
              <a:rPr lang="cs-CZ" sz="2300" dirty="0">
                <a:latin typeface="Arial" panose="020B0604020202020204" pitchFamily="34" charset="0"/>
                <a:cs typeface="Arial" panose="020B0604020202020204" pitchFamily="34" charset="0"/>
              </a:rPr>
              <a:t>- Cutting</a:t>
            </a:r>
          </a:p>
        </p:txBody>
      </p:sp>
      <p:sp>
        <p:nvSpPr>
          <p:cNvPr id="5" name="Nadpis 5">
            <a:extLst>
              <a:ext uri="{FF2B5EF4-FFF2-40B4-BE49-F238E27FC236}">
                <a16:creationId xmlns:a16="http://schemas.microsoft.com/office/drawing/2014/main" id="{A8E16F80-D4EF-644B-4A44-833AED6A75DA}"/>
              </a:ext>
            </a:extLst>
          </p:cNvPr>
          <p:cNvSpPr>
            <a:spLocks noGrp="1"/>
          </p:cNvSpPr>
          <p:nvPr>
            <p:ph type="title"/>
          </p:nvPr>
        </p:nvSpPr>
        <p:spPr>
          <a:xfrm>
            <a:off x="647700" y="668338"/>
            <a:ext cx="10726738" cy="836612"/>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spTree>
    <p:extLst>
      <p:ext uri="{BB962C8B-B14F-4D97-AF65-F5344CB8AC3E}">
        <p14:creationId xmlns:p14="http://schemas.microsoft.com/office/powerpoint/2010/main" val="435346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3299B5F-A0E2-25CF-9842-FBB3506EB05E}"/>
              </a:ext>
            </a:extLst>
          </p:cNvPr>
          <p:cNvSpPr>
            <a:spLocks noGrp="1"/>
          </p:cNvSpPr>
          <p:nvPr>
            <p:ph type="sldNum" sz="quarter" idx="12"/>
          </p:nvPr>
        </p:nvSpPr>
        <p:spPr/>
        <p:txBody>
          <a:bodyPr/>
          <a:lstStyle/>
          <a:p>
            <a:fld id="{AC30E85F-03A9-4DC3-A879-6F4150C88507}" type="slidenum">
              <a:rPr lang="en-GB" smtClean="0"/>
              <a:pPr/>
              <a:t>21</a:t>
            </a:fld>
            <a:endParaRPr lang="en-GB" dirty="0"/>
          </a:p>
        </p:txBody>
      </p:sp>
      <p:pic>
        <p:nvPicPr>
          <p:cNvPr id="7" name="Zástupný obsah 6" descr="Obsah obrázku osoba&#10;&#10;Popis byl vytvořen automaticky">
            <a:extLst>
              <a:ext uri="{FF2B5EF4-FFF2-40B4-BE49-F238E27FC236}">
                <a16:creationId xmlns:a16="http://schemas.microsoft.com/office/drawing/2014/main" id="{58369955-64B4-6D81-060A-B5B596594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0450" y="1761393"/>
            <a:ext cx="6051550" cy="4538663"/>
          </a:xfrm>
        </p:spPr>
      </p:pic>
      <p:sp>
        <p:nvSpPr>
          <p:cNvPr id="5" name="Nadpis 4">
            <a:extLst>
              <a:ext uri="{FF2B5EF4-FFF2-40B4-BE49-F238E27FC236}">
                <a16:creationId xmlns:a16="http://schemas.microsoft.com/office/drawing/2014/main" id="{FED584CF-66FD-0EA9-1188-2BE7C5A5AA9C}"/>
              </a:ext>
            </a:extLst>
          </p:cNvPr>
          <p:cNvSpPr>
            <a:spLocks noGrp="1"/>
          </p:cNvSpPr>
          <p:nvPr>
            <p:ph type="title"/>
          </p:nvPr>
        </p:nvSpPr>
        <p:spPr/>
        <p:txBody>
          <a:bodyPr/>
          <a:lstStyle/>
          <a:p>
            <a:r>
              <a:rPr lang="cs-CZ" dirty="0"/>
              <a:t>Diverse </a:t>
            </a:r>
            <a:r>
              <a:rPr lang="cs-CZ" dirty="0" err="1"/>
              <a:t>activities</a:t>
            </a:r>
            <a:endParaRPr lang="cs-CZ" dirty="0"/>
          </a:p>
        </p:txBody>
      </p:sp>
      <p:sp>
        <p:nvSpPr>
          <p:cNvPr id="8" name="TextovéPole 7">
            <a:extLst>
              <a:ext uri="{FF2B5EF4-FFF2-40B4-BE49-F238E27FC236}">
                <a16:creationId xmlns:a16="http://schemas.microsoft.com/office/drawing/2014/main" id="{6E71957A-4183-8462-CA59-0B5783B17D28}"/>
              </a:ext>
            </a:extLst>
          </p:cNvPr>
          <p:cNvSpPr txBox="1"/>
          <p:nvPr/>
        </p:nvSpPr>
        <p:spPr>
          <a:xfrm>
            <a:off x="6096000" y="1083468"/>
            <a:ext cx="4419600" cy="646331"/>
          </a:xfrm>
          <a:prstGeom prst="rect">
            <a:avLst/>
          </a:prstGeom>
          <a:noFill/>
        </p:spPr>
        <p:txBody>
          <a:bodyPr wrap="square" rtlCol="0">
            <a:spAutoFit/>
          </a:bodyPr>
          <a:lstStyle/>
          <a:p>
            <a:r>
              <a:rPr lang="cs-CZ" dirty="0" err="1"/>
              <a:t>Photo</a:t>
            </a:r>
            <a:r>
              <a:rPr lang="cs-CZ" dirty="0"/>
              <a:t>: Venkovská škola Bludička (CZ), </a:t>
            </a:r>
            <a:r>
              <a:rPr lang="cs-CZ" dirty="0" err="1"/>
              <a:t>sheltered</a:t>
            </a:r>
            <a:r>
              <a:rPr lang="cs-CZ" dirty="0"/>
              <a:t> workshop. </a:t>
            </a:r>
            <a:r>
              <a:rPr lang="cs-CZ" sz="1000" dirty="0" err="1"/>
              <a:t>Author</a:t>
            </a:r>
            <a:r>
              <a:rPr lang="cs-CZ" sz="1000" dirty="0"/>
              <a:t>: Gabriela Žitníková</a:t>
            </a:r>
          </a:p>
        </p:txBody>
      </p:sp>
      <p:pic>
        <p:nvPicPr>
          <p:cNvPr id="10" name="Obrázek 9" descr="Obsah obrázku tráva, exteriér, země, osoba&#10;&#10;Popis byl vytvořen automaticky">
            <a:extLst>
              <a:ext uri="{FF2B5EF4-FFF2-40B4-BE49-F238E27FC236}">
                <a16:creationId xmlns:a16="http://schemas.microsoft.com/office/drawing/2014/main" id="{7D36A2CB-6A7F-15F9-261D-0FB49DCAD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29631"/>
            <a:ext cx="5893993" cy="3928369"/>
          </a:xfrm>
          <a:prstGeom prst="rect">
            <a:avLst/>
          </a:prstGeom>
        </p:spPr>
      </p:pic>
      <p:sp>
        <p:nvSpPr>
          <p:cNvPr id="12" name="TextovéPole 11">
            <a:extLst>
              <a:ext uri="{FF2B5EF4-FFF2-40B4-BE49-F238E27FC236}">
                <a16:creationId xmlns:a16="http://schemas.microsoft.com/office/drawing/2014/main" id="{CA1E25CE-CAC6-99EE-9642-F6F94C54EFDC}"/>
              </a:ext>
            </a:extLst>
          </p:cNvPr>
          <p:cNvSpPr txBox="1"/>
          <p:nvPr/>
        </p:nvSpPr>
        <p:spPr>
          <a:xfrm>
            <a:off x="640078" y="1884600"/>
            <a:ext cx="4529445" cy="523220"/>
          </a:xfrm>
          <a:prstGeom prst="rect">
            <a:avLst/>
          </a:prstGeom>
          <a:noFill/>
        </p:spPr>
        <p:txBody>
          <a:bodyPr wrap="none" rtlCol="0">
            <a:spAutoFit/>
          </a:bodyPr>
          <a:lstStyle/>
          <a:p>
            <a:r>
              <a:rPr lang="cs-CZ" dirty="0" err="1"/>
              <a:t>Photo</a:t>
            </a:r>
            <a:r>
              <a:rPr lang="cs-CZ" dirty="0"/>
              <a:t>: </a:t>
            </a:r>
            <a:r>
              <a:rPr lang="cs-CZ" dirty="0" err="1"/>
              <a:t>Cutting</a:t>
            </a:r>
            <a:r>
              <a:rPr lang="cs-CZ" dirty="0"/>
              <a:t> </a:t>
            </a:r>
            <a:r>
              <a:rPr lang="cs-CZ" dirty="0" err="1"/>
              <a:t>wood</a:t>
            </a:r>
            <a:r>
              <a:rPr lang="cs-CZ" dirty="0"/>
              <a:t>, </a:t>
            </a:r>
            <a:r>
              <a:rPr lang="cs-CZ" dirty="0" err="1"/>
              <a:t>Biostatek</a:t>
            </a:r>
            <a:r>
              <a:rPr lang="cs-CZ" dirty="0"/>
              <a:t> </a:t>
            </a:r>
            <a:r>
              <a:rPr lang="cs-CZ" dirty="0" err="1"/>
              <a:t>farmyard</a:t>
            </a:r>
            <a:r>
              <a:rPr lang="cs-CZ" dirty="0"/>
              <a:t> (CZ). </a:t>
            </a:r>
          </a:p>
          <a:p>
            <a:r>
              <a:rPr lang="cs-CZ" sz="1000" dirty="0" err="1"/>
              <a:t>Author</a:t>
            </a:r>
            <a:r>
              <a:rPr lang="cs-CZ" sz="1000" dirty="0"/>
              <a:t>: Vojtěch Veselý</a:t>
            </a:r>
          </a:p>
        </p:txBody>
      </p:sp>
    </p:spTree>
    <p:extLst>
      <p:ext uri="{BB962C8B-B14F-4D97-AF65-F5344CB8AC3E}">
        <p14:creationId xmlns:p14="http://schemas.microsoft.com/office/powerpoint/2010/main" val="341608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22</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7700" y="1504950"/>
            <a:ext cx="10934701" cy="4423631"/>
          </a:xfrm>
        </p:spPr>
        <p:txBody>
          <a:bodyPr>
            <a:normAutofit/>
          </a:bodyPr>
          <a:lstStyle/>
          <a:p>
            <a:pPr>
              <a:lnSpc>
                <a:spcPct val="100000"/>
              </a:lnSpc>
            </a:pPr>
            <a:r>
              <a:rPr lang="cs-CZ" dirty="0">
                <a:latin typeface="Arial" panose="020B0604020202020204" pitchFamily="34" charset="0"/>
                <a:cs typeface="Arial" panose="020B0604020202020204" pitchFamily="34" charset="0"/>
              </a:rPr>
              <a:t>An </a:t>
            </a:r>
            <a:r>
              <a:rPr lang="cs-CZ" b="1" dirty="0">
                <a:latin typeface="Arial" panose="020B0604020202020204" pitchFamily="34" charset="0"/>
                <a:cs typeface="Arial" panose="020B0604020202020204" pitchFamily="34" charset="0"/>
              </a:rPr>
              <a:t>accepting environment</a:t>
            </a:r>
            <a:r>
              <a:rPr lang="cs-CZ" dirty="0">
                <a:latin typeface="Arial" panose="020B0604020202020204" pitchFamily="34" charset="0"/>
                <a:cs typeface="Arial" panose="020B0604020202020204" pitchFamily="34" charset="0"/>
              </a:rPr>
              <a:t>: overal approach of the farmer or farm community such as empathy, patience, mental resilience and stability, authenticity, open mind, flexibility, presence, humour and optimistic world vies, affinity with nature and agriculture and technical skills in agriculture</a:t>
            </a:r>
          </a:p>
        </p:txBody>
      </p:sp>
      <p:sp>
        <p:nvSpPr>
          <p:cNvPr id="7" name="Nadpis 5">
            <a:extLst>
              <a:ext uri="{FF2B5EF4-FFF2-40B4-BE49-F238E27FC236}">
                <a16:creationId xmlns:a16="http://schemas.microsoft.com/office/drawing/2014/main" id="{D1818052-211A-E0EA-BDC3-54B535454057}"/>
              </a:ext>
            </a:extLst>
          </p:cNvPr>
          <p:cNvSpPr>
            <a:spLocks noGrp="1"/>
          </p:cNvSpPr>
          <p:nvPr>
            <p:ph type="title"/>
          </p:nvPr>
        </p:nvSpPr>
        <p:spPr>
          <a:xfrm>
            <a:off x="647700" y="668338"/>
            <a:ext cx="10726738" cy="836612"/>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pic>
        <p:nvPicPr>
          <p:cNvPr id="9" name="Grafický objekt 5" descr="Bublina s funkcí podlouhlý">
            <a:extLst>
              <a:ext uri="{FF2B5EF4-FFF2-40B4-BE49-F238E27FC236}">
                <a16:creationId xmlns:a16="http://schemas.microsoft.com/office/drawing/2014/main" id="{85A44478-53B8-50C0-AB09-E288050B83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6047" y="3119325"/>
            <a:ext cx="6854886" cy="3725975"/>
          </a:xfrm>
          <a:prstGeom prst="rect">
            <a:avLst/>
          </a:prstGeom>
        </p:spPr>
      </p:pic>
      <p:sp>
        <p:nvSpPr>
          <p:cNvPr id="10" name="TextovéPole 9">
            <a:extLst>
              <a:ext uri="{FF2B5EF4-FFF2-40B4-BE49-F238E27FC236}">
                <a16:creationId xmlns:a16="http://schemas.microsoft.com/office/drawing/2014/main" id="{BACA5406-0327-6566-2A99-8F2DE588B9B6}"/>
              </a:ext>
            </a:extLst>
          </p:cNvPr>
          <p:cNvSpPr txBox="1"/>
          <p:nvPr/>
        </p:nvSpPr>
        <p:spPr>
          <a:xfrm>
            <a:off x="5590419" y="4166704"/>
            <a:ext cx="5041252" cy="1631216"/>
          </a:xfrm>
          <a:prstGeom prst="rect">
            <a:avLst/>
          </a:prstGeom>
          <a:noFill/>
        </p:spPr>
        <p:txBody>
          <a:bodyPr wrap="none" rtlCol="0">
            <a:spAutoFit/>
          </a:bodyPr>
          <a:lstStyle/>
          <a:p>
            <a:r>
              <a:rPr lang="en-GB" sz="2000" i="1" dirty="0">
                <a:effectLst/>
                <a:latin typeface="Calibri" panose="020F0502020204030204" pitchFamily="34" charset="0"/>
                <a:ea typeface="Calibri" panose="020F0502020204030204" pitchFamily="34" charset="0"/>
                <a:cs typeface="Arial" panose="020B0604020202020204" pitchFamily="34" charset="0"/>
              </a:rPr>
              <a:t>"I listen to them, I say my opinion, </a:t>
            </a:r>
            <a:endParaRPr lang="cs-CZ" sz="2000" i="1" dirty="0">
              <a:effectLst/>
              <a:latin typeface="Calibri" panose="020F0502020204030204" pitchFamily="34" charset="0"/>
              <a:ea typeface="Calibri" panose="020F0502020204030204" pitchFamily="34" charset="0"/>
              <a:cs typeface="Arial" panose="020B0604020202020204" pitchFamily="34" charset="0"/>
            </a:endParaRPr>
          </a:p>
          <a:p>
            <a:r>
              <a:rPr lang="en-GB" sz="2000" i="1" dirty="0">
                <a:effectLst/>
                <a:latin typeface="Calibri" panose="020F0502020204030204" pitchFamily="34" charset="0"/>
                <a:ea typeface="Calibri" panose="020F0502020204030204" pitchFamily="34" charset="0"/>
                <a:cs typeface="Arial" panose="020B0604020202020204" pitchFamily="34" charset="0"/>
              </a:rPr>
              <a:t>we are planning work. They can confide in me. </a:t>
            </a:r>
            <a:endParaRPr lang="cs-CZ" sz="2000" i="1" dirty="0">
              <a:effectLst/>
              <a:latin typeface="Calibri" panose="020F0502020204030204" pitchFamily="34" charset="0"/>
              <a:ea typeface="Calibri" panose="020F0502020204030204" pitchFamily="34" charset="0"/>
              <a:cs typeface="Arial" panose="020B0604020202020204" pitchFamily="34" charset="0"/>
            </a:endParaRPr>
          </a:p>
          <a:p>
            <a:r>
              <a:rPr lang="en-GB" sz="2000" i="1" dirty="0">
                <a:effectLst/>
                <a:latin typeface="Calibri" panose="020F0502020204030204" pitchFamily="34" charset="0"/>
                <a:ea typeface="Calibri" panose="020F0502020204030204" pitchFamily="34" charset="0"/>
                <a:cs typeface="Arial" panose="020B0604020202020204" pitchFamily="34" charset="0"/>
              </a:rPr>
              <a:t>I am not from a family. I am not a doctor. </a:t>
            </a:r>
            <a:endParaRPr lang="cs-CZ" sz="2000" i="1" dirty="0">
              <a:effectLst/>
              <a:latin typeface="Calibri" panose="020F0502020204030204" pitchFamily="34" charset="0"/>
              <a:ea typeface="Calibri" panose="020F0502020204030204" pitchFamily="34" charset="0"/>
              <a:cs typeface="Arial" panose="020B0604020202020204" pitchFamily="34" charset="0"/>
            </a:endParaRPr>
          </a:p>
          <a:p>
            <a:r>
              <a:rPr lang="en-GB" sz="2000" i="1" dirty="0">
                <a:effectLst/>
                <a:latin typeface="Calibri" panose="020F0502020204030204" pitchFamily="34" charset="0"/>
                <a:ea typeface="Calibri" panose="020F0502020204030204" pitchFamily="34" charset="0"/>
                <a:cs typeface="Arial" panose="020B0604020202020204" pitchFamily="34" charset="0"/>
              </a:rPr>
              <a:t>I see their world from a different perspective. </a:t>
            </a:r>
            <a:endParaRPr lang="cs-CZ" sz="2000" i="1" dirty="0">
              <a:effectLst/>
              <a:latin typeface="Calibri" panose="020F0502020204030204" pitchFamily="34" charset="0"/>
              <a:ea typeface="Calibri" panose="020F0502020204030204" pitchFamily="34" charset="0"/>
              <a:cs typeface="Arial" panose="020B0604020202020204" pitchFamily="34" charset="0"/>
            </a:endParaRPr>
          </a:p>
          <a:p>
            <a:r>
              <a:rPr lang="en-GB" sz="2000" i="1" dirty="0">
                <a:effectLst/>
                <a:latin typeface="Calibri" panose="020F0502020204030204" pitchFamily="34" charset="0"/>
                <a:ea typeface="Calibri" panose="020F0502020204030204" pitchFamily="34" charset="0"/>
                <a:cs typeface="Arial" panose="020B0604020202020204" pitchFamily="34" charset="0"/>
              </a:rPr>
              <a:t>It can take 30 minutes or 1 hour.</a:t>
            </a:r>
            <a:r>
              <a:rPr lang="cs-CZ" sz="2000" i="1" dirty="0">
                <a:effectLst/>
                <a:latin typeface="Calibri" panose="020F0502020204030204" pitchFamily="34" charset="0"/>
                <a:ea typeface="Calibri" panose="020F0502020204030204" pitchFamily="34" charset="0"/>
                <a:cs typeface="Arial" panose="020B0604020202020204" pitchFamily="34" charset="0"/>
              </a:rPr>
              <a:t>“</a:t>
            </a:r>
            <a:endParaRPr lang="cs-CZ" sz="2000" dirty="0"/>
          </a:p>
        </p:txBody>
      </p:sp>
    </p:spTree>
    <p:extLst>
      <p:ext uri="{BB962C8B-B14F-4D97-AF65-F5344CB8AC3E}">
        <p14:creationId xmlns:p14="http://schemas.microsoft.com/office/powerpoint/2010/main" val="2877256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23</a:t>
            </a:fld>
            <a:endParaRPr lang="en-GB" dirty="0"/>
          </a:p>
        </p:txBody>
      </p:sp>
      <p:sp>
        <p:nvSpPr>
          <p:cNvPr id="10" name="TextovéPole 9">
            <a:extLst>
              <a:ext uri="{FF2B5EF4-FFF2-40B4-BE49-F238E27FC236}">
                <a16:creationId xmlns:a16="http://schemas.microsoft.com/office/drawing/2014/main" id="{E4893D72-2667-7D52-E419-B8CA3208E68F}"/>
              </a:ext>
            </a:extLst>
          </p:cNvPr>
          <p:cNvSpPr txBox="1"/>
          <p:nvPr/>
        </p:nvSpPr>
        <p:spPr>
          <a:xfrm>
            <a:off x="917337" y="1778000"/>
            <a:ext cx="3739330" cy="3785652"/>
          </a:xfrm>
          <a:prstGeom prst="rect">
            <a:avLst/>
          </a:prstGeom>
          <a:noFill/>
        </p:spPr>
        <p:txBody>
          <a:bodyPr wrap="square">
            <a:spAutoFit/>
          </a:bodyPr>
          <a:lstStyle/>
          <a:p>
            <a:r>
              <a:rPr lang="en-GB" sz="2000" i="1" dirty="0">
                <a:effectLst/>
                <a:latin typeface="Calibri" panose="020F0502020204030204" pitchFamily="34" charset="0"/>
                <a:ea typeface="Calibri" panose="020F0502020204030204" pitchFamily="34" charset="0"/>
                <a:cs typeface="Arial" panose="020B0604020202020204" pitchFamily="34" charset="0"/>
              </a:rPr>
              <a:t>"One of the participants has a physical disability which impedes his ability to undertake some tasks fully, so he spent a lot of time standing back, taking photos, etc. He was encouraged by the farmer and the support worker to get more involved and did so though at a slower pace and less frequently than the other participants."</a:t>
            </a:r>
            <a:r>
              <a:rPr lang="en-GB" sz="2000" dirty="0">
                <a:effectLst/>
                <a:latin typeface="Calibri" panose="020F0502020204030204" pitchFamily="34" charset="0"/>
                <a:ea typeface="Calibri" panose="020F0502020204030204" pitchFamily="34" charset="0"/>
                <a:cs typeface="Arial" panose="020B0604020202020204" pitchFamily="34" charset="0"/>
              </a:rPr>
              <a:t> (Quotation from a participatory observation)</a:t>
            </a:r>
            <a:endParaRPr lang="cs-CZ" sz="2400" dirty="0"/>
          </a:p>
        </p:txBody>
      </p:sp>
      <p:sp>
        <p:nvSpPr>
          <p:cNvPr id="6" name="Nadpis 5">
            <a:extLst>
              <a:ext uri="{FF2B5EF4-FFF2-40B4-BE49-F238E27FC236}">
                <a16:creationId xmlns:a16="http://schemas.microsoft.com/office/drawing/2014/main" id="{7B927543-8CB8-E6CE-019D-7DE34D4EAD3D}"/>
              </a:ext>
            </a:extLst>
          </p:cNvPr>
          <p:cNvSpPr>
            <a:spLocks noGrp="1"/>
          </p:cNvSpPr>
          <p:nvPr>
            <p:ph type="title"/>
          </p:nvPr>
        </p:nvSpPr>
        <p:spPr>
          <a:xfrm>
            <a:off x="647700" y="668338"/>
            <a:ext cx="10726738" cy="836612"/>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sp>
        <p:nvSpPr>
          <p:cNvPr id="8" name="Řečová bublina: obdélníkový bublinový popisek se zakulacenými rohy 7">
            <a:extLst>
              <a:ext uri="{FF2B5EF4-FFF2-40B4-BE49-F238E27FC236}">
                <a16:creationId xmlns:a16="http://schemas.microsoft.com/office/drawing/2014/main" id="{6A1BB896-6A2E-9F56-41FB-62BEAFA70B84}"/>
              </a:ext>
            </a:extLst>
          </p:cNvPr>
          <p:cNvSpPr/>
          <p:nvPr/>
        </p:nvSpPr>
        <p:spPr>
          <a:xfrm>
            <a:off x="647700" y="1358580"/>
            <a:ext cx="4282626" cy="4803037"/>
          </a:xfrm>
          <a:prstGeom prst="wedgeRoundRectCallou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cs-CZ" sz="1100">
                <a:effectLst/>
                <a:ea typeface="Calibri" panose="020F0502020204030204" pitchFamily="34" charset="0"/>
                <a:cs typeface="Arial" panose="020B0604020202020204" pitchFamily="34" charset="0"/>
              </a:rPr>
              <a:t> </a:t>
            </a:r>
          </a:p>
        </p:txBody>
      </p:sp>
      <p:sp>
        <p:nvSpPr>
          <p:cNvPr id="9" name="TextovéPole 8">
            <a:extLst>
              <a:ext uri="{FF2B5EF4-FFF2-40B4-BE49-F238E27FC236}">
                <a16:creationId xmlns:a16="http://schemas.microsoft.com/office/drawing/2014/main" id="{C69E7D04-1913-7921-6544-67A50A2ACB54}"/>
              </a:ext>
            </a:extLst>
          </p:cNvPr>
          <p:cNvSpPr txBox="1"/>
          <p:nvPr/>
        </p:nvSpPr>
        <p:spPr>
          <a:xfrm>
            <a:off x="5444101" y="1491843"/>
            <a:ext cx="2932213" cy="446276"/>
          </a:xfrm>
          <a:prstGeom prst="rect">
            <a:avLst/>
          </a:prstGeom>
          <a:noFill/>
        </p:spPr>
        <p:txBody>
          <a:bodyPr wrap="none" rtlCol="0">
            <a:spAutoFit/>
          </a:bodyPr>
          <a:lstStyle/>
          <a:p>
            <a:r>
              <a:rPr lang="cs-CZ" sz="2300" dirty="0"/>
              <a:t>An </a:t>
            </a:r>
            <a:r>
              <a:rPr lang="cs-CZ" sz="2300" dirty="0" err="1"/>
              <a:t>invididual</a:t>
            </a:r>
            <a:r>
              <a:rPr lang="cs-CZ" sz="2300" dirty="0"/>
              <a:t> </a:t>
            </a:r>
            <a:r>
              <a:rPr lang="cs-CZ" sz="2300" dirty="0" err="1"/>
              <a:t>approach</a:t>
            </a:r>
            <a:endParaRPr lang="cs-CZ" sz="2300" dirty="0"/>
          </a:p>
        </p:txBody>
      </p:sp>
      <p:pic>
        <p:nvPicPr>
          <p:cNvPr id="13" name="Obrázek 12" descr="Obsah obrázku tráva, exteriér, savci&#10;&#10;Popis byl vytvořen automaticky">
            <a:extLst>
              <a:ext uri="{FF2B5EF4-FFF2-40B4-BE49-F238E27FC236}">
                <a16:creationId xmlns:a16="http://schemas.microsoft.com/office/drawing/2014/main" id="{7EE37FCA-B347-1627-684A-5B1AE8F97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101" y="2358501"/>
            <a:ext cx="6747899" cy="4499499"/>
          </a:xfrm>
          <a:prstGeom prst="rect">
            <a:avLst/>
          </a:prstGeom>
        </p:spPr>
      </p:pic>
      <p:sp>
        <p:nvSpPr>
          <p:cNvPr id="2" name="TextovéPole 1">
            <a:extLst>
              <a:ext uri="{FF2B5EF4-FFF2-40B4-BE49-F238E27FC236}">
                <a16:creationId xmlns:a16="http://schemas.microsoft.com/office/drawing/2014/main" id="{509F7922-2CDE-077D-B467-16778CBC57B2}"/>
              </a:ext>
            </a:extLst>
          </p:cNvPr>
          <p:cNvSpPr txBox="1"/>
          <p:nvPr/>
        </p:nvSpPr>
        <p:spPr>
          <a:xfrm>
            <a:off x="5444101" y="1925012"/>
            <a:ext cx="6738374" cy="369332"/>
          </a:xfrm>
          <a:prstGeom prst="rect">
            <a:avLst/>
          </a:prstGeom>
          <a:noFill/>
        </p:spPr>
        <p:txBody>
          <a:bodyPr wrap="square" rtlCol="0">
            <a:spAutoFit/>
          </a:bodyPr>
          <a:lstStyle/>
          <a:p>
            <a:r>
              <a:rPr lang="cs-CZ" dirty="0" err="1"/>
              <a:t>Photo</a:t>
            </a:r>
            <a:r>
              <a:rPr lang="cs-CZ" dirty="0"/>
              <a:t>: </a:t>
            </a:r>
            <a:r>
              <a:rPr lang="cs-CZ" dirty="0" err="1"/>
              <a:t>Milking</a:t>
            </a:r>
            <a:r>
              <a:rPr lang="cs-CZ" dirty="0"/>
              <a:t> </a:t>
            </a:r>
            <a:r>
              <a:rPr lang="cs-CZ" dirty="0" err="1"/>
              <a:t>lambs</a:t>
            </a:r>
            <a:r>
              <a:rPr lang="cs-CZ" dirty="0"/>
              <a:t>, </a:t>
            </a:r>
            <a:r>
              <a:rPr lang="cs-CZ" dirty="0" err="1"/>
              <a:t>Biostatek</a:t>
            </a:r>
            <a:r>
              <a:rPr lang="cs-CZ" dirty="0"/>
              <a:t> </a:t>
            </a:r>
            <a:r>
              <a:rPr lang="cs-CZ" dirty="0" err="1"/>
              <a:t>farmyard</a:t>
            </a:r>
            <a:r>
              <a:rPr lang="cs-CZ" dirty="0"/>
              <a:t> (CZ). </a:t>
            </a:r>
            <a:r>
              <a:rPr lang="cs-CZ" sz="1000" dirty="0" err="1"/>
              <a:t>Author</a:t>
            </a:r>
            <a:r>
              <a:rPr lang="cs-CZ" sz="1000" dirty="0"/>
              <a:t>: Vojtěch Veselý</a:t>
            </a:r>
          </a:p>
        </p:txBody>
      </p:sp>
    </p:spTree>
    <p:extLst>
      <p:ext uri="{BB962C8B-B14F-4D97-AF65-F5344CB8AC3E}">
        <p14:creationId xmlns:p14="http://schemas.microsoft.com/office/powerpoint/2010/main" val="3121809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24</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876425"/>
            <a:ext cx="10934701" cy="3418337"/>
          </a:xfrm>
        </p:spPr>
        <p:txBody>
          <a:bodyPr>
            <a:noAutofit/>
          </a:bodyPr>
          <a:lstStyle/>
          <a:p>
            <a:r>
              <a:rPr lang="cs-CZ" b="1" dirty="0">
                <a:solidFill>
                  <a:schemeClr val="accent2"/>
                </a:solidFill>
              </a:rPr>
              <a:t>Person not </a:t>
            </a:r>
            <a:r>
              <a:rPr lang="cs-CZ" b="1" dirty="0" err="1">
                <a:solidFill>
                  <a:schemeClr val="accent2"/>
                </a:solidFill>
              </a:rPr>
              <a:t>born</a:t>
            </a:r>
            <a:r>
              <a:rPr lang="cs-CZ" b="1" dirty="0">
                <a:solidFill>
                  <a:schemeClr val="accent2"/>
                </a:solidFill>
              </a:rPr>
              <a:t> </a:t>
            </a:r>
            <a:r>
              <a:rPr lang="cs-CZ" b="1" dirty="0" err="1">
                <a:solidFill>
                  <a:schemeClr val="accent2"/>
                </a:solidFill>
              </a:rPr>
              <a:t>with</a:t>
            </a:r>
            <a:r>
              <a:rPr lang="cs-CZ" b="1" dirty="0">
                <a:solidFill>
                  <a:schemeClr val="accent2"/>
                </a:solidFill>
              </a:rPr>
              <a:t> a </a:t>
            </a:r>
            <a:r>
              <a:rPr lang="cs-CZ" b="1" dirty="0" err="1">
                <a:solidFill>
                  <a:schemeClr val="accent2"/>
                </a:solidFill>
              </a:rPr>
              <a:t>physical</a:t>
            </a:r>
            <a:r>
              <a:rPr lang="cs-CZ" b="1" dirty="0">
                <a:solidFill>
                  <a:schemeClr val="accent2"/>
                </a:solidFill>
              </a:rPr>
              <a:t> disability</a:t>
            </a:r>
          </a:p>
          <a:p>
            <a:r>
              <a:rPr lang="cs-CZ" dirty="0" err="1"/>
              <a:t>Need</a:t>
            </a:r>
            <a:r>
              <a:rPr lang="cs-CZ" dirty="0"/>
              <a:t> to </a:t>
            </a:r>
            <a:r>
              <a:rPr lang="cs-CZ" dirty="0" err="1"/>
              <a:t>adjust</a:t>
            </a:r>
            <a:r>
              <a:rPr lang="cs-CZ" dirty="0"/>
              <a:t> to the </a:t>
            </a:r>
            <a:r>
              <a:rPr lang="cs-CZ" dirty="0" err="1"/>
              <a:t>emotional</a:t>
            </a:r>
            <a:r>
              <a:rPr lang="cs-CZ" dirty="0"/>
              <a:t> and </a:t>
            </a:r>
            <a:r>
              <a:rPr lang="cs-CZ" dirty="0" err="1"/>
              <a:t>pysical</a:t>
            </a:r>
            <a:r>
              <a:rPr lang="cs-CZ" dirty="0"/>
              <a:t> </a:t>
            </a:r>
            <a:r>
              <a:rPr lang="cs-CZ" dirty="0" err="1"/>
              <a:t>challenges</a:t>
            </a:r>
            <a:r>
              <a:rPr lang="cs-CZ" dirty="0"/>
              <a:t> </a:t>
            </a:r>
            <a:r>
              <a:rPr lang="cs-CZ" dirty="0" err="1"/>
              <a:t>their</a:t>
            </a:r>
            <a:r>
              <a:rPr lang="cs-CZ" dirty="0"/>
              <a:t> </a:t>
            </a:r>
            <a:r>
              <a:rPr lang="cs-CZ" dirty="0" err="1"/>
              <a:t>physical</a:t>
            </a:r>
            <a:r>
              <a:rPr lang="cs-CZ" dirty="0"/>
              <a:t> disability </a:t>
            </a:r>
            <a:r>
              <a:rPr lang="cs-CZ" dirty="0" err="1"/>
              <a:t>now</a:t>
            </a:r>
            <a:r>
              <a:rPr lang="cs-CZ" dirty="0"/>
              <a:t> </a:t>
            </a:r>
            <a:r>
              <a:rPr lang="cs-CZ" dirty="0" err="1"/>
              <a:t>poses</a:t>
            </a:r>
            <a:r>
              <a:rPr lang="cs-CZ" dirty="0"/>
              <a:t>: </a:t>
            </a:r>
          </a:p>
          <a:p>
            <a:pPr marL="457200" indent="-457200">
              <a:buFont typeface="Arial" panose="020B0604020202020204" pitchFamily="34" charset="0"/>
              <a:buChar char="•"/>
            </a:pPr>
            <a:r>
              <a:rPr lang="cs-CZ" dirty="0"/>
              <a:t>frustration</a:t>
            </a:r>
          </a:p>
          <a:p>
            <a:pPr marL="457200" indent="-457200">
              <a:buFont typeface="Arial" panose="020B0604020202020204" pitchFamily="34" charset="0"/>
              <a:buChar char="•"/>
            </a:pPr>
            <a:r>
              <a:rPr lang="de-DE" dirty="0"/>
              <a:t>d</a:t>
            </a:r>
            <a:r>
              <a:rPr lang="cs-CZ" dirty="0"/>
              <a:t>epression</a:t>
            </a:r>
          </a:p>
          <a:p>
            <a:pPr marL="457200" indent="-457200">
              <a:buFont typeface="Arial" panose="020B0604020202020204" pitchFamily="34" charset="0"/>
              <a:buChar char="•"/>
            </a:pPr>
            <a:r>
              <a:rPr lang="cs-CZ" dirty="0"/>
              <a:t>feeling hopeless about their future</a:t>
            </a:r>
          </a:p>
          <a:p>
            <a:pPr marL="457200" indent="-457200">
              <a:buFont typeface="Arial" panose="020B0604020202020204" pitchFamily="34" charset="0"/>
              <a:buChar char="•"/>
            </a:pPr>
            <a:r>
              <a:rPr lang="cs-CZ" dirty="0"/>
              <a:t>anxiety</a:t>
            </a:r>
          </a:p>
          <a:p>
            <a:pPr marL="457200" indent="-457200">
              <a:buFont typeface="Arial" panose="020B0604020202020204" pitchFamily="34" charset="0"/>
              <a:buChar char="•"/>
            </a:pPr>
            <a:r>
              <a:rPr lang="cs-CZ" dirty="0"/>
              <a:t>anger that they cannot perform tasks thex were used to managing</a:t>
            </a:r>
          </a:p>
          <a:p>
            <a:pPr marL="457200" indent="-457200">
              <a:buFont typeface="Arial" panose="020B0604020202020204" pitchFamily="34" charset="0"/>
              <a:buChar char="•"/>
            </a:pPr>
            <a:r>
              <a:rPr lang="cs-CZ" dirty="0"/>
              <a:t> egoistic or oversensitive</a:t>
            </a:r>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dirty="0" err="1"/>
              <a:t>Possible</a:t>
            </a:r>
            <a:r>
              <a:rPr lang="cs-CZ" dirty="0"/>
              <a:t> </a:t>
            </a:r>
            <a:r>
              <a:rPr lang="cs-CZ" dirty="0" err="1"/>
              <a:t>behavioural</a:t>
            </a:r>
            <a:r>
              <a:rPr lang="cs-CZ" dirty="0"/>
              <a:t> </a:t>
            </a:r>
            <a:r>
              <a:rPr lang="cs-CZ" dirty="0" err="1"/>
              <a:t>references</a:t>
            </a:r>
            <a:r>
              <a:rPr lang="cs-CZ" dirty="0"/>
              <a:t> and </a:t>
            </a:r>
            <a:r>
              <a:rPr lang="cs-CZ" dirty="0" err="1"/>
              <a:t>challenges</a:t>
            </a:r>
            <a:endParaRPr lang="en-GB" dirty="0"/>
          </a:p>
        </p:txBody>
      </p:sp>
    </p:spTree>
    <p:extLst>
      <p:ext uri="{BB962C8B-B14F-4D97-AF65-F5344CB8AC3E}">
        <p14:creationId xmlns:p14="http://schemas.microsoft.com/office/powerpoint/2010/main" val="713592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25</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876425"/>
            <a:ext cx="10934701" cy="3418337"/>
          </a:xfrm>
        </p:spPr>
        <p:txBody>
          <a:bodyPr>
            <a:noAutofit/>
          </a:bodyPr>
          <a:lstStyle/>
          <a:p>
            <a:r>
              <a:rPr lang="cs-CZ" b="1" dirty="0">
                <a:solidFill>
                  <a:schemeClr val="accent2"/>
                </a:solidFill>
              </a:rPr>
              <a:t>The </a:t>
            </a:r>
            <a:r>
              <a:rPr lang="cs-CZ" b="1" dirty="0" err="1">
                <a:solidFill>
                  <a:schemeClr val="accent2"/>
                </a:solidFill>
              </a:rPr>
              <a:t>offer</a:t>
            </a:r>
            <a:r>
              <a:rPr lang="cs-CZ" b="1" dirty="0">
                <a:solidFill>
                  <a:schemeClr val="accent2"/>
                </a:solidFill>
              </a:rPr>
              <a:t> </a:t>
            </a:r>
            <a:r>
              <a:rPr lang="cs-CZ" b="1" dirty="0" err="1">
                <a:solidFill>
                  <a:schemeClr val="accent2"/>
                </a:solidFill>
              </a:rPr>
              <a:t>of</a:t>
            </a:r>
            <a:r>
              <a:rPr lang="cs-CZ" b="1" dirty="0">
                <a:solidFill>
                  <a:schemeClr val="accent2"/>
                </a:solidFill>
              </a:rPr>
              <a:t> </a:t>
            </a:r>
            <a:r>
              <a:rPr lang="cs-CZ" b="1" dirty="0" err="1">
                <a:solidFill>
                  <a:schemeClr val="accent2"/>
                </a:solidFill>
              </a:rPr>
              <a:t>social</a:t>
            </a:r>
            <a:r>
              <a:rPr lang="cs-CZ" b="1" dirty="0">
                <a:solidFill>
                  <a:schemeClr val="accent2"/>
                </a:solidFill>
              </a:rPr>
              <a:t> </a:t>
            </a:r>
            <a:r>
              <a:rPr lang="cs-CZ" b="1" dirty="0" err="1">
                <a:solidFill>
                  <a:schemeClr val="accent2"/>
                </a:solidFill>
              </a:rPr>
              <a:t>farming</a:t>
            </a:r>
            <a:endParaRPr lang="cs-CZ" b="1" dirty="0">
              <a:solidFill>
                <a:schemeClr val="accent2"/>
              </a:solidFill>
            </a:endParaRPr>
          </a:p>
          <a:p>
            <a:r>
              <a:rPr lang="cs-CZ" dirty="0"/>
              <a:t>E</a:t>
            </a:r>
            <a:r>
              <a:rPr lang="en-GB" dirty="0" err="1"/>
              <a:t>xperience</a:t>
            </a:r>
            <a:r>
              <a:rPr lang="en-GB" dirty="0"/>
              <a:t> skills in very practical and useful activities </a:t>
            </a:r>
            <a:endParaRPr lang="cs-CZ" dirty="0"/>
          </a:p>
          <a:p>
            <a:r>
              <a:rPr lang="cs-CZ" dirty="0"/>
              <a:t>L</a:t>
            </a:r>
            <a:r>
              <a:rPr lang="en-GB" dirty="0"/>
              <a:t>earn to participate and cooperate with other people</a:t>
            </a:r>
            <a:endParaRPr lang="cs-CZ" dirty="0"/>
          </a:p>
          <a:p>
            <a:r>
              <a:rPr lang="en-GB" dirty="0"/>
              <a:t>Instead of thinking only of themselves, they </a:t>
            </a:r>
            <a:br>
              <a:rPr lang="en-GB" dirty="0"/>
            </a:br>
            <a:r>
              <a:rPr lang="en-GB" dirty="0"/>
              <a:t>find that animals and plants depend on their </a:t>
            </a:r>
            <a:br>
              <a:rPr lang="en-GB" dirty="0"/>
            </a:br>
            <a:r>
              <a:rPr lang="en-GB" dirty="0"/>
              <a:t>work which increases their self-esteem</a:t>
            </a:r>
            <a:endParaRPr lang="cs-CZ" dirty="0"/>
          </a:p>
          <a:p>
            <a:r>
              <a:rPr lang="cs-CZ" dirty="0" err="1"/>
              <a:t>Relaxing</a:t>
            </a:r>
            <a:r>
              <a:rPr lang="cs-CZ" dirty="0"/>
              <a:t> environment</a:t>
            </a:r>
          </a:p>
          <a:p>
            <a:r>
              <a:rPr lang="cs-CZ" dirty="0"/>
              <a:t>E</a:t>
            </a:r>
            <a:r>
              <a:rPr lang="en-GB" dirty="0" err="1"/>
              <a:t>xperience</a:t>
            </a:r>
            <a:r>
              <a:rPr lang="en-GB" dirty="0"/>
              <a:t> </a:t>
            </a:r>
            <a:r>
              <a:rPr lang="cs-CZ" dirty="0" err="1"/>
              <a:t>of</a:t>
            </a:r>
            <a:r>
              <a:rPr lang="cs-CZ" dirty="0"/>
              <a:t> </a:t>
            </a:r>
            <a:r>
              <a:rPr lang="cs-CZ" dirty="0" err="1"/>
              <a:t>hopefulness</a:t>
            </a:r>
            <a:r>
              <a:rPr lang="en-GB" dirty="0"/>
              <a:t> </a:t>
            </a:r>
            <a:endParaRPr lang="cs-CZ"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dirty="0" err="1"/>
              <a:t>Possible</a:t>
            </a:r>
            <a:r>
              <a:rPr lang="cs-CZ" dirty="0"/>
              <a:t> </a:t>
            </a:r>
            <a:r>
              <a:rPr lang="cs-CZ" dirty="0" err="1"/>
              <a:t>behavioural</a:t>
            </a:r>
            <a:r>
              <a:rPr lang="cs-CZ" dirty="0"/>
              <a:t> </a:t>
            </a:r>
            <a:r>
              <a:rPr lang="cs-CZ" dirty="0" err="1"/>
              <a:t>references</a:t>
            </a:r>
            <a:r>
              <a:rPr lang="cs-CZ" dirty="0"/>
              <a:t> and </a:t>
            </a:r>
            <a:r>
              <a:rPr lang="cs-CZ" dirty="0" err="1"/>
              <a:t>challenges</a:t>
            </a:r>
            <a:endParaRPr lang="en-GB" dirty="0"/>
          </a:p>
        </p:txBody>
      </p:sp>
      <p:pic>
        <p:nvPicPr>
          <p:cNvPr id="7" name="Obrázek 6" descr="Obsah obrázku tráva, exteriér, strom, savci&#10;&#10;Popis byl vytvořen automaticky">
            <a:extLst>
              <a:ext uri="{FF2B5EF4-FFF2-40B4-BE49-F238E27FC236}">
                <a16:creationId xmlns:a16="http://schemas.microsoft.com/office/drawing/2014/main" id="{717E7002-F3F2-9581-C0A5-AD0FADFDA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299" y="3698166"/>
            <a:ext cx="4720701" cy="3147134"/>
          </a:xfrm>
          <a:prstGeom prst="rect">
            <a:avLst/>
          </a:prstGeom>
        </p:spPr>
      </p:pic>
      <p:sp>
        <p:nvSpPr>
          <p:cNvPr id="9" name="TextovéPole 8">
            <a:extLst>
              <a:ext uri="{FF2B5EF4-FFF2-40B4-BE49-F238E27FC236}">
                <a16:creationId xmlns:a16="http://schemas.microsoft.com/office/drawing/2014/main" id="{59213D8C-FBCA-5EED-83AB-DC0543A98950}"/>
              </a:ext>
            </a:extLst>
          </p:cNvPr>
          <p:cNvSpPr txBox="1"/>
          <p:nvPr/>
        </p:nvSpPr>
        <p:spPr>
          <a:xfrm>
            <a:off x="1159886" y="5776837"/>
            <a:ext cx="6249880" cy="523220"/>
          </a:xfrm>
          <a:prstGeom prst="rect">
            <a:avLst/>
          </a:prstGeom>
          <a:noFill/>
        </p:spPr>
        <p:txBody>
          <a:bodyPr wrap="square" rtlCol="0">
            <a:spAutoFit/>
          </a:bodyPr>
          <a:lstStyle/>
          <a:p>
            <a:pPr algn="r"/>
            <a:r>
              <a:rPr lang="cs-CZ" dirty="0"/>
              <a:t>Photo: Care about animals, Biostatek farmyard (CZ).</a:t>
            </a:r>
            <a:endParaRPr lang="de-DE" dirty="0"/>
          </a:p>
          <a:p>
            <a:pPr algn="r"/>
            <a:r>
              <a:rPr lang="de-DE" sz="1000" dirty="0"/>
              <a:t>A</a:t>
            </a:r>
            <a:r>
              <a:rPr lang="cs-CZ" sz="1000" dirty="0"/>
              <a:t>uthor: Vojtěch Veselý</a:t>
            </a:r>
          </a:p>
        </p:txBody>
      </p:sp>
    </p:spTree>
    <p:extLst>
      <p:ext uri="{BB962C8B-B14F-4D97-AF65-F5344CB8AC3E}">
        <p14:creationId xmlns:p14="http://schemas.microsoft.com/office/powerpoint/2010/main" val="2314684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26</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7699" y="1876425"/>
            <a:ext cx="11534775" cy="3417888"/>
          </a:xfrm>
        </p:spPr>
        <p:txBody>
          <a:bodyPr>
            <a:noAutofit/>
          </a:bodyPr>
          <a:lstStyle/>
          <a:p>
            <a:r>
              <a:rPr lang="cs-CZ" dirty="0">
                <a:solidFill>
                  <a:schemeClr val="accent2"/>
                </a:solidFill>
              </a:rPr>
              <a:t>Person born with a physical disability</a:t>
            </a:r>
          </a:p>
          <a:p>
            <a:r>
              <a:rPr lang="en-GB" sz="2200" dirty="0"/>
              <a:t>Typically, individuals go through periods of mixed or different feelings, such as becoming depressed. Families of a person with a physical disability may also have all kinds of emotions as they deal with the patient's physical care, financial burden, and unanswered questions about the future</a:t>
            </a:r>
            <a:endParaRPr lang="cs-CZ" sz="2200" dirty="0"/>
          </a:p>
          <a:p>
            <a:r>
              <a:rPr lang="cs-CZ" dirty="0">
                <a:solidFill>
                  <a:schemeClr val="accent2"/>
                </a:solidFill>
              </a:rPr>
              <a:t>The offer of social farming</a:t>
            </a:r>
          </a:p>
          <a:p>
            <a:r>
              <a:rPr lang="cs-CZ" sz="2200" dirty="0"/>
              <a:t>A</a:t>
            </a:r>
            <a:r>
              <a:rPr lang="en-GB" sz="2200" dirty="0" err="1"/>
              <a:t>griculture</a:t>
            </a:r>
            <a:r>
              <a:rPr lang="en-GB" sz="2200" dirty="0"/>
              <a:t> in general still contains stability in its cyclical nature (seasons repeat, the cycle of life repeats). The social farm contains a variable environment where one can be alone with oneself and in a group. There is plenty of time to observe and to participate in the work. All this can help a person with a disability and at different stages of experiencing their health condition.</a:t>
            </a:r>
            <a:endParaRPr lang="cs-CZ" sz="2200" dirty="0"/>
          </a:p>
          <a:p>
            <a:endParaRPr lang="cs-CZ" dirty="0"/>
          </a:p>
          <a:p>
            <a:endParaRPr lang="cs-CZ"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dirty="0"/>
              <a:t>Possible behavioural references and challenges</a:t>
            </a:r>
            <a:endParaRPr lang="en-GB" dirty="0"/>
          </a:p>
        </p:txBody>
      </p:sp>
      <p:pic>
        <p:nvPicPr>
          <p:cNvPr id="2" name="Obrázek 1" descr="Obsah obrázku tráva, obloha, exteriér, pole&#10;&#10;Popis byl vytvořen automaticky">
            <a:extLst>
              <a:ext uri="{FF2B5EF4-FFF2-40B4-BE49-F238E27FC236}">
                <a16:creationId xmlns:a16="http://schemas.microsoft.com/office/drawing/2014/main" id="{70A36E3E-7B61-0796-1F3B-9234A7CF065F}"/>
              </a:ext>
            </a:extLst>
          </p:cNvPr>
          <p:cNvPicPr>
            <a:picLocks noChangeAspect="1"/>
          </p:cNvPicPr>
          <p:nvPr/>
        </p:nvPicPr>
        <p:blipFill rotWithShape="1">
          <a:blip r:embed="rId2">
            <a:extLst>
              <a:ext uri="{28A0092B-C50C-407E-A947-70E740481C1C}">
                <a14:useLocalDpi xmlns:a14="http://schemas.microsoft.com/office/drawing/2010/main" val="0"/>
              </a:ext>
            </a:extLst>
          </a:blip>
          <a:srcRect l="39" t="37117" r="39" b="39720"/>
          <a:stretch/>
        </p:blipFill>
        <p:spPr>
          <a:xfrm>
            <a:off x="-76462" y="5294313"/>
            <a:ext cx="12344924" cy="1609751"/>
          </a:xfrm>
          <a:prstGeom prst="rect">
            <a:avLst/>
          </a:prstGeom>
        </p:spPr>
      </p:pic>
      <p:sp>
        <p:nvSpPr>
          <p:cNvPr id="4" name="TextovéPole 3">
            <a:extLst>
              <a:ext uri="{FF2B5EF4-FFF2-40B4-BE49-F238E27FC236}">
                <a16:creationId xmlns:a16="http://schemas.microsoft.com/office/drawing/2014/main" id="{805B63AB-1259-892A-6CD9-44865B35DBAF}"/>
              </a:ext>
            </a:extLst>
          </p:cNvPr>
          <p:cNvSpPr txBox="1"/>
          <p:nvPr/>
        </p:nvSpPr>
        <p:spPr>
          <a:xfrm>
            <a:off x="5319267" y="6475968"/>
            <a:ext cx="6995798" cy="369332"/>
          </a:xfrm>
          <a:prstGeom prst="rect">
            <a:avLst/>
          </a:prstGeom>
          <a:noFill/>
        </p:spPr>
        <p:txBody>
          <a:bodyPr wrap="square" rtlCol="0">
            <a:spAutoFit/>
          </a:bodyPr>
          <a:lstStyle/>
          <a:p>
            <a:r>
              <a:rPr lang="cs-CZ" dirty="0" err="1">
                <a:solidFill>
                  <a:schemeClr val="bg1"/>
                </a:solidFill>
              </a:rPr>
              <a:t>Photo</a:t>
            </a:r>
            <a:r>
              <a:rPr lang="cs-CZ" dirty="0">
                <a:solidFill>
                  <a:schemeClr val="bg1"/>
                </a:solidFill>
              </a:rPr>
              <a:t>: </a:t>
            </a:r>
            <a:r>
              <a:rPr lang="cs-CZ" dirty="0" err="1">
                <a:solidFill>
                  <a:schemeClr val="bg1"/>
                </a:solidFill>
              </a:rPr>
              <a:t>Ekozahrada</a:t>
            </a:r>
            <a:r>
              <a:rPr lang="cs-CZ" dirty="0">
                <a:solidFill>
                  <a:schemeClr val="bg1"/>
                </a:solidFill>
              </a:rPr>
              <a:t> Raková </a:t>
            </a:r>
            <a:r>
              <a:rPr lang="cs-CZ" dirty="0" err="1">
                <a:solidFill>
                  <a:schemeClr val="bg1"/>
                </a:solidFill>
              </a:rPr>
              <a:t>sheltered</a:t>
            </a:r>
            <a:r>
              <a:rPr lang="cs-CZ" dirty="0">
                <a:solidFill>
                  <a:schemeClr val="bg1"/>
                </a:solidFill>
              </a:rPr>
              <a:t> workshop (CZ). </a:t>
            </a:r>
            <a:r>
              <a:rPr lang="cs-CZ" sz="1000" dirty="0" err="1">
                <a:solidFill>
                  <a:schemeClr val="bg1"/>
                </a:solidFill>
              </a:rPr>
              <a:t>Author</a:t>
            </a:r>
            <a:r>
              <a:rPr lang="cs-CZ" sz="1000" dirty="0">
                <a:solidFill>
                  <a:schemeClr val="bg1"/>
                </a:solidFill>
              </a:rPr>
              <a:t>: </a:t>
            </a:r>
            <a:r>
              <a:rPr lang="cs-CZ" sz="1000" dirty="0" err="1">
                <a:solidFill>
                  <a:schemeClr val="bg1"/>
                </a:solidFill>
              </a:rPr>
              <a:t>Ekozahrada</a:t>
            </a:r>
            <a:r>
              <a:rPr lang="cs-CZ" sz="1000" dirty="0">
                <a:solidFill>
                  <a:schemeClr val="bg1"/>
                </a:solidFill>
              </a:rPr>
              <a:t> Raková archive</a:t>
            </a:r>
          </a:p>
        </p:txBody>
      </p:sp>
    </p:spTree>
    <p:extLst>
      <p:ext uri="{BB962C8B-B14F-4D97-AF65-F5344CB8AC3E}">
        <p14:creationId xmlns:p14="http://schemas.microsoft.com/office/powerpoint/2010/main" val="374512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27</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876425"/>
            <a:ext cx="10934701" cy="3418337"/>
          </a:xfrm>
        </p:spPr>
        <p:txBody>
          <a:bodyPr>
            <a:noAutofit/>
          </a:bodyPr>
          <a:lstStyle/>
          <a:p>
            <a:r>
              <a:rPr lang="cs-CZ" b="1" dirty="0">
                <a:solidFill>
                  <a:schemeClr val="accent2"/>
                </a:solidFill>
              </a:rPr>
              <a:t>Children with a physical disability</a:t>
            </a:r>
          </a:p>
          <a:p>
            <a:r>
              <a:rPr lang="cs-CZ" sz="2300" dirty="0"/>
              <a:t>Often limited by deprivation of stimuli and experience</a:t>
            </a:r>
          </a:p>
          <a:p>
            <a:r>
              <a:rPr lang="cs-CZ" sz="2300" dirty="0"/>
              <a:t>I</a:t>
            </a:r>
            <a:r>
              <a:rPr lang="en-GB" sz="2300" dirty="0" err="1"/>
              <a:t>ntellectual</a:t>
            </a:r>
            <a:r>
              <a:rPr lang="en-GB" sz="2300" dirty="0"/>
              <a:t> abilities can be lower, resembling younger children</a:t>
            </a:r>
            <a:endParaRPr lang="cs-CZ" sz="2300" dirty="0"/>
          </a:p>
          <a:p>
            <a:r>
              <a:rPr lang="cs-CZ" sz="2300" dirty="0"/>
              <a:t>In case of organi</a:t>
            </a:r>
            <a:r>
              <a:rPr lang="en-GB" sz="2300" dirty="0"/>
              <a:t>c damage to the brain problems with attention and memory</a:t>
            </a:r>
            <a:endParaRPr lang="cs-CZ" sz="2300" dirty="0"/>
          </a:p>
          <a:p>
            <a:r>
              <a:rPr lang="en-GB" sz="2300" dirty="0"/>
              <a:t>Many other issues that may develop in educational situations include the following: </a:t>
            </a:r>
            <a:endParaRPr lang="cs-CZ" sz="2300" dirty="0"/>
          </a:p>
          <a:p>
            <a:r>
              <a:rPr lang="cs-CZ" sz="2300" dirty="0"/>
              <a:t>	</a:t>
            </a:r>
            <a:r>
              <a:rPr lang="en-GB" sz="2300" dirty="0"/>
              <a:t>difficulties with reproduction</a:t>
            </a:r>
            <a:r>
              <a:rPr lang="cs-CZ" sz="2300" dirty="0"/>
              <a:t>, </a:t>
            </a:r>
            <a:r>
              <a:rPr lang="en-GB" sz="2300" dirty="0"/>
              <a:t>differentiation</a:t>
            </a:r>
            <a:r>
              <a:rPr lang="cs-CZ" sz="2300" dirty="0"/>
              <a:t>, </a:t>
            </a:r>
            <a:r>
              <a:rPr lang="en-GB" sz="2300" dirty="0"/>
              <a:t>synthesis</a:t>
            </a:r>
            <a:r>
              <a:rPr lang="cs-CZ" sz="2300" dirty="0"/>
              <a:t>, </a:t>
            </a:r>
            <a:r>
              <a:rPr lang="en-GB" sz="2300" dirty="0"/>
              <a:t>analysis</a:t>
            </a:r>
            <a:r>
              <a:rPr lang="cs-CZ" sz="2300" dirty="0"/>
              <a:t>, </a:t>
            </a:r>
            <a:r>
              <a:rPr lang="en-GB" sz="2300" dirty="0"/>
              <a:t>perception</a:t>
            </a:r>
            <a:r>
              <a:rPr lang="cs-CZ" sz="2300" dirty="0"/>
              <a:t>,</a:t>
            </a:r>
          </a:p>
          <a:p>
            <a:r>
              <a:rPr lang="cs-CZ" sz="2300" dirty="0"/>
              <a:t>	</a:t>
            </a:r>
            <a:r>
              <a:rPr lang="en-GB" sz="2300" dirty="0"/>
              <a:t>problems differentiating shape, colour, amount, size, and creating groups </a:t>
            </a:r>
            <a:endParaRPr lang="cs-CZ" sz="2300" dirty="0"/>
          </a:p>
          <a:p>
            <a:r>
              <a:rPr lang="en-GB" sz="2300" dirty="0"/>
              <a:t>Cerebral palsy is also associated with speech problems, poor vocabulary and grammar</a:t>
            </a:r>
            <a:endParaRPr lang="cs-CZ" sz="2300" dirty="0"/>
          </a:p>
          <a:p>
            <a:r>
              <a:rPr lang="en-GB" sz="2300" dirty="0"/>
              <a:t>The emotional reactions are often not adequate</a:t>
            </a:r>
            <a:endParaRPr lang="cs-CZ" sz="2300" dirty="0"/>
          </a:p>
          <a:p>
            <a:r>
              <a:rPr lang="en-GB" sz="2300" dirty="0"/>
              <a:t>Children have issues controlling their responses and may develop hyperkinetic movements</a:t>
            </a:r>
            <a:endParaRPr lang="cs-CZ" sz="2300"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a:t>Possible behavioural references and challenges</a:t>
            </a:r>
            <a:endParaRPr lang="en-GB" dirty="0"/>
          </a:p>
        </p:txBody>
      </p:sp>
    </p:spTree>
    <p:extLst>
      <p:ext uri="{BB962C8B-B14F-4D97-AF65-F5344CB8AC3E}">
        <p14:creationId xmlns:p14="http://schemas.microsoft.com/office/powerpoint/2010/main" val="4043126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28</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876425"/>
            <a:ext cx="10934701" cy="3418337"/>
          </a:xfrm>
        </p:spPr>
        <p:txBody>
          <a:bodyPr>
            <a:noAutofit/>
          </a:bodyPr>
          <a:lstStyle/>
          <a:p>
            <a:r>
              <a:rPr lang="cs-CZ" b="1" dirty="0">
                <a:solidFill>
                  <a:schemeClr val="accent2"/>
                </a:solidFill>
              </a:rPr>
              <a:t>The </a:t>
            </a:r>
            <a:r>
              <a:rPr lang="cs-CZ" b="1" dirty="0" err="1">
                <a:solidFill>
                  <a:schemeClr val="accent2"/>
                </a:solidFill>
              </a:rPr>
              <a:t>offer</a:t>
            </a:r>
            <a:r>
              <a:rPr lang="cs-CZ" b="1" dirty="0">
                <a:solidFill>
                  <a:schemeClr val="accent2"/>
                </a:solidFill>
              </a:rPr>
              <a:t> </a:t>
            </a:r>
            <a:r>
              <a:rPr lang="cs-CZ" b="1" dirty="0" err="1">
                <a:solidFill>
                  <a:schemeClr val="accent2"/>
                </a:solidFill>
              </a:rPr>
              <a:t>of</a:t>
            </a:r>
            <a:r>
              <a:rPr lang="cs-CZ" b="1" dirty="0">
                <a:solidFill>
                  <a:schemeClr val="accent2"/>
                </a:solidFill>
              </a:rPr>
              <a:t> </a:t>
            </a:r>
            <a:r>
              <a:rPr lang="cs-CZ" b="1" dirty="0" err="1">
                <a:solidFill>
                  <a:schemeClr val="accent2"/>
                </a:solidFill>
              </a:rPr>
              <a:t>social</a:t>
            </a:r>
            <a:r>
              <a:rPr lang="cs-CZ" b="1" dirty="0">
                <a:solidFill>
                  <a:schemeClr val="accent2"/>
                </a:solidFill>
              </a:rPr>
              <a:t> </a:t>
            </a:r>
            <a:r>
              <a:rPr lang="cs-CZ" b="1" dirty="0" err="1">
                <a:solidFill>
                  <a:schemeClr val="accent2"/>
                </a:solidFill>
              </a:rPr>
              <a:t>farming</a:t>
            </a:r>
            <a:endParaRPr lang="cs-CZ" b="1" dirty="0">
              <a:solidFill>
                <a:schemeClr val="accent2"/>
              </a:solidFill>
            </a:endParaRPr>
          </a:p>
          <a:p>
            <a:r>
              <a:rPr lang="cs-CZ" sz="2300" dirty="0"/>
              <a:t>S</a:t>
            </a:r>
            <a:r>
              <a:rPr lang="en-GB" sz="2300" dirty="0" err="1"/>
              <a:t>taying</a:t>
            </a:r>
            <a:r>
              <a:rPr lang="en-GB" sz="2300" dirty="0"/>
              <a:t> and working on a social farm allows to practice fine and gross motor skills in a non-violent way</a:t>
            </a:r>
            <a:endParaRPr lang="cs-CZ" sz="2300" dirty="0"/>
          </a:p>
          <a:p>
            <a:r>
              <a:rPr lang="cs-CZ" sz="2300" dirty="0"/>
              <a:t>Learning </a:t>
            </a:r>
            <a:r>
              <a:rPr lang="cs-CZ" sz="2300" dirty="0" err="1"/>
              <a:t>of</a:t>
            </a:r>
            <a:r>
              <a:rPr lang="cs-CZ" sz="2300" dirty="0"/>
              <a:t> </a:t>
            </a:r>
            <a:r>
              <a:rPr lang="en-GB" sz="2300" dirty="0"/>
              <a:t>new things and have experiences they wouldn't have elsewhere</a:t>
            </a:r>
            <a:endParaRPr lang="cs-CZ" sz="2300" dirty="0"/>
          </a:p>
          <a:p>
            <a:r>
              <a:rPr lang="cs-CZ" sz="2300" dirty="0" err="1"/>
              <a:t>Practising</a:t>
            </a:r>
            <a:r>
              <a:rPr lang="en-GB" sz="2300" dirty="0"/>
              <a:t> all senses, stimulating sensations and </a:t>
            </a:r>
            <a:br>
              <a:rPr lang="en-GB" sz="2300" dirty="0"/>
            </a:br>
            <a:r>
              <a:rPr lang="en-GB" sz="2300" dirty="0"/>
              <a:t>creating new experiences that they can integrate </a:t>
            </a:r>
            <a:br>
              <a:rPr lang="en-GB" sz="2300" dirty="0"/>
            </a:br>
            <a:r>
              <a:rPr lang="en-GB" sz="2300" dirty="0"/>
              <a:t>with new knowledge</a:t>
            </a:r>
            <a:endParaRPr lang="cs-CZ" sz="2300"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dirty="0" err="1"/>
              <a:t>Possible</a:t>
            </a:r>
            <a:r>
              <a:rPr lang="cs-CZ" dirty="0"/>
              <a:t> </a:t>
            </a:r>
            <a:r>
              <a:rPr lang="cs-CZ" dirty="0" err="1"/>
              <a:t>behavioural</a:t>
            </a:r>
            <a:r>
              <a:rPr lang="cs-CZ" dirty="0"/>
              <a:t> </a:t>
            </a:r>
            <a:r>
              <a:rPr lang="cs-CZ" dirty="0" err="1"/>
              <a:t>references</a:t>
            </a:r>
            <a:r>
              <a:rPr lang="cs-CZ" dirty="0"/>
              <a:t> and </a:t>
            </a:r>
            <a:r>
              <a:rPr lang="cs-CZ" dirty="0" err="1"/>
              <a:t>challenges</a:t>
            </a:r>
            <a:endParaRPr lang="en-GB" dirty="0"/>
          </a:p>
        </p:txBody>
      </p:sp>
      <p:pic>
        <p:nvPicPr>
          <p:cNvPr id="4" name="Obrázek 3" descr="Obsah obrázku tráva, exteriér, strom, osoba&#10;&#10;Popis byl vytvořen automaticky">
            <a:extLst>
              <a:ext uri="{FF2B5EF4-FFF2-40B4-BE49-F238E27FC236}">
                <a16:creationId xmlns:a16="http://schemas.microsoft.com/office/drawing/2014/main" id="{567B3EA3-4740-C879-F667-19D256F15E16}"/>
              </a:ext>
            </a:extLst>
          </p:cNvPr>
          <p:cNvPicPr>
            <a:picLocks noChangeAspect="1"/>
          </p:cNvPicPr>
          <p:nvPr/>
        </p:nvPicPr>
        <p:blipFill rotWithShape="1">
          <a:blip r:embed="rId2">
            <a:extLst>
              <a:ext uri="{28A0092B-C50C-407E-A947-70E740481C1C}">
                <a14:useLocalDpi xmlns:a14="http://schemas.microsoft.com/office/drawing/2010/main" val="0"/>
              </a:ext>
            </a:extLst>
          </a:blip>
          <a:srcRect t="10846"/>
          <a:stretch/>
        </p:blipFill>
        <p:spPr>
          <a:xfrm>
            <a:off x="7030640" y="3788228"/>
            <a:ext cx="5161360" cy="3057071"/>
          </a:xfrm>
          <a:prstGeom prst="rect">
            <a:avLst/>
          </a:prstGeom>
        </p:spPr>
      </p:pic>
      <p:sp>
        <p:nvSpPr>
          <p:cNvPr id="5" name="TextovéPole 4">
            <a:extLst>
              <a:ext uri="{FF2B5EF4-FFF2-40B4-BE49-F238E27FC236}">
                <a16:creationId xmlns:a16="http://schemas.microsoft.com/office/drawing/2014/main" id="{86706407-BE65-7518-3EF4-F04017B59D4E}"/>
              </a:ext>
            </a:extLst>
          </p:cNvPr>
          <p:cNvSpPr txBox="1"/>
          <p:nvPr/>
        </p:nvSpPr>
        <p:spPr>
          <a:xfrm>
            <a:off x="1260155" y="5752694"/>
            <a:ext cx="5770485" cy="461665"/>
          </a:xfrm>
          <a:prstGeom prst="rect">
            <a:avLst/>
          </a:prstGeom>
          <a:noFill/>
        </p:spPr>
        <p:txBody>
          <a:bodyPr wrap="square" rtlCol="0">
            <a:spAutoFit/>
          </a:bodyPr>
          <a:lstStyle/>
          <a:p>
            <a:pPr algn="r"/>
            <a:r>
              <a:rPr lang="cs-CZ" sz="1400" dirty="0"/>
              <a:t>Photo: Constructing yurta, Biostatek farmyard (CZ).</a:t>
            </a:r>
            <a:endParaRPr lang="de-DE" sz="1400" dirty="0"/>
          </a:p>
          <a:p>
            <a:pPr algn="r"/>
            <a:r>
              <a:rPr lang="cs-CZ" sz="1000" dirty="0"/>
              <a:t>Author: Vojtěch Veselý</a:t>
            </a:r>
          </a:p>
        </p:txBody>
      </p:sp>
    </p:spTree>
    <p:extLst>
      <p:ext uri="{BB962C8B-B14F-4D97-AF65-F5344CB8AC3E}">
        <p14:creationId xmlns:p14="http://schemas.microsoft.com/office/powerpoint/2010/main" val="71632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29</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876425"/>
            <a:ext cx="10934701" cy="3418337"/>
          </a:xfrm>
        </p:spPr>
        <p:txBody>
          <a:bodyPr>
            <a:noAutofit/>
          </a:bodyPr>
          <a:lstStyle/>
          <a:p>
            <a:r>
              <a:rPr lang="en-GB" b="1" dirty="0">
                <a:solidFill>
                  <a:schemeClr val="accent2"/>
                </a:solidFill>
              </a:rPr>
              <a:t>Young adults with a physical disability</a:t>
            </a:r>
            <a:endParaRPr lang="cs-CZ" b="1" dirty="0">
              <a:solidFill>
                <a:schemeClr val="accent2"/>
              </a:solidFill>
            </a:endParaRPr>
          </a:p>
          <a:p>
            <a:r>
              <a:rPr lang="cs-CZ" sz="2300" dirty="0" err="1"/>
              <a:t>Restriction</a:t>
            </a:r>
            <a:r>
              <a:rPr lang="cs-CZ" sz="2300" dirty="0"/>
              <a:t> in </a:t>
            </a:r>
            <a:r>
              <a:rPr lang="en-GB" sz="2300" dirty="0"/>
              <a:t>daily activities and participation in social roles</a:t>
            </a:r>
            <a:endParaRPr lang="cs-CZ" sz="2300" dirty="0"/>
          </a:p>
          <a:p>
            <a:r>
              <a:rPr lang="cs-CZ" sz="2300" dirty="0" err="1"/>
              <a:t>Facing</a:t>
            </a:r>
            <a:r>
              <a:rPr lang="en-GB" sz="2300" dirty="0"/>
              <a:t> more difficulties in employment, leisure activities, mobility, and preparing meals or have less experience with intimate and sexual relationships</a:t>
            </a:r>
            <a:endParaRPr lang="cs-CZ" sz="2300" dirty="0"/>
          </a:p>
          <a:p>
            <a:r>
              <a:rPr lang="cs-CZ" sz="2300" dirty="0" err="1"/>
              <a:t>Less</a:t>
            </a:r>
            <a:r>
              <a:rPr lang="cs-CZ" sz="2300" dirty="0"/>
              <a:t> </a:t>
            </a:r>
            <a:r>
              <a:rPr lang="en-GB" sz="2300" dirty="0"/>
              <a:t>experience with teenage activities such as mixed peer contacts and small jobs such as babysitting or delivering papers (</a:t>
            </a:r>
            <a:r>
              <a:rPr lang="en-GB" sz="2300" dirty="0" err="1"/>
              <a:t>Roebroeck</a:t>
            </a:r>
            <a:r>
              <a:rPr lang="en-GB" sz="2300" dirty="0"/>
              <a:t> et al., 2009)</a:t>
            </a:r>
            <a:endParaRPr lang="cs-CZ" sz="2300" dirty="0"/>
          </a:p>
          <a:p>
            <a:r>
              <a:rPr lang="cs-CZ" sz="2300" dirty="0"/>
              <a:t>G</a:t>
            </a:r>
            <a:r>
              <a:rPr lang="en-GB" sz="2300" dirty="0" err="1"/>
              <a:t>eneral</a:t>
            </a:r>
            <a:r>
              <a:rPr lang="en-GB" sz="2300" dirty="0"/>
              <a:t> quality of life is often influenced by chronic impairment-related pain</a:t>
            </a:r>
            <a:endParaRPr lang="cs-CZ" sz="2300" dirty="0"/>
          </a:p>
          <a:p>
            <a:r>
              <a:rPr lang="cs-CZ" sz="2300" dirty="0" err="1"/>
              <a:t>Association</a:t>
            </a:r>
            <a:r>
              <a:rPr lang="en-GB" sz="2300" dirty="0"/>
              <a:t> with inactivity, poor physical fitness, fatigue and higher levels of depressive and stress symptoms</a:t>
            </a:r>
            <a:endParaRPr lang="cs-CZ" sz="2300"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dirty="0" err="1"/>
              <a:t>Possible</a:t>
            </a:r>
            <a:r>
              <a:rPr lang="cs-CZ" dirty="0"/>
              <a:t> </a:t>
            </a:r>
            <a:r>
              <a:rPr lang="cs-CZ" dirty="0" err="1"/>
              <a:t>behavioural</a:t>
            </a:r>
            <a:r>
              <a:rPr lang="cs-CZ" dirty="0"/>
              <a:t> </a:t>
            </a:r>
            <a:r>
              <a:rPr lang="cs-CZ" dirty="0" err="1"/>
              <a:t>references</a:t>
            </a:r>
            <a:r>
              <a:rPr lang="cs-CZ" dirty="0"/>
              <a:t> and </a:t>
            </a:r>
            <a:r>
              <a:rPr lang="cs-CZ" dirty="0" err="1"/>
              <a:t>challenges</a:t>
            </a:r>
            <a:endParaRPr lang="en-GB" dirty="0"/>
          </a:p>
        </p:txBody>
      </p:sp>
    </p:spTree>
    <p:extLst>
      <p:ext uri="{BB962C8B-B14F-4D97-AF65-F5344CB8AC3E}">
        <p14:creationId xmlns:p14="http://schemas.microsoft.com/office/powerpoint/2010/main" val="2246911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3</a:t>
            </a:fld>
            <a:endParaRPr lang="en-GB" dirty="0"/>
          </a:p>
        </p:txBody>
      </p:sp>
      <p:pic>
        <p:nvPicPr>
          <p:cNvPr id="1032" name="Picture 8" descr="Zobrazit zdrojový obrázek">
            <a:extLst>
              <a:ext uri="{FF2B5EF4-FFF2-40B4-BE49-F238E27FC236}">
                <a16:creationId xmlns:a16="http://schemas.microsoft.com/office/drawing/2014/main" id="{6118B5CB-F853-5AC0-BA7A-56A5EB2FD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206115"/>
            <a:ext cx="6086475" cy="36518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obrazit zdrojový obrázek">
            <a:extLst>
              <a:ext uri="{FF2B5EF4-FFF2-40B4-BE49-F238E27FC236}">
                <a16:creationId xmlns:a16="http://schemas.microsoft.com/office/drawing/2014/main" id="{828CC86C-B373-486D-E995-3F63AC078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0923"/>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lezený obrázek pro david beckham">
            <a:extLst>
              <a:ext uri="{FF2B5EF4-FFF2-40B4-BE49-F238E27FC236}">
                <a16:creationId xmlns:a16="http://schemas.microsoft.com/office/drawing/2014/main" id="{7DE0356B-C4E2-90E6-2F4D-836A76A8B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871" y="-22346"/>
            <a:ext cx="6139892" cy="3694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obrazit zdrojový obrázek">
            <a:extLst>
              <a:ext uri="{FF2B5EF4-FFF2-40B4-BE49-F238E27FC236}">
                <a16:creationId xmlns:a16="http://schemas.microsoft.com/office/drawing/2014/main" id="{E8CB8195-8485-B628-8B00-8DEAC9D5A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6871" y="3418076"/>
            <a:ext cx="6135129" cy="343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22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30</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876425"/>
            <a:ext cx="10934701" cy="3418337"/>
          </a:xfrm>
        </p:spPr>
        <p:txBody>
          <a:bodyPr>
            <a:noAutofit/>
          </a:bodyPr>
          <a:lstStyle/>
          <a:p>
            <a:r>
              <a:rPr lang="cs-CZ" b="1" dirty="0">
                <a:solidFill>
                  <a:schemeClr val="accent2"/>
                </a:solidFill>
              </a:rPr>
              <a:t>The </a:t>
            </a:r>
            <a:r>
              <a:rPr lang="cs-CZ" b="1" dirty="0" err="1">
                <a:solidFill>
                  <a:schemeClr val="accent2"/>
                </a:solidFill>
              </a:rPr>
              <a:t>offer</a:t>
            </a:r>
            <a:r>
              <a:rPr lang="cs-CZ" b="1" dirty="0">
                <a:solidFill>
                  <a:schemeClr val="accent2"/>
                </a:solidFill>
              </a:rPr>
              <a:t> </a:t>
            </a:r>
            <a:r>
              <a:rPr lang="cs-CZ" b="1" dirty="0" err="1">
                <a:solidFill>
                  <a:schemeClr val="accent2"/>
                </a:solidFill>
              </a:rPr>
              <a:t>of</a:t>
            </a:r>
            <a:r>
              <a:rPr lang="cs-CZ" b="1" dirty="0">
                <a:solidFill>
                  <a:schemeClr val="accent2"/>
                </a:solidFill>
              </a:rPr>
              <a:t> </a:t>
            </a:r>
            <a:r>
              <a:rPr lang="cs-CZ" b="1" dirty="0" err="1">
                <a:solidFill>
                  <a:schemeClr val="accent2"/>
                </a:solidFill>
              </a:rPr>
              <a:t>social</a:t>
            </a:r>
            <a:r>
              <a:rPr lang="cs-CZ" b="1" dirty="0">
                <a:solidFill>
                  <a:schemeClr val="accent2"/>
                </a:solidFill>
              </a:rPr>
              <a:t> </a:t>
            </a:r>
            <a:r>
              <a:rPr lang="cs-CZ" b="1" dirty="0" err="1">
                <a:solidFill>
                  <a:schemeClr val="accent2"/>
                </a:solidFill>
              </a:rPr>
              <a:t>farming</a:t>
            </a:r>
            <a:endParaRPr lang="cs-CZ" b="1" dirty="0">
              <a:solidFill>
                <a:schemeClr val="accent2"/>
              </a:solidFill>
            </a:endParaRPr>
          </a:p>
          <a:p>
            <a:r>
              <a:rPr lang="cs-CZ" sz="2300" dirty="0"/>
              <a:t>A</a:t>
            </a:r>
            <a:r>
              <a:rPr lang="en-GB" sz="2300" dirty="0" err="1"/>
              <a:t>llows</a:t>
            </a:r>
            <a:r>
              <a:rPr lang="en-GB" sz="2300" dirty="0"/>
              <a:t> meeting different people and the opportunity to come up with different ideas than just one's own limitations and meagre perspective</a:t>
            </a:r>
            <a:r>
              <a:rPr lang="cs-CZ" sz="2300" dirty="0"/>
              <a:t>s</a:t>
            </a:r>
          </a:p>
          <a:p>
            <a:r>
              <a:rPr lang="cs-CZ" sz="2300" dirty="0"/>
              <a:t>M</a:t>
            </a:r>
            <a:r>
              <a:rPr lang="en-GB" sz="2300" dirty="0" err="1"/>
              <a:t>otivates</a:t>
            </a:r>
            <a:r>
              <a:rPr lang="en-GB" sz="2300" dirty="0"/>
              <a:t> the exercise of fine and gross motor skills, or at least some natural movement, which generally improves the physical fitness of the individual</a:t>
            </a:r>
            <a:endParaRPr lang="cs-CZ" sz="2300" dirty="0"/>
          </a:p>
          <a:p>
            <a:r>
              <a:rPr lang="en-GB" sz="2300" dirty="0"/>
              <a:t>For some diseases (asthma, skin diseases), one</a:t>
            </a:r>
            <a:br>
              <a:rPr lang="en-GB" sz="2300" dirty="0"/>
            </a:br>
            <a:r>
              <a:rPr lang="en-GB" sz="2300" dirty="0"/>
              <a:t>must be careful where one moves to avoid causing </a:t>
            </a:r>
            <a:br>
              <a:rPr lang="en-GB" sz="2300" dirty="0"/>
            </a:br>
            <a:r>
              <a:rPr lang="en-GB" sz="2300" dirty="0"/>
              <a:t>more harm than good</a:t>
            </a:r>
            <a:endParaRPr lang="cs-CZ" sz="2300"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dirty="0" err="1"/>
              <a:t>Possible</a:t>
            </a:r>
            <a:r>
              <a:rPr lang="cs-CZ" dirty="0"/>
              <a:t> </a:t>
            </a:r>
            <a:r>
              <a:rPr lang="cs-CZ" dirty="0" err="1"/>
              <a:t>behavioural</a:t>
            </a:r>
            <a:r>
              <a:rPr lang="cs-CZ" dirty="0"/>
              <a:t> </a:t>
            </a:r>
            <a:r>
              <a:rPr lang="cs-CZ" dirty="0" err="1"/>
              <a:t>references</a:t>
            </a:r>
            <a:r>
              <a:rPr lang="cs-CZ" dirty="0"/>
              <a:t> and </a:t>
            </a:r>
            <a:r>
              <a:rPr lang="cs-CZ" dirty="0" err="1"/>
              <a:t>challenges</a:t>
            </a:r>
            <a:endParaRPr lang="en-GB" dirty="0"/>
          </a:p>
        </p:txBody>
      </p:sp>
      <p:pic>
        <p:nvPicPr>
          <p:cNvPr id="4" name="Obrázek 3">
            <a:extLst>
              <a:ext uri="{FF2B5EF4-FFF2-40B4-BE49-F238E27FC236}">
                <a16:creationId xmlns:a16="http://schemas.microsoft.com/office/drawing/2014/main" id="{4DA2EA8E-113C-B92F-912F-AAE4BC64F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5705" y="3884867"/>
            <a:ext cx="3189033" cy="2391775"/>
          </a:xfrm>
          <a:prstGeom prst="rect">
            <a:avLst/>
          </a:prstGeom>
        </p:spPr>
      </p:pic>
      <p:sp>
        <p:nvSpPr>
          <p:cNvPr id="5" name="TextovéPole 4">
            <a:extLst>
              <a:ext uri="{FF2B5EF4-FFF2-40B4-BE49-F238E27FC236}">
                <a16:creationId xmlns:a16="http://schemas.microsoft.com/office/drawing/2014/main" id="{88A8AE7D-782E-61BF-548B-E1384978B4F6}"/>
              </a:ext>
            </a:extLst>
          </p:cNvPr>
          <p:cNvSpPr txBox="1"/>
          <p:nvPr/>
        </p:nvSpPr>
        <p:spPr>
          <a:xfrm>
            <a:off x="2064224" y="5744931"/>
            <a:ext cx="5664281" cy="461665"/>
          </a:xfrm>
          <a:prstGeom prst="rect">
            <a:avLst/>
          </a:prstGeom>
          <a:noFill/>
        </p:spPr>
        <p:txBody>
          <a:bodyPr wrap="square" rtlCol="0">
            <a:spAutoFit/>
          </a:bodyPr>
          <a:lstStyle/>
          <a:p>
            <a:pPr algn="r"/>
            <a:r>
              <a:rPr lang="cs-CZ" sz="1400" dirty="0"/>
              <a:t>Photo: Farm work on a wheelchair, Bludička (CZ)</a:t>
            </a:r>
            <a:endParaRPr lang="de-DE" sz="1400" dirty="0"/>
          </a:p>
          <a:p>
            <a:pPr algn="r"/>
            <a:r>
              <a:rPr lang="cs-CZ" sz="1000" dirty="0"/>
              <a:t>Author: Radovan Žitník</a:t>
            </a:r>
          </a:p>
        </p:txBody>
      </p:sp>
    </p:spTree>
    <p:extLst>
      <p:ext uri="{BB962C8B-B14F-4D97-AF65-F5344CB8AC3E}">
        <p14:creationId xmlns:p14="http://schemas.microsoft.com/office/powerpoint/2010/main" val="2168154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31</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876425"/>
            <a:ext cx="10934701" cy="3418337"/>
          </a:xfrm>
        </p:spPr>
        <p:txBody>
          <a:bodyPr>
            <a:noAutofit/>
          </a:bodyPr>
          <a:lstStyle/>
          <a:p>
            <a:r>
              <a:rPr lang="cs-CZ" dirty="0"/>
              <a:t>P</a:t>
            </a:r>
            <a:r>
              <a:rPr lang="en-GB" dirty="0" err="1"/>
              <a:t>romote</a:t>
            </a:r>
            <a:r>
              <a:rPr lang="en-GB" dirty="0"/>
              <a:t> self-determination by encouraging to set goals and helping achieve those goals </a:t>
            </a:r>
            <a:endParaRPr lang="cs-CZ" dirty="0"/>
          </a:p>
          <a:p>
            <a:r>
              <a:rPr lang="en-GB" dirty="0"/>
              <a:t>The specific features of social farming activities enable participants to find the time needed to complete their tasks</a:t>
            </a:r>
            <a:endParaRPr lang="cs-CZ" dirty="0"/>
          </a:p>
          <a:p>
            <a:r>
              <a:rPr lang="cs-CZ" dirty="0"/>
              <a:t>Not </a:t>
            </a:r>
            <a:r>
              <a:rPr lang="cs-CZ" dirty="0" err="1"/>
              <a:t>punish</a:t>
            </a:r>
            <a:r>
              <a:rPr lang="cs-CZ" dirty="0"/>
              <a:t> </a:t>
            </a:r>
            <a:r>
              <a:rPr lang="en-GB" dirty="0"/>
              <a:t>a participant to do something they may not be able to manage</a:t>
            </a:r>
            <a:endParaRPr lang="cs-CZ" dirty="0"/>
          </a:p>
          <a:p>
            <a:r>
              <a:rPr lang="cs-CZ" dirty="0" err="1"/>
              <a:t>Prevent</a:t>
            </a:r>
            <a:r>
              <a:rPr lang="cs-CZ" dirty="0"/>
              <a:t> a </a:t>
            </a:r>
            <a:r>
              <a:rPr lang="en-GB" dirty="0"/>
              <a:t>sense of failure and guilt. </a:t>
            </a:r>
            <a:endParaRPr lang="cs-CZ" dirty="0"/>
          </a:p>
          <a:p>
            <a:r>
              <a:rPr lang="en-GB" dirty="0"/>
              <a:t>All adult people with physical disabilities should be treated as an adult </a:t>
            </a:r>
            <a:endParaRPr lang="cs-CZ" dirty="0"/>
          </a:p>
          <a:p>
            <a:r>
              <a:rPr lang="en-GB" dirty="0"/>
              <a:t>Promote the person's dignity by being mindful of privacy, respecting confidentiality, including their decisions, respecting their rights and valuing their differences </a:t>
            </a:r>
            <a:endParaRPr lang="cs-CZ" dirty="0"/>
          </a:p>
          <a:p>
            <a:endParaRPr lang="cs-CZ" dirty="0"/>
          </a:p>
          <a:p>
            <a:endParaRPr lang="cs-CZ" dirty="0"/>
          </a:p>
          <a:p>
            <a:endParaRPr lang="cs-CZ" dirty="0"/>
          </a:p>
          <a:p>
            <a:endParaRPr lang="cs-CZ" dirty="0"/>
          </a:p>
        </p:txBody>
      </p:sp>
      <p:sp>
        <p:nvSpPr>
          <p:cNvPr id="5" name="Titel 4">
            <a:extLst>
              <a:ext uri="{FF2B5EF4-FFF2-40B4-BE49-F238E27FC236}">
                <a16:creationId xmlns:a16="http://schemas.microsoft.com/office/drawing/2014/main" id="{EA6EC08F-FD0B-4BF6-942F-1FF0FB7C97D9}"/>
              </a:ext>
            </a:extLst>
          </p:cNvPr>
          <p:cNvSpPr>
            <a:spLocks noGrp="1"/>
          </p:cNvSpPr>
          <p:nvPr>
            <p:ph type="title"/>
          </p:nvPr>
        </p:nvSpPr>
        <p:spPr>
          <a:xfrm>
            <a:off x="648000" y="668337"/>
            <a:ext cx="11152114" cy="836079"/>
          </a:xfrm>
        </p:spPr>
        <p:txBody>
          <a:bodyPr/>
          <a:lstStyle/>
          <a:p>
            <a:r>
              <a:rPr lang="cs-CZ" dirty="0"/>
              <a:t>The most important goal is to promote the independence of people with physical disability</a:t>
            </a:r>
            <a:br>
              <a:rPr lang="cs-CZ" dirty="0"/>
            </a:br>
            <a:endParaRPr lang="de-DE" dirty="0"/>
          </a:p>
        </p:txBody>
      </p:sp>
    </p:spTree>
    <p:extLst>
      <p:ext uri="{BB962C8B-B14F-4D97-AF65-F5344CB8AC3E}">
        <p14:creationId xmlns:p14="http://schemas.microsoft.com/office/powerpoint/2010/main" val="3286504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125D2089-8549-5147-953F-A35E77F287DC}"/>
              </a:ext>
            </a:extLst>
          </p:cNvPr>
          <p:cNvSpPr>
            <a:spLocks noGrp="1"/>
          </p:cNvSpPr>
          <p:nvPr>
            <p:ph type="ftr" sz="quarter" idx="11"/>
          </p:nvPr>
        </p:nvSpPr>
        <p:spPr>
          <a:xfrm>
            <a:off x="0" y="5449551"/>
            <a:ext cx="4688114" cy="545244"/>
          </a:xfrm>
        </p:spPr>
        <p:txBody>
          <a:bodyPr/>
          <a:lstStyle/>
          <a:p>
            <a:pPr algn="r"/>
            <a:r>
              <a:rPr lang="cs-CZ" sz="1400" dirty="0" err="1">
                <a:solidFill>
                  <a:schemeClr val="tx1"/>
                </a:solidFill>
              </a:rPr>
              <a:t>Photo</a:t>
            </a:r>
            <a:r>
              <a:rPr lang="cs-CZ" sz="1400" dirty="0">
                <a:solidFill>
                  <a:schemeClr val="tx1"/>
                </a:solidFill>
              </a:rPr>
              <a:t>: The person on a </a:t>
            </a:r>
            <a:r>
              <a:rPr lang="cs-CZ" sz="1400" dirty="0" err="1">
                <a:solidFill>
                  <a:schemeClr val="tx1"/>
                </a:solidFill>
              </a:rPr>
              <a:t>wheel</a:t>
            </a:r>
            <a:r>
              <a:rPr lang="cs-CZ" sz="1400" dirty="0">
                <a:solidFill>
                  <a:schemeClr val="tx1"/>
                </a:solidFill>
              </a:rPr>
              <a:t> </a:t>
            </a:r>
            <a:r>
              <a:rPr lang="cs-CZ" sz="1400" dirty="0" err="1">
                <a:solidFill>
                  <a:schemeClr val="tx1"/>
                </a:solidFill>
              </a:rPr>
              <a:t>chair</a:t>
            </a:r>
            <a:r>
              <a:rPr lang="cs-CZ" sz="1400" dirty="0">
                <a:solidFill>
                  <a:schemeClr val="tx1"/>
                </a:solidFill>
              </a:rPr>
              <a:t> in the garden. </a:t>
            </a:r>
            <a:r>
              <a:rPr lang="cs-CZ" sz="1000" dirty="0" err="1">
                <a:solidFill>
                  <a:schemeClr val="tx1"/>
                </a:solidFill>
              </a:rPr>
              <a:t>Author</a:t>
            </a:r>
            <a:r>
              <a:rPr lang="cs-CZ" sz="1000" dirty="0">
                <a:solidFill>
                  <a:schemeClr val="tx1"/>
                </a:solidFill>
              </a:rPr>
              <a:t>: Markéta Jindřichovská</a:t>
            </a:r>
            <a:endParaRPr lang="en-GB" sz="1000" dirty="0">
              <a:solidFill>
                <a:schemeClr val="tx1"/>
              </a:solidFill>
            </a:endParaRPr>
          </a:p>
        </p:txBody>
      </p:sp>
      <p:sp>
        <p:nvSpPr>
          <p:cNvPr id="2" name="Zástupný symbol pro číslo snímku 1">
            <a:extLst>
              <a:ext uri="{FF2B5EF4-FFF2-40B4-BE49-F238E27FC236}">
                <a16:creationId xmlns:a16="http://schemas.microsoft.com/office/drawing/2014/main" id="{EC6E0BC4-EA1D-09E3-C629-F5AE9E3A225A}"/>
              </a:ext>
            </a:extLst>
          </p:cNvPr>
          <p:cNvSpPr>
            <a:spLocks noGrp="1"/>
          </p:cNvSpPr>
          <p:nvPr>
            <p:ph type="sldNum" sz="quarter" idx="12"/>
          </p:nvPr>
        </p:nvSpPr>
        <p:spPr/>
        <p:txBody>
          <a:bodyPr/>
          <a:lstStyle/>
          <a:p>
            <a:fld id="{AC30E85F-03A9-4DC3-A879-6F4150C88507}" type="slidenum">
              <a:rPr lang="en-GB" smtClean="0"/>
              <a:pPr/>
              <a:t>32</a:t>
            </a:fld>
            <a:endParaRPr lang="en-GB" dirty="0"/>
          </a:p>
        </p:txBody>
      </p:sp>
      <p:sp>
        <p:nvSpPr>
          <p:cNvPr id="5" name="Nadpis 4">
            <a:extLst>
              <a:ext uri="{FF2B5EF4-FFF2-40B4-BE49-F238E27FC236}">
                <a16:creationId xmlns:a16="http://schemas.microsoft.com/office/drawing/2014/main" id="{84597ECA-46D1-D55E-EFBE-FA07E52DA9B8}"/>
              </a:ext>
            </a:extLst>
          </p:cNvPr>
          <p:cNvSpPr>
            <a:spLocks noGrp="1"/>
          </p:cNvSpPr>
          <p:nvPr>
            <p:ph type="title"/>
          </p:nvPr>
        </p:nvSpPr>
        <p:spPr/>
        <p:txBody>
          <a:bodyPr>
            <a:normAutofit fontScale="90000"/>
          </a:bodyPr>
          <a:lstStyle/>
          <a:p>
            <a:r>
              <a:rPr lang="cs-CZ" dirty="0"/>
              <a:t>A</a:t>
            </a:r>
            <a:r>
              <a:rPr lang="en-GB" dirty="0" err="1"/>
              <a:t>lways</a:t>
            </a:r>
            <a:r>
              <a:rPr lang="en-GB" dirty="0"/>
              <a:t> to see the person and not the disability</a:t>
            </a:r>
            <a:br>
              <a:rPr lang="cs-CZ" dirty="0"/>
            </a:br>
            <a:endParaRPr lang="cs-CZ" dirty="0"/>
          </a:p>
        </p:txBody>
      </p:sp>
      <p:pic>
        <p:nvPicPr>
          <p:cNvPr id="6" name="Zástupný symbol pro obsah 4" descr="SL372555.JPG">
            <a:extLst>
              <a:ext uri="{FF2B5EF4-FFF2-40B4-BE49-F238E27FC236}">
                <a16:creationId xmlns:a16="http://schemas.microsoft.com/office/drawing/2014/main" id="{C21CA610-4D7A-14E5-86DB-63CEDD7E572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94335" y="1523832"/>
            <a:ext cx="6223244" cy="4665831"/>
          </a:xfrm>
        </p:spPr>
      </p:pic>
    </p:spTree>
    <p:extLst>
      <p:ext uri="{BB962C8B-B14F-4D97-AF65-F5344CB8AC3E}">
        <p14:creationId xmlns:p14="http://schemas.microsoft.com/office/powerpoint/2010/main" val="3296443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B46E8A9C-0E0A-219E-C9E7-B3DF31D90BE0}"/>
              </a:ext>
            </a:extLst>
          </p:cNvPr>
          <p:cNvSpPr>
            <a:spLocks noGrp="1"/>
          </p:cNvSpPr>
          <p:nvPr>
            <p:ph sz="half" idx="2"/>
          </p:nvPr>
        </p:nvSpPr>
        <p:spPr>
          <a:xfrm>
            <a:off x="1" y="809625"/>
            <a:ext cx="11887199" cy="3467100"/>
          </a:xfrm>
        </p:spPr>
        <p:txBody>
          <a:bodyPr/>
          <a:lstStyle/>
          <a:p>
            <a:r>
              <a:rPr lang="en-GB" dirty="0"/>
              <a:t>Challenges and limitations of social farming with people with physical disabilities</a:t>
            </a:r>
            <a:endParaRPr lang="cs-CZ" dirty="0"/>
          </a:p>
          <a:p>
            <a:endParaRPr lang="cs-CZ" dirty="0"/>
          </a:p>
        </p:txBody>
      </p:sp>
      <p:sp>
        <p:nvSpPr>
          <p:cNvPr id="3" name="TextovéPole 2">
            <a:extLst>
              <a:ext uri="{FF2B5EF4-FFF2-40B4-BE49-F238E27FC236}">
                <a16:creationId xmlns:a16="http://schemas.microsoft.com/office/drawing/2014/main" id="{AB0F06EA-B58A-AD50-6C09-E70AD767A197}"/>
              </a:ext>
            </a:extLst>
          </p:cNvPr>
          <p:cNvSpPr txBox="1"/>
          <p:nvPr/>
        </p:nvSpPr>
        <p:spPr>
          <a:xfrm>
            <a:off x="609600" y="1971233"/>
            <a:ext cx="10914743" cy="4127540"/>
          </a:xfrm>
          <a:prstGeom prst="rect">
            <a:avLst/>
          </a:prstGeom>
          <a:noFill/>
        </p:spPr>
        <p:txBody>
          <a:bodyPr wrap="square" rtlCol="0">
            <a:spAutoFit/>
          </a:bodyPr>
          <a:lstStyle/>
          <a:p>
            <a:pPr>
              <a:lnSpc>
                <a:spcPct val="107000"/>
              </a:lnSpc>
              <a:spcBef>
                <a:spcPts val="800"/>
              </a:spcBef>
              <a:spcAft>
                <a:spcPts val="600"/>
              </a:spcAft>
            </a:pPr>
            <a:r>
              <a:rPr lang="en-GB" sz="2300" dirty="0">
                <a:effectLst/>
                <a:latin typeface="Calibri" panose="020F0502020204030204" pitchFamily="34" charset="0"/>
                <a:ea typeface="Calibri" panose="020F0502020204030204" pitchFamily="34" charset="0"/>
                <a:cs typeface="Arial" panose="020B0604020202020204" pitchFamily="34" charset="0"/>
              </a:rPr>
              <a:t>For people with a physical disability, staying on a social farm can be harmful in case of severe disability or other health-related issues, not-allowing stay in a natural environment. </a:t>
            </a:r>
            <a:endParaRPr lang="de-DE" sz="2300" dirty="0">
              <a:latin typeface="Calibri" panose="020F0502020204030204" pitchFamily="34" charset="0"/>
              <a:ea typeface="Calibri" panose="020F0502020204030204" pitchFamily="34" charset="0"/>
              <a:cs typeface="Arial" panose="020B0604020202020204" pitchFamily="34" charset="0"/>
            </a:endParaRPr>
          </a:p>
          <a:p>
            <a:pPr marL="342900" indent="-342900">
              <a:spcBef>
                <a:spcPts val="600"/>
              </a:spcBef>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Arial" panose="020B0604020202020204" pitchFamily="34" charset="0"/>
              </a:rPr>
              <a:t>There can be an allergy or a phobia;</a:t>
            </a:r>
            <a:endParaRPr lang="de-DE" sz="2000" dirty="0">
              <a:latin typeface="Calibri" panose="020F0502020204030204" pitchFamily="34" charset="0"/>
              <a:ea typeface="Calibri" panose="020F0502020204030204" pitchFamily="34" charset="0"/>
              <a:cs typeface="Arial" panose="020B0604020202020204" pitchFamily="34" charset="0"/>
            </a:endParaRPr>
          </a:p>
          <a:p>
            <a:pPr marL="342900" indent="-342900">
              <a:spcBef>
                <a:spcPts val="600"/>
              </a:spcBef>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Arial" panose="020B0604020202020204" pitchFamily="34" charset="0"/>
              </a:rPr>
              <a:t>The work environment may not be well adapted to the type of disability; </a:t>
            </a:r>
            <a:endParaRPr lang="de-DE" sz="2000" dirty="0">
              <a:latin typeface="Calibri" panose="020F0502020204030204" pitchFamily="34" charset="0"/>
              <a:ea typeface="Calibri" panose="020F0502020204030204" pitchFamily="34" charset="0"/>
              <a:cs typeface="Arial" panose="020B0604020202020204" pitchFamily="34" charset="0"/>
            </a:endParaRPr>
          </a:p>
          <a:p>
            <a:pPr marL="342900" indent="-342900">
              <a:spcBef>
                <a:spcPts val="600"/>
              </a:spcBef>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Arial" panose="020B0604020202020204" pitchFamily="34" charset="0"/>
              </a:rPr>
              <a:t>There is a higher risk of an accident at work; </a:t>
            </a:r>
            <a:endParaRPr lang="de-DE" sz="2000" dirty="0">
              <a:latin typeface="Calibri" panose="020F0502020204030204" pitchFamily="34" charset="0"/>
              <a:ea typeface="Calibri" panose="020F0502020204030204" pitchFamily="34" charset="0"/>
              <a:cs typeface="Arial" panose="020B0604020202020204" pitchFamily="34" charset="0"/>
            </a:endParaRPr>
          </a:p>
          <a:p>
            <a:pPr marL="342900" indent="-342900">
              <a:spcBef>
                <a:spcPts val="600"/>
              </a:spcBef>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Arial" panose="020B0604020202020204" pitchFamily="34" charset="0"/>
              </a:rPr>
              <a:t>Sometimes it is not appropriate to work together with people with intellectual and physical disabilities because mentally healthy people may not fully respect </a:t>
            </a:r>
            <a:br>
              <a:rPr lang="en-GB" sz="2000" dirty="0">
                <a:effectLst/>
                <a:latin typeface="Calibri" panose="020F0502020204030204" pitchFamily="34" charset="0"/>
                <a:ea typeface="Calibri" panose="020F0502020204030204" pitchFamily="34" charset="0"/>
                <a:cs typeface="Arial" panose="020B0604020202020204" pitchFamily="34" charset="0"/>
              </a:rPr>
            </a:br>
            <a:r>
              <a:rPr lang="en-GB" sz="2000" dirty="0">
                <a:effectLst/>
                <a:latin typeface="Calibri" panose="020F0502020204030204" pitchFamily="34" charset="0"/>
                <a:ea typeface="Calibri" panose="020F0502020204030204" pitchFamily="34" charset="0"/>
                <a:cs typeface="Arial" panose="020B0604020202020204" pitchFamily="34" charset="0"/>
              </a:rPr>
              <a:t>human rights and the needs of people with mental disabilities; </a:t>
            </a:r>
            <a:endParaRPr lang="de-DE" sz="2000" dirty="0">
              <a:latin typeface="Calibri" panose="020F0502020204030204" pitchFamily="34" charset="0"/>
              <a:ea typeface="Calibri" panose="020F0502020204030204" pitchFamily="34" charset="0"/>
              <a:cs typeface="Arial" panose="020B0604020202020204" pitchFamily="34" charset="0"/>
            </a:endParaRPr>
          </a:p>
          <a:p>
            <a:pPr marL="342900" indent="-342900">
              <a:spcBef>
                <a:spcPts val="600"/>
              </a:spcBef>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Arial" panose="020B0604020202020204" pitchFamily="34" charset="0"/>
              </a:rPr>
              <a:t>What is stressful for the farmer is much more </a:t>
            </a:r>
            <a:br>
              <a:rPr lang="en-GB" sz="2000" dirty="0">
                <a:effectLst/>
                <a:latin typeface="Calibri" panose="020F0502020204030204" pitchFamily="34" charset="0"/>
                <a:ea typeface="Calibri" panose="020F0502020204030204" pitchFamily="34" charset="0"/>
                <a:cs typeface="Arial" panose="020B0604020202020204" pitchFamily="34" charset="0"/>
              </a:rPr>
            </a:br>
            <a:r>
              <a:rPr lang="en-GB" sz="2000" dirty="0">
                <a:effectLst/>
                <a:latin typeface="Calibri" panose="020F0502020204030204" pitchFamily="34" charset="0"/>
                <a:ea typeface="Calibri" panose="020F0502020204030204" pitchFamily="34" charset="0"/>
                <a:cs typeface="Arial" panose="020B0604020202020204" pitchFamily="34" charset="0"/>
              </a:rPr>
              <a:t>challenging for the participant. </a:t>
            </a:r>
            <a:endParaRPr lang="cs-CZ" sz="2000" dirty="0">
              <a:effectLst/>
              <a:latin typeface="Calibri" panose="020F0502020204030204" pitchFamily="34" charset="0"/>
              <a:ea typeface="Calibri" panose="020F0502020204030204" pitchFamily="34" charset="0"/>
              <a:cs typeface="Arial" panose="020B0604020202020204" pitchFamily="34" charset="0"/>
            </a:endParaRPr>
          </a:p>
          <a:p>
            <a:endParaRPr lang="cs-CZ" sz="2300" dirty="0"/>
          </a:p>
        </p:txBody>
      </p:sp>
    </p:spTree>
    <p:extLst>
      <p:ext uri="{BB962C8B-B14F-4D97-AF65-F5344CB8AC3E}">
        <p14:creationId xmlns:p14="http://schemas.microsoft.com/office/powerpoint/2010/main" val="2378545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7D04442-2D34-484C-9972-74BDA6FEFA05}"/>
              </a:ext>
            </a:extLst>
          </p:cNvPr>
          <p:cNvSpPr>
            <a:spLocks noGrp="1"/>
          </p:cNvSpPr>
          <p:nvPr>
            <p:ph type="sldNum" sz="quarter" idx="12"/>
          </p:nvPr>
        </p:nvSpPr>
        <p:spPr/>
        <p:txBody>
          <a:bodyPr/>
          <a:lstStyle/>
          <a:p>
            <a:fld id="{AC30E85F-03A9-4DC3-A879-6F4150C88507}" type="slidenum">
              <a:rPr lang="en-GB" smtClean="0"/>
              <a:pPr/>
              <a:t>34</a:t>
            </a:fld>
            <a:endParaRPr lang="en-GB" dirty="0"/>
          </a:p>
        </p:txBody>
      </p:sp>
      <p:sp>
        <p:nvSpPr>
          <p:cNvPr id="4" name="Zástupný obsah 3">
            <a:extLst>
              <a:ext uri="{FF2B5EF4-FFF2-40B4-BE49-F238E27FC236}">
                <a16:creationId xmlns:a16="http://schemas.microsoft.com/office/drawing/2014/main" id="{1977D498-01C9-47F3-A58E-3006CEEC9009}"/>
              </a:ext>
            </a:extLst>
          </p:cNvPr>
          <p:cNvSpPr>
            <a:spLocks noGrp="1"/>
          </p:cNvSpPr>
          <p:nvPr>
            <p:ph idx="1"/>
          </p:nvPr>
        </p:nvSpPr>
        <p:spPr>
          <a:xfrm>
            <a:off x="-1" y="1390649"/>
            <a:ext cx="12182476" cy="5454651"/>
          </a:xfrm>
        </p:spPr>
        <p:txBody>
          <a:bodyPr>
            <a:normAutofit/>
          </a:bodyPr>
          <a:lstStyle/>
          <a:p>
            <a:pPr marL="285750" indent="-285750">
              <a:spcAft>
                <a:spcPts val="600"/>
              </a:spcAft>
              <a:buFont typeface="Arial" panose="020B0604020202020204" pitchFamily="34" charset="0"/>
              <a:buChar char="•"/>
            </a:pPr>
            <a:r>
              <a:rPr lang="en-GB" dirty="0">
                <a:solidFill>
                  <a:schemeClr val="tx1">
                    <a:lumMod val="75000"/>
                    <a:lumOff val="25000"/>
                  </a:schemeClr>
                </a:solidFill>
                <a:effectLst/>
                <a:latin typeface="+mn-lt"/>
                <a:ea typeface="Calibri" panose="020F0502020204030204" pitchFamily="34" charset="0"/>
              </a:rPr>
              <a:t>Barker, R. L. (2003). </a:t>
            </a:r>
            <a:r>
              <a:rPr lang="en-GB" i="1" dirty="0">
                <a:solidFill>
                  <a:schemeClr val="tx1">
                    <a:lumMod val="75000"/>
                    <a:lumOff val="25000"/>
                  </a:schemeClr>
                </a:solidFill>
                <a:effectLst/>
                <a:latin typeface="+mn-lt"/>
                <a:ea typeface="Calibri" panose="020F0502020204030204" pitchFamily="34" charset="0"/>
              </a:rPr>
              <a:t>The Social Work Dictionary</a:t>
            </a:r>
            <a:r>
              <a:rPr lang="en-GB" dirty="0">
                <a:solidFill>
                  <a:schemeClr val="tx1">
                    <a:lumMod val="75000"/>
                    <a:lumOff val="25000"/>
                  </a:schemeClr>
                </a:solidFill>
                <a:effectLst/>
                <a:latin typeface="+mn-lt"/>
                <a:ea typeface="Calibri" panose="020F0502020204030204" pitchFamily="34" charset="0"/>
              </a:rPr>
              <a:t>. 5</a:t>
            </a:r>
            <a:r>
              <a:rPr lang="en-GB" baseline="30000" dirty="0">
                <a:solidFill>
                  <a:schemeClr val="tx1">
                    <a:lumMod val="75000"/>
                    <a:lumOff val="25000"/>
                  </a:schemeClr>
                </a:solidFill>
                <a:effectLst/>
                <a:latin typeface="+mn-lt"/>
                <a:ea typeface="Calibri" panose="020F0502020204030204" pitchFamily="34" charset="0"/>
              </a:rPr>
              <a:t>th</a:t>
            </a:r>
            <a:r>
              <a:rPr lang="en-GB" dirty="0">
                <a:solidFill>
                  <a:schemeClr val="tx1">
                    <a:lumMod val="75000"/>
                    <a:lumOff val="25000"/>
                  </a:schemeClr>
                </a:solidFill>
                <a:effectLst/>
                <a:latin typeface="+mn-lt"/>
                <a:ea typeface="Calibri" panose="020F0502020204030204" pitchFamily="34" charset="0"/>
              </a:rPr>
              <a:t> Edition. Washington DC: National Association of Social Workers, ISBN 0-87101-355-X.</a:t>
            </a:r>
            <a:endParaRPr lang="cs-CZ" dirty="0">
              <a:solidFill>
                <a:schemeClr val="tx1">
                  <a:lumMod val="75000"/>
                  <a:lumOff val="25000"/>
                </a:schemeClr>
              </a:solidFill>
              <a:effectLst/>
              <a:latin typeface="+mn-lt"/>
              <a:ea typeface="Calibri" panose="020F0502020204030204" pitchFamily="34" charset="0"/>
            </a:endParaRPr>
          </a:p>
          <a:p>
            <a:pPr marL="285750" indent="-285750">
              <a:spcAft>
                <a:spcPts val="600"/>
              </a:spcAft>
              <a:buFont typeface="Arial" panose="020B0604020202020204" pitchFamily="34" charset="0"/>
              <a:buChar char="•"/>
            </a:pP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Hemmingway</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Ellis-Hill</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C.,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Norton</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E. (2016).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What</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does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care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farming</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provide</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for</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clients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The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views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of</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care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farm</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staff</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NJAS –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Wageningen</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Journal</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of</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Life</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Scicences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79: 23-29.</a:t>
            </a:r>
          </a:p>
          <a:p>
            <a:pPr marL="285750" indent="-285750">
              <a:spcAft>
                <a:spcPts val="600"/>
              </a:spcAft>
              <a:buFont typeface="Arial" panose="020B0604020202020204" pitchFamily="34" charset="0"/>
              <a:buChar char="•"/>
            </a:pP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Elings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M. (2012).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Effects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of</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care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farms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Scientific</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research</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on the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benefits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of</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care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farms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for</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clients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Wageningen</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UR, The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Netherlands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Plant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Research</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International. </a:t>
            </a:r>
          </a:p>
          <a:p>
            <a:pPr marL="285750" indent="-285750">
              <a:spcAft>
                <a:spcPts val="600"/>
              </a:spcAft>
              <a:buFont typeface="Arial" panose="020B0604020202020204" pitchFamily="34" charset="0"/>
              <a:buChar char="•"/>
            </a:pPr>
            <a:r>
              <a:rPr lang="en-GB"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International Classification of Functioning, Disability and Health. An </a:t>
            </a:r>
            <a:r>
              <a:rPr lang="en-GB"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Owerview</a:t>
            </a:r>
            <a:r>
              <a:rPr lang="en-GB"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Available from: </a:t>
            </a:r>
            <a:r>
              <a:rPr lang="cs-CZ" u="sng"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PT6 </a:t>
            </a:r>
            <a:r>
              <a:rPr lang="cs-CZ" u="sng"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Working</a:t>
            </a:r>
            <a:r>
              <a:rPr lang="cs-CZ" u="sng"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r>
              <a:rPr lang="cs-CZ" u="sng"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paper</a:t>
            </a:r>
            <a:r>
              <a:rPr lang="cs-CZ" u="sng"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(cdc.gov)</a:t>
            </a:r>
            <a:endPar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Slowík</a:t>
            </a:r>
            <a:r>
              <a:rPr lang="en-GB"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 J. (2007). </a:t>
            </a:r>
            <a:r>
              <a:rPr lang="en-GB" i="1"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Speciální</a:t>
            </a:r>
            <a:r>
              <a:rPr lang="en-GB" i="1"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GB" i="1"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pedagogika</a:t>
            </a:r>
            <a:r>
              <a:rPr lang="en-GB"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 Praha: </a:t>
            </a:r>
            <a:r>
              <a:rPr lang="en-GB"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Grada</a:t>
            </a:r>
            <a:r>
              <a:rPr lang="en-GB"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cs-CZ"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cs-CZ"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cs-CZ" sz="1600" b="0" i="0" u="none" strike="noStrike" baseline="0" dirty="0">
              <a:solidFill>
                <a:schemeClr val="tx1"/>
              </a:solidFill>
            </a:endParaRPr>
          </a:p>
          <a:p>
            <a:endParaRPr lang="cs-CZ" sz="1600" dirty="0">
              <a:solidFill>
                <a:schemeClr val="tx1"/>
              </a:solidFill>
              <a:effectLst/>
              <a:ea typeface="Calibri" panose="020F0502020204030204" pitchFamily="34" charset="0"/>
            </a:endParaRPr>
          </a:p>
          <a:p>
            <a:pPr marL="285750" indent="-285750" algn="l">
              <a:buFont typeface="Arial" panose="020B0604020202020204" pitchFamily="34" charset="0"/>
              <a:buChar char="•"/>
            </a:pPr>
            <a:endParaRPr lang="cs-CZ" sz="1800" b="0" i="0" u="none" strike="noStrike" baseline="0" dirty="0">
              <a:latin typeface="Times-Roman"/>
            </a:endParaRPr>
          </a:p>
          <a:p>
            <a:pPr marL="285750" indent="-285750" algn="l">
              <a:buFont typeface="Arial" panose="020B0604020202020204" pitchFamily="34" charset="0"/>
              <a:buChar char="•"/>
            </a:pPr>
            <a:endParaRPr lang="cs-CZ" sz="18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cs-CZ"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cs-CZ" sz="1800" b="0" i="0" u="none" strike="noStrike" baseline="0" dirty="0">
              <a:latin typeface="ArialUnicodeMS"/>
            </a:endParaRPr>
          </a:p>
          <a:p>
            <a:pPr algn="l"/>
            <a:endParaRPr lang="cs-CZ" sz="1800" b="0" i="0" u="none" strike="noStrike" baseline="0" dirty="0">
              <a:latin typeface="ArialUnicodeMS"/>
            </a:endParaRPr>
          </a:p>
          <a:p>
            <a:pPr algn="l"/>
            <a:endParaRPr lang="cs-CZ" sz="1800" dirty="0">
              <a:latin typeface="ArialUnicodeMS"/>
            </a:endParaRPr>
          </a:p>
          <a:p>
            <a:pPr algn="l"/>
            <a:endParaRPr lang="en-GB" dirty="0"/>
          </a:p>
        </p:txBody>
      </p:sp>
      <p:sp>
        <p:nvSpPr>
          <p:cNvPr id="5" name="Nadpis 4">
            <a:extLst>
              <a:ext uri="{FF2B5EF4-FFF2-40B4-BE49-F238E27FC236}">
                <a16:creationId xmlns:a16="http://schemas.microsoft.com/office/drawing/2014/main" id="{D358765D-AA3C-4D01-9B50-86F31233798C}"/>
              </a:ext>
            </a:extLst>
          </p:cNvPr>
          <p:cNvSpPr>
            <a:spLocks noGrp="1"/>
          </p:cNvSpPr>
          <p:nvPr>
            <p:ph type="title"/>
          </p:nvPr>
        </p:nvSpPr>
        <p:spPr/>
        <p:txBody>
          <a:bodyPr/>
          <a:lstStyle/>
          <a:p>
            <a:r>
              <a:rPr lang="cs-CZ" dirty="0"/>
              <a:t>List </a:t>
            </a:r>
            <a:r>
              <a:rPr lang="cs-CZ" dirty="0" err="1"/>
              <a:t>of</a:t>
            </a:r>
            <a:r>
              <a:rPr lang="cs-CZ" dirty="0"/>
              <a:t> </a:t>
            </a:r>
            <a:r>
              <a:rPr lang="cs-CZ" dirty="0" err="1"/>
              <a:t>references</a:t>
            </a:r>
            <a:endParaRPr lang="en-GB" dirty="0"/>
          </a:p>
        </p:txBody>
      </p:sp>
    </p:spTree>
    <p:extLst>
      <p:ext uri="{BB962C8B-B14F-4D97-AF65-F5344CB8AC3E}">
        <p14:creationId xmlns:p14="http://schemas.microsoft.com/office/powerpoint/2010/main" val="946198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7D04442-2D34-484C-9972-74BDA6FEFA05}"/>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35</a:t>
            </a:fld>
            <a:endParaRPr lang="en-GB" dirty="0"/>
          </a:p>
        </p:txBody>
      </p:sp>
      <p:sp>
        <p:nvSpPr>
          <p:cNvPr id="4" name="Zástupný obsah 3">
            <a:extLst>
              <a:ext uri="{FF2B5EF4-FFF2-40B4-BE49-F238E27FC236}">
                <a16:creationId xmlns:a16="http://schemas.microsoft.com/office/drawing/2014/main" id="{1977D498-01C9-47F3-A58E-3006CEEC9009}"/>
              </a:ext>
            </a:extLst>
          </p:cNvPr>
          <p:cNvSpPr>
            <a:spLocks noGrp="1"/>
          </p:cNvSpPr>
          <p:nvPr>
            <p:ph idx="1"/>
          </p:nvPr>
        </p:nvSpPr>
        <p:spPr>
          <a:xfrm>
            <a:off x="-1" y="2133600"/>
            <a:ext cx="11524343" cy="4043363"/>
          </a:xfrm>
        </p:spPr>
        <p:txBody>
          <a:bodyPr>
            <a:normAutofit/>
          </a:bodyPr>
          <a:lstStyle/>
          <a:p>
            <a:r>
              <a:rPr lang="en-GB" dirty="0"/>
              <a:t>Marie (33) was born with moderate disabilities. She has cerebral palsy: gait disorders, poor movement coordination, muscle stiffness and speech disorders. Her mother placed her in institutional, residential care after her divorce because she could not manage the care of herself and her daughter. </a:t>
            </a:r>
            <a:r>
              <a:rPr lang="cs-CZ" dirty="0"/>
              <a:t>Marie</a:t>
            </a:r>
            <a:r>
              <a:rPr lang="en-GB" dirty="0"/>
              <a:t> suffered from symptoms of emotional deprivation, which manifested in her usual form of hospitalism. When her mother settled down the family situation, she began to carry Marie at home during Christmas and summer holidays. These conditions were on the verge of social endurance, but staying in the institute again worsened Marie's mental state. Therefore, her support worker sought a replacement solution in the form of placement in a smaller facility. In the end, they found a way into sheltered housing as an open community in a community house. Marie is used to living in a rural environment; her mental state has stabilised, but she needs physical help to do some daily routine tasks. Marie would like to be more independent, find a paid job and have a life partner, but she cannot without professional help and advice.</a:t>
            </a:r>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en-GB" dirty="0"/>
          </a:p>
        </p:txBody>
      </p:sp>
      <p:sp>
        <p:nvSpPr>
          <p:cNvPr id="5" name="Nadpis 4">
            <a:extLst>
              <a:ext uri="{FF2B5EF4-FFF2-40B4-BE49-F238E27FC236}">
                <a16:creationId xmlns:a16="http://schemas.microsoft.com/office/drawing/2014/main" id="{D358765D-AA3C-4D01-9B50-86F31233798C}"/>
              </a:ext>
            </a:extLst>
          </p:cNvPr>
          <p:cNvSpPr>
            <a:spLocks noGrp="1"/>
          </p:cNvSpPr>
          <p:nvPr>
            <p:ph type="title"/>
          </p:nvPr>
        </p:nvSpPr>
        <p:spPr>
          <a:xfrm>
            <a:off x="9525" y="438149"/>
            <a:ext cx="11877675" cy="1571625"/>
          </a:xfrm>
        </p:spPr>
        <p:txBody>
          <a:bodyPr>
            <a:noAutofit/>
          </a:bodyPr>
          <a:lstStyle/>
          <a:p>
            <a:r>
              <a:rPr lang="en-GB" sz="2300" dirty="0"/>
              <a:t>Read this short story and decide what services you would recommend to the participant regarding social farming. </a:t>
            </a:r>
            <a:br>
              <a:rPr lang="en-GB" sz="2300" dirty="0"/>
            </a:br>
            <a:r>
              <a:rPr lang="en-GB" sz="2300" dirty="0"/>
              <a:t>Use the acquired information from the </a:t>
            </a:r>
            <a:r>
              <a:rPr lang="cs-CZ" sz="2300" dirty="0" err="1"/>
              <a:t>presentation</a:t>
            </a:r>
            <a:r>
              <a:rPr lang="en-GB" sz="2300" dirty="0"/>
              <a:t>. </a:t>
            </a:r>
            <a:endParaRPr lang="cs-CZ" sz="2300" dirty="0"/>
          </a:p>
        </p:txBody>
      </p:sp>
    </p:spTree>
    <p:extLst>
      <p:ext uri="{BB962C8B-B14F-4D97-AF65-F5344CB8AC3E}">
        <p14:creationId xmlns:p14="http://schemas.microsoft.com/office/powerpoint/2010/main" val="3082241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0FB8A58-8686-8DA4-0D1E-01921F068630}"/>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36</a:t>
            </a:fld>
            <a:endParaRPr lang="en-GB" dirty="0"/>
          </a:p>
        </p:txBody>
      </p:sp>
      <p:sp>
        <p:nvSpPr>
          <p:cNvPr id="6" name="Nadpis 5">
            <a:extLst>
              <a:ext uri="{FF2B5EF4-FFF2-40B4-BE49-F238E27FC236}">
                <a16:creationId xmlns:a16="http://schemas.microsoft.com/office/drawing/2014/main" id="{CEF4E102-0CCE-3A9E-D463-F9E89CA7912C}"/>
              </a:ext>
            </a:extLst>
          </p:cNvPr>
          <p:cNvSpPr>
            <a:spLocks noGrp="1"/>
          </p:cNvSpPr>
          <p:nvPr>
            <p:ph type="title"/>
          </p:nvPr>
        </p:nvSpPr>
        <p:spPr>
          <a:xfrm>
            <a:off x="648000" y="668337"/>
            <a:ext cx="10726738" cy="836079"/>
          </a:xfrm>
        </p:spPr>
        <p:txBody>
          <a:bodyPr/>
          <a:lstStyle/>
          <a:p>
            <a:r>
              <a:rPr lang="en-GB" dirty="0"/>
              <a:t>Draw a farm plan with all the important elements so that Marie feels good there. Describe the individual components.</a:t>
            </a:r>
            <a:br>
              <a:rPr lang="cs-CZ" dirty="0"/>
            </a:br>
            <a:endParaRPr lang="cs-CZ" dirty="0"/>
          </a:p>
        </p:txBody>
      </p:sp>
      <p:pic>
        <p:nvPicPr>
          <p:cNvPr id="1026" name="Picture 2" descr="Zemědělská Půda, Farma, Pole">
            <a:extLst>
              <a:ext uri="{FF2B5EF4-FFF2-40B4-BE49-F238E27FC236}">
                <a16:creationId xmlns:a16="http://schemas.microsoft.com/office/drawing/2014/main" id="{EA037629-3C83-8B0E-D499-7F340447B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2176843"/>
            <a:ext cx="8484514" cy="368420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CDBC6DE-C573-0367-29CC-E4437235D495}"/>
              </a:ext>
            </a:extLst>
          </p:cNvPr>
          <p:cNvSpPr txBox="1"/>
          <p:nvPr/>
        </p:nvSpPr>
        <p:spPr>
          <a:xfrm>
            <a:off x="647700" y="5930878"/>
            <a:ext cx="3820097" cy="300082"/>
          </a:xfrm>
          <a:prstGeom prst="rect">
            <a:avLst/>
          </a:prstGeom>
          <a:noFill/>
        </p:spPr>
        <p:txBody>
          <a:bodyPr wrap="square" rtlCol="0">
            <a:spAutoFit/>
          </a:bodyPr>
          <a:lstStyle/>
          <a:p>
            <a:r>
              <a:rPr lang="cs-CZ" sz="1350" dirty="0" err="1"/>
              <a:t>Photo</a:t>
            </a:r>
            <a:r>
              <a:rPr lang="cs-CZ" sz="1350" dirty="0"/>
              <a:t>: </a:t>
            </a:r>
            <a:r>
              <a:rPr lang="cs-CZ" sz="1350" dirty="0">
                <a:hlinkClick r:id="rId3"/>
              </a:rPr>
              <a:t>https://pixabay.com/</a:t>
            </a:r>
            <a:endParaRPr lang="cs-CZ" sz="1350" dirty="0"/>
          </a:p>
        </p:txBody>
      </p:sp>
    </p:spTree>
    <p:extLst>
      <p:ext uri="{BB962C8B-B14F-4D97-AF65-F5344CB8AC3E}">
        <p14:creationId xmlns:p14="http://schemas.microsoft.com/office/powerpoint/2010/main" val="1190302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28452-4406-4BAF-9839-82ED7A42FE4C}"/>
              </a:ext>
            </a:extLst>
          </p:cNvPr>
          <p:cNvSpPr>
            <a:spLocks noGrp="1"/>
          </p:cNvSpPr>
          <p:nvPr>
            <p:ph type="title"/>
          </p:nvPr>
        </p:nvSpPr>
        <p:spPr/>
        <p:txBody>
          <a:bodyPr/>
          <a:lstStyle/>
          <a:p>
            <a:r>
              <a:rPr lang="en-US" dirty="0"/>
              <a:t>thank you for your attention</a:t>
            </a:r>
            <a:endParaRPr lang="en-GB" dirty="0"/>
          </a:p>
        </p:txBody>
      </p:sp>
      <p:sp>
        <p:nvSpPr>
          <p:cNvPr id="3" name="Zástupný obsah 2">
            <a:extLst>
              <a:ext uri="{FF2B5EF4-FFF2-40B4-BE49-F238E27FC236}">
                <a16:creationId xmlns:a16="http://schemas.microsoft.com/office/drawing/2014/main" id="{9135C490-0737-45C2-A58B-F2D6F4101114}"/>
              </a:ext>
            </a:extLst>
          </p:cNvPr>
          <p:cNvSpPr>
            <a:spLocks noGrp="1"/>
          </p:cNvSpPr>
          <p:nvPr>
            <p:ph sz="half" idx="2"/>
          </p:nvPr>
        </p:nvSpPr>
        <p:spPr/>
        <p:txBody>
          <a:bodyPr/>
          <a:lstStyle/>
          <a:p>
            <a:pPr marL="0" lvl="0" indent="0" algn="l" rtl="0">
              <a:lnSpc>
                <a:spcPct val="120000"/>
              </a:lnSpc>
              <a:spcBef>
                <a:spcPts val="0"/>
              </a:spcBef>
              <a:spcAft>
                <a:spcPts val="0"/>
              </a:spcAft>
              <a:buClr>
                <a:schemeClr val="accent6"/>
              </a:buClr>
              <a:buSzPts val="1600"/>
              <a:buNone/>
            </a:pPr>
            <a:r>
              <a:rPr lang="en-US" sz="2000" dirty="0"/>
              <a:t>Name of Lecturer</a:t>
            </a:r>
          </a:p>
          <a:p>
            <a:pPr marL="0" lvl="1" indent="0" algn="l" rtl="0">
              <a:lnSpc>
                <a:spcPct val="120000"/>
              </a:lnSpc>
              <a:spcBef>
                <a:spcPts val="200"/>
              </a:spcBef>
              <a:spcAft>
                <a:spcPts val="0"/>
              </a:spcAft>
              <a:buSzPts val="1200"/>
              <a:buNone/>
            </a:pPr>
            <a:r>
              <a:rPr lang="en-US" sz="1600" dirty="0">
                <a:solidFill>
                  <a:schemeClr val="accent6"/>
                </a:solidFill>
              </a:rPr>
              <a:t>Institution of Lecturer</a:t>
            </a:r>
          </a:p>
        </p:txBody>
      </p:sp>
      <p:sp>
        <p:nvSpPr>
          <p:cNvPr id="4" name="Zástupný symbol pro zápatí 3">
            <a:extLst>
              <a:ext uri="{FF2B5EF4-FFF2-40B4-BE49-F238E27FC236}">
                <a16:creationId xmlns:a16="http://schemas.microsoft.com/office/drawing/2014/main" id="{F62C117D-1E3B-45F3-B3CE-D0ABB8BE4287}"/>
              </a:ext>
            </a:extLst>
          </p:cNvPr>
          <p:cNvSpPr>
            <a:spLocks noGrp="1"/>
          </p:cNvSpPr>
          <p:nvPr>
            <p:ph type="ftr" sz="quarter" idx="11"/>
          </p:nvPr>
        </p:nvSpPr>
        <p:spPr/>
        <p:txBody>
          <a:bodyPr/>
          <a:lstStyle/>
          <a:p>
            <a:pPr marL="0" lvl="0" indent="0" algn="l" rtl="0">
              <a:lnSpc>
                <a:spcPct val="100000"/>
              </a:lnSpc>
              <a:spcBef>
                <a:spcPts val="0"/>
              </a:spcBef>
              <a:spcAft>
                <a:spcPts val="0"/>
              </a:spcAft>
              <a:buClr>
                <a:schemeClr val="lt1"/>
              </a:buClr>
              <a:buSzPts val="1600"/>
              <a:buFont typeface="Arial"/>
              <a:buNone/>
            </a:pPr>
            <a:r>
              <a:rPr lang="cs-CZ" dirty="0"/>
              <a:t>+ call number</a:t>
            </a:r>
            <a:endParaRPr lang="cs-CZ" baseline="30000" dirty="0"/>
          </a:p>
        </p:txBody>
      </p:sp>
      <p:sp>
        <p:nvSpPr>
          <p:cNvPr id="5" name="Zástupný obsah 4">
            <a:extLst>
              <a:ext uri="{FF2B5EF4-FFF2-40B4-BE49-F238E27FC236}">
                <a16:creationId xmlns:a16="http://schemas.microsoft.com/office/drawing/2014/main" id="{FDB0F70C-A834-4236-A1BF-29790ECF981C}"/>
              </a:ext>
            </a:extLst>
          </p:cNvPr>
          <p:cNvSpPr>
            <a:spLocks noGrp="1"/>
          </p:cNvSpPr>
          <p:nvPr>
            <p:ph sz="half" idx="13"/>
          </p:nvPr>
        </p:nvSpPr>
        <p:spPr/>
        <p:txBody>
          <a:bodyPr>
            <a:normAutofit/>
          </a:bodyPr>
          <a:lstStyle/>
          <a:p>
            <a:pPr marL="0" marR="0" lvl="0" indent="0" algn="l" rtl="0">
              <a:lnSpc>
                <a:spcPct val="100000"/>
              </a:lnSpc>
              <a:spcBef>
                <a:spcPts val="0"/>
              </a:spcBef>
              <a:spcAft>
                <a:spcPts val="0"/>
              </a:spcAft>
              <a:buClr>
                <a:schemeClr val="lt1"/>
              </a:buClr>
              <a:buSzPct val="100000"/>
              <a:buFont typeface="Arial"/>
              <a:buNone/>
            </a:pPr>
            <a:r>
              <a:rPr lang="de-DE" dirty="0">
                <a:solidFill>
                  <a:schemeClr val="bg1"/>
                </a:solidFill>
              </a:rPr>
              <a:t>name@xyz.com</a:t>
            </a:r>
          </a:p>
        </p:txBody>
      </p:sp>
    </p:spTree>
    <p:extLst>
      <p:ext uri="{BB962C8B-B14F-4D97-AF65-F5344CB8AC3E}">
        <p14:creationId xmlns:p14="http://schemas.microsoft.com/office/powerpoint/2010/main" val="1028277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4">
            <a:extLst>
              <a:ext uri="{FF2B5EF4-FFF2-40B4-BE49-F238E27FC236}">
                <a16:creationId xmlns:a16="http://schemas.microsoft.com/office/drawing/2014/main" id="{502F8369-ED25-43A7-A6C7-34CE115F3158}"/>
              </a:ext>
            </a:extLst>
          </p:cNvPr>
          <p:cNvSpPr txBox="1">
            <a:spLocks/>
          </p:cNvSpPr>
          <p:nvPr/>
        </p:nvSpPr>
        <p:spPr>
          <a:xfrm>
            <a:off x="942975" y="5676149"/>
            <a:ext cx="2495549" cy="400802"/>
          </a:xfrm>
          <a:prstGeom prst="rect">
            <a:avLst/>
          </a:prstGeom>
        </p:spPr>
        <p:txBody>
          <a:bodyPr vert="horz" lIns="0" tIns="72000" rIns="91440" bIns="45720" rtlCol="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cs-CZ" sz="1600" b="0" kern="1200" dirty="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1440"/>
              </a:lnSpc>
              <a:spcBef>
                <a:spcPts val="0"/>
              </a:spcBef>
              <a:buClr>
                <a:schemeClr val="tx2"/>
              </a:buClr>
              <a:buFontTx/>
              <a:buNone/>
              <a:defRPr sz="12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lnSpc>
                <a:spcPts val="1900"/>
              </a:lnSpc>
              <a:spcBef>
                <a:spcPts val="500"/>
              </a:spcBef>
              <a:buClr>
                <a:schemeClr val="tx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hudcova@jabok.cz</a:t>
            </a:r>
            <a:endParaRPr lang="en-GB" dirty="0"/>
          </a:p>
        </p:txBody>
      </p:sp>
      <p:pic>
        <p:nvPicPr>
          <p:cNvPr id="7" name="Picture 2" descr="https://mirrors.creativecommons.org/presskit/buttons/88x31/png/by-nc.png">
            <a:extLst>
              <a:ext uri="{FF2B5EF4-FFF2-40B4-BE49-F238E27FC236}">
                <a16:creationId xmlns:a16="http://schemas.microsoft.com/office/drawing/2014/main" id="{2CC97A28-EFD2-4E31-B231-AA5D38324F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77" y="2437098"/>
            <a:ext cx="1361196" cy="476250"/>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7070DB37-9286-43D8-AE28-1FFE9F9D4548}"/>
              </a:ext>
            </a:extLst>
          </p:cNvPr>
          <p:cNvSpPr/>
          <p:nvPr/>
        </p:nvSpPr>
        <p:spPr>
          <a:xfrm>
            <a:off x="1781173" y="2451683"/>
            <a:ext cx="10143097" cy="461665"/>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Farming with Refugees and forced displaced people - Agriculture as a path of inclusion </a:t>
            </a:r>
            <a:r>
              <a:rPr lang="en-US" sz="1200">
                <a:solidFill>
                  <a:schemeClr val="bg1"/>
                </a:solidFill>
                <a:latin typeface="Arial" panose="020B0604020202020204" pitchFamily="34" charset="0"/>
                <a:cs typeface="Arial" panose="020B0604020202020204" pitchFamily="34" charset="0"/>
              </a:rPr>
              <a:t>© 2023 </a:t>
            </a:r>
            <a:r>
              <a:rPr lang="en-US" sz="1200" dirty="0">
                <a:solidFill>
                  <a:schemeClr val="bg1"/>
                </a:solidFill>
                <a:latin typeface="Arial" panose="020B0604020202020204" pitchFamily="34" charset="0"/>
                <a:cs typeface="Arial" panose="020B0604020202020204" pitchFamily="34" charset="0"/>
              </a:rPr>
              <a:t>by </a:t>
            </a:r>
            <a:r>
              <a:rPr lang="en-US" sz="1200" dirty="0" err="1">
                <a:solidFill>
                  <a:schemeClr val="bg1"/>
                </a:solidFill>
                <a:latin typeface="Arial" panose="020B0604020202020204" pitchFamily="34" charset="0"/>
                <a:cs typeface="Arial" panose="020B0604020202020204" pitchFamily="34" charset="0"/>
              </a:rPr>
              <a:t>SoFarTEAM</a:t>
            </a:r>
            <a:r>
              <a:rPr lang="en-US" sz="1200" dirty="0">
                <a:solidFill>
                  <a:schemeClr val="bg1"/>
                </a:solidFill>
                <a:latin typeface="Arial" panose="020B0604020202020204" pitchFamily="34" charset="0"/>
                <a:cs typeface="Arial" panose="020B0604020202020204" pitchFamily="34" charset="0"/>
              </a:rPr>
              <a:t> is licensed under CC BY-NC 4.0. </a:t>
            </a:r>
          </a:p>
          <a:p>
            <a:r>
              <a:rPr lang="en-US" sz="1200" dirty="0">
                <a:solidFill>
                  <a:schemeClr val="bg1"/>
                </a:solidFill>
                <a:latin typeface="Arial" panose="020B0604020202020204" pitchFamily="34" charset="0"/>
                <a:cs typeface="Arial" panose="020B0604020202020204" pitchFamily="34" charset="0"/>
              </a:rPr>
              <a:t>To view a copy of this license, visit http://creativecommons.org/licenses/by-nc/4.0/</a:t>
            </a:r>
            <a:endParaRPr lang="de-DE" sz="1200" dirty="0">
              <a:solidFill>
                <a:schemeClr val="bg1"/>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3EB80DB9-CE41-404A-B379-821FDAAD6A88}"/>
              </a:ext>
            </a:extLst>
          </p:cNvPr>
          <p:cNvSpPr/>
          <p:nvPr/>
        </p:nvSpPr>
        <p:spPr>
          <a:xfrm>
            <a:off x="504310" y="5372100"/>
            <a:ext cx="466725" cy="347364"/>
          </a:xfrm>
          <a:prstGeom prst="rect">
            <a:avLst/>
          </a:prstGeom>
          <a:solidFill>
            <a:srgbClr val="04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B69FEF3-6030-4791-BEB4-4641F0A79D95}"/>
              </a:ext>
            </a:extLst>
          </p:cNvPr>
          <p:cNvSpPr/>
          <p:nvPr/>
        </p:nvSpPr>
        <p:spPr>
          <a:xfrm>
            <a:off x="564757" y="3566116"/>
            <a:ext cx="6106499" cy="1569660"/>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 slides were created by </a:t>
            </a:r>
            <a:r>
              <a:rPr lang="en-US" sz="1600" dirty="0" err="1">
                <a:solidFill>
                  <a:schemeClr val="bg1"/>
                </a:solidFill>
                <a:latin typeface="Arial" panose="020B0604020202020204" pitchFamily="34" charset="0"/>
                <a:cs typeface="Arial" panose="020B0604020202020204" pitchFamily="34" charset="0"/>
              </a:rPr>
              <a:t>Eliška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Hudcová</a:t>
            </a:r>
            <a:r>
              <a:rPr lang="en-US" sz="1600" dirty="0">
                <a:solidFill>
                  <a:schemeClr val="bg1"/>
                </a:solidFill>
                <a:latin typeface="Arial" panose="020B0604020202020204" pitchFamily="34" charset="0"/>
                <a:cs typeface="Arial" panose="020B0604020202020204" pitchFamily="34" charset="0"/>
              </a:rPr>
              <a:t> </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Contact:</a:t>
            </a:r>
          </a:p>
          <a:p>
            <a:r>
              <a:rPr lang="en-US" sz="1600" dirty="0" err="1">
                <a:solidFill>
                  <a:schemeClr val="bg1"/>
                </a:solidFill>
                <a:latin typeface="Arial" panose="020B0604020202020204" pitchFamily="34" charset="0"/>
                <a:cs typeface="Arial" panose="020B0604020202020204" pitchFamily="34" charset="0"/>
              </a:rPr>
              <a:t>Jabok</a:t>
            </a:r>
            <a:r>
              <a:rPr lang="en-US" sz="1600" dirty="0">
                <a:solidFill>
                  <a:schemeClr val="bg1"/>
                </a:solidFill>
                <a:latin typeface="Arial" panose="020B0604020202020204" pitchFamily="34" charset="0"/>
                <a:cs typeface="Arial" panose="020B0604020202020204" pitchFamily="34" charset="0"/>
              </a:rPr>
              <a:t> - Academy of Social Pedagogy and Theology</a:t>
            </a:r>
          </a:p>
          <a:p>
            <a:r>
              <a:rPr lang="de-DE" sz="1600" dirty="0" err="1">
                <a:solidFill>
                  <a:schemeClr val="bg1"/>
                </a:solidFill>
                <a:latin typeface="Arial" panose="020B0604020202020204" pitchFamily="34" charset="0"/>
                <a:cs typeface="Arial" panose="020B0604020202020204" pitchFamily="34" charset="0"/>
              </a:rPr>
              <a:t>Salmovská</a:t>
            </a:r>
            <a:r>
              <a:rPr lang="de-DE" sz="1600" dirty="0">
                <a:solidFill>
                  <a:schemeClr val="bg1"/>
                </a:solidFill>
                <a:latin typeface="Arial" panose="020B0604020202020204" pitchFamily="34" charset="0"/>
                <a:cs typeface="Arial" panose="020B0604020202020204" pitchFamily="34" charset="0"/>
              </a:rPr>
              <a:t> 8</a:t>
            </a:r>
          </a:p>
          <a:p>
            <a:r>
              <a:rPr lang="de-DE" sz="1600" dirty="0">
                <a:solidFill>
                  <a:schemeClr val="bg1"/>
                </a:solidFill>
                <a:latin typeface="Arial" panose="020B0604020202020204" pitchFamily="34" charset="0"/>
                <a:cs typeface="Arial" panose="020B0604020202020204" pitchFamily="34" charset="0"/>
              </a:rPr>
              <a:t>120 00 Praha 2, Czech </a:t>
            </a:r>
            <a:r>
              <a:rPr lang="de-DE" sz="1600" dirty="0" err="1">
                <a:solidFill>
                  <a:schemeClr val="bg1"/>
                </a:solidFill>
                <a:latin typeface="Arial" panose="020B0604020202020204" pitchFamily="34" charset="0"/>
                <a:cs typeface="Arial" panose="020B0604020202020204" pitchFamily="34" charset="0"/>
              </a:rPr>
              <a:t>Republic</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4890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4</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48000" y="1876425"/>
            <a:ext cx="10934701" cy="3418337"/>
          </a:xfrm>
        </p:spPr>
        <p:txBody>
          <a:bodyPr>
            <a:normAutofit fontScale="85000" lnSpcReduction="20000"/>
          </a:bodyPr>
          <a:lstStyle/>
          <a:p>
            <a:pPr marL="457200" indent="-457200">
              <a:buFont typeface="Arial" panose="020B0604020202020204" pitchFamily="34" charset="0"/>
              <a:buChar char="•"/>
            </a:pPr>
            <a:r>
              <a:rPr lang="cs-CZ" dirty="0">
                <a:latin typeface="Arial" panose="020B0604020202020204" pitchFamily="34" charset="0"/>
                <a:cs typeface="Arial" panose="020B0604020202020204" pitchFamily="34" charset="0"/>
              </a:rPr>
              <a:t>The visibility of handicaps is linked with prejudices and fear („the halo effect/error“)</a:t>
            </a:r>
          </a:p>
          <a:p>
            <a:pPr marL="457200" indent="-457200">
              <a:buFont typeface="Arial" panose="020B0604020202020204" pitchFamily="34" charset="0"/>
              <a:buChar char="•"/>
            </a:pPr>
            <a:endParaRPr lang="cs-CZ"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cs-CZ" dirty="0">
                <a:latin typeface="Arial" panose="020B0604020202020204" pitchFamily="34" charset="0"/>
                <a:cs typeface="Arial" panose="020B0604020202020204" pitchFamily="34" charset="0"/>
              </a:rPr>
              <a:t>A contradiction between mental and psychical independence and complete physical dependence on external care and support</a:t>
            </a:r>
          </a:p>
          <a:p>
            <a:pPr marL="457200" indent="-457200">
              <a:buFont typeface="Arial" panose="020B0604020202020204" pitchFamily="34" charset="0"/>
              <a:buChar char="•"/>
            </a:pPr>
            <a:endParaRPr lang="cs-CZ"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cs-CZ" dirty="0">
                <a:latin typeface="Arial" panose="020B0604020202020204" pitchFamily="34" charset="0"/>
                <a:cs typeface="Arial" panose="020B0604020202020204" pitchFamily="34" charset="0"/>
              </a:rPr>
              <a:t>They are individual and unique</a:t>
            </a:r>
          </a:p>
          <a:p>
            <a:pPr marL="457200" indent="-457200">
              <a:buFont typeface="Arial" panose="020B0604020202020204" pitchFamily="34" charset="0"/>
              <a:buChar char="•"/>
            </a:pPr>
            <a:endParaRPr lang="cs-CZ"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cs-CZ" dirty="0">
                <a:latin typeface="Arial" panose="020B0604020202020204" pitchFamily="34" charset="0"/>
                <a:cs typeface="Arial" panose="020B0604020202020204" pitchFamily="34" charset="0"/>
              </a:rPr>
              <a:t>Two persons with the same physical disability have no the same functionning impairments</a:t>
            </a:r>
          </a:p>
          <a:p>
            <a:endParaRPr lang="cs-CZ" dirty="0">
              <a:latin typeface="Arial" panose="020B0604020202020204" pitchFamily="34" charset="0"/>
              <a:cs typeface="Arial" panose="020B0604020202020204" pitchFamily="34" charset="0"/>
            </a:endParaRPr>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48000" y="668337"/>
            <a:ext cx="10726738" cy="836079"/>
          </a:xfrm>
        </p:spPr>
        <p:txBody>
          <a:bodyPr/>
          <a:lstStyle/>
          <a:p>
            <a:r>
              <a:rPr lang="cs-CZ"/>
              <a:t>About physical disabilities</a:t>
            </a:r>
            <a:endParaRPr lang="en-GB" dirty="0"/>
          </a:p>
        </p:txBody>
      </p:sp>
    </p:spTree>
    <p:extLst>
      <p:ext uri="{BB962C8B-B14F-4D97-AF65-F5344CB8AC3E}">
        <p14:creationId xmlns:p14="http://schemas.microsoft.com/office/powerpoint/2010/main" val="287329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5</a:t>
            </a:fld>
            <a:endParaRPr lang="en-GB"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p:txBody>
          <a:bodyPr/>
          <a:lstStyle/>
          <a:p>
            <a:r>
              <a:rPr lang="cs-CZ"/>
              <a:t>Definition BY BARKER (2003)</a:t>
            </a:r>
            <a:endParaRPr lang="en-GB" dirty="0"/>
          </a:p>
        </p:txBody>
      </p:sp>
      <p:sp>
        <p:nvSpPr>
          <p:cNvPr id="2" name="TextovéPole 1">
            <a:extLst>
              <a:ext uri="{FF2B5EF4-FFF2-40B4-BE49-F238E27FC236}">
                <a16:creationId xmlns:a16="http://schemas.microsoft.com/office/drawing/2014/main" id="{4A0718D0-44BE-F603-30DA-B594EA1DDB94}"/>
              </a:ext>
            </a:extLst>
          </p:cNvPr>
          <p:cNvSpPr txBox="1"/>
          <p:nvPr/>
        </p:nvSpPr>
        <p:spPr>
          <a:xfrm>
            <a:off x="648000" y="1692627"/>
            <a:ext cx="9076571" cy="3108543"/>
          </a:xfrm>
          <a:prstGeom prst="rect">
            <a:avLst/>
          </a:prstGeom>
          <a:noFill/>
        </p:spPr>
        <p:txBody>
          <a:bodyPr wrap="square" rtlCol="0">
            <a:spAutoFit/>
          </a:bodyPr>
          <a:lstStyle/>
          <a:p>
            <a:r>
              <a:rPr lang="cs-CZ" sz="2800" i="1" dirty="0">
                <a:latin typeface="Arial" panose="020B0604020202020204" pitchFamily="34" charset="0"/>
                <a:ea typeface="Times New Roman" panose="02020603050405020304" pitchFamily="18" charset="0"/>
                <a:cs typeface="Arial" panose="020B0604020202020204" pitchFamily="34" charset="0"/>
              </a:rPr>
              <a:t>„A</a:t>
            </a:r>
            <a:r>
              <a:rPr lang="en-GB" sz="2800" i="1" dirty="0">
                <a:effectLst/>
                <a:latin typeface="Arial" panose="020B0604020202020204" pitchFamily="34" charset="0"/>
                <a:ea typeface="Times New Roman" panose="02020603050405020304" pitchFamily="18" charset="0"/>
                <a:cs typeface="Arial" panose="020B0604020202020204" pitchFamily="34" charset="0"/>
              </a:rPr>
              <a:t> disability can be defined as a</a:t>
            </a:r>
            <a:r>
              <a:rPr lang="cs-CZ" sz="2800" i="1" dirty="0">
                <a:effectLst/>
                <a:latin typeface="Arial" panose="020B0604020202020204" pitchFamily="34" charset="0"/>
                <a:ea typeface="Times New Roman" panose="02020603050405020304" pitchFamily="18" charset="0"/>
                <a:cs typeface="Arial" panose="020B0604020202020204" pitchFamily="34" charset="0"/>
              </a:rPr>
              <a:t> </a:t>
            </a:r>
            <a:r>
              <a:rPr lang="en-GB" sz="2800" i="1" dirty="0">
                <a:effectLst/>
                <a:latin typeface="Arial" panose="020B0604020202020204" pitchFamily="34" charset="0"/>
                <a:ea typeface="Times New Roman" panose="02020603050405020304" pitchFamily="18" charset="0"/>
                <a:cs typeface="Arial" panose="020B0604020202020204" pitchFamily="34" charset="0"/>
              </a:rPr>
              <a:t>t</a:t>
            </a:r>
            <a:r>
              <a:rPr lang="en-GB" sz="2800" i="1" dirty="0">
                <a:effectLst/>
                <a:latin typeface="Arial" panose="020B0604020202020204" pitchFamily="34" charset="0"/>
                <a:ea typeface="Calibri" panose="020F0502020204030204" pitchFamily="34" charset="0"/>
                <a:cs typeface="Arial" panose="020B0604020202020204" pitchFamily="34" charset="0"/>
              </a:rPr>
              <a:t>emporary or</a:t>
            </a:r>
            <a:r>
              <a:rPr lang="cs-CZ" sz="2800" i="1" dirty="0">
                <a:effectLst/>
                <a:latin typeface="Arial" panose="020B0604020202020204" pitchFamily="34" charset="0"/>
                <a:ea typeface="Calibri" panose="020F0502020204030204" pitchFamily="34" charset="0"/>
                <a:cs typeface="Arial" panose="020B0604020202020204" pitchFamily="34" charset="0"/>
              </a:rPr>
              <a:t> </a:t>
            </a:r>
            <a:r>
              <a:rPr lang="en-GB" sz="2800" i="1" dirty="0">
                <a:effectLst/>
                <a:latin typeface="Arial" panose="020B0604020202020204" pitchFamily="34" charset="0"/>
                <a:ea typeface="Calibri" panose="020F0502020204030204" pitchFamily="34" charset="0"/>
                <a:cs typeface="Arial" panose="020B0604020202020204" pitchFamily="34" charset="0"/>
              </a:rPr>
              <a:t> permanent reduction in function; the inability to perform </a:t>
            </a:r>
            <a:endParaRPr lang="cs-CZ" sz="2800" i="1" dirty="0">
              <a:effectLst/>
              <a:latin typeface="Arial" panose="020B0604020202020204" pitchFamily="34" charset="0"/>
              <a:ea typeface="Calibri" panose="020F0502020204030204" pitchFamily="34" charset="0"/>
              <a:cs typeface="Arial" panose="020B0604020202020204" pitchFamily="34" charset="0"/>
            </a:endParaRPr>
          </a:p>
          <a:p>
            <a:r>
              <a:rPr lang="en-GB" sz="2800" i="1" dirty="0">
                <a:effectLst/>
                <a:latin typeface="Arial" panose="020B0604020202020204" pitchFamily="34" charset="0"/>
                <a:ea typeface="Calibri" panose="020F0502020204030204" pitchFamily="34" charset="0"/>
                <a:cs typeface="Arial" panose="020B0604020202020204" pitchFamily="34" charset="0"/>
              </a:rPr>
              <a:t>some activities that most others can perform, usually due</a:t>
            </a:r>
            <a:r>
              <a:rPr lang="cs-CZ" sz="2800" i="1" dirty="0">
                <a:effectLst/>
                <a:latin typeface="Arial" panose="020B0604020202020204" pitchFamily="34" charset="0"/>
                <a:ea typeface="Calibri" panose="020F0502020204030204" pitchFamily="34" charset="0"/>
                <a:cs typeface="Arial" panose="020B0604020202020204" pitchFamily="34" charset="0"/>
              </a:rPr>
              <a:t> </a:t>
            </a:r>
            <a:r>
              <a:rPr lang="en-GB" sz="2800" i="1" dirty="0">
                <a:effectLst/>
                <a:latin typeface="Arial" panose="020B0604020202020204" pitchFamily="34" charset="0"/>
                <a:ea typeface="Calibri" panose="020F0502020204030204" pitchFamily="34" charset="0"/>
                <a:cs typeface="Arial" panose="020B0604020202020204" pitchFamily="34" charset="0"/>
              </a:rPr>
              <a:t>to a physical or mental condition or infirmity.</a:t>
            </a:r>
            <a:r>
              <a:rPr lang="cs-CZ" sz="2800" i="1" dirty="0">
                <a:effectLst/>
                <a:latin typeface="Arial" panose="020B0604020202020204" pitchFamily="34" charset="0"/>
                <a:ea typeface="Calibri" panose="020F0502020204030204" pitchFamily="34" charset="0"/>
                <a:cs typeface="Arial" panose="020B0604020202020204" pitchFamily="34" charset="0"/>
              </a:rPr>
              <a:t> </a:t>
            </a:r>
            <a:r>
              <a:rPr lang="en-GB" sz="2800" i="1" dirty="0">
                <a:effectLst/>
                <a:latin typeface="Arial" panose="020B0604020202020204" pitchFamily="34" charset="0"/>
                <a:ea typeface="Times New Roman" panose="02020603050405020304" pitchFamily="18" charset="0"/>
                <a:cs typeface="Arial" panose="020B0604020202020204" pitchFamily="34" charset="0"/>
              </a:rPr>
              <a:t>The restrictions in movement and other limitations may</a:t>
            </a:r>
            <a:r>
              <a:rPr lang="cs-CZ" sz="2800" i="1" dirty="0">
                <a:effectLst/>
                <a:latin typeface="Arial" panose="020B0604020202020204" pitchFamily="34" charset="0"/>
                <a:ea typeface="Times New Roman" panose="02020603050405020304" pitchFamily="18" charset="0"/>
                <a:cs typeface="Arial" panose="020B0604020202020204" pitchFamily="34" charset="0"/>
              </a:rPr>
              <a:t> </a:t>
            </a:r>
            <a:r>
              <a:rPr lang="en-GB" sz="2800" i="1" dirty="0">
                <a:effectLst/>
                <a:latin typeface="Arial" panose="020B0604020202020204" pitchFamily="34" charset="0"/>
                <a:ea typeface="Times New Roman" panose="02020603050405020304" pitchFamily="18" charset="0"/>
                <a:cs typeface="Arial" panose="020B0604020202020204" pitchFamily="34" charset="0"/>
              </a:rPr>
              <a:t>influence self-determination and social interaction</a:t>
            </a:r>
            <a:endParaRPr lang="cs-CZ" sz="2800" i="1" dirty="0">
              <a:effectLst/>
              <a:latin typeface="Arial" panose="020B0604020202020204" pitchFamily="34" charset="0"/>
              <a:ea typeface="Times New Roman" panose="02020603050405020304" pitchFamily="18" charset="0"/>
              <a:cs typeface="Arial" panose="020B0604020202020204" pitchFamily="34" charset="0"/>
            </a:endParaRPr>
          </a:p>
          <a:p>
            <a:r>
              <a:rPr lang="en-GB" sz="2800" i="1" dirty="0">
                <a:effectLst/>
                <a:latin typeface="Arial" panose="020B0604020202020204" pitchFamily="34" charset="0"/>
                <a:ea typeface="Times New Roman" panose="02020603050405020304" pitchFamily="18" charset="0"/>
                <a:cs typeface="Arial" panose="020B0604020202020204" pitchFamily="34" charset="0"/>
              </a:rPr>
              <a:t> and can lead to changes in cognition.</a:t>
            </a:r>
            <a:r>
              <a:rPr lang="cs-CZ" sz="2800" i="1" dirty="0">
                <a:effectLst/>
                <a:latin typeface="Arial" panose="020B0604020202020204" pitchFamily="34" charset="0"/>
                <a:ea typeface="Times New Roman" panose="02020603050405020304" pitchFamily="18" charset="0"/>
                <a:cs typeface="Arial" panose="020B0604020202020204" pitchFamily="34" charset="0"/>
              </a:rPr>
              <a:t>“ </a:t>
            </a:r>
            <a:endParaRPr lang="cs-C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15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cs-CZ"/>
              <a:t>Physical disability classification</a:t>
            </a:r>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sz="half" idx="2"/>
          </p:nvPr>
        </p:nvSpPr>
        <p:spPr>
          <a:xfrm>
            <a:off x="648001" y="1778613"/>
            <a:ext cx="3327100" cy="4411050"/>
          </a:xfrm>
        </p:spPr>
        <p:txBody>
          <a:bodyPr>
            <a:normAutofit/>
          </a:bodyPr>
          <a:lstStyle/>
          <a:p>
            <a:r>
              <a:rPr lang="cs-CZ" dirty="0">
                <a:solidFill>
                  <a:schemeClr val="accent2"/>
                </a:solidFill>
              </a:rPr>
              <a:t>Type</a:t>
            </a:r>
          </a:p>
          <a:p>
            <a:pPr marL="342900" lvl="1" indent="-342900"/>
            <a:r>
              <a:rPr lang="cs-CZ" sz="1800" dirty="0"/>
              <a:t>Disorders of the motor system</a:t>
            </a:r>
          </a:p>
          <a:p>
            <a:pPr marL="342900" lvl="1" indent="-342900"/>
            <a:r>
              <a:rPr lang="cs-CZ" sz="1800" dirty="0"/>
              <a:t>Long-term illnesses</a:t>
            </a:r>
          </a:p>
          <a:p>
            <a:pPr marL="342900" lvl="1" indent="-342900"/>
            <a:r>
              <a:rPr lang="cs-CZ" sz="1800" dirty="0"/>
              <a:t>Health impairment</a:t>
            </a:r>
            <a:endParaRPr lang="de-DE" sz="1800" dirty="0"/>
          </a:p>
          <a:p>
            <a:pPr marL="0" lvl="1" indent="0">
              <a:buNone/>
            </a:pPr>
            <a:endParaRPr lang="cs-CZ" dirty="0"/>
          </a:p>
          <a:p>
            <a:r>
              <a:rPr lang="cs-CZ" dirty="0">
                <a:solidFill>
                  <a:schemeClr val="accent2"/>
                </a:solidFill>
              </a:rPr>
              <a:t>Cause</a:t>
            </a:r>
          </a:p>
          <a:p>
            <a:pPr marL="342900" lvl="1" indent="-342900"/>
            <a:r>
              <a:rPr lang="cs-CZ" sz="1800" dirty="0"/>
              <a:t>Congenital</a:t>
            </a:r>
          </a:p>
          <a:p>
            <a:pPr marL="342900" lvl="1" indent="-342900"/>
            <a:r>
              <a:rPr lang="cs-CZ" sz="1800" dirty="0"/>
              <a:t>Acquired</a:t>
            </a:r>
          </a:p>
          <a:p>
            <a:pPr marL="342900" lvl="1" indent="-342900"/>
            <a:r>
              <a:rPr lang="cs-CZ" sz="1800" dirty="0"/>
              <a:t>Spinal deformity; injuries; consequencies of the disease</a:t>
            </a:r>
          </a:p>
          <a:p>
            <a:pPr lvl="1" indent="0">
              <a:lnSpc>
                <a:spcPts val="2760"/>
              </a:lnSpc>
              <a:spcBef>
                <a:spcPts val="0"/>
              </a:spcBef>
              <a:buNone/>
            </a:pPr>
            <a:endParaRPr lang="cs-CZ" sz="2300" dirty="0">
              <a:solidFill>
                <a:schemeClr val="accent2"/>
              </a:solidFill>
            </a:endParaRPr>
          </a:p>
          <a:p>
            <a:pPr lvl="1"/>
            <a:endParaRPr lang="en-GB" dirty="0"/>
          </a:p>
          <a:p>
            <a:pPr lvl="1"/>
            <a:endParaRPr lang="en-GB" dirty="0"/>
          </a:p>
          <a:p>
            <a:pPr lvl="1"/>
            <a:endParaRPr lang="en-GB" dirty="0"/>
          </a:p>
        </p:txBody>
      </p:sp>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6</a:t>
            </a:fld>
            <a:endParaRPr lang="en-GB" dirty="0"/>
          </a:p>
        </p:txBody>
      </p:sp>
      <p:sp>
        <p:nvSpPr>
          <p:cNvPr id="12" name="Inhaltsplatzhalter 11">
            <a:extLst>
              <a:ext uri="{FF2B5EF4-FFF2-40B4-BE49-F238E27FC236}">
                <a16:creationId xmlns:a16="http://schemas.microsoft.com/office/drawing/2014/main" id="{D7B343EC-6416-4FC8-9D2E-861CAF409DEE}"/>
              </a:ext>
            </a:extLst>
          </p:cNvPr>
          <p:cNvSpPr>
            <a:spLocks noGrp="1"/>
          </p:cNvSpPr>
          <p:nvPr>
            <p:ph sz="half" idx="13"/>
          </p:nvPr>
        </p:nvSpPr>
        <p:spPr>
          <a:xfrm>
            <a:off x="8953500" y="1778613"/>
            <a:ext cx="3035300" cy="3927836"/>
          </a:xfrm>
        </p:spPr>
        <p:txBody>
          <a:bodyPr>
            <a:normAutofit/>
          </a:bodyPr>
          <a:lstStyle/>
          <a:p>
            <a:r>
              <a:rPr lang="cs-CZ" dirty="0">
                <a:solidFill>
                  <a:schemeClr val="accent2"/>
                </a:solidFill>
              </a:rPr>
              <a:t>Aetiology</a:t>
            </a:r>
          </a:p>
          <a:p>
            <a:pPr marL="342900" lvl="1" indent="-342900"/>
            <a:r>
              <a:rPr lang="cs-CZ" sz="1800" dirty="0"/>
              <a:t>Body abnormalities</a:t>
            </a:r>
          </a:p>
          <a:p>
            <a:pPr marL="342900" lvl="1" indent="-342900"/>
            <a:r>
              <a:rPr lang="cs-CZ" sz="1800" dirty="0"/>
              <a:t>Physical developmental defects</a:t>
            </a:r>
          </a:p>
          <a:p>
            <a:pPr marL="342900" lvl="1" indent="-342900"/>
            <a:r>
              <a:rPr lang="cs-CZ" sz="1800" dirty="0"/>
              <a:t>Injuries</a:t>
            </a:r>
          </a:p>
          <a:p>
            <a:pPr marL="342900" lvl="1" indent="-342900"/>
            <a:r>
              <a:rPr lang="cs-CZ" sz="1800" dirty="0"/>
              <a:t>Consequences of diseases</a:t>
            </a:r>
          </a:p>
          <a:p>
            <a:pPr marL="342900" lvl="1" indent="-342900"/>
            <a:r>
              <a:rPr lang="cs-CZ" sz="1800" dirty="0"/>
              <a:t>Cerebral palsy</a:t>
            </a:r>
          </a:p>
          <a:p>
            <a:pPr marL="342900" lvl="1" indent="-342900"/>
            <a:r>
              <a:rPr lang="cs-CZ" sz="1800" dirty="0"/>
              <a:t>Long-term chronic disease (allergies, asthma), etc.                     </a:t>
            </a:r>
          </a:p>
          <a:p>
            <a:endParaRPr lang="de-DE" dirty="0"/>
          </a:p>
        </p:txBody>
      </p:sp>
      <p:pic>
        <p:nvPicPr>
          <p:cNvPr id="6" name="Obrázek 5" descr="Obsah obrázku osoba, nošení, oblečení, červená&#10;&#10;Popis byl vytvořen automaticky">
            <a:extLst>
              <a:ext uri="{FF2B5EF4-FFF2-40B4-BE49-F238E27FC236}">
                <a16:creationId xmlns:a16="http://schemas.microsoft.com/office/drawing/2014/main" id="{CC97405E-AF4A-51EE-5C4D-0765610A0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631" y="1295400"/>
            <a:ext cx="4866737" cy="505522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ovéPole 2">
            <a:extLst>
              <a:ext uri="{FF2B5EF4-FFF2-40B4-BE49-F238E27FC236}">
                <a16:creationId xmlns:a16="http://schemas.microsoft.com/office/drawing/2014/main" id="{3887CC25-E31D-62E4-2A5D-BE9332F6A0F3}"/>
              </a:ext>
            </a:extLst>
          </p:cNvPr>
          <p:cNvSpPr txBox="1"/>
          <p:nvPr/>
        </p:nvSpPr>
        <p:spPr>
          <a:xfrm>
            <a:off x="7738081" y="5755693"/>
            <a:ext cx="4101483" cy="461665"/>
          </a:xfrm>
          <a:prstGeom prst="rect">
            <a:avLst/>
          </a:prstGeom>
          <a:noFill/>
        </p:spPr>
        <p:txBody>
          <a:bodyPr wrap="square" rtlCol="0">
            <a:spAutoFit/>
          </a:bodyPr>
          <a:lstStyle/>
          <a:p>
            <a:r>
              <a:rPr lang="cs-CZ" sz="1400" dirty="0"/>
              <a:t>Photo: Older woman with limited mobility. </a:t>
            </a:r>
            <a:endParaRPr lang="de-DE" sz="1400" dirty="0"/>
          </a:p>
          <a:p>
            <a:r>
              <a:rPr lang="cs-CZ" sz="1000" dirty="0"/>
              <a:t>Author: Gabriela Žitníková.</a:t>
            </a:r>
          </a:p>
        </p:txBody>
      </p:sp>
    </p:spTree>
    <p:extLst>
      <p:ext uri="{BB962C8B-B14F-4D97-AF65-F5344CB8AC3E}">
        <p14:creationId xmlns:p14="http://schemas.microsoft.com/office/powerpoint/2010/main" val="11520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C01C6-6D6A-0A46-8C02-E3B66FE64880}"/>
              </a:ext>
            </a:extLst>
          </p:cNvPr>
          <p:cNvSpPr>
            <a:spLocks noGrp="1"/>
          </p:cNvSpPr>
          <p:nvPr>
            <p:ph type="title"/>
          </p:nvPr>
        </p:nvSpPr>
        <p:spPr>
          <a:xfrm>
            <a:off x="648000" y="668337"/>
            <a:ext cx="10959798" cy="1022351"/>
          </a:xfrm>
        </p:spPr>
        <p:txBody>
          <a:bodyPr/>
          <a:lstStyle/>
          <a:p>
            <a:r>
              <a:rPr lang="cs-CZ" dirty="0" err="1"/>
              <a:t>Conceptualisation</a:t>
            </a:r>
            <a:r>
              <a:rPr lang="cs-CZ" dirty="0"/>
              <a:t> </a:t>
            </a:r>
            <a:r>
              <a:rPr lang="cs-CZ" dirty="0" err="1"/>
              <a:t>of</a:t>
            </a:r>
            <a:r>
              <a:rPr lang="cs-CZ" dirty="0"/>
              <a:t> a </a:t>
            </a:r>
            <a:r>
              <a:rPr lang="cs-CZ" dirty="0" err="1"/>
              <a:t>physical</a:t>
            </a:r>
            <a:r>
              <a:rPr lang="cs-CZ" dirty="0"/>
              <a:t> disability</a:t>
            </a:r>
          </a:p>
        </p:txBody>
      </p:sp>
      <p:sp>
        <p:nvSpPr>
          <p:cNvPr id="3" name="Zástupný text 2">
            <a:extLst>
              <a:ext uri="{FF2B5EF4-FFF2-40B4-BE49-F238E27FC236}">
                <a16:creationId xmlns:a16="http://schemas.microsoft.com/office/drawing/2014/main" id="{4116970A-49F3-36AB-9F32-80D4D2C715B8}"/>
              </a:ext>
            </a:extLst>
          </p:cNvPr>
          <p:cNvSpPr>
            <a:spLocks noGrp="1"/>
          </p:cNvSpPr>
          <p:nvPr>
            <p:ph type="body" idx="1"/>
          </p:nvPr>
        </p:nvSpPr>
        <p:spPr>
          <a:xfrm>
            <a:off x="648000" y="1801081"/>
            <a:ext cx="5368925" cy="703994"/>
          </a:xfrm>
        </p:spPr>
        <p:txBody>
          <a:bodyPr/>
          <a:lstStyle/>
          <a:p>
            <a:r>
              <a:rPr lang="cs-CZ" dirty="0" err="1"/>
              <a:t>Medical</a:t>
            </a:r>
            <a:r>
              <a:rPr lang="cs-CZ" dirty="0"/>
              <a:t> </a:t>
            </a:r>
            <a:r>
              <a:rPr lang="cs-CZ" dirty="0" err="1"/>
              <a:t>perspective</a:t>
            </a:r>
            <a:endParaRPr lang="cs-CZ" dirty="0"/>
          </a:p>
        </p:txBody>
      </p:sp>
      <p:sp>
        <p:nvSpPr>
          <p:cNvPr id="4" name="Zástupný obsah 3">
            <a:extLst>
              <a:ext uri="{FF2B5EF4-FFF2-40B4-BE49-F238E27FC236}">
                <a16:creationId xmlns:a16="http://schemas.microsoft.com/office/drawing/2014/main" id="{D47D1074-BA10-91F0-5DEC-34512427E071}"/>
              </a:ext>
            </a:extLst>
          </p:cNvPr>
          <p:cNvSpPr>
            <a:spLocks noGrp="1"/>
          </p:cNvSpPr>
          <p:nvPr>
            <p:ph sz="half" idx="2"/>
          </p:nvPr>
        </p:nvSpPr>
        <p:spPr>
          <a:xfrm>
            <a:off x="648000" y="2505075"/>
            <a:ext cx="5368925" cy="3684588"/>
          </a:xfrm>
        </p:spPr>
        <p:txBody>
          <a:bodyPr>
            <a:normAutofit/>
          </a:bodyPr>
          <a:lstStyle/>
          <a:p>
            <a:r>
              <a:rPr lang="cs-CZ" dirty="0"/>
              <a:t>A</a:t>
            </a:r>
            <a:r>
              <a:rPr lang="en-GB" dirty="0"/>
              <a:t> loss of body part or failure to develop a specific bodily function or functions, whether of movement, sensation, coordination or speech</a:t>
            </a:r>
            <a:r>
              <a:rPr lang="cs-CZ" dirty="0"/>
              <a:t> </a:t>
            </a:r>
            <a:r>
              <a:rPr lang="cs-CZ" dirty="0" err="1"/>
              <a:t>due</a:t>
            </a:r>
            <a:r>
              <a:rPr lang="cs-CZ" dirty="0"/>
              <a:t> to the </a:t>
            </a:r>
            <a:r>
              <a:rPr lang="cs-CZ" dirty="0" err="1"/>
              <a:t>disease</a:t>
            </a:r>
            <a:r>
              <a:rPr lang="cs-CZ" dirty="0"/>
              <a:t>, trauma </a:t>
            </a:r>
            <a:r>
              <a:rPr lang="cs-CZ" dirty="0" err="1"/>
              <a:t>or</a:t>
            </a:r>
            <a:r>
              <a:rPr lang="cs-CZ" dirty="0"/>
              <a:t> </a:t>
            </a:r>
            <a:r>
              <a:rPr lang="cs-CZ" dirty="0" err="1"/>
              <a:t>other</a:t>
            </a:r>
            <a:r>
              <a:rPr lang="cs-CZ" dirty="0"/>
              <a:t> </a:t>
            </a:r>
            <a:r>
              <a:rPr lang="cs-CZ" dirty="0" err="1"/>
              <a:t>health</a:t>
            </a:r>
            <a:r>
              <a:rPr lang="cs-CZ" dirty="0"/>
              <a:t> </a:t>
            </a:r>
            <a:r>
              <a:rPr lang="cs-CZ" dirty="0" err="1"/>
              <a:t>condition</a:t>
            </a:r>
            <a:r>
              <a:rPr lang="cs-CZ" dirty="0"/>
              <a:t> </a:t>
            </a:r>
            <a:r>
              <a:rPr lang="cs-CZ" dirty="0" err="1"/>
              <a:t>which</a:t>
            </a:r>
            <a:r>
              <a:rPr lang="cs-CZ" dirty="0"/>
              <a:t> </a:t>
            </a:r>
            <a:r>
              <a:rPr lang="cs-CZ" dirty="0" err="1"/>
              <a:t>require</a:t>
            </a:r>
            <a:r>
              <a:rPr lang="cs-CZ" dirty="0"/>
              <a:t> </a:t>
            </a:r>
            <a:r>
              <a:rPr lang="cs-CZ" dirty="0" err="1"/>
              <a:t>sustaine</a:t>
            </a:r>
            <a:r>
              <a:rPr lang="cs-CZ" dirty="0"/>
              <a:t> </a:t>
            </a:r>
            <a:r>
              <a:rPr lang="cs-CZ" dirty="0" err="1"/>
              <a:t>medical</a:t>
            </a:r>
            <a:r>
              <a:rPr lang="cs-CZ" dirty="0"/>
              <a:t> care. </a:t>
            </a:r>
            <a:r>
              <a:rPr lang="en-GB" dirty="0"/>
              <a:t> </a:t>
            </a:r>
            <a:endParaRPr lang="cs-CZ" dirty="0"/>
          </a:p>
        </p:txBody>
      </p:sp>
      <p:sp>
        <p:nvSpPr>
          <p:cNvPr id="7" name="Zástupný symbol pro číslo snímku 6">
            <a:extLst>
              <a:ext uri="{FF2B5EF4-FFF2-40B4-BE49-F238E27FC236}">
                <a16:creationId xmlns:a16="http://schemas.microsoft.com/office/drawing/2014/main" id="{6DEFD8E1-11AF-D10C-961B-FBD82ED4C905}"/>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7</a:t>
            </a:fld>
            <a:endParaRPr lang="en-GB" dirty="0"/>
          </a:p>
        </p:txBody>
      </p:sp>
      <p:pic>
        <p:nvPicPr>
          <p:cNvPr id="1026" name="Picture 2" descr="Doktor, První Pomoc, Profese, Choroba">
            <a:extLst>
              <a:ext uri="{FF2B5EF4-FFF2-40B4-BE49-F238E27FC236}">
                <a16:creationId xmlns:a16="http://schemas.microsoft.com/office/drawing/2014/main" id="{81CACC3D-E592-74F7-74F3-1615D2DE5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1962150"/>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5A3BAC7C-C292-8B06-1D9B-DF43352997C7}"/>
              </a:ext>
            </a:extLst>
          </p:cNvPr>
          <p:cNvSpPr txBox="1"/>
          <p:nvPr/>
        </p:nvSpPr>
        <p:spPr>
          <a:xfrm>
            <a:off x="7843603" y="5778525"/>
            <a:ext cx="5093463" cy="369332"/>
          </a:xfrm>
          <a:prstGeom prst="rect">
            <a:avLst/>
          </a:prstGeom>
          <a:noFill/>
        </p:spPr>
        <p:txBody>
          <a:bodyPr wrap="square" rtlCol="0">
            <a:spAutoFit/>
          </a:bodyPr>
          <a:lstStyle/>
          <a:p>
            <a:r>
              <a:rPr lang="cs-CZ" dirty="0"/>
              <a:t>Picture: </a:t>
            </a:r>
            <a:r>
              <a:rPr lang="cs-CZ" dirty="0">
                <a:hlinkClick r:id="rId4"/>
              </a:rPr>
              <a:t>https://pixabay.com/</a:t>
            </a:r>
            <a:endParaRPr lang="cs-CZ" dirty="0"/>
          </a:p>
        </p:txBody>
      </p:sp>
    </p:spTree>
    <p:extLst>
      <p:ext uri="{BB962C8B-B14F-4D97-AF65-F5344CB8AC3E}">
        <p14:creationId xmlns:p14="http://schemas.microsoft.com/office/powerpoint/2010/main" val="399027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C01C6-6D6A-0A46-8C02-E3B66FE64880}"/>
              </a:ext>
            </a:extLst>
          </p:cNvPr>
          <p:cNvSpPr>
            <a:spLocks noGrp="1"/>
          </p:cNvSpPr>
          <p:nvPr>
            <p:ph type="title"/>
          </p:nvPr>
        </p:nvSpPr>
        <p:spPr>
          <a:xfrm>
            <a:off x="648000" y="668338"/>
            <a:ext cx="10959798" cy="466196"/>
          </a:xfrm>
        </p:spPr>
        <p:txBody>
          <a:bodyPr/>
          <a:lstStyle/>
          <a:p>
            <a:r>
              <a:rPr lang="cs-CZ"/>
              <a:t>Conceptualisation of a physical disability</a:t>
            </a:r>
            <a:endParaRPr lang="cs-CZ" dirty="0"/>
          </a:p>
        </p:txBody>
      </p:sp>
      <p:sp>
        <p:nvSpPr>
          <p:cNvPr id="7" name="Zástupný symbol pro číslo snímku 6">
            <a:extLst>
              <a:ext uri="{FF2B5EF4-FFF2-40B4-BE49-F238E27FC236}">
                <a16:creationId xmlns:a16="http://schemas.microsoft.com/office/drawing/2014/main" id="{6DEFD8E1-11AF-D10C-961B-FBD82ED4C905}"/>
              </a:ext>
            </a:extLst>
          </p:cNvPr>
          <p:cNvSpPr>
            <a:spLocks noGrp="1"/>
          </p:cNvSpPr>
          <p:nvPr>
            <p:ph type="sldNum" sz="quarter" idx="12"/>
          </p:nvPr>
        </p:nvSpPr>
        <p:spPr/>
        <p:txBody>
          <a:bodyPr/>
          <a:lstStyle/>
          <a:p>
            <a:fld id="{AC30E85F-03A9-4DC3-A879-6F4150C88507}" type="slidenum">
              <a:rPr lang="en-GB" smtClean="0"/>
              <a:t>8</a:t>
            </a:fld>
            <a:endParaRPr lang="en-GB" dirty="0"/>
          </a:p>
        </p:txBody>
      </p:sp>
      <p:sp>
        <p:nvSpPr>
          <p:cNvPr id="9" name="Zástupný text 4">
            <a:extLst>
              <a:ext uri="{FF2B5EF4-FFF2-40B4-BE49-F238E27FC236}">
                <a16:creationId xmlns:a16="http://schemas.microsoft.com/office/drawing/2014/main" id="{2C837E88-E71B-5D41-F17B-D5A1907087F6}"/>
              </a:ext>
            </a:extLst>
          </p:cNvPr>
          <p:cNvSpPr txBox="1">
            <a:spLocks/>
          </p:cNvSpPr>
          <p:nvPr/>
        </p:nvSpPr>
        <p:spPr>
          <a:xfrm>
            <a:off x="525997" y="1527537"/>
            <a:ext cx="6569070" cy="1092930"/>
          </a:xfrm>
          <a:prstGeom prst="rect">
            <a:avLst/>
          </a:prstGeom>
        </p:spPr>
        <p:txBody>
          <a:bodyPr vert="horz" lIns="9000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cs-CZ" sz="2200" b="1" kern="1200" dirty="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cs-CZ" sz="3600" dirty="0"/>
              <a:t>Socio-</a:t>
            </a:r>
            <a:r>
              <a:rPr lang="cs-CZ" sz="3600" dirty="0" err="1"/>
              <a:t>critical</a:t>
            </a:r>
            <a:r>
              <a:rPr lang="cs-CZ" sz="3600" dirty="0"/>
              <a:t> </a:t>
            </a:r>
            <a:r>
              <a:rPr lang="cs-CZ" sz="3600" dirty="0" err="1"/>
              <a:t>perspective</a:t>
            </a:r>
            <a:endParaRPr lang="cs-CZ" sz="3600" dirty="0"/>
          </a:p>
        </p:txBody>
      </p:sp>
      <p:sp>
        <p:nvSpPr>
          <p:cNvPr id="10" name="Zástupný obsah 3">
            <a:extLst>
              <a:ext uri="{FF2B5EF4-FFF2-40B4-BE49-F238E27FC236}">
                <a16:creationId xmlns:a16="http://schemas.microsoft.com/office/drawing/2014/main" id="{15730932-D728-3759-4DA9-6F12ED4C2FCC}"/>
              </a:ext>
            </a:extLst>
          </p:cNvPr>
          <p:cNvSpPr txBox="1">
            <a:spLocks/>
          </p:cNvSpPr>
          <p:nvPr/>
        </p:nvSpPr>
        <p:spPr>
          <a:xfrm>
            <a:off x="648000" y="2370666"/>
            <a:ext cx="5651200" cy="2775131"/>
          </a:xfrm>
          <a:prstGeom prst="rect">
            <a:avLst/>
          </a:prstGeom>
        </p:spPr>
        <p:txBody>
          <a:bodyPr vert="horz" lIns="0" tIns="72000" rIns="91440" bIns="45720" rtlCol="0">
            <a:normAutofit/>
          </a:bodyPr>
          <a:lstStyle>
            <a:lvl1pPr marL="0" indent="0" algn="l" defTabSz="914400" rtl="0" eaLnBrk="1" latinLnBrk="0" hangingPunct="1">
              <a:lnSpc>
                <a:spcPts val="2400"/>
              </a:lnSpc>
              <a:spcBef>
                <a:spcPts val="50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lnSpc>
                <a:spcPts val="2100"/>
              </a:lnSpc>
              <a:spcBef>
                <a:spcPts val="800"/>
              </a:spcBef>
              <a:buClr>
                <a:schemeClr val="accent1"/>
              </a:buClr>
              <a:buFont typeface="Arial" panose="020B0604020202020204" pitchFamily="34" charset="0"/>
              <a:buChar char="•"/>
              <a:defRPr sz="1700" kern="1200">
                <a:solidFill>
                  <a:schemeClr val="tx2"/>
                </a:solidFill>
                <a:latin typeface="Arial" panose="020B0604020202020204" pitchFamily="34" charset="0"/>
                <a:ea typeface="+mn-ea"/>
                <a:cs typeface="Arial" panose="020B0604020202020204" pitchFamily="34" charset="0"/>
              </a:defRPr>
            </a:lvl2pPr>
            <a:lvl3pPr marL="360000" indent="-108000" algn="l" defTabSz="914400" rtl="0" eaLnBrk="1" latinLnBrk="0" hangingPunct="1">
              <a:lnSpc>
                <a:spcPts val="1900"/>
              </a:lnSpc>
              <a:spcBef>
                <a:spcPts val="1000"/>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cs-CZ" sz="2300" dirty="0">
                <a:ea typeface="Times New Roman" panose="02020603050405020304" pitchFamily="18" charset="0"/>
              </a:rPr>
              <a:t>P</a:t>
            </a:r>
            <a:r>
              <a:rPr lang="en-GB" sz="2300" dirty="0" err="1">
                <a:effectLst/>
                <a:ea typeface="Times New Roman" panose="02020603050405020304" pitchFamily="18" charset="0"/>
              </a:rPr>
              <a:t>hysical</a:t>
            </a:r>
            <a:r>
              <a:rPr lang="en-GB" sz="2300" dirty="0">
                <a:effectLst/>
                <a:ea typeface="Times New Roman" panose="02020603050405020304" pitchFamily="18" charset="0"/>
              </a:rPr>
              <a:t> disability depends on how society constructs physical norms. In this model, disability is not an individual attribute but rather a complex collection of conditions, many of which are created by the social environment. </a:t>
            </a:r>
            <a:endParaRPr lang="cs-CZ" sz="2300" dirty="0"/>
          </a:p>
        </p:txBody>
      </p:sp>
      <p:pic>
        <p:nvPicPr>
          <p:cNvPr id="2052" name="Picture 4" descr="Spravedlnost, Férovost, Společenství">
            <a:extLst>
              <a:ext uri="{FF2B5EF4-FFF2-40B4-BE49-F238E27FC236}">
                <a16:creationId xmlns:a16="http://schemas.microsoft.com/office/drawing/2014/main" id="{9355296E-0A47-C8A7-C098-08B999D92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470" y="2370666"/>
            <a:ext cx="5498805" cy="27174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54F062DD-8D01-4364-AF08-78B6936F624E}"/>
              </a:ext>
            </a:extLst>
          </p:cNvPr>
          <p:cNvSpPr txBox="1"/>
          <p:nvPr/>
        </p:nvSpPr>
        <p:spPr>
          <a:xfrm>
            <a:off x="6299200" y="5145797"/>
            <a:ext cx="5093463" cy="246221"/>
          </a:xfrm>
          <a:prstGeom prst="rect">
            <a:avLst/>
          </a:prstGeom>
          <a:noFill/>
        </p:spPr>
        <p:txBody>
          <a:bodyPr wrap="square" rtlCol="0">
            <a:spAutoFit/>
          </a:bodyPr>
          <a:lstStyle/>
          <a:p>
            <a:r>
              <a:rPr lang="cs-CZ" sz="1000" dirty="0"/>
              <a:t>Picture: </a:t>
            </a:r>
            <a:r>
              <a:rPr lang="cs-CZ" sz="1000" dirty="0">
                <a:hlinkClick r:id="rId4"/>
              </a:rPr>
              <a:t>https://pixabay.com/</a:t>
            </a:r>
            <a:endParaRPr lang="cs-CZ" sz="1000" dirty="0"/>
          </a:p>
        </p:txBody>
      </p:sp>
    </p:spTree>
    <p:extLst>
      <p:ext uri="{BB962C8B-B14F-4D97-AF65-F5344CB8AC3E}">
        <p14:creationId xmlns:p14="http://schemas.microsoft.com/office/powerpoint/2010/main" val="71862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Škola, Učitel, Profesor, Studenti">
            <a:extLst>
              <a:ext uri="{FF2B5EF4-FFF2-40B4-BE49-F238E27FC236}">
                <a16:creationId xmlns:a16="http://schemas.microsoft.com/office/drawing/2014/main" id="{BAA1EEFE-8886-7D80-D555-B2D032555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880" y="977900"/>
            <a:ext cx="5216323" cy="521632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BDC01C6-6D6A-0A46-8C02-E3B66FE64880}"/>
              </a:ext>
            </a:extLst>
          </p:cNvPr>
          <p:cNvSpPr>
            <a:spLocks noGrp="1"/>
          </p:cNvSpPr>
          <p:nvPr>
            <p:ph type="title"/>
          </p:nvPr>
        </p:nvSpPr>
        <p:spPr>
          <a:xfrm>
            <a:off x="655103" y="668337"/>
            <a:ext cx="10960100" cy="1022350"/>
          </a:xfrm>
        </p:spPr>
        <p:txBody>
          <a:bodyPr/>
          <a:lstStyle/>
          <a:p>
            <a:r>
              <a:rPr lang="cs-CZ" dirty="0" err="1"/>
              <a:t>Conceptualisation</a:t>
            </a:r>
            <a:r>
              <a:rPr lang="cs-CZ" dirty="0"/>
              <a:t> </a:t>
            </a:r>
            <a:r>
              <a:rPr lang="cs-CZ" dirty="0" err="1"/>
              <a:t>of</a:t>
            </a:r>
            <a:r>
              <a:rPr lang="cs-CZ" dirty="0"/>
              <a:t> a </a:t>
            </a:r>
            <a:r>
              <a:rPr lang="cs-CZ" dirty="0" err="1"/>
              <a:t>physical</a:t>
            </a:r>
            <a:r>
              <a:rPr lang="cs-CZ" dirty="0"/>
              <a:t> disability</a:t>
            </a:r>
          </a:p>
        </p:txBody>
      </p:sp>
      <p:sp>
        <p:nvSpPr>
          <p:cNvPr id="5" name="Zástupný text 4">
            <a:extLst>
              <a:ext uri="{FF2B5EF4-FFF2-40B4-BE49-F238E27FC236}">
                <a16:creationId xmlns:a16="http://schemas.microsoft.com/office/drawing/2014/main" id="{14B2D634-B970-21CF-B8C3-E1AF5E0D3A9D}"/>
              </a:ext>
            </a:extLst>
          </p:cNvPr>
          <p:cNvSpPr>
            <a:spLocks noGrp="1"/>
          </p:cNvSpPr>
          <p:nvPr>
            <p:ph type="body" sz="quarter" idx="3"/>
          </p:nvPr>
        </p:nvSpPr>
        <p:spPr>
          <a:xfrm>
            <a:off x="655103" y="1801813"/>
            <a:ext cx="5368925" cy="703262"/>
          </a:xfrm>
        </p:spPr>
        <p:txBody>
          <a:bodyPr/>
          <a:lstStyle/>
          <a:p>
            <a:r>
              <a:rPr lang="cs-CZ" dirty="0" err="1"/>
              <a:t>Educational</a:t>
            </a:r>
            <a:r>
              <a:rPr lang="cs-CZ" dirty="0"/>
              <a:t> </a:t>
            </a:r>
            <a:r>
              <a:rPr lang="cs-CZ" dirty="0" err="1"/>
              <a:t>perspective</a:t>
            </a:r>
            <a:endParaRPr lang="cs-CZ" dirty="0"/>
          </a:p>
        </p:txBody>
      </p:sp>
      <p:sp>
        <p:nvSpPr>
          <p:cNvPr id="7" name="Zástupný symbol pro číslo snímku 6">
            <a:extLst>
              <a:ext uri="{FF2B5EF4-FFF2-40B4-BE49-F238E27FC236}">
                <a16:creationId xmlns:a16="http://schemas.microsoft.com/office/drawing/2014/main" id="{6DEFD8E1-11AF-D10C-961B-FBD82ED4C905}"/>
              </a:ext>
            </a:extLst>
          </p:cNvPr>
          <p:cNvSpPr>
            <a:spLocks noGrp="1"/>
          </p:cNvSpPr>
          <p:nvPr>
            <p:ph type="sldNum" sz="quarter" idx="12"/>
          </p:nvPr>
        </p:nvSpPr>
        <p:spPr>
          <a:xfrm>
            <a:off x="9439275" y="6300057"/>
            <a:ext cx="2743200" cy="545243"/>
          </a:xfrm>
        </p:spPr>
        <p:txBody>
          <a:bodyPr/>
          <a:lstStyle/>
          <a:p>
            <a:fld id="{AC30E85F-03A9-4DC3-A879-6F4150C88507}" type="slidenum">
              <a:rPr lang="en-GB" smtClean="0"/>
              <a:pPr/>
              <a:t>9</a:t>
            </a:fld>
            <a:endParaRPr lang="en-GB" dirty="0"/>
          </a:p>
        </p:txBody>
      </p:sp>
      <p:sp>
        <p:nvSpPr>
          <p:cNvPr id="8" name="Zástupný obsah 7">
            <a:extLst>
              <a:ext uri="{FF2B5EF4-FFF2-40B4-BE49-F238E27FC236}">
                <a16:creationId xmlns:a16="http://schemas.microsoft.com/office/drawing/2014/main" id="{71FD112D-61A4-E8BB-6C64-982AFBEB96CD}"/>
              </a:ext>
            </a:extLst>
          </p:cNvPr>
          <p:cNvSpPr>
            <a:spLocks noGrp="1"/>
          </p:cNvSpPr>
          <p:nvPr>
            <p:ph sz="half" idx="13"/>
          </p:nvPr>
        </p:nvSpPr>
        <p:spPr>
          <a:xfrm>
            <a:off x="655103" y="2505075"/>
            <a:ext cx="5368925" cy="3684588"/>
          </a:xfrm>
        </p:spPr>
        <p:txBody>
          <a:bodyPr>
            <a:normAutofit/>
          </a:bodyPr>
          <a:lstStyle/>
          <a:p>
            <a:r>
              <a:rPr lang="cs-CZ" dirty="0"/>
              <a:t>P</a:t>
            </a:r>
            <a:r>
              <a:rPr lang="en-GB" dirty="0" err="1"/>
              <a:t>eople</a:t>
            </a:r>
            <a:r>
              <a:rPr lang="en-GB" dirty="0"/>
              <a:t> with physical disabilities at different age levels are limited in their learning process, social behaviour, verbal communication or psychomotor skills, making participation in social and school life more difficult. </a:t>
            </a:r>
            <a:endParaRPr lang="cs-CZ" dirty="0"/>
          </a:p>
          <a:p>
            <a:r>
              <a:rPr lang="en-GB" dirty="0"/>
              <a:t>The educational or pedagogical perspective aims to teach behaviours and practices that replace dysfunctional body parts or a body limited by illness and trauma.   </a:t>
            </a:r>
            <a:endParaRPr lang="cs-CZ" dirty="0"/>
          </a:p>
        </p:txBody>
      </p:sp>
      <p:sp>
        <p:nvSpPr>
          <p:cNvPr id="14" name="TextovéPole 13">
            <a:extLst>
              <a:ext uri="{FF2B5EF4-FFF2-40B4-BE49-F238E27FC236}">
                <a16:creationId xmlns:a16="http://schemas.microsoft.com/office/drawing/2014/main" id="{B8F34B78-4F81-5817-9A02-0BB61660AAA6}"/>
              </a:ext>
            </a:extLst>
          </p:cNvPr>
          <p:cNvSpPr txBox="1"/>
          <p:nvPr/>
        </p:nvSpPr>
        <p:spPr>
          <a:xfrm>
            <a:off x="7843603" y="5778525"/>
            <a:ext cx="5093463" cy="246221"/>
          </a:xfrm>
          <a:prstGeom prst="rect">
            <a:avLst/>
          </a:prstGeom>
          <a:noFill/>
        </p:spPr>
        <p:txBody>
          <a:bodyPr wrap="square" rtlCol="0">
            <a:spAutoFit/>
          </a:bodyPr>
          <a:lstStyle/>
          <a:p>
            <a:r>
              <a:rPr lang="cs-CZ" sz="1000" dirty="0"/>
              <a:t>Picture: </a:t>
            </a:r>
            <a:r>
              <a:rPr lang="cs-CZ" sz="1000" dirty="0">
                <a:hlinkClick r:id="rId4"/>
              </a:rPr>
              <a:t>https://pixabay.com/</a:t>
            </a:r>
            <a:endParaRPr lang="cs-CZ" sz="1000" dirty="0"/>
          </a:p>
        </p:txBody>
      </p:sp>
    </p:spTree>
    <p:extLst>
      <p:ext uri="{BB962C8B-B14F-4D97-AF65-F5344CB8AC3E}">
        <p14:creationId xmlns:p14="http://schemas.microsoft.com/office/powerpoint/2010/main" val="2391342850"/>
      </p:ext>
    </p:extLst>
  </p:cSld>
  <p:clrMapOvr>
    <a:masterClrMapping/>
  </p:clrMapOvr>
</p:sld>
</file>

<file path=ppt/theme/theme1.xml><?xml version="1.0" encoding="utf-8"?>
<a:theme xmlns:a="http://schemas.openxmlformats.org/drawingml/2006/main" name="Motiv Office">
  <a:themeElements>
    <a:clrScheme name="So Far Team">
      <a:dk1>
        <a:srgbClr val="1D1D1B"/>
      </a:dk1>
      <a:lt1>
        <a:srgbClr val="FFFFFF"/>
      </a:lt1>
      <a:dk2>
        <a:srgbClr val="585857"/>
      </a:dk2>
      <a:lt2>
        <a:srgbClr val="CDCDCD"/>
      </a:lt2>
      <a:accent1>
        <a:srgbClr val="13426F"/>
      </a:accent1>
      <a:accent2>
        <a:srgbClr val="057233"/>
      </a:accent2>
      <a:accent3>
        <a:srgbClr val="5DC5F1"/>
      </a:accent3>
      <a:accent4>
        <a:srgbClr val="98C8ED"/>
      </a:accent4>
      <a:accent5>
        <a:srgbClr val="DE6A53"/>
      </a:accent5>
      <a:accent6>
        <a:srgbClr val="F9B334"/>
      </a:accent6>
      <a:hlink>
        <a:srgbClr val="000000"/>
      </a:hlink>
      <a:folHlink>
        <a:srgbClr val="E6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sofarteam_16_9.potx" id="{3BE65D20-E9C9-4606-AFF3-F512A798586D}" vid="{711E73C8-D4DF-4EBD-A60C-0B91FE2367DC}"/>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Powerpoint_sofarteam_16_9</Template>
  <TotalTime>0</TotalTime>
  <Words>3658</Words>
  <Application>Microsoft Office PowerPoint</Application>
  <PresentationFormat>Breitbild</PresentationFormat>
  <Paragraphs>354</Paragraphs>
  <Slides>38</Slides>
  <Notes>15</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38</vt:i4>
      </vt:variant>
    </vt:vector>
  </HeadingPairs>
  <TitlesOfParts>
    <vt:vector size="46" baseType="lpstr">
      <vt:lpstr>Arial</vt:lpstr>
      <vt:lpstr>ArialUnicodeMS</vt:lpstr>
      <vt:lpstr>Calibri</vt:lpstr>
      <vt:lpstr>Calibri Light</vt:lpstr>
      <vt:lpstr>Georgia</vt:lpstr>
      <vt:lpstr>Symbol</vt:lpstr>
      <vt:lpstr>Times-Roman</vt:lpstr>
      <vt:lpstr>Motiv Office</vt:lpstr>
      <vt:lpstr>People with  physical disabilities</vt:lpstr>
      <vt:lpstr>PowerPoint-Präsentation</vt:lpstr>
      <vt:lpstr>PowerPoint-Präsentation</vt:lpstr>
      <vt:lpstr>About physical disabilities</vt:lpstr>
      <vt:lpstr>Definition BY BARKER (2003)</vt:lpstr>
      <vt:lpstr>Physical disability classification</vt:lpstr>
      <vt:lpstr>Conceptualisation of a physical disability</vt:lpstr>
      <vt:lpstr>Conceptualisation of a physical disability</vt:lpstr>
      <vt:lpstr>Conceptualisation of a physical disability</vt:lpstr>
      <vt:lpstr>PowerPoint-Präsentation</vt:lpstr>
      <vt:lpstr>Possible bahavoural references and challenges</vt:lpstr>
      <vt:lpstr>Human Needs</vt:lpstr>
      <vt:lpstr>PowerPoint-Präsentation</vt:lpstr>
      <vt:lpstr>Benefits of social farming</vt:lpstr>
      <vt:lpstr>Benefits of social farming - SoFarTEAm</vt:lpstr>
      <vt:lpstr>PowerPoint-Präsentation</vt:lpstr>
      <vt:lpstr>Benefits of social farming - SoFarTEAm</vt:lpstr>
      <vt:lpstr>Raised flower beds</vt:lpstr>
      <vt:lpstr>Benefits of social farming - SoFarTEAm</vt:lpstr>
      <vt:lpstr>Benefits of social farming - SoFarTEAm</vt:lpstr>
      <vt:lpstr>Diverse activities</vt:lpstr>
      <vt:lpstr>Benefits of social farming - SoFarTEAm</vt:lpstr>
      <vt:lpstr>Benefits of social farming - SoFarTEAm</vt:lpstr>
      <vt:lpstr>Possible behavioural references and challenges</vt:lpstr>
      <vt:lpstr>Possible behavioural references and challenges</vt:lpstr>
      <vt:lpstr>Possible behavioural references and challenges</vt:lpstr>
      <vt:lpstr>Possible behavioural references and challenges</vt:lpstr>
      <vt:lpstr>Possible behavioural references and challenges</vt:lpstr>
      <vt:lpstr>Possible behavioural references and challenges</vt:lpstr>
      <vt:lpstr>Possible behavioural references and challenges</vt:lpstr>
      <vt:lpstr>The most important goal is to promote the independence of people with physical disability </vt:lpstr>
      <vt:lpstr>Always to see the person and not the disability </vt:lpstr>
      <vt:lpstr>PowerPoint-Präsentation</vt:lpstr>
      <vt:lpstr>List of references</vt:lpstr>
      <vt:lpstr>Read this short story and decide what services you would recommend to the participant regarding social farming.  Use the acquired information from the presentation. </vt:lpstr>
      <vt:lpstr>Draw a farm plan with all the important elements so that Marie feels good there. Describe the individual components. </vt:lpstr>
      <vt:lpstr>thank you for your attention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Farming Theories</dc:title>
  <dc:creator>Eliška Hudcová</dc:creator>
  <cp:lastModifiedBy>Michael Harth</cp:lastModifiedBy>
  <cp:revision>35</cp:revision>
  <cp:lastPrinted>2019-04-08T12:55:43Z</cp:lastPrinted>
  <dcterms:created xsi:type="dcterms:W3CDTF">2022-08-23T16:25:13Z</dcterms:created>
  <dcterms:modified xsi:type="dcterms:W3CDTF">2023-07-07T13:32:44Z</dcterms:modified>
</cp:coreProperties>
</file>