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8" r:id="rId2"/>
    <p:sldId id="270" r:id="rId3"/>
    <p:sldId id="295" r:id="rId4"/>
    <p:sldId id="316" r:id="rId5"/>
    <p:sldId id="340" r:id="rId6"/>
    <p:sldId id="319" r:id="rId7"/>
    <p:sldId id="317" r:id="rId8"/>
    <p:sldId id="318" r:id="rId9"/>
    <p:sldId id="258" r:id="rId10"/>
    <p:sldId id="296" r:id="rId11"/>
    <p:sldId id="297" r:id="rId12"/>
    <p:sldId id="298" r:id="rId13"/>
    <p:sldId id="314" r:id="rId14"/>
    <p:sldId id="313" r:id="rId15"/>
    <p:sldId id="311" r:id="rId16"/>
    <p:sldId id="347" r:id="rId17"/>
    <p:sldId id="299" r:id="rId18"/>
    <p:sldId id="320" r:id="rId19"/>
    <p:sldId id="321" r:id="rId20"/>
    <p:sldId id="272" r:id="rId21"/>
    <p:sldId id="309" r:id="rId22"/>
    <p:sldId id="315" r:id="rId23"/>
    <p:sldId id="324" r:id="rId24"/>
    <p:sldId id="343" r:id="rId25"/>
    <p:sldId id="344" r:id="rId26"/>
    <p:sldId id="345" r:id="rId27"/>
    <p:sldId id="279" r:id="rId28"/>
    <p:sldId id="34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005" autoAdjust="0"/>
  </p:normalViewPr>
  <p:slideViewPr>
    <p:cSldViewPr snapToGrid="0" showGuides="1">
      <p:cViewPr varScale="1">
        <p:scale>
          <a:sx n="77" d="100"/>
          <a:sy n="77" d="100"/>
        </p:scale>
        <p:origin x="102" y="240"/>
      </p:cViewPr>
      <p:guideLst>
        <p:guide orient="horz" pos="2160"/>
        <p:guide pos="2880"/>
      </p:guideLst>
    </p:cSldViewPr>
  </p:slideViewPr>
  <p:notesTextViewPr>
    <p:cViewPr>
      <p:scale>
        <a:sx n="1" d="1"/>
        <a:sy n="1" d="1"/>
      </p:scale>
      <p:origin x="0" y="0"/>
    </p:cViewPr>
  </p:notesTextViewPr>
  <p:notesViewPr>
    <p:cSldViewPr snapToGrid="0" showGuides="1">
      <p:cViewPr varScale="1">
        <p:scale>
          <a:sx n="70" d="100"/>
          <a:sy n="70" d="100"/>
        </p:scale>
        <p:origin x="2035"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0E8A7-2F39-4F3B-BE07-26F8C38EE9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53F376C8-77ED-40A8-A796-0F93908B2172}">
      <dgm:prSet phldrT="[Text]"/>
      <dgm:spPr/>
      <dgm:t>
        <a:bodyPr/>
        <a:lstStyle/>
        <a:p>
          <a:r>
            <a:rPr lang="cs-CZ" dirty="0">
              <a:latin typeface="Arial" panose="020B0604020202020204" pitchFamily="34" charset="0"/>
              <a:cs typeface="Arial" panose="020B0604020202020204" pitchFamily="34" charset="0"/>
            </a:rPr>
            <a:t>SELF = I + </a:t>
          </a:r>
          <a:r>
            <a:rPr lang="cs-CZ" dirty="0" err="1">
              <a:latin typeface="Arial" panose="020B0604020202020204" pitchFamily="34" charset="0"/>
              <a:cs typeface="Arial" panose="020B0604020202020204" pitchFamily="34" charset="0"/>
            </a:rPr>
            <a:t>Me</a:t>
          </a:r>
          <a:endParaRPr lang="cs-CZ" dirty="0">
            <a:latin typeface="Arial" panose="020B0604020202020204" pitchFamily="34" charset="0"/>
            <a:cs typeface="Arial" panose="020B0604020202020204" pitchFamily="34" charset="0"/>
          </a:endParaRPr>
        </a:p>
      </dgm:t>
    </dgm:pt>
    <dgm:pt modelId="{B027AC7A-3B32-454B-B882-EF03257A2594}" type="parTrans" cxnId="{0732CD9B-09AC-4955-943C-DDEE4F57B117}">
      <dgm:prSet/>
      <dgm:spPr/>
      <dgm:t>
        <a:bodyPr/>
        <a:lstStyle/>
        <a:p>
          <a:endParaRPr lang="cs-CZ"/>
        </a:p>
      </dgm:t>
    </dgm:pt>
    <dgm:pt modelId="{EC9B57D2-2698-4EE5-AB36-CB22294AC3FA}" type="sibTrans" cxnId="{0732CD9B-09AC-4955-943C-DDEE4F57B117}">
      <dgm:prSet/>
      <dgm:spPr/>
      <dgm:t>
        <a:bodyPr/>
        <a:lstStyle/>
        <a:p>
          <a:endParaRPr lang="cs-CZ"/>
        </a:p>
      </dgm:t>
    </dgm:pt>
    <dgm:pt modelId="{3F863E3F-4CA3-4F48-9FA0-1F6D2E2D95F2}" type="pres">
      <dgm:prSet presAssocID="{71E0E8A7-2F39-4F3B-BE07-26F8C38EE9AA}" presName="diagram" presStyleCnt="0">
        <dgm:presLayoutVars>
          <dgm:dir/>
          <dgm:resizeHandles val="exact"/>
        </dgm:presLayoutVars>
      </dgm:prSet>
      <dgm:spPr/>
    </dgm:pt>
    <dgm:pt modelId="{7DC2CA3A-D479-4D8A-879D-FA83A6F6FB7E}" type="pres">
      <dgm:prSet presAssocID="{53F376C8-77ED-40A8-A796-0F93908B2172}" presName="node" presStyleLbl="node1" presStyleIdx="0" presStyleCnt="1" custScaleX="269665" custLinFactNeighborX="-16961" custLinFactNeighborY="13428">
        <dgm:presLayoutVars>
          <dgm:bulletEnabled val="1"/>
        </dgm:presLayoutVars>
      </dgm:prSet>
      <dgm:spPr/>
    </dgm:pt>
  </dgm:ptLst>
  <dgm:cxnLst>
    <dgm:cxn modelId="{60917232-702D-4F43-AF78-7D24ABBB4E66}" type="presOf" srcId="{71E0E8A7-2F39-4F3B-BE07-26F8C38EE9AA}" destId="{3F863E3F-4CA3-4F48-9FA0-1F6D2E2D95F2}" srcOrd="0" destOrd="0" presId="urn:microsoft.com/office/officeart/2005/8/layout/default"/>
    <dgm:cxn modelId="{BEE33B54-2538-4E99-8B88-602963334FEE}" type="presOf" srcId="{53F376C8-77ED-40A8-A796-0F93908B2172}" destId="{7DC2CA3A-D479-4D8A-879D-FA83A6F6FB7E}" srcOrd="0" destOrd="0" presId="urn:microsoft.com/office/officeart/2005/8/layout/default"/>
    <dgm:cxn modelId="{0732CD9B-09AC-4955-943C-DDEE4F57B117}" srcId="{71E0E8A7-2F39-4F3B-BE07-26F8C38EE9AA}" destId="{53F376C8-77ED-40A8-A796-0F93908B2172}" srcOrd="0" destOrd="0" parTransId="{B027AC7A-3B32-454B-B882-EF03257A2594}" sibTransId="{EC9B57D2-2698-4EE5-AB36-CB22294AC3FA}"/>
    <dgm:cxn modelId="{E786F3A0-88F4-4EF3-AD10-23A889C78C89}" type="presParOf" srcId="{3F863E3F-4CA3-4F48-9FA0-1F6D2E2D95F2}" destId="{7DC2CA3A-D479-4D8A-879D-FA83A6F6FB7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40B29-EAB6-4F17-BAA1-CAB507C933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A06F06B9-54AB-42FC-865A-F0DB400E3937}">
      <dgm:prSet phldrT="[Text]"/>
      <dgm:spPr/>
      <dgm:t>
        <a:bodyPr/>
        <a:lstStyle/>
        <a:p>
          <a:r>
            <a:rPr lang="cs-CZ" dirty="0" err="1"/>
            <a:t>How</a:t>
          </a:r>
          <a:r>
            <a:rPr lang="cs-CZ" dirty="0"/>
            <a:t> </a:t>
          </a:r>
          <a:r>
            <a:rPr lang="cs-CZ" dirty="0" err="1"/>
            <a:t>would</a:t>
          </a:r>
          <a:r>
            <a:rPr lang="cs-CZ" dirty="0"/>
            <a:t> </a:t>
          </a:r>
          <a:r>
            <a:rPr lang="cs-CZ" dirty="0" err="1"/>
            <a:t>you</a:t>
          </a:r>
          <a:r>
            <a:rPr lang="cs-CZ" dirty="0"/>
            <a:t> </a:t>
          </a:r>
          <a:r>
            <a:rPr lang="cs-CZ" dirty="0" err="1"/>
            <a:t>characterize</a:t>
          </a:r>
          <a:r>
            <a:rPr lang="cs-CZ" dirty="0"/>
            <a:t> </a:t>
          </a:r>
          <a:r>
            <a:rPr lang="cs-CZ" dirty="0" err="1"/>
            <a:t>your</a:t>
          </a:r>
          <a:r>
            <a:rPr lang="cs-CZ" dirty="0"/>
            <a:t> </a:t>
          </a:r>
          <a:r>
            <a:rPr lang="cs-CZ" dirty="0" err="1"/>
            <a:t>own</a:t>
          </a:r>
          <a:r>
            <a:rPr lang="cs-CZ" dirty="0"/>
            <a:t> </a:t>
          </a:r>
          <a:r>
            <a:rPr lang="cs-CZ" dirty="0" err="1"/>
            <a:t>generalized</a:t>
          </a:r>
          <a:r>
            <a:rPr lang="cs-CZ" dirty="0"/>
            <a:t> </a:t>
          </a:r>
          <a:r>
            <a:rPr lang="cs-CZ" dirty="0" err="1"/>
            <a:t>other</a:t>
          </a:r>
          <a:r>
            <a:rPr lang="cs-CZ" dirty="0"/>
            <a:t>?</a:t>
          </a:r>
        </a:p>
        <a:p>
          <a:r>
            <a:rPr lang="cs-CZ" dirty="0"/>
            <a:t>Are </a:t>
          </a:r>
          <a:r>
            <a:rPr lang="cs-CZ" dirty="0" err="1"/>
            <a:t>you</a:t>
          </a:r>
          <a:r>
            <a:rPr lang="cs-CZ" dirty="0"/>
            <a:t> </a:t>
          </a:r>
          <a:r>
            <a:rPr lang="cs-CZ" dirty="0" err="1"/>
            <a:t>aware</a:t>
          </a:r>
          <a:r>
            <a:rPr lang="cs-CZ" dirty="0"/>
            <a:t> </a:t>
          </a:r>
          <a:r>
            <a:rPr lang="cs-CZ" dirty="0" err="1"/>
            <a:t>of</a:t>
          </a:r>
          <a:r>
            <a:rPr lang="cs-CZ" dirty="0"/>
            <a:t> </a:t>
          </a:r>
          <a:r>
            <a:rPr lang="cs-CZ" dirty="0" err="1"/>
            <a:t>any</a:t>
          </a:r>
          <a:r>
            <a:rPr lang="cs-CZ" dirty="0"/>
            <a:t> </a:t>
          </a:r>
          <a:r>
            <a:rPr lang="cs-CZ" dirty="0" err="1"/>
            <a:t>particular</a:t>
          </a:r>
          <a:r>
            <a:rPr lang="cs-CZ" dirty="0"/>
            <a:t> influence?</a:t>
          </a:r>
        </a:p>
      </dgm:t>
    </dgm:pt>
    <dgm:pt modelId="{A310AF72-6449-42E8-9FB5-771987AA0811}" type="parTrans" cxnId="{DAEB2988-AA1D-4A69-9DF7-5244C55B59E7}">
      <dgm:prSet/>
      <dgm:spPr/>
      <dgm:t>
        <a:bodyPr/>
        <a:lstStyle/>
        <a:p>
          <a:endParaRPr lang="cs-CZ"/>
        </a:p>
      </dgm:t>
    </dgm:pt>
    <dgm:pt modelId="{D3ED3ED4-F248-4A5A-A092-B6B08D5ABE73}" type="sibTrans" cxnId="{DAEB2988-AA1D-4A69-9DF7-5244C55B59E7}">
      <dgm:prSet/>
      <dgm:spPr/>
      <dgm:t>
        <a:bodyPr/>
        <a:lstStyle/>
        <a:p>
          <a:endParaRPr lang="cs-CZ"/>
        </a:p>
      </dgm:t>
    </dgm:pt>
    <dgm:pt modelId="{D89A74B9-768A-4CA1-BB19-C294E12EB68F}" type="pres">
      <dgm:prSet presAssocID="{09F40B29-EAB6-4F17-BAA1-CAB507C93383}" presName="diagram" presStyleCnt="0">
        <dgm:presLayoutVars>
          <dgm:dir/>
          <dgm:resizeHandles val="exact"/>
        </dgm:presLayoutVars>
      </dgm:prSet>
      <dgm:spPr/>
    </dgm:pt>
    <dgm:pt modelId="{BE71C9B8-B440-4D4B-B9A5-C54A60DA5620}" type="pres">
      <dgm:prSet presAssocID="{A06F06B9-54AB-42FC-865A-F0DB400E3937}" presName="node" presStyleLbl="node1" presStyleIdx="0" presStyleCnt="1">
        <dgm:presLayoutVars>
          <dgm:bulletEnabled val="1"/>
        </dgm:presLayoutVars>
      </dgm:prSet>
      <dgm:spPr/>
    </dgm:pt>
  </dgm:ptLst>
  <dgm:cxnLst>
    <dgm:cxn modelId="{4B49A220-F64B-4EB9-8761-2F8EBA682721}" type="presOf" srcId="{09F40B29-EAB6-4F17-BAA1-CAB507C93383}" destId="{D89A74B9-768A-4CA1-BB19-C294E12EB68F}" srcOrd="0" destOrd="0" presId="urn:microsoft.com/office/officeart/2005/8/layout/default"/>
    <dgm:cxn modelId="{DAEB2988-AA1D-4A69-9DF7-5244C55B59E7}" srcId="{09F40B29-EAB6-4F17-BAA1-CAB507C93383}" destId="{A06F06B9-54AB-42FC-865A-F0DB400E3937}" srcOrd="0" destOrd="0" parTransId="{A310AF72-6449-42E8-9FB5-771987AA0811}" sibTransId="{D3ED3ED4-F248-4A5A-A092-B6B08D5ABE73}"/>
    <dgm:cxn modelId="{77FABE9D-821C-47DD-AA34-3E1A5A41505A}" type="presOf" srcId="{A06F06B9-54AB-42FC-865A-F0DB400E3937}" destId="{BE71C9B8-B440-4D4B-B9A5-C54A60DA5620}" srcOrd="0" destOrd="0" presId="urn:microsoft.com/office/officeart/2005/8/layout/default"/>
    <dgm:cxn modelId="{45E1500E-DA49-49AD-A2B8-2BA756EC9A27}" type="presParOf" srcId="{D89A74B9-768A-4CA1-BB19-C294E12EB68F}" destId="{BE71C9B8-B440-4D4B-B9A5-C54A60DA56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54AF7-4442-42FB-A75B-1DB81E127F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6194480F-C4F9-4127-AFB9-A32BC7C87633}">
      <dgm:prSet phldrT="[Text]"/>
      <dgm:spPr>
        <a:solidFill>
          <a:schemeClr val="accent2"/>
        </a:solidFill>
      </dgm:spPr>
      <dgm:t>
        <a:bodyPr/>
        <a:lstStyle/>
        <a:p>
          <a:r>
            <a:rPr lang="cs-CZ" dirty="0"/>
            <a:t>???</a:t>
          </a:r>
        </a:p>
      </dgm:t>
    </dgm:pt>
    <dgm:pt modelId="{0CF1F663-74CE-4612-A965-7452D4AA128E}" type="parTrans" cxnId="{F2904537-7AC1-4226-B032-7901449082D4}">
      <dgm:prSet/>
      <dgm:spPr/>
      <dgm:t>
        <a:bodyPr/>
        <a:lstStyle/>
        <a:p>
          <a:endParaRPr lang="cs-CZ"/>
        </a:p>
      </dgm:t>
    </dgm:pt>
    <dgm:pt modelId="{58900867-A6D6-40BF-893D-3956918D534A}" type="sibTrans" cxnId="{F2904537-7AC1-4226-B032-7901449082D4}">
      <dgm:prSet/>
      <dgm:spPr/>
      <dgm:t>
        <a:bodyPr/>
        <a:lstStyle/>
        <a:p>
          <a:endParaRPr lang="cs-CZ"/>
        </a:p>
      </dgm:t>
    </dgm:pt>
    <dgm:pt modelId="{B3021134-AD3F-4827-9FF5-0D0BA4BE3454}" type="pres">
      <dgm:prSet presAssocID="{74F54AF7-4442-42FB-A75B-1DB81E127F54}" presName="diagram" presStyleCnt="0">
        <dgm:presLayoutVars>
          <dgm:dir/>
          <dgm:resizeHandles val="exact"/>
        </dgm:presLayoutVars>
      </dgm:prSet>
      <dgm:spPr/>
    </dgm:pt>
    <dgm:pt modelId="{694C96F7-BD69-4367-ACD4-996D0F50E484}" type="pres">
      <dgm:prSet presAssocID="{6194480F-C4F9-4127-AFB9-A32BC7C87633}" presName="node" presStyleLbl="node1" presStyleIdx="0" presStyleCnt="1" custLinFactNeighborX="0" custLinFactNeighborY="77">
        <dgm:presLayoutVars>
          <dgm:bulletEnabled val="1"/>
        </dgm:presLayoutVars>
      </dgm:prSet>
      <dgm:spPr/>
    </dgm:pt>
  </dgm:ptLst>
  <dgm:cxnLst>
    <dgm:cxn modelId="{72E46308-51AE-41C4-AE42-93C240D7C0CE}" type="presOf" srcId="{6194480F-C4F9-4127-AFB9-A32BC7C87633}" destId="{694C96F7-BD69-4367-ACD4-996D0F50E484}" srcOrd="0" destOrd="0" presId="urn:microsoft.com/office/officeart/2005/8/layout/default"/>
    <dgm:cxn modelId="{F2904537-7AC1-4226-B032-7901449082D4}" srcId="{74F54AF7-4442-42FB-A75B-1DB81E127F54}" destId="{6194480F-C4F9-4127-AFB9-A32BC7C87633}" srcOrd="0" destOrd="0" parTransId="{0CF1F663-74CE-4612-A965-7452D4AA128E}" sibTransId="{58900867-A6D6-40BF-893D-3956918D534A}"/>
    <dgm:cxn modelId="{2D6B3A5E-21F8-434B-AB3A-8F661E9609F9}" type="presOf" srcId="{74F54AF7-4442-42FB-A75B-1DB81E127F54}" destId="{B3021134-AD3F-4827-9FF5-0D0BA4BE3454}" srcOrd="0" destOrd="0" presId="urn:microsoft.com/office/officeart/2005/8/layout/default"/>
    <dgm:cxn modelId="{C6A53727-FAC1-4585-B64A-F6285E584F02}" type="presParOf" srcId="{B3021134-AD3F-4827-9FF5-0D0BA4BE3454}" destId="{694C96F7-BD69-4367-ACD4-996D0F50E48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490768-108F-4C27-BF2B-AAA4463F9DE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cs-CZ"/>
        </a:p>
      </dgm:t>
    </dgm:pt>
    <dgm:pt modelId="{CB1A2C67-1DD4-4CE7-BB99-BBF890FCB891}">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HOLISTIC EDUCATION</a:t>
          </a:r>
        </a:p>
      </dgm:t>
    </dgm:pt>
    <dgm:pt modelId="{F82C7441-2E84-4D59-B055-405EE4A59688}" type="parTrans" cxnId="{400A65B8-9FD1-4C34-8993-7734C004A1B9}">
      <dgm:prSet/>
      <dgm:spPr/>
      <dgm:t>
        <a:bodyPr/>
        <a:lstStyle/>
        <a:p>
          <a:endParaRPr lang="cs-CZ">
            <a:latin typeface="Segoe UI Semibold" panose="020B0702040204020203" pitchFamily="34" charset="0"/>
            <a:cs typeface="Segoe UI Semibold" panose="020B0702040204020203" pitchFamily="34" charset="0"/>
          </a:endParaRPr>
        </a:p>
      </dgm:t>
    </dgm:pt>
    <dgm:pt modelId="{DAD7615A-1749-4F22-A15A-59ED0CC15EDB}" type="sibTrans" cxnId="{400A65B8-9FD1-4C34-8993-7734C004A1B9}">
      <dgm:prSet/>
      <dgm:spPr/>
      <dgm:t>
        <a:bodyPr/>
        <a:lstStyle/>
        <a:p>
          <a:endParaRPr lang="cs-CZ">
            <a:latin typeface="Segoe UI Semibold" panose="020B0702040204020203" pitchFamily="34" charset="0"/>
            <a:cs typeface="Segoe UI Semibold" panose="020B0702040204020203" pitchFamily="34" charset="0"/>
          </a:endParaRPr>
        </a:p>
      </dgm:t>
    </dgm:pt>
    <dgm:pt modelId="{A6B0964C-E855-49B4-9652-B82A9F48F59F}">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PHYSICAL</a:t>
          </a:r>
        </a:p>
      </dgm:t>
    </dgm:pt>
    <dgm:pt modelId="{E8F91933-2840-44E2-A6B3-C22EF5ED5A37}" type="parTrans" cxnId="{67521B7E-8044-4802-A0A6-0E5B66156E16}">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C8C3C096-FD81-428C-9AA5-6EE379ED74D5}" type="sibTrans" cxnId="{67521B7E-8044-4802-A0A6-0E5B66156E16}">
      <dgm:prSet/>
      <dgm:spPr/>
      <dgm:t>
        <a:bodyPr/>
        <a:lstStyle/>
        <a:p>
          <a:endParaRPr lang="cs-CZ">
            <a:latin typeface="Segoe UI Semibold" panose="020B0702040204020203" pitchFamily="34" charset="0"/>
            <a:cs typeface="Segoe UI Semibold" panose="020B0702040204020203" pitchFamily="34" charset="0"/>
          </a:endParaRPr>
        </a:p>
      </dgm:t>
    </dgm:pt>
    <dgm:pt modelId="{A3CBEB06-52CD-41AF-9482-E589E479F8DB}">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SOCIAL</a:t>
          </a:r>
        </a:p>
      </dgm:t>
    </dgm:pt>
    <dgm:pt modelId="{E3778ACB-3130-44C1-A8BC-2DF0C97B890A}" type="parTrans" cxnId="{60D088DE-BFD6-461B-A4A4-652CD6BFEA5D}">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642FB6CE-587E-4F04-8EE4-A359EEE14FBB}" type="sibTrans" cxnId="{60D088DE-BFD6-461B-A4A4-652CD6BFEA5D}">
      <dgm:prSet/>
      <dgm:spPr/>
      <dgm:t>
        <a:bodyPr/>
        <a:lstStyle/>
        <a:p>
          <a:endParaRPr lang="cs-CZ">
            <a:latin typeface="Segoe UI Semibold" panose="020B0702040204020203" pitchFamily="34" charset="0"/>
            <a:cs typeface="Segoe UI Semibold" panose="020B0702040204020203" pitchFamily="34" charset="0"/>
          </a:endParaRPr>
        </a:p>
      </dgm:t>
    </dgm:pt>
    <dgm:pt modelId="{4A33530C-2B77-47B0-AE5E-94FA9DBEDF7E}">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AESTHETIC</a:t>
          </a:r>
        </a:p>
      </dgm:t>
    </dgm:pt>
    <dgm:pt modelId="{51C93EC1-C544-48F4-ACF6-D646F262B237}" type="parTrans" cxnId="{8BB44EFD-9212-4760-80B2-78ED63AF2BEE}">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D449FACA-DB68-407C-A603-6FCEE5D194BF}" type="sibTrans" cxnId="{8BB44EFD-9212-4760-80B2-78ED63AF2BEE}">
      <dgm:prSet/>
      <dgm:spPr/>
      <dgm:t>
        <a:bodyPr/>
        <a:lstStyle/>
        <a:p>
          <a:endParaRPr lang="cs-CZ">
            <a:latin typeface="Segoe UI Semibold" panose="020B0702040204020203" pitchFamily="34" charset="0"/>
            <a:cs typeface="Segoe UI Semibold" panose="020B0702040204020203" pitchFamily="34" charset="0"/>
          </a:endParaRPr>
        </a:p>
      </dgm:t>
    </dgm:pt>
    <dgm:pt modelId="{F50B223F-1F28-41E1-83BB-259419D1E425}">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SPIRITUAL</a:t>
          </a:r>
        </a:p>
      </dgm:t>
    </dgm:pt>
    <dgm:pt modelId="{4B6A16EE-FDFD-4CCE-931C-F400F381DC80}" type="parTrans" cxnId="{E5D6EADF-6A72-4975-80F0-6F253FFB5676}">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DEAC749E-87B8-4BE2-B9F2-9CA291F557D6}" type="sibTrans" cxnId="{E5D6EADF-6A72-4975-80F0-6F253FFB5676}">
      <dgm:prSet/>
      <dgm:spPr/>
      <dgm:t>
        <a:bodyPr/>
        <a:lstStyle/>
        <a:p>
          <a:endParaRPr lang="cs-CZ">
            <a:latin typeface="Segoe UI Semibold" panose="020B0702040204020203" pitchFamily="34" charset="0"/>
            <a:cs typeface="Segoe UI Semibold" panose="020B0702040204020203" pitchFamily="34" charset="0"/>
          </a:endParaRPr>
        </a:p>
      </dgm:t>
    </dgm:pt>
    <dgm:pt modelId="{7EF31E34-4D46-4EE3-A8F8-EE287EDD6021}">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EMOTIONAL</a:t>
          </a:r>
        </a:p>
      </dgm:t>
    </dgm:pt>
    <dgm:pt modelId="{979C90D3-35E1-4696-8E64-7554A7F1FEF3}" type="parTrans" cxnId="{8FBA3AFB-5F91-4007-9565-3F99CB988E1A}">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0EF8408A-6FCF-491C-BA8F-8023185213E0}" type="sibTrans" cxnId="{8FBA3AFB-5F91-4007-9565-3F99CB988E1A}">
      <dgm:prSet/>
      <dgm:spPr/>
      <dgm:t>
        <a:bodyPr/>
        <a:lstStyle/>
        <a:p>
          <a:endParaRPr lang="cs-CZ">
            <a:latin typeface="Segoe UI Semibold" panose="020B0702040204020203" pitchFamily="34" charset="0"/>
            <a:cs typeface="Segoe UI Semibold" panose="020B0702040204020203" pitchFamily="34" charset="0"/>
          </a:endParaRPr>
        </a:p>
      </dgm:t>
    </dgm:pt>
    <dgm:pt modelId="{0DDA571C-AFCD-4ED1-B663-E7B5C4FE3302}">
      <dgm:prSet phldrT="[Text]" custT="1"/>
      <dgm:spPr>
        <a:solidFill>
          <a:schemeClr val="accent2"/>
        </a:solidFill>
      </dgm:spPr>
      <dgm:t>
        <a:bodyPr/>
        <a:lstStyle/>
        <a:p>
          <a:r>
            <a:rPr lang="cs-CZ" sz="1300" b="1" dirty="0">
              <a:latin typeface="Roboto Condensed" panose="02000000000000000000" pitchFamily="2" charset="0"/>
              <a:ea typeface="Roboto Condensed" panose="02000000000000000000" pitchFamily="2" charset="0"/>
              <a:cs typeface="Segoe UI Semibold" panose="020B0702040204020203" pitchFamily="34" charset="0"/>
            </a:rPr>
            <a:t>INTELLECTUAL</a:t>
          </a:r>
        </a:p>
      </dgm:t>
    </dgm:pt>
    <dgm:pt modelId="{9B583378-02B9-4DCF-90B9-1838650D7C4F}" type="parTrans" cxnId="{E82DB535-ECBA-4085-B960-192D690A9CA7}">
      <dgm:prSet custT="1"/>
      <dgm:spPr>
        <a:solidFill>
          <a:schemeClr val="accent2"/>
        </a:solidFill>
      </dgm:spPr>
      <dgm:t>
        <a:bodyPr/>
        <a:lstStyle/>
        <a:p>
          <a:endParaRPr lang="cs-CZ" sz="1300" b="1">
            <a:latin typeface="Roboto Condensed" panose="02000000000000000000" pitchFamily="2" charset="0"/>
            <a:ea typeface="Roboto Condensed" panose="02000000000000000000" pitchFamily="2" charset="0"/>
            <a:cs typeface="Segoe UI Semibold" panose="020B0702040204020203" pitchFamily="34" charset="0"/>
          </a:endParaRPr>
        </a:p>
      </dgm:t>
    </dgm:pt>
    <dgm:pt modelId="{C7D919EF-5A44-4E52-A83B-0198623FD030}" type="sibTrans" cxnId="{E82DB535-ECBA-4085-B960-192D690A9CA7}">
      <dgm:prSet/>
      <dgm:spPr/>
      <dgm:t>
        <a:bodyPr/>
        <a:lstStyle/>
        <a:p>
          <a:endParaRPr lang="cs-CZ">
            <a:latin typeface="Segoe UI Semibold" panose="020B0702040204020203" pitchFamily="34" charset="0"/>
            <a:cs typeface="Segoe UI Semibold" panose="020B0702040204020203" pitchFamily="34" charset="0"/>
          </a:endParaRPr>
        </a:p>
      </dgm:t>
    </dgm:pt>
    <dgm:pt modelId="{FF60B342-35D5-4636-8C7E-ED0B3105B1B7}" type="pres">
      <dgm:prSet presAssocID="{E3490768-108F-4C27-BF2B-AAA4463F9DEB}" presName="Name0" presStyleCnt="0">
        <dgm:presLayoutVars>
          <dgm:chMax val="1"/>
          <dgm:dir/>
          <dgm:animLvl val="ctr"/>
          <dgm:resizeHandles val="exact"/>
        </dgm:presLayoutVars>
      </dgm:prSet>
      <dgm:spPr/>
    </dgm:pt>
    <dgm:pt modelId="{E6F2F984-1530-43A4-8539-B25BFB5FCA1A}" type="pres">
      <dgm:prSet presAssocID="{CB1A2C67-1DD4-4CE7-BB99-BBF890FCB891}" presName="centerShape" presStyleLbl="node0" presStyleIdx="0" presStyleCnt="1" custScaleX="115832"/>
      <dgm:spPr/>
    </dgm:pt>
    <dgm:pt modelId="{EC9BE154-8227-4FB0-B525-9786AE7C79E6}" type="pres">
      <dgm:prSet presAssocID="{E8F91933-2840-44E2-A6B3-C22EF5ED5A37}" presName="parTrans" presStyleLbl="sibTrans2D1" presStyleIdx="0" presStyleCnt="6" custScaleX="115832"/>
      <dgm:spPr/>
    </dgm:pt>
    <dgm:pt modelId="{C6FDEA32-7A76-4425-9D26-B3070C8211D4}" type="pres">
      <dgm:prSet presAssocID="{E8F91933-2840-44E2-A6B3-C22EF5ED5A37}" presName="connectorText" presStyleLbl="sibTrans2D1" presStyleIdx="0" presStyleCnt="6"/>
      <dgm:spPr/>
    </dgm:pt>
    <dgm:pt modelId="{4BC9A8F4-4933-4F3F-ABFC-DC3C918BA68E}" type="pres">
      <dgm:prSet presAssocID="{A6B0964C-E855-49B4-9652-B82A9F48F59F}" presName="node" presStyleLbl="node1" presStyleIdx="0" presStyleCnt="6" custScaleX="115832">
        <dgm:presLayoutVars>
          <dgm:bulletEnabled val="1"/>
        </dgm:presLayoutVars>
      </dgm:prSet>
      <dgm:spPr/>
    </dgm:pt>
    <dgm:pt modelId="{58674311-30A7-40ED-A8B7-5CF1D7D1762B}" type="pres">
      <dgm:prSet presAssocID="{979C90D3-35E1-4696-8E64-7554A7F1FEF3}" presName="parTrans" presStyleLbl="sibTrans2D1" presStyleIdx="1" presStyleCnt="6" custScaleX="115832"/>
      <dgm:spPr/>
    </dgm:pt>
    <dgm:pt modelId="{D268805F-18CD-4851-943F-40DFA14CDA2C}" type="pres">
      <dgm:prSet presAssocID="{979C90D3-35E1-4696-8E64-7554A7F1FEF3}" presName="connectorText" presStyleLbl="sibTrans2D1" presStyleIdx="1" presStyleCnt="6"/>
      <dgm:spPr/>
    </dgm:pt>
    <dgm:pt modelId="{64F17B13-FDB3-454E-A3D6-6A6F3A442EDA}" type="pres">
      <dgm:prSet presAssocID="{7EF31E34-4D46-4EE3-A8F8-EE287EDD6021}" presName="node" presStyleLbl="node1" presStyleIdx="1" presStyleCnt="6" custScaleX="115832">
        <dgm:presLayoutVars>
          <dgm:bulletEnabled val="1"/>
        </dgm:presLayoutVars>
      </dgm:prSet>
      <dgm:spPr/>
    </dgm:pt>
    <dgm:pt modelId="{2AE52BC4-C855-4CDC-B898-6C8816CB63F2}" type="pres">
      <dgm:prSet presAssocID="{9B583378-02B9-4DCF-90B9-1838650D7C4F}" presName="parTrans" presStyleLbl="sibTrans2D1" presStyleIdx="2" presStyleCnt="6" custScaleX="115832"/>
      <dgm:spPr/>
    </dgm:pt>
    <dgm:pt modelId="{41E69AFE-C08A-45A2-A741-4E000F4CFCB5}" type="pres">
      <dgm:prSet presAssocID="{9B583378-02B9-4DCF-90B9-1838650D7C4F}" presName="connectorText" presStyleLbl="sibTrans2D1" presStyleIdx="2" presStyleCnt="6"/>
      <dgm:spPr/>
    </dgm:pt>
    <dgm:pt modelId="{00FB4445-DFE0-47E0-984A-F65584530FF9}" type="pres">
      <dgm:prSet presAssocID="{0DDA571C-AFCD-4ED1-B663-E7B5C4FE3302}" presName="node" presStyleLbl="node1" presStyleIdx="2" presStyleCnt="6" custScaleX="115832">
        <dgm:presLayoutVars>
          <dgm:bulletEnabled val="1"/>
        </dgm:presLayoutVars>
      </dgm:prSet>
      <dgm:spPr/>
    </dgm:pt>
    <dgm:pt modelId="{CB8B8D80-4394-413A-88A5-53E6943F3881}" type="pres">
      <dgm:prSet presAssocID="{E3778ACB-3130-44C1-A8BC-2DF0C97B890A}" presName="parTrans" presStyleLbl="sibTrans2D1" presStyleIdx="3" presStyleCnt="6" custScaleX="115832"/>
      <dgm:spPr/>
    </dgm:pt>
    <dgm:pt modelId="{C130FC2E-708B-479B-8DC8-553099D25B82}" type="pres">
      <dgm:prSet presAssocID="{E3778ACB-3130-44C1-A8BC-2DF0C97B890A}" presName="connectorText" presStyleLbl="sibTrans2D1" presStyleIdx="3" presStyleCnt="6"/>
      <dgm:spPr/>
    </dgm:pt>
    <dgm:pt modelId="{620ADA9B-6647-4ABE-B599-D27066AA41AB}" type="pres">
      <dgm:prSet presAssocID="{A3CBEB06-52CD-41AF-9482-E589E479F8DB}" presName="node" presStyleLbl="node1" presStyleIdx="3" presStyleCnt="6" custScaleX="115832">
        <dgm:presLayoutVars>
          <dgm:bulletEnabled val="1"/>
        </dgm:presLayoutVars>
      </dgm:prSet>
      <dgm:spPr/>
    </dgm:pt>
    <dgm:pt modelId="{14D64267-D3F3-459F-8FD4-B396CDAEF092}" type="pres">
      <dgm:prSet presAssocID="{51C93EC1-C544-48F4-ACF6-D646F262B237}" presName="parTrans" presStyleLbl="sibTrans2D1" presStyleIdx="4" presStyleCnt="6" custScaleX="115832"/>
      <dgm:spPr/>
    </dgm:pt>
    <dgm:pt modelId="{35953233-7C34-4C5F-A1BE-F97A505F9CB2}" type="pres">
      <dgm:prSet presAssocID="{51C93EC1-C544-48F4-ACF6-D646F262B237}" presName="connectorText" presStyleLbl="sibTrans2D1" presStyleIdx="4" presStyleCnt="6"/>
      <dgm:spPr/>
    </dgm:pt>
    <dgm:pt modelId="{300A3D3A-6E2D-4C55-B787-064BB0C37DBD}" type="pres">
      <dgm:prSet presAssocID="{4A33530C-2B77-47B0-AE5E-94FA9DBEDF7E}" presName="node" presStyleLbl="node1" presStyleIdx="4" presStyleCnt="6" custScaleX="115832">
        <dgm:presLayoutVars>
          <dgm:bulletEnabled val="1"/>
        </dgm:presLayoutVars>
      </dgm:prSet>
      <dgm:spPr/>
    </dgm:pt>
    <dgm:pt modelId="{AA89B1E3-177C-45CD-A360-576DEDA8A767}" type="pres">
      <dgm:prSet presAssocID="{4B6A16EE-FDFD-4CCE-931C-F400F381DC80}" presName="parTrans" presStyleLbl="sibTrans2D1" presStyleIdx="5" presStyleCnt="6" custScaleX="115832"/>
      <dgm:spPr/>
    </dgm:pt>
    <dgm:pt modelId="{8BD087D9-E757-44E8-903D-A1EDA3C0AAFE}" type="pres">
      <dgm:prSet presAssocID="{4B6A16EE-FDFD-4CCE-931C-F400F381DC80}" presName="connectorText" presStyleLbl="sibTrans2D1" presStyleIdx="5" presStyleCnt="6"/>
      <dgm:spPr/>
    </dgm:pt>
    <dgm:pt modelId="{DA6A1853-CECF-4E74-94BC-2D82E879DA3E}" type="pres">
      <dgm:prSet presAssocID="{F50B223F-1F28-41E1-83BB-259419D1E425}" presName="node" presStyleLbl="node1" presStyleIdx="5" presStyleCnt="6" custScaleX="115832">
        <dgm:presLayoutVars>
          <dgm:bulletEnabled val="1"/>
        </dgm:presLayoutVars>
      </dgm:prSet>
      <dgm:spPr/>
    </dgm:pt>
  </dgm:ptLst>
  <dgm:cxnLst>
    <dgm:cxn modelId="{28DA4B02-806D-4376-860D-054D4B81C462}" type="presOf" srcId="{979C90D3-35E1-4696-8E64-7554A7F1FEF3}" destId="{D268805F-18CD-4851-943F-40DFA14CDA2C}" srcOrd="1" destOrd="0" presId="urn:microsoft.com/office/officeart/2005/8/layout/radial5"/>
    <dgm:cxn modelId="{8E342C17-8A5C-40A4-AE9A-2451DEDB07D6}" type="presOf" srcId="{A3CBEB06-52CD-41AF-9482-E589E479F8DB}" destId="{620ADA9B-6647-4ABE-B599-D27066AA41AB}" srcOrd="0" destOrd="0" presId="urn:microsoft.com/office/officeart/2005/8/layout/radial5"/>
    <dgm:cxn modelId="{6E5F0025-6601-4F8F-BF84-B04463462396}" type="presOf" srcId="{F50B223F-1F28-41E1-83BB-259419D1E425}" destId="{DA6A1853-CECF-4E74-94BC-2D82E879DA3E}" srcOrd="0" destOrd="0" presId="urn:microsoft.com/office/officeart/2005/8/layout/radial5"/>
    <dgm:cxn modelId="{9F1A1426-8729-4FF1-8EA3-07AD495506B7}" type="presOf" srcId="{7EF31E34-4D46-4EE3-A8F8-EE287EDD6021}" destId="{64F17B13-FDB3-454E-A3D6-6A6F3A442EDA}" srcOrd="0" destOrd="0" presId="urn:microsoft.com/office/officeart/2005/8/layout/radial5"/>
    <dgm:cxn modelId="{E82DB535-ECBA-4085-B960-192D690A9CA7}" srcId="{CB1A2C67-1DD4-4CE7-BB99-BBF890FCB891}" destId="{0DDA571C-AFCD-4ED1-B663-E7B5C4FE3302}" srcOrd="2" destOrd="0" parTransId="{9B583378-02B9-4DCF-90B9-1838650D7C4F}" sibTransId="{C7D919EF-5A44-4E52-A83B-0198623FD030}"/>
    <dgm:cxn modelId="{E23A9F36-560B-4829-A932-A379E32C5F71}" type="presOf" srcId="{E3490768-108F-4C27-BF2B-AAA4463F9DEB}" destId="{FF60B342-35D5-4636-8C7E-ED0B3105B1B7}" srcOrd="0" destOrd="0" presId="urn:microsoft.com/office/officeart/2005/8/layout/radial5"/>
    <dgm:cxn modelId="{88D37267-A494-473D-9908-60E022A75848}" type="presOf" srcId="{4A33530C-2B77-47B0-AE5E-94FA9DBEDF7E}" destId="{300A3D3A-6E2D-4C55-B787-064BB0C37DBD}" srcOrd="0" destOrd="0" presId="urn:microsoft.com/office/officeart/2005/8/layout/radial5"/>
    <dgm:cxn modelId="{D9A7A847-694E-483F-B181-6EFC8730EDD0}" type="presOf" srcId="{0DDA571C-AFCD-4ED1-B663-E7B5C4FE3302}" destId="{00FB4445-DFE0-47E0-984A-F65584530FF9}" srcOrd="0" destOrd="0" presId="urn:microsoft.com/office/officeart/2005/8/layout/radial5"/>
    <dgm:cxn modelId="{0F59B068-BF08-44F5-86AF-AA3BA3DBA7F0}" type="presOf" srcId="{979C90D3-35E1-4696-8E64-7554A7F1FEF3}" destId="{58674311-30A7-40ED-A8B7-5CF1D7D1762B}" srcOrd="0" destOrd="0" presId="urn:microsoft.com/office/officeart/2005/8/layout/radial5"/>
    <dgm:cxn modelId="{5032CF69-0AC1-450D-84A5-C8F149F2FC37}" type="presOf" srcId="{4B6A16EE-FDFD-4CCE-931C-F400F381DC80}" destId="{AA89B1E3-177C-45CD-A360-576DEDA8A767}" srcOrd="0" destOrd="0" presId="urn:microsoft.com/office/officeart/2005/8/layout/radial5"/>
    <dgm:cxn modelId="{F3135B4F-A4D8-4138-8D6F-F39A029FD832}" type="presOf" srcId="{E8F91933-2840-44E2-A6B3-C22EF5ED5A37}" destId="{EC9BE154-8227-4FB0-B525-9786AE7C79E6}" srcOrd="0" destOrd="0" presId="urn:microsoft.com/office/officeart/2005/8/layout/radial5"/>
    <dgm:cxn modelId="{365B614F-5602-4FA8-94E6-59F2110EE98A}" type="presOf" srcId="{51C93EC1-C544-48F4-ACF6-D646F262B237}" destId="{35953233-7C34-4C5F-A1BE-F97A505F9CB2}" srcOrd="1" destOrd="0" presId="urn:microsoft.com/office/officeart/2005/8/layout/radial5"/>
    <dgm:cxn modelId="{45BDCE51-1CF2-4B12-85F8-4747E1B62197}" type="presOf" srcId="{A6B0964C-E855-49B4-9652-B82A9F48F59F}" destId="{4BC9A8F4-4933-4F3F-ABFC-DC3C918BA68E}" srcOrd="0" destOrd="0" presId="urn:microsoft.com/office/officeart/2005/8/layout/radial5"/>
    <dgm:cxn modelId="{61EE3973-C197-4871-A07A-3A52F5156E5C}" type="presOf" srcId="{9B583378-02B9-4DCF-90B9-1838650D7C4F}" destId="{41E69AFE-C08A-45A2-A741-4E000F4CFCB5}" srcOrd="1" destOrd="0" presId="urn:microsoft.com/office/officeart/2005/8/layout/radial5"/>
    <dgm:cxn modelId="{A9559958-7F5A-4F6C-99EE-0DBA76C2787F}" type="presOf" srcId="{9B583378-02B9-4DCF-90B9-1838650D7C4F}" destId="{2AE52BC4-C855-4CDC-B898-6C8816CB63F2}" srcOrd="0" destOrd="0" presId="urn:microsoft.com/office/officeart/2005/8/layout/radial5"/>
    <dgm:cxn modelId="{67521B7E-8044-4802-A0A6-0E5B66156E16}" srcId="{CB1A2C67-1DD4-4CE7-BB99-BBF890FCB891}" destId="{A6B0964C-E855-49B4-9652-B82A9F48F59F}" srcOrd="0" destOrd="0" parTransId="{E8F91933-2840-44E2-A6B3-C22EF5ED5A37}" sibTransId="{C8C3C096-FD81-428C-9AA5-6EE379ED74D5}"/>
    <dgm:cxn modelId="{EDB6ACA3-624B-41E5-8502-AAA3FA932E8E}" type="presOf" srcId="{E3778ACB-3130-44C1-A8BC-2DF0C97B890A}" destId="{CB8B8D80-4394-413A-88A5-53E6943F3881}" srcOrd="0" destOrd="0" presId="urn:microsoft.com/office/officeart/2005/8/layout/radial5"/>
    <dgm:cxn modelId="{BC8E25B3-BA69-4DBE-A144-935E82253F40}" type="presOf" srcId="{51C93EC1-C544-48F4-ACF6-D646F262B237}" destId="{14D64267-D3F3-459F-8FD4-B396CDAEF092}" srcOrd="0" destOrd="0" presId="urn:microsoft.com/office/officeart/2005/8/layout/radial5"/>
    <dgm:cxn modelId="{C14D20B5-4CB3-4A82-90DF-7B71AC2CA8CB}" type="presOf" srcId="{E3778ACB-3130-44C1-A8BC-2DF0C97B890A}" destId="{C130FC2E-708B-479B-8DC8-553099D25B82}" srcOrd="1" destOrd="0" presId="urn:microsoft.com/office/officeart/2005/8/layout/radial5"/>
    <dgm:cxn modelId="{400A65B8-9FD1-4C34-8993-7734C004A1B9}" srcId="{E3490768-108F-4C27-BF2B-AAA4463F9DEB}" destId="{CB1A2C67-1DD4-4CE7-BB99-BBF890FCB891}" srcOrd="0" destOrd="0" parTransId="{F82C7441-2E84-4D59-B055-405EE4A59688}" sibTransId="{DAD7615A-1749-4F22-A15A-59ED0CC15EDB}"/>
    <dgm:cxn modelId="{FF78C1BE-6B1E-4FE5-A76D-C155F36AE793}" type="presOf" srcId="{4B6A16EE-FDFD-4CCE-931C-F400F381DC80}" destId="{8BD087D9-E757-44E8-903D-A1EDA3C0AAFE}" srcOrd="1" destOrd="0" presId="urn:microsoft.com/office/officeart/2005/8/layout/radial5"/>
    <dgm:cxn modelId="{15F2C8C8-2744-4B87-B174-44F0BE652B1B}" type="presOf" srcId="{CB1A2C67-1DD4-4CE7-BB99-BBF890FCB891}" destId="{E6F2F984-1530-43A4-8539-B25BFB5FCA1A}" srcOrd="0" destOrd="0" presId="urn:microsoft.com/office/officeart/2005/8/layout/radial5"/>
    <dgm:cxn modelId="{60D088DE-BFD6-461B-A4A4-652CD6BFEA5D}" srcId="{CB1A2C67-1DD4-4CE7-BB99-BBF890FCB891}" destId="{A3CBEB06-52CD-41AF-9482-E589E479F8DB}" srcOrd="3" destOrd="0" parTransId="{E3778ACB-3130-44C1-A8BC-2DF0C97B890A}" sibTransId="{642FB6CE-587E-4F04-8EE4-A359EEE14FBB}"/>
    <dgm:cxn modelId="{E5D6EADF-6A72-4975-80F0-6F253FFB5676}" srcId="{CB1A2C67-1DD4-4CE7-BB99-BBF890FCB891}" destId="{F50B223F-1F28-41E1-83BB-259419D1E425}" srcOrd="5" destOrd="0" parTransId="{4B6A16EE-FDFD-4CCE-931C-F400F381DC80}" sibTransId="{DEAC749E-87B8-4BE2-B9F2-9CA291F557D6}"/>
    <dgm:cxn modelId="{55CB39E9-7F7D-4D2B-AA54-D36EEE0B2250}" type="presOf" srcId="{E8F91933-2840-44E2-A6B3-C22EF5ED5A37}" destId="{C6FDEA32-7A76-4425-9D26-B3070C8211D4}" srcOrd="1" destOrd="0" presId="urn:microsoft.com/office/officeart/2005/8/layout/radial5"/>
    <dgm:cxn modelId="{8FBA3AFB-5F91-4007-9565-3F99CB988E1A}" srcId="{CB1A2C67-1DD4-4CE7-BB99-BBF890FCB891}" destId="{7EF31E34-4D46-4EE3-A8F8-EE287EDD6021}" srcOrd="1" destOrd="0" parTransId="{979C90D3-35E1-4696-8E64-7554A7F1FEF3}" sibTransId="{0EF8408A-6FCF-491C-BA8F-8023185213E0}"/>
    <dgm:cxn modelId="{8BB44EFD-9212-4760-80B2-78ED63AF2BEE}" srcId="{CB1A2C67-1DD4-4CE7-BB99-BBF890FCB891}" destId="{4A33530C-2B77-47B0-AE5E-94FA9DBEDF7E}" srcOrd="4" destOrd="0" parTransId="{51C93EC1-C544-48F4-ACF6-D646F262B237}" sibTransId="{D449FACA-DB68-407C-A603-6FCEE5D194BF}"/>
    <dgm:cxn modelId="{141AEDF0-6141-486F-A5A5-3FA93EDAC571}" type="presParOf" srcId="{FF60B342-35D5-4636-8C7E-ED0B3105B1B7}" destId="{E6F2F984-1530-43A4-8539-B25BFB5FCA1A}" srcOrd="0" destOrd="0" presId="urn:microsoft.com/office/officeart/2005/8/layout/radial5"/>
    <dgm:cxn modelId="{EF07CDFE-96CF-4D83-8CC6-99498FF27422}" type="presParOf" srcId="{FF60B342-35D5-4636-8C7E-ED0B3105B1B7}" destId="{EC9BE154-8227-4FB0-B525-9786AE7C79E6}" srcOrd="1" destOrd="0" presId="urn:microsoft.com/office/officeart/2005/8/layout/radial5"/>
    <dgm:cxn modelId="{CE81B5F7-A3F4-4AC3-8C83-27146C22353D}" type="presParOf" srcId="{EC9BE154-8227-4FB0-B525-9786AE7C79E6}" destId="{C6FDEA32-7A76-4425-9D26-B3070C8211D4}" srcOrd="0" destOrd="0" presId="urn:microsoft.com/office/officeart/2005/8/layout/radial5"/>
    <dgm:cxn modelId="{5E54B9D8-FF63-4E3D-BE13-A135EBD26C18}" type="presParOf" srcId="{FF60B342-35D5-4636-8C7E-ED0B3105B1B7}" destId="{4BC9A8F4-4933-4F3F-ABFC-DC3C918BA68E}" srcOrd="2" destOrd="0" presId="urn:microsoft.com/office/officeart/2005/8/layout/radial5"/>
    <dgm:cxn modelId="{A6E31D6A-EAB1-48DE-B473-CC2B4586B29A}" type="presParOf" srcId="{FF60B342-35D5-4636-8C7E-ED0B3105B1B7}" destId="{58674311-30A7-40ED-A8B7-5CF1D7D1762B}" srcOrd="3" destOrd="0" presId="urn:microsoft.com/office/officeart/2005/8/layout/radial5"/>
    <dgm:cxn modelId="{282B4E02-0C20-46CF-9C0F-0E973550A4C4}" type="presParOf" srcId="{58674311-30A7-40ED-A8B7-5CF1D7D1762B}" destId="{D268805F-18CD-4851-943F-40DFA14CDA2C}" srcOrd="0" destOrd="0" presId="urn:microsoft.com/office/officeart/2005/8/layout/radial5"/>
    <dgm:cxn modelId="{03A9BB2F-DA2D-48BD-892A-B7FD5179C268}" type="presParOf" srcId="{FF60B342-35D5-4636-8C7E-ED0B3105B1B7}" destId="{64F17B13-FDB3-454E-A3D6-6A6F3A442EDA}" srcOrd="4" destOrd="0" presId="urn:microsoft.com/office/officeart/2005/8/layout/radial5"/>
    <dgm:cxn modelId="{9DD54CB0-C7EB-434F-BF61-A3F5B383313E}" type="presParOf" srcId="{FF60B342-35D5-4636-8C7E-ED0B3105B1B7}" destId="{2AE52BC4-C855-4CDC-B898-6C8816CB63F2}" srcOrd="5" destOrd="0" presId="urn:microsoft.com/office/officeart/2005/8/layout/radial5"/>
    <dgm:cxn modelId="{390E512D-87FA-47E2-B08F-E4AD0643393B}" type="presParOf" srcId="{2AE52BC4-C855-4CDC-B898-6C8816CB63F2}" destId="{41E69AFE-C08A-45A2-A741-4E000F4CFCB5}" srcOrd="0" destOrd="0" presId="urn:microsoft.com/office/officeart/2005/8/layout/radial5"/>
    <dgm:cxn modelId="{0D12F378-FC4E-4137-A00C-C8AAA6A2C795}" type="presParOf" srcId="{FF60B342-35D5-4636-8C7E-ED0B3105B1B7}" destId="{00FB4445-DFE0-47E0-984A-F65584530FF9}" srcOrd="6" destOrd="0" presId="urn:microsoft.com/office/officeart/2005/8/layout/radial5"/>
    <dgm:cxn modelId="{88029914-E014-4A35-9402-1CFEE0A27D1D}" type="presParOf" srcId="{FF60B342-35D5-4636-8C7E-ED0B3105B1B7}" destId="{CB8B8D80-4394-413A-88A5-53E6943F3881}" srcOrd="7" destOrd="0" presId="urn:microsoft.com/office/officeart/2005/8/layout/radial5"/>
    <dgm:cxn modelId="{602A92CF-1B86-46DA-B78C-F0C54B9A24B9}" type="presParOf" srcId="{CB8B8D80-4394-413A-88A5-53E6943F3881}" destId="{C130FC2E-708B-479B-8DC8-553099D25B82}" srcOrd="0" destOrd="0" presId="urn:microsoft.com/office/officeart/2005/8/layout/radial5"/>
    <dgm:cxn modelId="{4CBB5991-DFC0-4554-B2C7-80686ADD7D5E}" type="presParOf" srcId="{FF60B342-35D5-4636-8C7E-ED0B3105B1B7}" destId="{620ADA9B-6647-4ABE-B599-D27066AA41AB}" srcOrd="8" destOrd="0" presId="urn:microsoft.com/office/officeart/2005/8/layout/radial5"/>
    <dgm:cxn modelId="{31D99ED4-8184-4C96-BC6B-C69A722E3C5D}" type="presParOf" srcId="{FF60B342-35D5-4636-8C7E-ED0B3105B1B7}" destId="{14D64267-D3F3-459F-8FD4-B396CDAEF092}" srcOrd="9" destOrd="0" presId="urn:microsoft.com/office/officeart/2005/8/layout/radial5"/>
    <dgm:cxn modelId="{7966C64C-2E96-46B4-A308-0DAB17297B7C}" type="presParOf" srcId="{14D64267-D3F3-459F-8FD4-B396CDAEF092}" destId="{35953233-7C34-4C5F-A1BE-F97A505F9CB2}" srcOrd="0" destOrd="0" presId="urn:microsoft.com/office/officeart/2005/8/layout/radial5"/>
    <dgm:cxn modelId="{718D31C6-0A01-4A46-80B9-3E7CD0463078}" type="presParOf" srcId="{FF60B342-35D5-4636-8C7E-ED0B3105B1B7}" destId="{300A3D3A-6E2D-4C55-B787-064BB0C37DBD}" srcOrd="10" destOrd="0" presId="urn:microsoft.com/office/officeart/2005/8/layout/radial5"/>
    <dgm:cxn modelId="{1A1D70A3-60A0-488C-A851-0E96AD4FDF76}" type="presParOf" srcId="{FF60B342-35D5-4636-8C7E-ED0B3105B1B7}" destId="{AA89B1E3-177C-45CD-A360-576DEDA8A767}" srcOrd="11" destOrd="0" presId="urn:microsoft.com/office/officeart/2005/8/layout/radial5"/>
    <dgm:cxn modelId="{258DD7CE-CA41-4314-9B38-A2CEB1E374FD}" type="presParOf" srcId="{AA89B1E3-177C-45CD-A360-576DEDA8A767}" destId="{8BD087D9-E757-44E8-903D-A1EDA3C0AAFE}" srcOrd="0" destOrd="0" presId="urn:microsoft.com/office/officeart/2005/8/layout/radial5"/>
    <dgm:cxn modelId="{87854F15-AC79-4D71-B47F-26DAD71F500B}" type="presParOf" srcId="{FF60B342-35D5-4636-8C7E-ED0B3105B1B7}" destId="{DA6A1853-CECF-4E74-94BC-2D82E879DA3E}"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54AF7-4442-42FB-A75B-1DB81E127F5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6194480F-C4F9-4127-AFB9-A32BC7C87633}">
      <dgm:prSet phldrT="[Text]"/>
      <dgm:spPr>
        <a:solidFill>
          <a:schemeClr val="accent2"/>
        </a:solidFill>
      </dgm:spPr>
      <dgm:t>
        <a:bodyPr/>
        <a:lstStyle/>
        <a:p>
          <a:r>
            <a:rPr lang="cs-CZ" dirty="0" err="1"/>
            <a:t>Safe</a:t>
          </a:r>
          <a:r>
            <a:rPr lang="cs-CZ" dirty="0"/>
            <a:t>, </a:t>
          </a:r>
          <a:r>
            <a:rPr lang="cs-CZ" dirty="0" err="1"/>
            <a:t>yet</a:t>
          </a:r>
          <a:r>
            <a:rPr lang="cs-CZ" dirty="0"/>
            <a:t> </a:t>
          </a:r>
          <a:r>
            <a:rPr lang="cs-CZ" dirty="0" err="1"/>
            <a:t>challenging</a:t>
          </a:r>
          <a:r>
            <a:rPr lang="cs-CZ" baseline="0" dirty="0"/>
            <a:t> </a:t>
          </a:r>
          <a:r>
            <a:rPr lang="cs-CZ" baseline="0" dirty="0" err="1"/>
            <a:t>environment</a:t>
          </a:r>
          <a:endParaRPr lang="cs-CZ" baseline="0" dirty="0"/>
        </a:p>
        <a:p>
          <a:r>
            <a:rPr lang="cs-CZ" baseline="0" dirty="0" err="1"/>
            <a:t>Be</a:t>
          </a:r>
          <a:r>
            <a:rPr lang="cs-CZ" baseline="0" dirty="0"/>
            <a:t> </a:t>
          </a:r>
          <a:r>
            <a:rPr lang="cs-CZ" baseline="0" dirty="0" err="1"/>
            <a:t>fully</a:t>
          </a:r>
          <a:r>
            <a:rPr lang="cs-CZ" baseline="0" dirty="0"/>
            <a:t> </a:t>
          </a:r>
          <a:r>
            <a:rPr lang="cs-CZ" baseline="0" dirty="0" err="1"/>
            <a:t>present</a:t>
          </a:r>
          <a:endParaRPr lang="cs-CZ" baseline="0" dirty="0"/>
        </a:p>
        <a:p>
          <a:r>
            <a:rPr lang="cs-CZ" baseline="0" dirty="0" err="1"/>
            <a:t>Participate</a:t>
          </a:r>
          <a:r>
            <a:rPr lang="cs-CZ" baseline="0" dirty="0"/>
            <a:t> on </a:t>
          </a:r>
          <a:r>
            <a:rPr lang="cs-CZ" baseline="0" dirty="0" err="1"/>
            <a:t>something</a:t>
          </a:r>
          <a:r>
            <a:rPr lang="cs-CZ" baseline="0" dirty="0"/>
            <a:t> </a:t>
          </a:r>
          <a:r>
            <a:rPr lang="cs-CZ" baseline="0" dirty="0" err="1"/>
            <a:t>meaningful</a:t>
          </a:r>
          <a:endParaRPr lang="cs-CZ" dirty="0"/>
        </a:p>
      </dgm:t>
    </dgm:pt>
    <dgm:pt modelId="{0CF1F663-74CE-4612-A965-7452D4AA128E}" type="parTrans" cxnId="{F2904537-7AC1-4226-B032-7901449082D4}">
      <dgm:prSet/>
      <dgm:spPr/>
      <dgm:t>
        <a:bodyPr/>
        <a:lstStyle/>
        <a:p>
          <a:endParaRPr lang="cs-CZ"/>
        </a:p>
      </dgm:t>
    </dgm:pt>
    <dgm:pt modelId="{58900867-A6D6-40BF-893D-3956918D534A}" type="sibTrans" cxnId="{F2904537-7AC1-4226-B032-7901449082D4}">
      <dgm:prSet/>
      <dgm:spPr/>
      <dgm:t>
        <a:bodyPr/>
        <a:lstStyle/>
        <a:p>
          <a:endParaRPr lang="cs-CZ"/>
        </a:p>
      </dgm:t>
    </dgm:pt>
    <dgm:pt modelId="{B3021134-AD3F-4827-9FF5-0D0BA4BE3454}" type="pres">
      <dgm:prSet presAssocID="{74F54AF7-4442-42FB-A75B-1DB81E127F54}" presName="diagram" presStyleCnt="0">
        <dgm:presLayoutVars>
          <dgm:dir/>
          <dgm:resizeHandles val="exact"/>
        </dgm:presLayoutVars>
      </dgm:prSet>
      <dgm:spPr/>
    </dgm:pt>
    <dgm:pt modelId="{694C96F7-BD69-4367-ACD4-996D0F50E484}" type="pres">
      <dgm:prSet presAssocID="{6194480F-C4F9-4127-AFB9-A32BC7C87633}" presName="node" presStyleLbl="node1" presStyleIdx="0" presStyleCnt="1" custLinFactNeighborX="0" custLinFactNeighborY="77">
        <dgm:presLayoutVars>
          <dgm:bulletEnabled val="1"/>
        </dgm:presLayoutVars>
      </dgm:prSet>
      <dgm:spPr/>
    </dgm:pt>
  </dgm:ptLst>
  <dgm:cxnLst>
    <dgm:cxn modelId="{72E46308-51AE-41C4-AE42-93C240D7C0CE}" type="presOf" srcId="{6194480F-C4F9-4127-AFB9-A32BC7C87633}" destId="{694C96F7-BD69-4367-ACD4-996D0F50E484}" srcOrd="0" destOrd="0" presId="urn:microsoft.com/office/officeart/2005/8/layout/default"/>
    <dgm:cxn modelId="{F2904537-7AC1-4226-B032-7901449082D4}" srcId="{74F54AF7-4442-42FB-A75B-1DB81E127F54}" destId="{6194480F-C4F9-4127-AFB9-A32BC7C87633}" srcOrd="0" destOrd="0" parTransId="{0CF1F663-74CE-4612-A965-7452D4AA128E}" sibTransId="{58900867-A6D6-40BF-893D-3956918D534A}"/>
    <dgm:cxn modelId="{2D6B3A5E-21F8-434B-AB3A-8F661E9609F9}" type="presOf" srcId="{74F54AF7-4442-42FB-A75B-1DB81E127F54}" destId="{B3021134-AD3F-4827-9FF5-0D0BA4BE3454}" srcOrd="0" destOrd="0" presId="urn:microsoft.com/office/officeart/2005/8/layout/default"/>
    <dgm:cxn modelId="{C6A53727-FAC1-4585-B64A-F6285E584F02}" type="presParOf" srcId="{B3021134-AD3F-4827-9FF5-0D0BA4BE3454}" destId="{694C96F7-BD69-4367-ACD4-996D0F50E48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E62CD0-2179-4C1D-8EFD-DF7529A32C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713B61B5-3640-4614-84B4-7CFB408E64FD}">
      <dgm:prSet phldrT="[Text]"/>
      <dgm:spPr/>
      <dgm:t>
        <a:bodyPr/>
        <a:lstStyle/>
        <a:p>
          <a:r>
            <a:rPr lang="cs-CZ" dirty="0" err="1"/>
            <a:t>What</a:t>
          </a:r>
          <a:r>
            <a:rPr lang="cs-CZ" dirty="0"/>
            <a:t> </a:t>
          </a:r>
          <a:r>
            <a:rPr lang="cs-CZ" dirty="0" err="1"/>
            <a:t>conditions</a:t>
          </a:r>
          <a:r>
            <a:rPr lang="cs-CZ" dirty="0"/>
            <a:t> do </a:t>
          </a:r>
          <a:r>
            <a:rPr lang="cs-CZ" dirty="0" err="1"/>
            <a:t>you</a:t>
          </a:r>
          <a:r>
            <a:rPr lang="cs-CZ" dirty="0"/>
            <a:t> </a:t>
          </a:r>
          <a:r>
            <a:rPr lang="cs-CZ" dirty="0" err="1"/>
            <a:t>need</a:t>
          </a:r>
          <a:r>
            <a:rPr lang="cs-CZ" dirty="0"/>
            <a:t> to </a:t>
          </a:r>
          <a:r>
            <a:rPr lang="cs-CZ" dirty="0" err="1"/>
            <a:t>feel</a:t>
          </a:r>
          <a:r>
            <a:rPr lang="cs-CZ" dirty="0"/>
            <a:t> </a:t>
          </a:r>
          <a:r>
            <a:rPr lang="cs-CZ" dirty="0" err="1"/>
            <a:t>safe</a:t>
          </a:r>
          <a:r>
            <a:rPr lang="cs-CZ" dirty="0"/>
            <a:t>? At </a:t>
          </a:r>
          <a:r>
            <a:rPr lang="cs-CZ" dirty="0" err="1"/>
            <a:t>work</a:t>
          </a:r>
          <a:r>
            <a:rPr lang="cs-CZ" dirty="0"/>
            <a:t> / on a </a:t>
          </a:r>
          <a:r>
            <a:rPr lang="cs-CZ" dirty="0" err="1"/>
            <a:t>farm</a:t>
          </a:r>
          <a:r>
            <a:rPr lang="cs-CZ" dirty="0"/>
            <a:t> / </a:t>
          </a:r>
          <a:r>
            <a:rPr lang="cs-CZ" dirty="0" err="1"/>
            <a:t>at</a:t>
          </a:r>
          <a:r>
            <a:rPr lang="cs-CZ" dirty="0"/>
            <a:t> </a:t>
          </a:r>
          <a:r>
            <a:rPr lang="cs-CZ" dirty="0" err="1"/>
            <a:t>school</a:t>
          </a:r>
          <a:r>
            <a:rPr lang="cs-CZ" dirty="0"/>
            <a:t> / … </a:t>
          </a:r>
        </a:p>
      </dgm:t>
    </dgm:pt>
    <dgm:pt modelId="{85182BFE-B3EB-4BA0-BC16-1E99AB992C6B}" type="parTrans" cxnId="{9CDDABF5-153A-4912-99C9-6C87916CF345}">
      <dgm:prSet/>
      <dgm:spPr/>
      <dgm:t>
        <a:bodyPr/>
        <a:lstStyle/>
        <a:p>
          <a:endParaRPr lang="cs-CZ"/>
        </a:p>
      </dgm:t>
    </dgm:pt>
    <dgm:pt modelId="{2BAF6310-167F-4E3E-AC69-194BEE05B297}" type="sibTrans" cxnId="{9CDDABF5-153A-4912-99C9-6C87916CF345}">
      <dgm:prSet/>
      <dgm:spPr/>
      <dgm:t>
        <a:bodyPr/>
        <a:lstStyle/>
        <a:p>
          <a:endParaRPr lang="cs-CZ"/>
        </a:p>
      </dgm:t>
    </dgm:pt>
    <dgm:pt modelId="{EBEEB411-F585-4393-A78C-DB766A4FF77E}" type="pres">
      <dgm:prSet presAssocID="{38E62CD0-2179-4C1D-8EFD-DF7529A32CBD}" presName="diagram" presStyleCnt="0">
        <dgm:presLayoutVars>
          <dgm:dir/>
          <dgm:resizeHandles val="exact"/>
        </dgm:presLayoutVars>
      </dgm:prSet>
      <dgm:spPr/>
    </dgm:pt>
    <dgm:pt modelId="{13797BDB-0205-4B36-B814-25CDA79E134E}" type="pres">
      <dgm:prSet presAssocID="{713B61B5-3640-4614-84B4-7CFB408E64FD}" presName="node" presStyleLbl="node1" presStyleIdx="0" presStyleCnt="1">
        <dgm:presLayoutVars>
          <dgm:bulletEnabled val="1"/>
        </dgm:presLayoutVars>
      </dgm:prSet>
      <dgm:spPr/>
    </dgm:pt>
  </dgm:ptLst>
  <dgm:cxnLst>
    <dgm:cxn modelId="{72794C16-F737-4DF7-BAE0-69A8D82D1C75}" type="presOf" srcId="{38E62CD0-2179-4C1D-8EFD-DF7529A32CBD}" destId="{EBEEB411-F585-4393-A78C-DB766A4FF77E}" srcOrd="0" destOrd="0" presId="urn:microsoft.com/office/officeart/2005/8/layout/default"/>
    <dgm:cxn modelId="{5BCC384D-B20E-4679-851C-81771AC9FD78}" type="presOf" srcId="{713B61B5-3640-4614-84B4-7CFB408E64FD}" destId="{13797BDB-0205-4B36-B814-25CDA79E134E}" srcOrd="0" destOrd="0" presId="urn:microsoft.com/office/officeart/2005/8/layout/default"/>
    <dgm:cxn modelId="{9CDDABF5-153A-4912-99C9-6C87916CF345}" srcId="{38E62CD0-2179-4C1D-8EFD-DF7529A32CBD}" destId="{713B61B5-3640-4614-84B4-7CFB408E64FD}" srcOrd="0" destOrd="0" parTransId="{85182BFE-B3EB-4BA0-BC16-1E99AB992C6B}" sibTransId="{2BAF6310-167F-4E3E-AC69-194BEE05B297}"/>
    <dgm:cxn modelId="{80C36C4D-7EFA-4B31-9A49-EE77B6218C2D}" type="presParOf" srcId="{EBEEB411-F585-4393-A78C-DB766A4FF77E}" destId="{13797BDB-0205-4B36-B814-25CDA79E134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7ED2F3-E7C6-4619-BDED-5AF5E40444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18CB3426-2755-4874-AF61-40D663826691}">
      <dgm:prSet phldrT="[Text]"/>
      <dgm:spPr>
        <a:solidFill>
          <a:schemeClr val="accent2"/>
        </a:solidFill>
      </dgm:spPr>
      <dgm:t>
        <a:bodyPr/>
        <a:lstStyle/>
        <a:p>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 to </a:t>
          </a:r>
          <a:r>
            <a:rPr lang="cs-CZ" dirty="0" err="1"/>
            <a:t>be</a:t>
          </a:r>
          <a:r>
            <a:rPr lang="cs-CZ" dirty="0"/>
            <a:t> </a:t>
          </a:r>
          <a:r>
            <a:rPr lang="cs-CZ" dirty="0" err="1"/>
            <a:t>fully</a:t>
          </a:r>
          <a:r>
            <a:rPr lang="cs-CZ" dirty="0"/>
            <a:t> </a:t>
          </a:r>
          <a:r>
            <a:rPr lang="cs-CZ" dirty="0" err="1"/>
            <a:t>present</a:t>
          </a:r>
          <a:r>
            <a:rPr lang="cs-CZ" dirty="0"/>
            <a:t> … </a:t>
          </a:r>
          <a:r>
            <a:rPr lang="cs-CZ" dirty="0" err="1"/>
            <a:t>here</a:t>
          </a:r>
          <a:r>
            <a:rPr lang="cs-CZ" dirty="0"/>
            <a:t> and </a:t>
          </a:r>
          <a:r>
            <a:rPr lang="cs-CZ" dirty="0" err="1"/>
            <a:t>now</a:t>
          </a:r>
          <a:r>
            <a:rPr lang="cs-CZ" dirty="0"/>
            <a:t>?</a:t>
          </a:r>
        </a:p>
      </dgm:t>
    </dgm:pt>
    <dgm:pt modelId="{A357B2FA-D55D-4DAD-9B49-D67A17E5F002}" type="parTrans" cxnId="{FE1A6A74-714D-4247-9738-46C95ACF8307}">
      <dgm:prSet/>
      <dgm:spPr/>
      <dgm:t>
        <a:bodyPr/>
        <a:lstStyle/>
        <a:p>
          <a:endParaRPr lang="cs-CZ"/>
        </a:p>
      </dgm:t>
    </dgm:pt>
    <dgm:pt modelId="{F42F3ABB-7AF7-4502-9C79-2E1C0CF8D13A}" type="sibTrans" cxnId="{FE1A6A74-714D-4247-9738-46C95ACF8307}">
      <dgm:prSet/>
      <dgm:spPr/>
      <dgm:t>
        <a:bodyPr/>
        <a:lstStyle/>
        <a:p>
          <a:endParaRPr lang="cs-CZ"/>
        </a:p>
      </dgm:t>
    </dgm:pt>
    <dgm:pt modelId="{4AEF23C2-77DA-4297-8359-36FBC30F9799}" type="pres">
      <dgm:prSet presAssocID="{D17ED2F3-E7C6-4619-BDED-5AF5E4044442}" presName="diagram" presStyleCnt="0">
        <dgm:presLayoutVars>
          <dgm:dir/>
          <dgm:resizeHandles val="exact"/>
        </dgm:presLayoutVars>
      </dgm:prSet>
      <dgm:spPr/>
    </dgm:pt>
    <dgm:pt modelId="{15451D6B-47D1-4F0E-BC44-7A8FDC1B08E1}" type="pres">
      <dgm:prSet presAssocID="{18CB3426-2755-4874-AF61-40D663826691}" presName="node" presStyleLbl="node1" presStyleIdx="0" presStyleCnt="1" custScaleX="261179" custLinFactNeighborX="0">
        <dgm:presLayoutVars>
          <dgm:bulletEnabled val="1"/>
        </dgm:presLayoutVars>
      </dgm:prSet>
      <dgm:spPr/>
    </dgm:pt>
  </dgm:ptLst>
  <dgm:cxnLst>
    <dgm:cxn modelId="{16B5AE0F-1585-4A2D-9759-6A103609701F}" type="presOf" srcId="{D17ED2F3-E7C6-4619-BDED-5AF5E4044442}" destId="{4AEF23C2-77DA-4297-8359-36FBC30F9799}" srcOrd="0" destOrd="0" presId="urn:microsoft.com/office/officeart/2005/8/layout/default"/>
    <dgm:cxn modelId="{FE1A6A74-714D-4247-9738-46C95ACF8307}" srcId="{D17ED2F3-E7C6-4619-BDED-5AF5E4044442}" destId="{18CB3426-2755-4874-AF61-40D663826691}" srcOrd="0" destOrd="0" parTransId="{A357B2FA-D55D-4DAD-9B49-D67A17E5F002}" sibTransId="{F42F3ABB-7AF7-4502-9C79-2E1C0CF8D13A}"/>
    <dgm:cxn modelId="{BD8D55ED-C692-44F2-BFF6-8CC46FEE22CA}" type="presOf" srcId="{18CB3426-2755-4874-AF61-40D663826691}" destId="{15451D6B-47D1-4F0E-BC44-7A8FDC1B08E1}" srcOrd="0" destOrd="0" presId="urn:microsoft.com/office/officeart/2005/8/layout/default"/>
    <dgm:cxn modelId="{7B50844C-E8E0-465B-A858-061B1B6DF2EE}" type="presParOf" srcId="{4AEF23C2-77DA-4297-8359-36FBC30F9799}" destId="{15451D6B-47D1-4F0E-BC44-7A8FDC1B08E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D7BCCB-54AB-4DE1-BCA3-8C432A0022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70E87DFD-39D7-47A1-BC16-A41325898D49}">
      <dgm:prSet phldrT="[Text]"/>
      <dgm:spPr/>
      <dgm:t>
        <a:bodyPr/>
        <a:lstStyle/>
        <a:p>
          <a:r>
            <a:rPr lang="cs-CZ" dirty="0"/>
            <a:t>SO WHY IS A COW A GREAT BOSS?</a:t>
          </a:r>
        </a:p>
      </dgm:t>
    </dgm:pt>
    <dgm:pt modelId="{55FA9640-0629-4B6B-8B2F-BD9B36A5695C}" type="parTrans" cxnId="{E5E25C05-A375-4610-BB45-B50F5B86636D}">
      <dgm:prSet/>
      <dgm:spPr/>
      <dgm:t>
        <a:bodyPr/>
        <a:lstStyle/>
        <a:p>
          <a:endParaRPr lang="cs-CZ"/>
        </a:p>
      </dgm:t>
    </dgm:pt>
    <dgm:pt modelId="{98FB5639-931D-4B82-A7BF-EBA272D6D662}" type="sibTrans" cxnId="{E5E25C05-A375-4610-BB45-B50F5B86636D}">
      <dgm:prSet/>
      <dgm:spPr/>
      <dgm:t>
        <a:bodyPr/>
        <a:lstStyle/>
        <a:p>
          <a:endParaRPr lang="cs-CZ"/>
        </a:p>
      </dgm:t>
    </dgm:pt>
    <dgm:pt modelId="{6079B703-9A83-459E-A810-E30F2FC25096}" type="pres">
      <dgm:prSet presAssocID="{40D7BCCB-54AB-4DE1-BCA3-8C432A00221B}" presName="diagram" presStyleCnt="0">
        <dgm:presLayoutVars>
          <dgm:dir/>
          <dgm:resizeHandles val="exact"/>
        </dgm:presLayoutVars>
      </dgm:prSet>
      <dgm:spPr/>
    </dgm:pt>
    <dgm:pt modelId="{C76DC1A4-CAB8-4DFC-BC8D-499190863D28}" type="pres">
      <dgm:prSet presAssocID="{70E87DFD-39D7-47A1-BC16-A41325898D49}" presName="node" presStyleLbl="node1" presStyleIdx="0" presStyleCnt="1">
        <dgm:presLayoutVars>
          <dgm:bulletEnabled val="1"/>
        </dgm:presLayoutVars>
      </dgm:prSet>
      <dgm:spPr/>
    </dgm:pt>
  </dgm:ptLst>
  <dgm:cxnLst>
    <dgm:cxn modelId="{E5E25C05-A375-4610-BB45-B50F5B86636D}" srcId="{40D7BCCB-54AB-4DE1-BCA3-8C432A00221B}" destId="{70E87DFD-39D7-47A1-BC16-A41325898D49}" srcOrd="0" destOrd="0" parTransId="{55FA9640-0629-4B6B-8B2F-BD9B36A5695C}" sibTransId="{98FB5639-931D-4B82-A7BF-EBA272D6D662}"/>
    <dgm:cxn modelId="{30A92C35-0909-4792-87D5-5FCC9E269945}" type="presOf" srcId="{40D7BCCB-54AB-4DE1-BCA3-8C432A00221B}" destId="{6079B703-9A83-459E-A810-E30F2FC25096}" srcOrd="0" destOrd="0" presId="urn:microsoft.com/office/officeart/2005/8/layout/default"/>
    <dgm:cxn modelId="{D7F16CB5-5302-40DE-8C16-98C171C66177}" type="presOf" srcId="{70E87DFD-39D7-47A1-BC16-A41325898D49}" destId="{C76DC1A4-CAB8-4DFC-BC8D-499190863D28}" srcOrd="0" destOrd="0" presId="urn:microsoft.com/office/officeart/2005/8/layout/default"/>
    <dgm:cxn modelId="{9925C2F7-775E-45D1-B789-0D1326F33C0E}" type="presParOf" srcId="{6079B703-9A83-459E-A810-E30F2FC25096}" destId="{C76DC1A4-CAB8-4DFC-BC8D-499190863D2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2CA3A-D479-4D8A-879D-FA83A6F6FB7E}">
      <dsp:nvSpPr>
        <dsp:cNvPr id="0" name=""/>
        <dsp:cNvSpPr/>
      </dsp:nvSpPr>
      <dsp:spPr>
        <a:xfrm>
          <a:off x="1019908" y="927"/>
          <a:ext cx="4974890" cy="1106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cs-CZ" sz="5300" kern="1200" dirty="0">
              <a:latin typeface="Arial" panose="020B0604020202020204" pitchFamily="34" charset="0"/>
              <a:cs typeface="Arial" panose="020B0604020202020204" pitchFamily="34" charset="0"/>
            </a:rPr>
            <a:t>SELF = I + </a:t>
          </a:r>
          <a:r>
            <a:rPr lang="cs-CZ" sz="5300" kern="1200" dirty="0" err="1">
              <a:latin typeface="Arial" panose="020B0604020202020204" pitchFamily="34" charset="0"/>
              <a:cs typeface="Arial" panose="020B0604020202020204" pitchFamily="34" charset="0"/>
            </a:rPr>
            <a:t>Me</a:t>
          </a:r>
          <a:endParaRPr lang="cs-CZ" sz="5300" kern="1200" dirty="0">
            <a:latin typeface="Arial" panose="020B0604020202020204" pitchFamily="34" charset="0"/>
            <a:cs typeface="Arial" panose="020B0604020202020204" pitchFamily="34" charset="0"/>
          </a:endParaRPr>
        </a:p>
      </dsp:txBody>
      <dsp:txXfrm>
        <a:off x="1019908" y="927"/>
        <a:ext cx="4974890" cy="1106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1C9B8-B440-4D4B-B9A5-C54A60DA5620}">
      <dsp:nvSpPr>
        <dsp:cNvPr id="0" name=""/>
        <dsp:cNvSpPr/>
      </dsp:nvSpPr>
      <dsp:spPr>
        <a:xfrm>
          <a:off x="94923" y="1172"/>
          <a:ext cx="6753144" cy="40518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cs-CZ" sz="4800" kern="1200" dirty="0" err="1"/>
            <a:t>How</a:t>
          </a:r>
          <a:r>
            <a:rPr lang="cs-CZ" sz="4800" kern="1200" dirty="0"/>
            <a:t> </a:t>
          </a:r>
          <a:r>
            <a:rPr lang="cs-CZ" sz="4800" kern="1200" dirty="0" err="1"/>
            <a:t>would</a:t>
          </a:r>
          <a:r>
            <a:rPr lang="cs-CZ" sz="4800" kern="1200" dirty="0"/>
            <a:t> </a:t>
          </a:r>
          <a:r>
            <a:rPr lang="cs-CZ" sz="4800" kern="1200" dirty="0" err="1"/>
            <a:t>you</a:t>
          </a:r>
          <a:r>
            <a:rPr lang="cs-CZ" sz="4800" kern="1200" dirty="0"/>
            <a:t> </a:t>
          </a:r>
          <a:r>
            <a:rPr lang="cs-CZ" sz="4800" kern="1200" dirty="0" err="1"/>
            <a:t>characterize</a:t>
          </a:r>
          <a:r>
            <a:rPr lang="cs-CZ" sz="4800" kern="1200" dirty="0"/>
            <a:t> </a:t>
          </a:r>
          <a:r>
            <a:rPr lang="cs-CZ" sz="4800" kern="1200" dirty="0" err="1"/>
            <a:t>your</a:t>
          </a:r>
          <a:r>
            <a:rPr lang="cs-CZ" sz="4800" kern="1200" dirty="0"/>
            <a:t> </a:t>
          </a:r>
          <a:r>
            <a:rPr lang="cs-CZ" sz="4800" kern="1200" dirty="0" err="1"/>
            <a:t>own</a:t>
          </a:r>
          <a:r>
            <a:rPr lang="cs-CZ" sz="4800" kern="1200" dirty="0"/>
            <a:t> </a:t>
          </a:r>
          <a:r>
            <a:rPr lang="cs-CZ" sz="4800" kern="1200" dirty="0" err="1"/>
            <a:t>generalized</a:t>
          </a:r>
          <a:r>
            <a:rPr lang="cs-CZ" sz="4800" kern="1200" dirty="0"/>
            <a:t> </a:t>
          </a:r>
          <a:r>
            <a:rPr lang="cs-CZ" sz="4800" kern="1200" dirty="0" err="1"/>
            <a:t>other</a:t>
          </a:r>
          <a:r>
            <a:rPr lang="cs-CZ" sz="4800" kern="1200" dirty="0"/>
            <a:t>?</a:t>
          </a:r>
        </a:p>
        <a:p>
          <a:pPr marL="0" lvl="0" indent="0" algn="ctr" defTabSz="2133600">
            <a:lnSpc>
              <a:spcPct val="90000"/>
            </a:lnSpc>
            <a:spcBef>
              <a:spcPct val="0"/>
            </a:spcBef>
            <a:spcAft>
              <a:spcPct val="35000"/>
            </a:spcAft>
            <a:buNone/>
          </a:pPr>
          <a:r>
            <a:rPr lang="cs-CZ" sz="4800" kern="1200" dirty="0"/>
            <a:t>Are </a:t>
          </a:r>
          <a:r>
            <a:rPr lang="cs-CZ" sz="4800" kern="1200" dirty="0" err="1"/>
            <a:t>you</a:t>
          </a:r>
          <a:r>
            <a:rPr lang="cs-CZ" sz="4800" kern="1200" dirty="0"/>
            <a:t> </a:t>
          </a:r>
          <a:r>
            <a:rPr lang="cs-CZ" sz="4800" kern="1200" dirty="0" err="1"/>
            <a:t>aware</a:t>
          </a:r>
          <a:r>
            <a:rPr lang="cs-CZ" sz="4800" kern="1200" dirty="0"/>
            <a:t> </a:t>
          </a:r>
          <a:r>
            <a:rPr lang="cs-CZ" sz="4800" kern="1200" dirty="0" err="1"/>
            <a:t>of</a:t>
          </a:r>
          <a:r>
            <a:rPr lang="cs-CZ" sz="4800" kern="1200" dirty="0"/>
            <a:t> </a:t>
          </a:r>
          <a:r>
            <a:rPr lang="cs-CZ" sz="4800" kern="1200" dirty="0" err="1"/>
            <a:t>any</a:t>
          </a:r>
          <a:r>
            <a:rPr lang="cs-CZ" sz="4800" kern="1200" dirty="0"/>
            <a:t> </a:t>
          </a:r>
          <a:r>
            <a:rPr lang="cs-CZ" sz="4800" kern="1200" dirty="0" err="1"/>
            <a:t>particular</a:t>
          </a:r>
          <a:r>
            <a:rPr lang="cs-CZ" sz="4800" kern="1200" dirty="0"/>
            <a:t> influence?</a:t>
          </a:r>
        </a:p>
      </dsp:txBody>
      <dsp:txXfrm>
        <a:off x="94923" y="1172"/>
        <a:ext cx="6753144" cy="4051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96F7-BD69-4367-ACD4-996D0F50E484}">
      <dsp:nvSpPr>
        <dsp:cNvPr id="0" name=""/>
        <dsp:cNvSpPr/>
      </dsp:nvSpPr>
      <dsp:spPr>
        <a:xfrm>
          <a:off x="1576089" y="4925"/>
          <a:ext cx="5991820" cy="35950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dirty="0"/>
            <a:t>???</a:t>
          </a:r>
        </a:p>
      </dsp:txBody>
      <dsp:txXfrm>
        <a:off x="1576089" y="4925"/>
        <a:ext cx="5991820" cy="3595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2F984-1530-43A4-8539-B25BFB5FCA1A}">
      <dsp:nvSpPr>
        <dsp:cNvPr id="0" name=""/>
        <dsp:cNvSpPr/>
      </dsp:nvSpPr>
      <dsp:spPr>
        <a:xfrm>
          <a:off x="1585107" y="1658261"/>
          <a:ext cx="1235280" cy="10664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HOLISTIC EDUCATION</a:t>
          </a:r>
        </a:p>
      </dsp:txBody>
      <dsp:txXfrm>
        <a:off x="1766010" y="1814438"/>
        <a:ext cx="873474" cy="754087"/>
      </dsp:txXfrm>
    </dsp:sp>
    <dsp:sp modelId="{EC9BE154-8227-4FB0-B525-9786AE7C79E6}">
      <dsp:nvSpPr>
        <dsp:cNvPr id="0" name=""/>
        <dsp:cNvSpPr/>
      </dsp:nvSpPr>
      <dsp:spPr>
        <a:xfrm rot="16200000">
          <a:off x="2047679" y="1217603"/>
          <a:ext cx="310137"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a:off x="2094200" y="1342382"/>
        <a:ext cx="217096" cy="234772"/>
      </dsp:txXfrm>
    </dsp:sp>
    <dsp:sp modelId="{4BC9A8F4-4933-4F3F-ABFC-DC3C918BA68E}">
      <dsp:nvSpPr>
        <dsp:cNvPr id="0" name=""/>
        <dsp:cNvSpPr/>
      </dsp:nvSpPr>
      <dsp:spPr>
        <a:xfrm>
          <a:off x="1536221" y="2228"/>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PHYSICAL</a:t>
          </a:r>
        </a:p>
      </dsp:txBody>
      <dsp:txXfrm>
        <a:off x="1731442" y="170766"/>
        <a:ext cx="942610" cy="813773"/>
      </dsp:txXfrm>
    </dsp:sp>
    <dsp:sp modelId="{58674311-30A7-40ED-A8B7-5CF1D7D1762B}">
      <dsp:nvSpPr>
        <dsp:cNvPr id="0" name=""/>
        <dsp:cNvSpPr/>
      </dsp:nvSpPr>
      <dsp:spPr>
        <a:xfrm rot="19800000">
          <a:off x="2759265" y="1606970"/>
          <a:ext cx="234042"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a:off x="2763968" y="1702781"/>
        <a:ext cx="163829" cy="234772"/>
      </dsp:txXfrm>
    </dsp:sp>
    <dsp:sp modelId="{64F17B13-FDB3-454E-A3D6-6A6F3A442EDA}">
      <dsp:nvSpPr>
        <dsp:cNvPr id="0" name=""/>
        <dsp:cNvSpPr/>
      </dsp:nvSpPr>
      <dsp:spPr>
        <a:xfrm>
          <a:off x="2933839" y="809142"/>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EMOTIONAL</a:t>
          </a:r>
        </a:p>
      </dsp:txBody>
      <dsp:txXfrm>
        <a:off x="3129060" y="977680"/>
        <a:ext cx="942610" cy="813773"/>
      </dsp:txXfrm>
    </dsp:sp>
    <dsp:sp modelId="{2AE52BC4-C855-4CDC-B898-6C8816CB63F2}">
      <dsp:nvSpPr>
        <dsp:cNvPr id="0" name=""/>
        <dsp:cNvSpPr/>
      </dsp:nvSpPr>
      <dsp:spPr>
        <a:xfrm rot="1800000">
          <a:off x="2759265" y="2384705"/>
          <a:ext cx="234042"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a:off x="2763968" y="2445410"/>
        <a:ext cx="163829" cy="234772"/>
      </dsp:txXfrm>
    </dsp:sp>
    <dsp:sp modelId="{00FB4445-DFE0-47E0-984A-F65584530FF9}">
      <dsp:nvSpPr>
        <dsp:cNvPr id="0" name=""/>
        <dsp:cNvSpPr/>
      </dsp:nvSpPr>
      <dsp:spPr>
        <a:xfrm>
          <a:off x="2933839" y="2422972"/>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INTELLECTUAL</a:t>
          </a:r>
        </a:p>
      </dsp:txBody>
      <dsp:txXfrm>
        <a:off x="3129060" y="2591510"/>
        <a:ext cx="942610" cy="813773"/>
      </dsp:txXfrm>
    </dsp:sp>
    <dsp:sp modelId="{CB8B8D80-4394-413A-88A5-53E6943F3881}">
      <dsp:nvSpPr>
        <dsp:cNvPr id="0" name=""/>
        <dsp:cNvSpPr/>
      </dsp:nvSpPr>
      <dsp:spPr>
        <a:xfrm rot="5400000">
          <a:off x="2047679" y="2774073"/>
          <a:ext cx="310137"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a:off x="2094200" y="2805811"/>
        <a:ext cx="217096" cy="234772"/>
      </dsp:txXfrm>
    </dsp:sp>
    <dsp:sp modelId="{620ADA9B-6647-4ABE-B599-D27066AA41AB}">
      <dsp:nvSpPr>
        <dsp:cNvPr id="0" name=""/>
        <dsp:cNvSpPr/>
      </dsp:nvSpPr>
      <dsp:spPr>
        <a:xfrm>
          <a:off x="1536221" y="3229887"/>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SOCIAL</a:t>
          </a:r>
        </a:p>
      </dsp:txBody>
      <dsp:txXfrm>
        <a:off x="1731442" y="3398425"/>
        <a:ext cx="942610" cy="813773"/>
      </dsp:txXfrm>
    </dsp:sp>
    <dsp:sp modelId="{14D64267-D3F3-459F-8FD4-B396CDAEF092}">
      <dsp:nvSpPr>
        <dsp:cNvPr id="0" name=""/>
        <dsp:cNvSpPr/>
      </dsp:nvSpPr>
      <dsp:spPr>
        <a:xfrm rot="9000000">
          <a:off x="1412188" y="2384705"/>
          <a:ext cx="234042"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rot="10800000">
        <a:off x="1477698" y="2445410"/>
        <a:ext cx="163829" cy="234772"/>
      </dsp:txXfrm>
    </dsp:sp>
    <dsp:sp modelId="{300A3D3A-6E2D-4C55-B787-064BB0C37DBD}">
      <dsp:nvSpPr>
        <dsp:cNvPr id="0" name=""/>
        <dsp:cNvSpPr/>
      </dsp:nvSpPr>
      <dsp:spPr>
        <a:xfrm>
          <a:off x="138604" y="2422972"/>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AESTHETIC</a:t>
          </a:r>
        </a:p>
      </dsp:txBody>
      <dsp:txXfrm>
        <a:off x="333825" y="2591510"/>
        <a:ext cx="942610" cy="813773"/>
      </dsp:txXfrm>
    </dsp:sp>
    <dsp:sp modelId="{AA89B1E3-177C-45CD-A360-576DEDA8A767}">
      <dsp:nvSpPr>
        <dsp:cNvPr id="0" name=""/>
        <dsp:cNvSpPr/>
      </dsp:nvSpPr>
      <dsp:spPr>
        <a:xfrm rot="12600000">
          <a:off x="1412188" y="1606970"/>
          <a:ext cx="234042" cy="39128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cs-CZ" sz="1300" b="1" kern="1200">
            <a:latin typeface="Roboto Condensed" panose="02000000000000000000" pitchFamily="2" charset="0"/>
            <a:ea typeface="Roboto Condensed" panose="02000000000000000000" pitchFamily="2" charset="0"/>
            <a:cs typeface="Segoe UI Semibold" panose="020B0702040204020203" pitchFamily="34" charset="0"/>
          </a:endParaRPr>
        </a:p>
      </dsp:txBody>
      <dsp:txXfrm rot="10800000">
        <a:off x="1477698" y="1702781"/>
        <a:ext cx="163829" cy="234772"/>
      </dsp:txXfrm>
    </dsp:sp>
    <dsp:sp modelId="{DA6A1853-CECF-4E74-94BC-2D82E879DA3E}">
      <dsp:nvSpPr>
        <dsp:cNvPr id="0" name=""/>
        <dsp:cNvSpPr/>
      </dsp:nvSpPr>
      <dsp:spPr>
        <a:xfrm>
          <a:off x="138604" y="809142"/>
          <a:ext cx="1333052" cy="1150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latin typeface="Roboto Condensed" panose="02000000000000000000" pitchFamily="2" charset="0"/>
              <a:ea typeface="Roboto Condensed" panose="02000000000000000000" pitchFamily="2" charset="0"/>
              <a:cs typeface="Segoe UI Semibold" panose="020B0702040204020203" pitchFamily="34" charset="0"/>
            </a:rPr>
            <a:t>SPIRITUAL</a:t>
          </a:r>
        </a:p>
      </dsp:txBody>
      <dsp:txXfrm>
        <a:off x="333825" y="977680"/>
        <a:ext cx="942610" cy="813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96F7-BD69-4367-ACD4-996D0F50E484}">
      <dsp:nvSpPr>
        <dsp:cNvPr id="0" name=""/>
        <dsp:cNvSpPr/>
      </dsp:nvSpPr>
      <dsp:spPr>
        <a:xfrm>
          <a:off x="1576089" y="4925"/>
          <a:ext cx="5991820" cy="35950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err="1"/>
            <a:t>Safe</a:t>
          </a:r>
          <a:r>
            <a:rPr lang="cs-CZ" sz="4000" kern="1200" dirty="0"/>
            <a:t>, </a:t>
          </a:r>
          <a:r>
            <a:rPr lang="cs-CZ" sz="4000" kern="1200" dirty="0" err="1"/>
            <a:t>yet</a:t>
          </a:r>
          <a:r>
            <a:rPr lang="cs-CZ" sz="4000" kern="1200" dirty="0"/>
            <a:t> </a:t>
          </a:r>
          <a:r>
            <a:rPr lang="cs-CZ" sz="4000" kern="1200" dirty="0" err="1"/>
            <a:t>challenging</a:t>
          </a:r>
          <a:r>
            <a:rPr lang="cs-CZ" sz="4000" kern="1200" baseline="0" dirty="0"/>
            <a:t> </a:t>
          </a:r>
          <a:r>
            <a:rPr lang="cs-CZ" sz="4000" kern="1200" baseline="0" dirty="0" err="1"/>
            <a:t>environment</a:t>
          </a:r>
          <a:endParaRPr lang="cs-CZ" sz="4000" kern="1200" baseline="0" dirty="0"/>
        </a:p>
        <a:p>
          <a:pPr marL="0" lvl="0" indent="0" algn="ctr" defTabSz="1778000">
            <a:lnSpc>
              <a:spcPct val="90000"/>
            </a:lnSpc>
            <a:spcBef>
              <a:spcPct val="0"/>
            </a:spcBef>
            <a:spcAft>
              <a:spcPct val="35000"/>
            </a:spcAft>
            <a:buNone/>
          </a:pPr>
          <a:r>
            <a:rPr lang="cs-CZ" sz="4000" kern="1200" baseline="0" dirty="0" err="1"/>
            <a:t>Be</a:t>
          </a:r>
          <a:r>
            <a:rPr lang="cs-CZ" sz="4000" kern="1200" baseline="0" dirty="0"/>
            <a:t> </a:t>
          </a:r>
          <a:r>
            <a:rPr lang="cs-CZ" sz="4000" kern="1200" baseline="0" dirty="0" err="1"/>
            <a:t>fully</a:t>
          </a:r>
          <a:r>
            <a:rPr lang="cs-CZ" sz="4000" kern="1200" baseline="0" dirty="0"/>
            <a:t> </a:t>
          </a:r>
          <a:r>
            <a:rPr lang="cs-CZ" sz="4000" kern="1200" baseline="0" dirty="0" err="1"/>
            <a:t>present</a:t>
          </a:r>
          <a:endParaRPr lang="cs-CZ" sz="4000" kern="1200" baseline="0" dirty="0"/>
        </a:p>
        <a:p>
          <a:pPr marL="0" lvl="0" indent="0" algn="ctr" defTabSz="1778000">
            <a:lnSpc>
              <a:spcPct val="90000"/>
            </a:lnSpc>
            <a:spcBef>
              <a:spcPct val="0"/>
            </a:spcBef>
            <a:spcAft>
              <a:spcPct val="35000"/>
            </a:spcAft>
            <a:buNone/>
          </a:pPr>
          <a:r>
            <a:rPr lang="cs-CZ" sz="4000" kern="1200" baseline="0" dirty="0" err="1"/>
            <a:t>Participate</a:t>
          </a:r>
          <a:r>
            <a:rPr lang="cs-CZ" sz="4000" kern="1200" baseline="0" dirty="0"/>
            <a:t> on </a:t>
          </a:r>
          <a:r>
            <a:rPr lang="cs-CZ" sz="4000" kern="1200" baseline="0" dirty="0" err="1"/>
            <a:t>something</a:t>
          </a:r>
          <a:r>
            <a:rPr lang="cs-CZ" sz="4000" kern="1200" baseline="0" dirty="0"/>
            <a:t> </a:t>
          </a:r>
          <a:r>
            <a:rPr lang="cs-CZ" sz="4000" kern="1200" baseline="0" dirty="0" err="1"/>
            <a:t>meaningful</a:t>
          </a:r>
          <a:endParaRPr lang="cs-CZ" sz="4000" kern="1200" dirty="0"/>
        </a:p>
      </dsp:txBody>
      <dsp:txXfrm>
        <a:off x="1576089" y="4925"/>
        <a:ext cx="5991820" cy="3595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7BDB-0205-4B36-B814-25CDA79E134E}">
      <dsp:nvSpPr>
        <dsp:cNvPr id="0" name=""/>
        <dsp:cNvSpPr/>
      </dsp:nvSpPr>
      <dsp:spPr>
        <a:xfrm>
          <a:off x="763488" y="2480"/>
          <a:ext cx="7617023" cy="45702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dirty="0" err="1"/>
            <a:t>What</a:t>
          </a:r>
          <a:r>
            <a:rPr lang="cs-CZ" sz="6500" kern="1200" dirty="0"/>
            <a:t> </a:t>
          </a:r>
          <a:r>
            <a:rPr lang="cs-CZ" sz="6500" kern="1200" dirty="0" err="1"/>
            <a:t>conditions</a:t>
          </a:r>
          <a:r>
            <a:rPr lang="cs-CZ" sz="6500" kern="1200" dirty="0"/>
            <a:t> do </a:t>
          </a:r>
          <a:r>
            <a:rPr lang="cs-CZ" sz="6500" kern="1200" dirty="0" err="1"/>
            <a:t>you</a:t>
          </a:r>
          <a:r>
            <a:rPr lang="cs-CZ" sz="6500" kern="1200" dirty="0"/>
            <a:t> </a:t>
          </a:r>
          <a:r>
            <a:rPr lang="cs-CZ" sz="6500" kern="1200" dirty="0" err="1"/>
            <a:t>need</a:t>
          </a:r>
          <a:r>
            <a:rPr lang="cs-CZ" sz="6500" kern="1200" dirty="0"/>
            <a:t> to </a:t>
          </a:r>
          <a:r>
            <a:rPr lang="cs-CZ" sz="6500" kern="1200" dirty="0" err="1"/>
            <a:t>feel</a:t>
          </a:r>
          <a:r>
            <a:rPr lang="cs-CZ" sz="6500" kern="1200" dirty="0"/>
            <a:t> </a:t>
          </a:r>
          <a:r>
            <a:rPr lang="cs-CZ" sz="6500" kern="1200" dirty="0" err="1"/>
            <a:t>safe</a:t>
          </a:r>
          <a:r>
            <a:rPr lang="cs-CZ" sz="6500" kern="1200" dirty="0"/>
            <a:t>? At </a:t>
          </a:r>
          <a:r>
            <a:rPr lang="cs-CZ" sz="6500" kern="1200" dirty="0" err="1"/>
            <a:t>work</a:t>
          </a:r>
          <a:r>
            <a:rPr lang="cs-CZ" sz="6500" kern="1200" dirty="0"/>
            <a:t> / on a </a:t>
          </a:r>
          <a:r>
            <a:rPr lang="cs-CZ" sz="6500" kern="1200" dirty="0" err="1"/>
            <a:t>farm</a:t>
          </a:r>
          <a:r>
            <a:rPr lang="cs-CZ" sz="6500" kern="1200" dirty="0"/>
            <a:t> / </a:t>
          </a:r>
          <a:r>
            <a:rPr lang="cs-CZ" sz="6500" kern="1200" dirty="0" err="1"/>
            <a:t>at</a:t>
          </a:r>
          <a:r>
            <a:rPr lang="cs-CZ" sz="6500" kern="1200" dirty="0"/>
            <a:t> </a:t>
          </a:r>
          <a:r>
            <a:rPr lang="cs-CZ" sz="6500" kern="1200" dirty="0" err="1"/>
            <a:t>school</a:t>
          </a:r>
          <a:r>
            <a:rPr lang="cs-CZ" sz="6500" kern="1200" dirty="0"/>
            <a:t> / … </a:t>
          </a:r>
        </a:p>
      </dsp:txBody>
      <dsp:txXfrm>
        <a:off x="763488" y="2480"/>
        <a:ext cx="7617023" cy="4570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51D6B-47D1-4F0E-BC44-7A8FDC1B08E1}">
      <dsp:nvSpPr>
        <dsp:cNvPr id="0" name=""/>
        <dsp:cNvSpPr/>
      </dsp:nvSpPr>
      <dsp:spPr>
        <a:xfrm>
          <a:off x="692" y="202087"/>
          <a:ext cx="7946861" cy="18256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cs-CZ" sz="4900" kern="1200" dirty="0" err="1"/>
            <a:t>What</a:t>
          </a:r>
          <a:r>
            <a:rPr lang="cs-CZ" sz="4900" kern="1200" dirty="0"/>
            <a:t> </a:t>
          </a:r>
          <a:r>
            <a:rPr lang="cs-CZ" sz="4900" kern="1200" dirty="0" err="1"/>
            <a:t>does</a:t>
          </a:r>
          <a:r>
            <a:rPr lang="cs-CZ" sz="4900" kern="1200" dirty="0"/>
            <a:t> </a:t>
          </a:r>
          <a:r>
            <a:rPr lang="cs-CZ" sz="4900" kern="1200" dirty="0" err="1"/>
            <a:t>it</a:t>
          </a:r>
          <a:r>
            <a:rPr lang="cs-CZ" sz="4900" kern="1200" dirty="0"/>
            <a:t> </a:t>
          </a:r>
          <a:r>
            <a:rPr lang="cs-CZ" sz="4900" kern="1200" dirty="0" err="1"/>
            <a:t>mean</a:t>
          </a:r>
          <a:r>
            <a:rPr lang="cs-CZ" sz="4900" kern="1200" dirty="0"/>
            <a:t> to </a:t>
          </a:r>
          <a:r>
            <a:rPr lang="cs-CZ" sz="4900" kern="1200" dirty="0" err="1"/>
            <a:t>be</a:t>
          </a:r>
          <a:r>
            <a:rPr lang="cs-CZ" sz="4900" kern="1200" dirty="0"/>
            <a:t> </a:t>
          </a:r>
          <a:r>
            <a:rPr lang="cs-CZ" sz="4900" kern="1200" dirty="0" err="1"/>
            <a:t>fully</a:t>
          </a:r>
          <a:r>
            <a:rPr lang="cs-CZ" sz="4900" kern="1200" dirty="0"/>
            <a:t> </a:t>
          </a:r>
          <a:r>
            <a:rPr lang="cs-CZ" sz="4900" kern="1200" dirty="0" err="1"/>
            <a:t>present</a:t>
          </a:r>
          <a:r>
            <a:rPr lang="cs-CZ" sz="4900" kern="1200" dirty="0"/>
            <a:t> … </a:t>
          </a:r>
          <a:r>
            <a:rPr lang="cs-CZ" sz="4900" kern="1200" dirty="0" err="1"/>
            <a:t>here</a:t>
          </a:r>
          <a:r>
            <a:rPr lang="cs-CZ" sz="4900" kern="1200" dirty="0"/>
            <a:t> and </a:t>
          </a:r>
          <a:r>
            <a:rPr lang="cs-CZ" sz="4900" kern="1200" dirty="0" err="1"/>
            <a:t>now</a:t>
          </a:r>
          <a:r>
            <a:rPr lang="cs-CZ" sz="4900" kern="1200" dirty="0"/>
            <a:t>?</a:t>
          </a:r>
        </a:p>
      </dsp:txBody>
      <dsp:txXfrm>
        <a:off x="692" y="202087"/>
        <a:ext cx="7946861" cy="1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DC1A4-CAB8-4DFC-BC8D-499190863D28}">
      <dsp:nvSpPr>
        <dsp:cNvPr id="0" name=""/>
        <dsp:cNvSpPr/>
      </dsp:nvSpPr>
      <dsp:spPr>
        <a:xfrm>
          <a:off x="169552" y="1584"/>
          <a:ext cx="6747495" cy="40484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dirty="0"/>
            <a:t>SO WHY IS A COW A GREAT BOSS?</a:t>
          </a:r>
        </a:p>
      </dsp:txBody>
      <dsp:txXfrm>
        <a:off x="169552" y="1584"/>
        <a:ext cx="6747495" cy="40484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2T00:02:52.869"/>
    </inkml:context>
    <inkml:brush xml:id="br0">
      <inkml:brushProperty name="width" value="0.35" units="cm"/>
      <inkml:brushProperty name="height" value="0.35" units="cm"/>
      <inkml:brushProperty name="color" value="#004F8B"/>
      <inkml:brushProperty name="ignorePressure" value="1"/>
    </inkml:brush>
  </inkml:definitions>
  <inkml:trace contextRef="#ctx0" brushRef="#br0">9925 2503,'-21'7,"-82"27,-1-4,-80 11,-4 1,-20 3,116-28,0 4,2 5,-70 29,87-24,-8-1,2 4,1 3,2 3,2 3,2 4,2 2,2 4,-23 27,-41 55,35-38,4 3,5 5,-46 73,107-127,3 2,1 0,3 1,2 1,3 1,2 0,-2 32,-7 17,16-75,-20 82,5 0,5 1,2 39,12-27,4 0,6-1,6 0,12 36,-20-121,2 0,1 0,2-1,2 0,2 0,1-2,2 0,1-1,10 13,111 139,87 85,-39-39,-125-185,3-4,1-2,2-3,2-3,2-3,16 3,14 8,-21-12,2-3,1-5,1-3,57 5,-59-15,1-4,0-4,0-3,73-11,363-55,247 86,-696-17,-1-3,1-3,-1-4,0-2,12-7,130-43,-3-9,-4-10,63-38,-186 77,-3-3,-1-4,-2-3,50-44,-67 47,13-5,-3-3,-2-3,-3-3,-3-2,-2-4,-3-2,33-53,-47 49,-3-1,-3-2,-3-2,-4-1,-3-1,-4-1,-3-2,-3 0,-5 0,-1-20,-8-26,-5-1,-6 0,-5 1,-6 1,-35-124,34 171,8 19,-2 1,-2 1,-3 1,-3 0,-2 2,-3 0,-2 2,-2 1,-17-19,-60-46,-5 5,-109-84,192 172,-1 1,-1 2,-1 1,-1 1,0 2,-2 2,0 1,0 2,-33-7,62 18,-62-17,-1 2,0 4,-1 3,-43 0,-443-1,278 1,80 0,-1 8,1 9,-24 11,164-9</inkml:trace>
  <inkml:trace contextRef="#ctx0" brushRef="#br0" timeOffset="14371.64">18756 714,'-892'-1,"708"-13,0-8,1-8,-172-53,78 19,-911-189,492 137,-121 20,349 68,-134 22,-390 58,-780 150,1635-182,1 6,0 6,3 6,1 6,-10 10,-607 219,670-241,12-8,1 3,2 2,1 3,1 3,2 3,2 2,1 3,-3 7,-356 337,368-336,1 1,3 3,3 1,2 3,-23 46,20-35,-235 317,188-263,-33 46,-62 120,133-203,-3-1,-4-4,-4-1,-13 7,-130 188,160-206,-4-2,-2-2,-4-2,-12 7,19-26,-207 218,206-200,-23 29,-3-3,-82 74,-215 175,299-270,-4-3,-2-4,-2-3,-3-4,-63 29,-211 79,-7-16,-6-16,-345 71,597-164,2 5,3 5,1 5,3 5,2 5,-28 25,-307 201,348-215,3 3,3 4,4 4,3 4,-2 12,-10 5,39-47,3 2,3 2,2 3,4 1,2 2,3 2,4 1,2 2,4 1,-2 15,16-34,1 0,3 0,3 1,2 0,2 1,3-1,2 1,3-1,2 0,14 54,-9-65,2 0,2-1,2 0,2-2,1 0,3-1,1-1,2-2,1 0,2-2,31 28,10 6,3-4,2-3,4-3,1-4,4-3,1-4,3-4,1-4,2-4,2-3,10-3,68-5,0-8,1-7,1-8,29-9,35 3,905 11,-900 14,-2 11,63 24,-61-12,-145-26,-1 4,-1 5,-2 3,16 11,401 173,-341-154,3-6,36-1,-53-13,884 238,-800-210,3-12,2-9,2-12,30-8,1102 63,-624-5,-531-40,-1 11,-3 9,142 66,-299-109,155 44,2-10,4-10,0-9,3-11,179-2,801-16,-903-18,-1-14,-1-13,87-31,-77-15,243-103,-224 71,-118 43,-2-9,-5-9,95-60,-98 31,172-133,-343 228,-1-1,-1-1,-1-2,-1-1,-2-1,-1-2,-1 0,-2-1,-1-2,-2 0,-1-1,-1-1,-3 0,0-1,-3-1,-1 0,-2 0,-1-1,-1-11,-6-9,-2-1,-3 1,-2 0,-3 0,-3 1,-2 1,-10-24,-168-384,182 442,-71-162,8-3,-7-51,32 72,15 38,-6 1,-5 2,-5 2,-6 2,-8-2,-21-13,-5 4,-74-80,111 158,-2 3,-2 2,-2 3,-61-38,-107-86,204 151,-92-79,-4 4,-34-15,76 60,-37-22,3-4,4-6,-17-21,-195-220,293 292,2-1,1-2,2 0,1-1,1-1,3-1,1 0,1-1,2-1,2 0,2 0,-1-15,1-18,3 0,3 0,3 0,4 0,2 0,10-33,-12 78,1 0,2 1,0 0,2 0,1 1,0 1,2 0,1 0,1 1,1 1,1 0,1 2,0 0,6-3,333-327,-302 300,2 3,2 2,2 2,2 3,2 3,51-20,631-329,-633 338,2 5,88-20,38-13,-203 63,43-13,0-3,-2-4,-2-3,-1-4,-2-3,29-25,-98 64,106-82,4 4,26-8,-94 64,-6 4,0-1,-2-2,0-1,-2-3,-1-1,-1-1,-2-3,12-15,15-36,-4-3,-4-2,10-29,-53 91,-1-1,-1 0,-2-1,-1 1,-1-1,-1 0,-2 0,-1 0,-2 0,0 0,-3 0,0 1,-1-1,-2 1,-2 1,0-1,-2 2,-8-16,5 17,-2 0,0 1,-2 1,0 1,-2 0,0 2,-2 0,0 1,-1 2,-1 0,-1 2,0 1,-1 0,-1 3,-14-6,-17-10,-2 2,0 3,-2 2,0 3,-1 3,-1 3,0 2,0 4,-1 2,0 3,1 3,-1 3,1 3,-11 5,-70 22,2 6,-23 15,-68 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cs-CZ" dirty="0"/>
              <a:t>YOUTH</a:t>
            </a:r>
            <a:endParaRPr lang="en-GB"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type </a:t>
            </a:r>
            <a:r>
              <a:rPr lang="cs-CZ" dirty="0" err="1"/>
              <a:t>of</a:t>
            </a:r>
            <a:r>
              <a:rPr lang="cs-CZ" dirty="0"/>
              <a:t> a </a:t>
            </a:r>
            <a:r>
              <a:rPr lang="cs-CZ" dirty="0" err="1"/>
              <a:t>farm</a:t>
            </a:r>
            <a:r>
              <a:rPr lang="cs-CZ" dirty="0"/>
              <a:t> </a:t>
            </a:r>
            <a:r>
              <a:rPr lang="cs-CZ" dirty="0" err="1"/>
              <a:t>determines</a:t>
            </a:r>
            <a:r>
              <a:rPr lang="cs-CZ" dirty="0"/>
              <a:t> </a:t>
            </a:r>
            <a:r>
              <a:rPr lang="cs-CZ" dirty="0" err="1"/>
              <a:t>its</a:t>
            </a:r>
            <a:r>
              <a:rPr lang="cs-CZ" dirty="0"/>
              <a:t> </a:t>
            </a:r>
            <a:r>
              <a:rPr lang="cs-CZ" dirty="0" err="1"/>
              <a:t>goals</a:t>
            </a:r>
            <a:r>
              <a:rPr lang="cs-CZ" dirty="0"/>
              <a:t>. </a:t>
            </a:r>
            <a:r>
              <a:rPr lang="cs-CZ" dirty="0" err="1"/>
              <a:t>Social</a:t>
            </a:r>
            <a:r>
              <a:rPr lang="cs-CZ" dirty="0"/>
              <a:t> </a:t>
            </a:r>
            <a:r>
              <a:rPr lang="cs-CZ" dirty="0" err="1"/>
              <a:t>workers</a:t>
            </a:r>
            <a:r>
              <a:rPr lang="cs-CZ" dirty="0"/>
              <a:t> </a:t>
            </a:r>
            <a:r>
              <a:rPr lang="cs-CZ" dirty="0" err="1"/>
              <a:t>together</a:t>
            </a:r>
            <a:r>
              <a:rPr lang="cs-CZ" dirty="0"/>
              <a:t> </a:t>
            </a:r>
            <a:r>
              <a:rPr lang="cs-CZ" dirty="0" err="1"/>
              <a:t>with</a:t>
            </a:r>
            <a:r>
              <a:rPr lang="cs-CZ" dirty="0"/>
              <a:t> </a:t>
            </a:r>
            <a:r>
              <a:rPr lang="cs-CZ" dirty="0" err="1"/>
              <a:t>young</a:t>
            </a:r>
            <a:r>
              <a:rPr lang="cs-CZ" dirty="0"/>
              <a:t> </a:t>
            </a:r>
            <a:r>
              <a:rPr lang="cs-CZ" dirty="0" err="1"/>
              <a:t>people</a:t>
            </a:r>
            <a:r>
              <a:rPr lang="cs-CZ" dirty="0"/>
              <a:t> </a:t>
            </a:r>
            <a:r>
              <a:rPr lang="cs-CZ" dirty="0" err="1"/>
              <a:t>should</a:t>
            </a:r>
            <a:r>
              <a:rPr lang="cs-CZ" dirty="0"/>
              <a:t> </a:t>
            </a:r>
            <a:r>
              <a:rPr lang="cs-CZ" dirty="0" err="1"/>
              <a:t>consider</a:t>
            </a:r>
            <a:r>
              <a:rPr lang="cs-CZ" dirty="0"/>
              <a:t> </a:t>
            </a:r>
            <a:r>
              <a:rPr lang="cs-CZ" dirty="0" err="1"/>
              <a:t>which</a:t>
            </a:r>
            <a:r>
              <a:rPr lang="cs-CZ" dirty="0"/>
              <a:t> type </a:t>
            </a:r>
            <a:r>
              <a:rPr lang="cs-CZ" dirty="0" err="1"/>
              <a:t>of</a:t>
            </a:r>
            <a:r>
              <a:rPr lang="cs-CZ" dirty="0"/>
              <a:t> a </a:t>
            </a:r>
            <a:r>
              <a:rPr lang="cs-CZ" dirty="0" err="1"/>
              <a:t>farm</a:t>
            </a:r>
            <a:r>
              <a:rPr lang="cs-CZ" dirty="0"/>
              <a:t> </a:t>
            </a:r>
            <a:r>
              <a:rPr lang="cs-CZ" dirty="0" err="1"/>
              <a:t>will</a:t>
            </a:r>
            <a:r>
              <a:rPr lang="cs-CZ" dirty="0"/>
              <a:t> suit </a:t>
            </a:r>
            <a:r>
              <a:rPr lang="cs-CZ" dirty="0" err="1"/>
              <a:t>best</a:t>
            </a:r>
            <a:r>
              <a:rPr lang="cs-CZ" dirty="0"/>
              <a:t> </a:t>
            </a:r>
            <a:r>
              <a:rPr lang="cs-CZ" dirty="0" err="1"/>
              <a:t>the</a:t>
            </a:r>
            <a:r>
              <a:rPr lang="cs-CZ" dirty="0"/>
              <a:t> </a:t>
            </a:r>
            <a:r>
              <a:rPr lang="cs-CZ" dirty="0" err="1"/>
              <a:t>goal</a:t>
            </a:r>
            <a:r>
              <a:rPr lang="cs-CZ" dirty="0"/>
              <a:t> </a:t>
            </a:r>
            <a:r>
              <a:rPr lang="cs-CZ" dirty="0" err="1"/>
              <a:t>they</a:t>
            </a:r>
            <a:r>
              <a:rPr lang="cs-CZ" dirty="0"/>
              <a:t> </a:t>
            </a:r>
            <a:r>
              <a:rPr lang="cs-CZ" dirty="0" err="1"/>
              <a:t>pursue</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219228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is</a:t>
            </a:r>
            <a:r>
              <a:rPr lang="cs-CZ" dirty="0"/>
              <a:t> a </a:t>
            </a:r>
            <a:r>
              <a:rPr lang="cs-CZ" dirty="0" err="1"/>
              <a:t>time</a:t>
            </a:r>
            <a:r>
              <a:rPr lang="cs-CZ" dirty="0"/>
              <a:t> </a:t>
            </a:r>
            <a:r>
              <a:rPr lang="cs-CZ" dirty="0" err="1"/>
              <a:t>for</a:t>
            </a:r>
            <a:r>
              <a:rPr lang="cs-CZ" dirty="0"/>
              <a:t> </a:t>
            </a:r>
            <a:r>
              <a:rPr lang="cs-CZ" dirty="0" err="1"/>
              <a:t>the</a:t>
            </a:r>
            <a:r>
              <a:rPr lang="cs-CZ" dirty="0"/>
              <a:t> </a:t>
            </a:r>
            <a:r>
              <a:rPr lang="cs-CZ" dirty="0" err="1"/>
              <a:t>students</a:t>
            </a:r>
            <a:r>
              <a:rPr lang="cs-CZ" dirty="0"/>
              <a:t> to </a:t>
            </a:r>
            <a:r>
              <a:rPr lang="cs-CZ" dirty="0" err="1"/>
              <a:t>reflect</a:t>
            </a:r>
            <a:r>
              <a:rPr lang="cs-CZ" dirty="0"/>
              <a:t> on </a:t>
            </a:r>
            <a:r>
              <a:rPr lang="cs-CZ" dirty="0" err="1"/>
              <a:t>the</a:t>
            </a:r>
            <a:r>
              <a:rPr lang="cs-CZ" dirty="0"/>
              <a:t> </a:t>
            </a:r>
            <a:r>
              <a:rPr lang="cs-CZ" dirty="0" err="1"/>
              <a:t>previous</a:t>
            </a:r>
            <a:r>
              <a:rPr lang="cs-CZ" dirty="0"/>
              <a:t> </a:t>
            </a:r>
            <a:r>
              <a:rPr lang="cs-CZ" dirty="0" err="1"/>
              <a:t>slides</a:t>
            </a:r>
            <a:r>
              <a:rPr lang="cs-CZ" dirty="0"/>
              <a:t> … </a:t>
            </a:r>
            <a:r>
              <a:rPr lang="cs-CZ" dirty="0" err="1"/>
              <a:t>The</a:t>
            </a:r>
            <a:r>
              <a:rPr lang="cs-CZ" dirty="0"/>
              <a:t> </a:t>
            </a:r>
            <a:r>
              <a:rPr lang="cs-CZ" dirty="0" err="1"/>
              <a:t>teacher</a:t>
            </a:r>
            <a:r>
              <a:rPr lang="cs-CZ" dirty="0"/>
              <a:t>/</a:t>
            </a:r>
            <a:r>
              <a:rPr lang="cs-CZ" dirty="0" err="1"/>
              <a:t>lecturer</a:t>
            </a:r>
            <a:r>
              <a:rPr lang="cs-CZ" dirty="0"/>
              <a:t> </a:t>
            </a:r>
            <a:r>
              <a:rPr lang="cs-CZ" dirty="0" err="1"/>
              <a:t>is</a:t>
            </a:r>
            <a:r>
              <a:rPr lang="cs-CZ" dirty="0"/>
              <a:t> </a:t>
            </a:r>
            <a:r>
              <a:rPr lang="cs-CZ" dirty="0" err="1"/>
              <a:t>encouraged</a:t>
            </a:r>
            <a:r>
              <a:rPr lang="cs-CZ" dirty="0"/>
              <a:t> to flip </a:t>
            </a:r>
            <a:r>
              <a:rPr lang="cs-CZ" dirty="0" err="1"/>
              <a:t>through</a:t>
            </a:r>
            <a:r>
              <a:rPr lang="cs-CZ" dirty="0"/>
              <a:t> last </a:t>
            </a:r>
            <a:r>
              <a:rPr lang="cs-CZ" dirty="0" err="1"/>
              <a:t>four</a:t>
            </a:r>
            <a:r>
              <a:rPr lang="cs-CZ" dirty="0"/>
              <a:t> </a:t>
            </a:r>
            <a:r>
              <a:rPr lang="cs-CZ" dirty="0" err="1"/>
              <a:t>slides</a:t>
            </a:r>
            <a:r>
              <a:rPr lang="cs-CZ" dirty="0"/>
              <a:t> and </a:t>
            </a:r>
            <a:r>
              <a:rPr lang="cs-CZ" dirty="0" err="1"/>
              <a:t>remind</a:t>
            </a:r>
            <a:r>
              <a:rPr lang="cs-CZ" dirty="0"/>
              <a:t> </a:t>
            </a:r>
            <a:r>
              <a:rPr lang="cs-CZ" dirty="0" err="1"/>
              <a:t>the</a:t>
            </a:r>
            <a:r>
              <a:rPr lang="cs-CZ" dirty="0"/>
              <a:t> </a:t>
            </a:r>
            <a:r>
              <a:rPr lang="cs-CZ" dirty="0" err="1"/>
              <a:t>students</a:t>
            </a:r>
            <a:r>
              <a:rPr lang="cs-CZ" dirty="0"/>
              <a:t> </a:t>
            </a:r>
            <a:r>
              <a:rPr lang="cs-CZ" dirty="0" err="1"/>
              <a:t>of</a:t>
            </a:r>
            <a:r>
              <a:rPr lang="cs-CZ" dirty="0"/>
              <a:t> </a:t>
            </a:r>
            <a:r>
              <a:rPr lang="cs-CZ" dirty="0" err="1"/>
              <a:t>the</a:t>
            </a:r>
            <a:r>
              <a:rPr lang="cs-CZ" dirty="0"/>
              <a:t> </a:t>
            </a:r>
            <a:r>
              <a:rPr lang="cs-CZ" dirty="0" err="1"/>
              <a:t>essential</a:t>
            </a:r>
            <a:r>
              <a:rPr lang="cs-CZ" dirty="0"/>
              <a:t> </a:t>
            </a:r>
            <a:r>
              <a:rPr lang="cs-CZ" dirty="0" err="1"/>
              <a:t>conditions</a:t>
            </a:r>
            <a:r>
              <a:rPr lang="cs-CZ" dirty="0"/>
              <a:t>, </a:t>
            </a:r>
            <a:r>
              <a:rPr lang="cs-CZ" dirty="0" err="1"/>
              <a:t>goals</a:t>
            </a:r>
            <a:r>
              <a:rPr lang="cs-CZ" dirty="0"/>
              <a:t> and </a:t>
            </a:r>
            <a:r>
              <a:rPr lang="cs-CZ" dirty="0" err="1"/>
              <a:t>benefits</a:t>
            </a:r>
            <a:r>
              <a:rPr lang="cs-CZ" dirty="0"/>
              <a:t> &amp; </a:t>
            </a:r>
            <a:r>
              <a:rPr lang="cs-CZ" dirty="0" err="1"/>
              <a:t>then</a:t>
            </a:r>
            <a:r>
              <a:rPr lang="cs-CZ" dirty="0"/>
              <a:t> </a:t>
            </a:r>
            <a:r>
              <a:rPr lang="cs-CZ" dirty="0" err="1"/>
              <a:t>encourage</a:t>
            </a:r>
            <a:r>
              <a:rPr lang="cs-CZ" dirty="0"/>
              <a:t> </a:t>
            </a:r>
            <a:r>
              <a:rPr lang="cs-CZ" dirty="0" err="1"/>
              <a:t>them</a:t>
            </a:r>
            <a:r>
              <a:rPr lang="cs-CZ" dirty="0"/>
              <a:t> to </a:t>
            </a:r>
            <a:r>
              <a:rPr lang="cs-CZ" dirty="0" err="1"/>
              <a:t>put</a:t>
            </a:r>
            <a:r>
              <a:rPr lang="cs-CZ" dirty="0"/>
              <a:t> in </a:t>
            </a:r>
            <a:r>
              <a:rPr lang="cs-CZ" dirty="0" err="1"/>
              <a:t>their</a:t>
            </a:r>
            <a:r>
              <a:rPr lang="cs-CZ" dirty="0"/>
              <a:t> </a:t>
            </a:r>
            <a:r>
              <a:rPr lang="cs-CZ" dirty="0" err="1"/>
              <a:t>own</a:t>
            </a:r>
            <a:r>
              <a:rPr lang="cs-CZ" dirty="0"/>
              <a:t> </a:t>
            </a:r>
            <a:r>
              <a:rPr lang="cs-CZ" dirty="0" err="1"/>
              <a:t>words</a:t>
            </a:r>
            <a:r>
              <a:rPr lang="cs-CZ" dirty="0"/>
              <a:t> </a:t>
            </a:r>
            <a:r>
              <a:rPr lang="cs-CZ" dirty="0" err="1"/>
              <a:t>what</a:t>
            </a:r>
            <a:r>
              <a:rPr lang="cs-CZ" dirty="0"/>
              <a:t> </a:t>
            </a:r>
            <a:r>
              <a:rPr lang="cs-CZ" dirty="0" err="1"/>
              <a:t>needs</a:t>
            </a:r>
            <a:r>
              <a:rPr lang="cs-CZ" dirty="0"/>
              <a:t> to </a:t>
            </a:r>
            <a:r>
              <a:rPr lang="cs-CZ" dirty="0" err="1"/>
              <a:t>be</a:t>
            </a:r>
            <a:r>
              <a:rPr lang="cs-CZ" dirty="0"/>
              <a:t> done, </a:t>
            </a:r>
            <a:r>
              <a:rPr lang="cs-CZ" dirty="0" err="1"/>
              <a:t>what</a:t>
            </a:r>
            <a:r>
              <a:rPr lang="cs-CZ" dirty="0"/>
              <a:t> </a:t>
            </a:r>
            <a:r>
              <a:rPr lang="cs-CZ" dirty="0" err="1"/>
              <a:t>criteria</a:t>
            </a:r>
            <a:r>
              <a:rPr lang="cs-CZ" dirty="0"/>
              <a:t>/</a:t>
            </a:r>
            <a:r>
              <a:rPr lang="cs-CZ" dirty="0" err="1"/>
              <a:t>conditions</a:t>
            </a:r>
            <a:r>
              <a:rPr lang="cs-CZ" dirty="0"/>
              <a:t> </a:t>
            </a:r>
            <a:r>
              <a:rPr lang="cs-CZ" dirty="0" err="1"/>
              <a:t>have</a:t>
            </a:r>
            <a:r>
              <a:rPr lang="cs-CZ" dirty="0"/>
              <a:t> to </a:t>
            </a:r>
            <a:r>
              <a:rPr lang="cs-CZ" dirty="0" err="1"/>
              <a:t>be</a:t>
            </a:r>
            <a:r>
              <a:rPr lang="cs-CZ" dirty="0"/>
              <a:t> met </a:t>
            </a:r>
            <a:r>
              <a:rPr lang="cs-CZ" dirty="0" err="1"/>
              <a:t>if</a:t>
            </a:r>
            <a:r>
              <a:rPr lang="cs-CZ" dirty="0"/>
              <a:t> </a:t>
            </a:r>
            <a:r>
              <a:rPr lang="cs-CZ" dirty="0" err="1"/>
              <a:t>we</a:t>
            </a:r>
            <a:r>
              <a:rPr lang="cs-CZ" dirty="0"/>
              <a:t> </a:t>
            </a:r>
            <a:r>
              <a:rPr lang="cs-CZ" dirty="0" err="1"/>
              <a:t>want</a:t>
            </a:r>
            <a:r>
              <a:rPr lang="cs-CZ" dirty="0"/>
              <a:t> to </a:t>
            </a:r>
            <a:r>
              <a:rPr lang="cs-CZ" dirty="0" err="1"/>
              <a:t>work</a:t>
            </a:r>
            <a:r>
              <a:rPr lang="cs-CZ" dirty="0"/>
              <a:t> </a:t>
            </a:r>
            <a:r>
              <a:rPr lang="cs-CZ" dirty="0" err="1"/>
              <a:t>with</a:t>
            </a:r>
            <a:r>
              <a:rPr lang="cs-CZ" dirty="0"/>
              <a:t> </a:t>
            </a:r>
            <a:r>
              <a:rPr lang="cs-CZ" dirty="0" err="1"/>
              <a:t>youth</a:t>
            </a:r>
            <a:r>
              <a:rPr lang="cs-CZ" dirty="0"/>
              <a:t> </a:t>
            </a:r>
            <a:r>
              <a:rPr lang="cs-CZ" dirty="0" err="1"/>
              <a:t>successfully</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12</a:t>
            </a:fld>
            <a:endParaRPr lang="en-GB"/>
          </a:p>
        </p:txBody>
      </p:sp>
    </p:spTree>
    <p:extLst>
      <p:ext uri="{BB962C8B-B14F-4D97-AF65-F5344CB8AC3E}">
        <p14:creationId xmlns:p14="http://schemas.microsoft.com/office/powerpoint/2010/main" val="384967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is</a:t>
            </a:r>
            <a:r>
              <a:rPr lang="cs-CZ" dirty="0"/>
              <a:t> </a:t>
            </a:r>
            <a:r>
              <a:rPr lang="cs-CZ" dirty="0" err="1"/>
              <a:t>an</a:t>
            </a:r>
            <a:r>
              <a:rPr lang="cs-CZ" dirty="0"/>
              <a:t> </a:t>
            </a:r>
            <a:r>
              <a:rPr lang="cs-CZ" dirty="0" err="1"/>
              <a:t>optional</a:t>
            </a:r>
            <a:r>
              <a:rPr lang="cs-CZ" dirty="0"/>
              <a:t> </a:t>
            </a:r>
            <a:r>
              <a:rPr lang="cs-CZ" dirty="0" err="1"/>
              <a:t>slide</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skipped</a:t>
            </a:r>
            <a:r>
              <a:rPr lang="cs-CZ" dirty="0"/>
              <a:t>. </a:t>
            </a:r>
            <a:r>
              <a:rPr lang="cs-CZ" dirty="0" err="1"/>
              <a:t>The</a:t>
            </a:r>
            <a:r>
              <a:rPr lang="cs-CZ" dirty="0"/>
              <a:t> </a:t>
            </a:r>
            <a:r>
              <a:rPr lang="cs-CZ" dirty="0" err="1"/>
              <a:t>aim</a:t>
            </a:r>
            <a:r>
              <a:rPr lang="cs-CZ" dirty="0"/>
              <a:t> </a:t>
            </a:r>
            <a:r>
              <a:rPr lang="cs-CZ" dirty="0" err="1"/>
              <a:t>of</a:t>
            </a:r>
            <a:r>
              <a:rPr lang="cs-CZ" dirty="0"/>
              <a:t> </a:t>
            </a:r>
            <a:r>
              <a:rPr lang="cs-CZ" dirty="0" err="1"/>
              <a:t>the</a:t>
            </a:r>
            <a:r>
              <a:rPr lang="cs-CZ" dirty="0"/>
              <a:t> </a:t>
            </a:r>
            <a:r>
              <a:rPr lang="cs-CZ" dirty="0" err="1"/>
              <a:t>slide</a:t>
            </a:r>
            <a:r>
              <a:rPr lang="cs-CZ" dirty="0"/>
              <a:t> </a:t>
            </a:r>
            <a:r>
              <a:rPr lang="cs-CZ" dirty="0" err="1"/>
              <a:t>is</a:t>
            </a:r>
            <a:r>
              <a:rPr lang="cs-CZ" dirty="0"/>
              <a:t> to point </a:t>
            </a:r>
            <a:r>
              <a:rPr lang="cs-CZ" dirty="0" err="1"/>
              <a:t>at</a:t>
            </a:r>
            <a:r>
              <a:rPr lang="cs-CZ" dirty="0"/>
              <a:t> </a:t>
            </a:r>
            <a:r>
              <a:rPr lang="cs-CZ" dirty="0" err="1"/>
              <a:t>an</a:t>
            </a:r>
            <a:r>
              <a:rPr lang="cs-CZ" dirty="0"/>
              <a:t> </a:t>
            </a:r>
            <a:r>
              <a:rPr lang="cs-CZ" dirty="0" err="1"/>
              <a:t>individual</a:t>
            </a:r>
            <a:r>
              <a:rPr lang="cs-CZ" dirty="0"/>
              <a:t> </a:t>
            </a:r>
            <a:r>
              <a:rPr lang="cs-CZ" dirty="0" err="1"/>
              <a:t>from</a:t>
            </a:r>
            <a:r>
              <a:rPr lang="cs-CZ" dirty="0"/>
              <a:t> </a:t>
            </a:r>
            <a:r>
              <a:rPr lang="cs-CZ" dirty="0" err="1"/>
              <a:t>the</a:t>
            </a:r>
            <a:r>
              <a:rPr lang="cs-CZ" dirty="0"/>
              <a:t> point </a:t>
            </a:r>
            <a:r>
              <a:rPr lang="cs-CZ" dirty="0" err="1"/>
              <a:t>of</a:t>
            </a:r>
            <a:r>
              <a:rPr lang="cs-CZ" dirty="0"/>
              <a:t> </a:t>
            </a:r>
            <a:r>
              <a:rPr lang="cs-CZ" dirty="0" err="1"/>
              <a:t>view</a:t>
            </a:r>
            <a:r>
              <a:rPr lang="cs-CZ" dirty="0"/>
              <a:t> </a:t>
            </a:r>
            <a:r>
              <a:rPr lang="cs-CZ" dirty="0" err="1"/>
              <a:t>of</a:t>
            </a:r>
            <a:r>
              <a:rPr lang="cs-CZ" dirty="0"/>
              <a:t> </a:t>
            </a:r>
            <a:r>
              <a:rPr lang="cs-CZ" dirty="0" err="1"/>
              <a:t>Holistic</a:t>
            </a:r>
            <a:r>
              <a:rPr lang="cs-CZ" dirty="0"/>
              <a:t> </a:t>
            </a:r>
            <a:r>
              <a:rPr lang="cs-CZ" dirty="0" err="1"/>
              <a:t>education</a:t>
            </a:r>
            <a:r>
              <a:rPr lang="cs-CZ" dirty="0"/>
              <a:t>. </a:t>
            </a:r>
            <a:r>
              <a:rPr lang="cs-CZ" dirty="0" err="1"/>
              <a:t>The</a:t>
            </a:r>
            <a:r>
              <a:rPr lang="cs-CZ" dirty="0"/>
              <a:t> </a:t>
            </a:r>
            <a:r>
              <a:rPr lang="cs-CZ" dirty="0" err="1"/>
              <a:t>environment</a:t>
            </a:r>
            <a:r>
              <a:rPr lang="cs-CZ" dirty="0"/>
              <a:t> </a:t>
            </a:r>
            <a:r>
              <a:rPr lang="cs-CZ" dirty="0" err="1"/>
              <a:t>of</a:t>
            </a:r>
            <a:r>
              <a:rPr lang="cs-CZ" dirty="0"/>
              <a:t> </a:t>
            </a:r>
            <a:r>
              <a:rPr lang="cs-CZ" dirty="0" err="1"/>
              <a:t>social</a:t>
            </a:r>
            <a:r>
              <a:rPr lang="cs-CZ" dirty="0"/>
              <a:t> </a:t>
            </a:r>
            <a:r>
              <a:rPr lang="cs-CZ" dirty="0" err="1"/>
              <a:t>farms</a:t>
            </a:r>
            <a:r>
              <a:rPr lang="cs-CZ" dirty="0"/>
              <a:t> </a:t>
            </a:r>
            <a:r>
              <a:rPr lang="cs-CZ" dirty="0" err="1"/>
              <a:t>may</a:t>
            </a:r>
            <a:r>
              <a:rPr lang="cs-CZ" dirty="0"/>
              <a:t> </a:t>
            </a:r>
            <a:r>
              <a:rPr lang="cs-CZ" dirty="0" err="1"/>
              <a:t>well</a:t>
            </a:r>
            <a:r>
              <a:rPr lang="cs-CZ" dirty="0"/>
              <a:t> </a:t>
            </a:r>
            <a:r>
              <a:rPr lang="cs-CZ" dirty="0" err="1"/>
              <a:t>foster</a:t>
            </a:r>
            <a:r>
              <a:rPr lang="cs-CZ" dirty="0"/>
              <a:t> </a:t>
            </a:r>
            <a:r>
              <a:rPr lang="cs-CZ" dirty="0" err="1"/>
              <a:t>all</a:t>
            </a:r>
            <a:r>
              <a:rPr lang="cs-CZ" dirty="0"/>
              <a:t> </a:t>
            </a:r>
            <a:r>
              <a:rPr lang="cs-CZ" dirty="0" err="1"/>
              <a:t>six</a:t>
            </a:r>
            <a:r>
              <a:rPr lang="cs-CZ" dirty="0"/>
              <a:t> </a:t>
            </a:r>
            <a:r>
              <a:rPr lang="cs-CZ" dirty="0" err="1"/>
              <a:t>aspects</a:t>
            </a:r>
            <a:r>
              <a:rPr lang="cs-CZ" dirty="0"/>
              <a:t> </a:t>
            </a:r>
            <a:r>
              <a:rPr lang="cs-CZ" dirty="0" err="1"/>
              <a:t>of</a:t>
            </a:r>
            <a:r>
              <a:rPr lang="cs-CZ" dirty="0"/>
              <a:t> </a:t>
            </a:r>
            <a:r>
              <a:rPr lang="cs-CZ" dirty="0" err="1"/>
              <a:t>every</a:t>
            </a:r>
            <a:r>
              <a:rPr lang="cs-CZ" dirty="0"/>
              <a:t> </a:t>
            </a:r>
            <a:r>
              <a:rPr lang="cs-CZ" dirty="0" err="1"/>
              <a:t>individual</a:t>
            </a:r>
            <a:r>
              <a:rPr lang="cs-CZ" dirty="0"/>
              <a:t> (</a:t>
            </a:r>
            <a:r>
              <a:rPr lang="cs-CZ" dirty="0" err="1"/>
              <a:t>physical</a:t>
            </a:r>
            <a:r>
              <a:rPr lang="cs-CZ" dirty="0"/>
              <a:t>, </a:t>
            </a:r>
            <a:r>
              <a:rPr lang="cs-CZ" dirty="0" err="1"/>
              <a:t>emotional</a:t>
            </a:r>
            <a:r>
              <a:rPr lang="cs-CZ" dirty="0"/>
              <a:t>, </a:t>
            </a:r>
            <a:r>
              <a:rPr lang="cs-CZ" dirty="0" err="1"/>
              <a:t>intellectual</a:t>
            </a:r>
            <a:r>
              <a:rPr lang="cs-CZ" dirty="0"/>
              <a:t>, </a:t>
            </a:r>
            <a:r>
              <a:rPr lang="cs-CZ" dirty="0" err="1"/>
              <a:t>social</a:t>
            </a:r>
            <a:r>
              <a:rPr lang="cs-CZ" dirty="0"/>
              <a:t>, </a:t>
            </a:r>
            <a:r>
              <a:rPr lang="cs-CZ" dirty="0" err="1"/>
              <a:t>aesthetic</a:t>
            </a:r>
            <a:r>
              <a:rPr lang="cs-CZ" dirty="0"/>
              <a:t>, </a:t>
            </a:r>
            <a:r>
              <a:rPr lang="cs-CZ" dirty="0" err="1"/>
              <a:t>spiritual</a:t>
            </a:r>
            <a:r>
              <a:rPr lang="cs-CZ" dirty="0"/>
              <a:t>). </a:t>
            </a:r>
            <a:r>
              <a:rPr lang="cs-CZ" dirty="0" err="1"/>
              <a:t>Also</a:t>
            </a:r>
            <a:r>
              <a:rPr lang="cs-CZ" dirty="0"/>
              <a:t>, </a:t>
            </a:r>
            <a:r>
              <a:rPr lang="cs-CZ" dirty="0" err="1"/>
              <a:t>all</a:t>
            </a:r>
            <a:r>
              <a:rPr lang="cs-CZ" dirty="0"/>
              <a:t> </a:t>
            </a:r>
            <a:r>
              <a:rPr lang="cs-CZ" dirty="0" err="1"/>
              <a:t>the</a:t>
            </a:r>
            <a:r>
              <a:rPr lang="cs-CZ" dirty="0"/>
              <a:t> </a:t>
            </a:r>
            <a:r>
              <a:rPr lang="cs-CZ" dirty="0" err="1"/>
              <a:t>six</a:t>
            </a:r>
            <a:r>
              <a:rPr lang="cs-CZ" dirty="0"/>
              <a:t> </a:t>
            </a:r>
            <a:r>
              <a:rPr lang="cs-CZ" dirty="0" err="1"/>
              <a:t>aspects</a:t>
            </a:r>
            <a:r>
              <a:rPr lang="cs-CZ" dirty="0"/>
              <a:t> </a:t>
            </a:r>
            <a:r>
              <a:rPr lang="cs-CZ" dirty="0" err="1"/>
              <a:t>can</a:t>
            </a:r>
            <a:r>
              <a:rPr lang="cs-CZ" dirty="0"/>
              <a:t> </a:t>
            </a:r>
            <a:r>
              <a:rPr lang="cs-CZ" dirty="0" err="1"/>
              <a:t>be</a:t>
            </a:r>
            <a:r>
              <a:rPr lang="cs-CZ" dirty="0"/>
              <a:t> </a:t>
            </a:r>
            <a:r>
              <a:rPr lang="cs-CZ" dirty="0" err="1"/>
              <a:t>further</a:t>
            </a:r>
            <a:r>
              <a:rPr lang="cs-CZ" dirty="0"/>
              <a:t> </a:t>
            </a:r>
            <a:r>
              <a:rPr lang="cs-CZ" dirty="0" err="1"/>
              <a:t>worked</a:t>
            </a:r>
            <a:r>
              <a:rPr lang="cs-CZ" dirty="0"/>
              <a:t> </a:t>
            </a:r>
            <a:r>
              <a:rPr lang="cs-CZ" dirty="0" err="1"/>
              <a:t>with</a:t>
            </a:r>
            <a:r>
              <a:rPr lang="cs-CZ" dirty="0"/>
              <a:t> on </a:t>
            </a:r>
            <a:r>
              <a:rPr lang="cs-CZ" dirty="0" err="1"/>
              <a:t>five</a:t>
            </a:r>
            <a:r>
              <a:rPr lang="cs-CZ" dirty="0"/>
              <a:t> </a:t>
            </a:r>
            <a:r>
              <a:rPr lang="cs-CZ" dirty="0" err="1"/>
              <a:t>levels</a:t>
            </a:r>
            <a:r>
              <a:rPr lang="cs-CZ" dirty="0"/>
              <a:t> – </a:t>
            </a:r>
            <a:r>
              <a:rPr lang="cs-CZ" dirty="0" err="1"/>
              <a:t>personal</a:t>
            </a:r>
            <a:r>
              <a:rPr lang="cs-CZ" dirty="0"/>
              <a:t>, </a:t>
            </a:r>
            <a:r>
              <a:rPr lang="cs-CZ" dirty="0" err="1"/>
              <a:t>community</a:t>
            </a:r>
            <a:r>
              <a:rPr lang="cs-CZ" dirty="0"/>
              <a:t>, society, planet &amp; </a:t>
            </a:r>
            <a:r>
              <a:rPr lang="cs-CZ" dirty="0" err="1"/>
              <a:t>cosmos</a:t>
            </a:r>
            <a:r>
              <a:rPr lang="cs-CZ" dirty="0"/>
              <a:t>. </a:t>
            </a:r>
            <a:r>
              <a:rPr lang="cs-CZ" dirty="0" err="1"/>
              <a:t>The</a:t>
            </a:r>
            <a:r>
              <a:rPr lang="cs-CZ" dirty="0"/>
              <a:t> </a:t>
            </a:r>
            <a:r>
              <a:rPr lang="cs-CZ" dirty="0" err="1"/>
              <a:t>unselfish</a:t>
            </a:r>
            <a:r>
              <a:rPr lang="cs-CZ" dirty="0"/>
              <a:t> </a:t>
            </a:r>
            <a:r>
              <a:rPr lang="cs-CZ" dirty="0" err="1"/>
              <a:t>awareness</a:t>
            </a:r>
            <a:r>
              <a:rPr lang="cs-CZ" dirty="0"/>
              <a:t> </a:t>
            </a:r>
            <a:r>
              <a:rPr lang="cs-CZ" dirty="0" err="1"/>
              <a:t>of</a:t>
            </a:r>
            <a:r>
              <a:rPr lang="cs-CZ" dirty="0"/>
              <a:t> </a:t>
            </a:r>
            <a:r>
              <a:rPr lang="cs-CZ" dirty="0" err="1"/>
              <a:t>man´s</a:t>
            </a:r>
            <a:r>
              <a:rPr lang="cs-CZ" dirty="0"/>
              <a:t> </a:t>
            </a:r>
            <a:r>
              <a:rPr lang="cs-CZ" dirty="0" err="1"/>
              <a:t>responsibility</a:t>
            </a:r>
            <a:r>
              <a:rPr lang="cs-CZ" dirty="0"/>
              <a:t> </a:t>
            </a:r>
            <a:r>
              <a:rPr lang="cs-CZ" dirty="0" err="1"/>
              <a:t>towards</a:t>
            </a:r>
            <a:r>
              <a:rPr lang="cs-CZ" dirty="0"/>
              <a:t> </a:t>
            </a:r>
            <a:r>
              <a:rPr lang="cs-CZ" dirty="0" err="1"/>
              <a:t>self</a:t>
            </a:r>
            <a:r>
              <a:rPr lang="cs-CZ" dirty="0"/>
              <a:t> as </a:t>
            </a:r>
            <a:r>
              <a:rPr lang="cs-CZ" dirty="0" err="1"/>
              <a:t>well</a:t>
            </a:r>
            <a:r>
              <a:rPr lang="cs-CZ" dirty="0"/>
              <a:t> as to </a:t>
            </a:r>
            <a:r>
              <a:rPr lang="cs-CZ" dirty="0" err="1"/>
              <a:t>the</a:t>
            </a:r>
            <a:r>
              <a:rPr lang="cs-CZ" dirty="0"/>
              <a:t> </a:t>
            </a:r>
            <a:r>
              <a:rPr lang="cs-CZ" dirty="0" err="1"/>
              <a:t>whole</a:t>
            </a:r>
            <a:r>
              <a:rPr lang="cs-CZ" dirty="0"/>
              <a:t> </a:t>
            </a:r>
            <a:r>
              <a:rPr lang="cs-CZ" dirty="0" err="1"/>
              <a:t>world</a:t>
            </a:r>
            <a:r>
              <a:rPr lang="cs-CZ" dirty="0"/>
              <a:t> </a:t>
            </a:r>
            <a:r>
              <a:rPr lang="cs-CZ" dirty="0" err="1"/>
              <a:t>is</a:t>
            </a:r>
            <a:r>
              <a:rPr lang="cs-CZ" dirty="0"/>
              <a:t> </a:t>
            </a:r>
            <a:r>
              <a:rPr lang="cs-CZ" dirty="0" err="1"/>
              <a:t>essential</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371076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 </a:t>
            </a:r>
            <a:r>
              <a:rPr lang="cs-CZ" dirty="0" err="1"/>
              <a:t>order</a:t>
            </a:r>
            <a:r>
              <a:rPr lang="cs-CZ" dirty="0"/>
              <a:t> to </a:t>
            </a:r>
            <a:r>
              <a:rPr lang="cs-CZ" dirty="0" err="1"/>
              <a:t>learn</a:t>
            </a:r>
            <a:r>
              <a:rPr lang="cs-CZ" dirty="0"/>
              <a:t> </a:t>
            </a:r>
            <a:r>
              <a:rPr lang="cs-CZ" dirty="0" err="1"/>
              <a:t>new</a:t>
            </a:r>
            <a:r>
              <a:rPr lang="cs-CZ" dirty="0"/>
              <a:t> </a:t>
            </a:r>
            <a:r>
              <a:rPr lang="cs-CZ" dirty="0" err="1"/>
              <a:t>information</a:t>
            </a:r>
            <a:r>
              <a:rPr lang="cs-CZ" dirty="0"/>
              <a:t>, </a:t>
            </a:r>
            <a:r>
              <a:rPr lang="cs-CZ" dirty="0" err="1"/>
              <a:t>skills</a:t>
            </a:r>
            <a:r>
              <a:rPr lang="cs-CZ" dirty="0"/>
              <a:t> </a:t>
            </a:r>
            <a:r>
              <a:rPr lang="cs-CZ" dirty="0" err="1"/>
              <a:t>or</a:t>
            </a:r>
            <a:r>
              <a:rPr lang="cs-CZ" dirty="0"/>
              <a:t> </a:t>
            </a:r>
            <a:r>
              <a:rPr lang="cs-CZ" dirty="0" err="1"/>
              <a:t>gain</a:t>
            </a:r>
            <a:r>
              <a:rPr lang="cs-CZ" dirty="0"/>
              <a:t> </a:t>
            </a:r>
            <a:r>
              <a:rPr lang="cs-CZ" dirty="0" err="1"/>
              <a:t>competencies</a:t>
            </a:r>
            <a:r>
              <a:rPr lang="cs-CZ" dirty="0"/>
              <a:t> </a:t>
            </a:r>
            <a:r>
              <a:rPr lang="cs-CZ" dirty="0" err="1"/>
              <a:t>it</a:t>
            </a:r>
            <a:r>
              <a:rPr lang="cs-CZ" dirty="0"/>
              <a:t> </a:t>
            </a:r>
            <a:r>
              <a:rPr lang="cs-CZ" dirty="0" err="1"/>
              <a:t>is</a:t>
            </a:r>
            <a:r>
              <a:rPr lang="cs-CZ" dirty="0"/>
              <a:t> </a:t>
            </a:r>
            <a:r>
              <a:rPr lang="cs-CZ" dirty="0" err="1"/>
              <a:t>necessary</a:t>
            </a:r>
            <a:r>
              <a:rPr lang="cs-CZ" dirty="0"/>
              <a:t> to </a:t>
            </a:r>
            <a:r>
              <a:rPr lang="cs-CZ" dirty="0" err="1"/>
              <a:t>create</a:t>
            </a:r>
            <a:r>
              <a:rPr lang="cs-CZ" dirty="0"/>
              <a:t> </a:t>
            </a:r>
            <a:r>
              <a:rPr lang="cs-CZ" dirty="0" err="1"/>
              <a:t>challenges</a:t>
            </a:r>
            <a:r>
              <a:rPr lang="cs-CZ" dirty="0"/>
              <a:t> </a:t>
            </a:r>
            <a:r>
              <a:rPr lang="cs-CZ" dirty="0" err="1"/>
              <a:t>that</a:t>
            </a:r>
            <a:r>
              <a:rPr lang="cs-CZ" dirty="0"/>
              <a:t> </a:t>
            </a:r>
            <a:r>
              <a:rPr lang="cs-CZ" dirty="0" err="1"/>
              <a:t>will</a:t>
            </a:r>
            <a:r>
              <a:rPr lang="cs-CZ" dirty="0"/>
              <a:t> </a:t>
            </a:r>
            <a:r>
              <a:rPr lang="cs-CZ" dirty="0" err="1"/>
              <a:t>allow</a:t>
            </a:r>
            <a:r>
              <a:rPr lang="cs-CZ" dirty="0"/>
              <a:t> </a:t>
            </a:r>
            <a:r>
              <a:rPr lang="cs-CZ" dirty="0" err="1"/>
              <a:t>young</a:t>
            </a:r>
            <a:r>
              <a:rPr lang="cs-CZ" dirty="0"/>
              <a:t> </a:t>
            </a:r>
            <a:r>
              <a:rPr lang="cs-CZ" dirty="0" err="1"/>
              <a:t>people</a:t>
            </a:r>
            <a:r>
              <a:rPr lang="cs-CZ" dirty="0"/>
              <a:t> </a:t>
            </a:r>
            <a:r>
              <a:rPr lang="cs-CZ" dirty="0" err="1"/>
              <a:t>grow</a:t>
            </a:r>
            <a:r>
              <a:rPr lang="cs-CZ" dirty="0"/>
              <a:t> and </a:t>
            </a:r>
            <a:r>
              <a:rPr lang="cs-CZ" dirty="0" err="1"/>
              <a:t>develop</a:t>
            </a:r>
            <a:r>
              <a:rPr lang="cs-CZ" dirty="0"/>
              <a:t>. </a:t>
            </a:r>
            <a:r>
              <a:rPr lang="cs-CZ" dirty="0" err="1"/>
              <a:t>The</a:t>
            </a:r>
            <a:r>
              <a:rPr lang="cs-CZ" dirty="0"/>
              <a:t> </a:t>
            </a:r>
            <a:r>
              <a:rPr lang="cs-CZ" dirty="0" err="1"/>
              <a:t>challenges</a:t>
            </a:r>
            <a:r>
              <a:rPr lang="cs-CZ" dirty="0"/>
              <a:t> </a:t>
            </a:r>
            <a:r>
              <a:rPr lang="cs-CZ" dirty="0" err="1"/>
              <a:t>should</a:t>
            </a:r>
            <a:r>
              <a:rPr lang="cs-CZ" dirty="0"/>
              <a:t> </a:t>
            </a:r>
            <a:r>
              <a:rPr lang="cs-CZ" dirty="0" err="1"/>
              <a:t>never</a:t>
            </a:r>
            <a:r>
              <a:rPr lang="cs-CZ" dirty="0"/>
              <a:t> </a:t>
            </a:r>
            <a:r>
              <a:rPr lang="cs-CZ" dirty="0" err="1"/>
              <a:t>be</a:t>
            </a:r>
            <a:r>
              <a:rPr lang="cs-CZ" dirty="0"/>
              <a:t> </a:t>
            </a:r>
            <a:r>
              <a:rPr lang="cs-CZ" dirty="0" err="1"/>
              <a:t>too</a:t>
            </a:r>
            <a:r>
              <a:rPr lang="cs-CZ" dirty="0"/>
              <a:t> </a:t>
            </a:r>
            <a:r>
              <a:rPr lang="cs-CZ" dirty="0" err="1"/>
              <a:t>difficult</a:t>
            </a:r>
            <a:r>
              <a:rPr lang="cs-CZ" dirty="0"/>
              <a:t> </a:t>
            </a:r>
            <a:r>
              <a:rPr lang="cs-CZ" dirty="0" err="1"/>
              <a:t>yet</a:t>
            </a:r>
            <a:r>
              <a:rPr lang="cs-CZ" dirty="0"/>
              <a:t> </a:t>
            </a:r>
            <a:r>
              <a:rPr lang="cs-CZ" dirty="0" err="1"/>
              <a:t>they</a:t>
            </a:r>
            <a:r>
              <a:rPr lang="cs-CZ" dirty="0"/>
              <a:t> </a:t>
            </a:r>
            <a:r>
              <a:rPr lang="cs-CZ" dirty="0" err="1"/>
              <a:t>should</a:t>
            </a:r>
            <a:r>
              <a:rPr lang="cs-CZ" dirty="0"/>
              <a:t> not </a:t>
            </a:r>
            <a:r>
              <a:rPr lang="cs-CZ" dirty="0" err="1"/>
              <a:t>be</a:t>
            </a:r>
            <a:r>
              <a:rPr lang="cs-CZ" dirty="0"/>
              <a:t> </a:t>
            </a:r>
            <a:r>
              <a:rPr lang="cs-CZ" dirty="0" err="1"/>
              <a:t>too</a:t>
            </a:r>
            <a:r>
              <a:rPr lang="cs-CZ" dirty="0"/>
              <a:t> </a:t>
            </a:r>
            <a:r>
              <a:rPr lang="cs-CZ" dirty="0" err="1"/>
              <a:t>easy</a:t>
            </a:r>
            <a:r>
              <a:rPr lang="cs-CZ" dirty="0"/>
              <a:t> </a:t>
            </a:r>
            <a:r>
              <a:rPr lang="cs-CZ" dirty="0" err="1"/>
              <a:t>either</a:t>
            </a:r>
            <a:r>
              <a:rPr lang="cs-CZ" dirty="0"/>
              <a:t>. A </a:t>
            </a:r>
            <a:r>
              <a:rPr lang="cs-CZ" dirty="0" err="1"/>
              <a:t>good</a:t>
            </a:r>
            <a:r>
              <a:rPr lang="cs-CZ" dirty="0"/>
              <a:t> </a:t>
            </a:r>
            <a:r>
              <a:rPr lang="cs-CZ" dirty="0" err="1"/>
              <a:t>challenge</a:t>
            </a:r>
            <a:r>
              <a:rPr lang="cs-CZ" dirty="0"/>
              <a:t> </a:t>
            </a:r>
            <a:r>
              <a:rPr lang="cs-CZ" dirty="0" err="1"/>
              <a:t>is</a:t>
            </a:r>
            <a:r>
              <a:rPr lang="cs-CZ" dirty="0"/>
              <a:t> </a:t>
            </a:r>
            <a:r>
              <a:rPr lang="cs-CZ" dirty="0" err="1"/>
              <a:t>like</a:t>
            </a:r>
            <a:r>
              <a:rPr lang="cs-CZ" dirty="0"/>
              <a:t> a</a:t>
            </a:r>
            <a:r>
              <a:rPr lang="en-US" dirty="0"/>
              <a:t> mountain that beckons to </a:t>
            </a:r>
            <a:r>
              <a:rPr lang="cs-CZ" dirty="0" err="1"/>
              <a:t>be</a:t>
            </a:r>
            <a:r>
              <a:rPr lang="cs-CZ" dirty="0"/>
              <a:t> </a:t>
            </a:r>
            <a:r>
              <a:rPr lang="en-US" dirty="0"/>
              <a:t>conquer</a:t>
            </a:r>
            <a:r>
              <a:rPr lang="cs-CZ" dirty="0" err="1"/>
              <a:t>ed</a:t>
            </a:r>
            <a:r>
              <a:rPr lang="cs-CZ" dirty="0"/>
              <a:t>. </a:t>
            </a:r>
            <a:r>
              <a:rPr lang="cs-CZ" dirty="0" err="1"/>
              <a:t>Returning</a:t>
            </a:r>
            <a:r>
              <a:rPr lang="cs-CZ" dirty="0"/>
              <a:t> </a:t>
            </a:r>
            <a:r>
              <a:rPr lang="cs-CZ" dirty="0" err="1"/>
              <a:t>back</a:t>
            </a:r>
            <a:r>
              <a:rPr lang="cs-CZ" dirty="0"/>
              <a:t> to </a:t>
            </a:r>
            <a:r>
              <a:rPr lang="cs-CZ" dirty="0" err="1"/>
              <a:t>the</a:t>
            </a:r>
            <a:r>
              <a:rPr lang="cs-CZ" dirty="0"/>
              <a:t> </a:t>
            </a:r>
            <a:r>
              <a:rPr lang="cs-CZ" dirty="0" err="1"/>
              <a:t>previous</a:t>
            </a:r>
            <a:r>
              <a:rPr lang="cs-CZ" dirty="0"/>
              <a:t> </a:t>
            </a:r>
            <a:r>
              <a:rPr lang="cs-CZ" dirty="0" err="1"/>
              <a:t>slide</a:t>
            </a:r>
            <a:r>
              <a:rPr lang="cs-CZ" dirty="0"/>
              <a:t> – </a:t>
            </a:r>
            <a:r>
              <a:rPr lang="cs-CZ" dirty="0" err="1"/>
              <a:t>the</a:t>
            </a:r>
            <a:r>
              <a:rPr lang="cs-CZ" dirty="0"/>
              <a:t> </a:t>
            </a:r>
            <a:r>
              <a:rPr lang="cs-CZ" dirty="0" err="1"/>
              <a:t>teacher</a:t>
            </a:r>
            <a:r>
              <a:rPr lang="cs-CZ" dirty="0"/>
              <a:t> </a:t>
            </a:r>
            <a:r>
              <a:rPr lang="cs-CZ" dirty="0" err="1"/>
              <a:t>should</a:t>
            </a:r>
            <a:r>
              <a:rPr lang="cs-CZ" dirty="0"/>
              <a:t> not </a:t>
            </a:r>
            <a:r>
              <a:rPr lang="cs-CZ" dirty="0" err="1"/>
              <a:t>forget</a:t>
            </a:r>
            <a:r>
              <a:rPr lang="cs-CZ" dirty="0"/>
              <a:t> </a:t>
            </a:r>
            <a:r>
              <a:rPr lang="cs-CZ" dirty="0" err="1"/>
              <a:t>that</a:t>
            </a:r>
            <a:r>
              <a:rPr lang="cs-CZ" dirty="0"/>
              <a:t> a person </a:t>
            </a:r>
            <a:r>
              <a:rPr lang="cs-CZ" dirty="0" err="1"/>
              <a:t>may</a:t>
            </a:r>
            <a:r>
              <a:rPr lang="cs-CZ" dirty="0"/>
              <a:t> </a:t>
            </a:r>
            <a:r>
              <a:rPr lang="cs-CZ" dirty="0" err="1"/>
              <a:t>welcome</a:t>
            </a:r>
            <a:r>
              <a:rPr lang="cs-CZ" dirty="0"/>
              <a:t> </a:t>
            </a:r>
            <a:r>
              <a:rPr lang="cs-CZ" dirty="0" err="1"/>
              <a:t>extremely</a:t>
            </a:r>
            <a:r>
              <a:rPr lang="cs-CZ" dirty="0"/>
              <a:t> </a:t>
            </a:r>
            <a:r>
              <a:rPr lang="cs-CZ" dirty="0" err="1"/>
              <a:t>difficult</a:t>
            </a:r>
            <a:r>
              <a:rPr lang="cs-CZ" dirty="0"/>
              <a:t> </a:t>
            </a:r>
            <a:r>
              <a:rPr lang="cs-CZ" dirty="0" err="1"/>
              <a:t>intellectual</a:t>
            </a:r>
            <a:r>
              <a:rPr lang="cs-CZ" dirty="0"/>
              <a:t> </a:t>
            </a:r>
            <a:r>
              <a:rPr lang="cs-CZ" dirty="0" err="1"/>
              <a:t>challenges</a:t>
            </a:r>
            <a:r>
              <a:rPr lang="cs-CZ" dirty="0"/>
              <a:t> </a:t>
            </a:r>
            <a:r>
              <a:rPr lang="cs-CZ" dirty="0" err="1"/>
              <a:t>even</a:t>
            </a:r>
            <a:r>
              <a:rPr lang="cs-CZ" dirty="0"/>
              <a:t> </a:t>
            </a:r>
            <a:r>
              <a:rPr lang="cs-CZ" dirty="0" err="1"/>
              <a:t>connected</a:t>
            </a:r>
            <a:r>
              <a:rPr lang="cs-CZ" dirty="0"/>
              <a:t> </a:t>
            </a:r>
            <a:r>
              <a:rPr lang="cs-CZ" dirty="0" err="1"/>
              <a:t>with</a:t>
            </a:r>
            <a:r>
              <a:rPr lang="cs-CZ" dirty="0"/>
              <a:t> </a:t>
            </a:r>
            <a:r>
              <a:rPr lang="cs-CZ" dirty="0" err="1"/>
              <a:t>physical</a:t>
            </a:r>
            <a:r>
              <a:rPr lang="cs-CZ" dirty="0"/>
              <a:t> </a:t>
            </a:r>
            <a:r>
              <a:rPr lang="cs-CZ" dirty="0" err="1"/>
              <a:t>harship</a:t>
            </a:r>
            <a:r>
              <a:rPr lang="cs-CZ" dirty="0"/>
              <a:t>, </a:t>
            </a:r>
            <a:r>
              <a:rPr lang="cs-CZ" dirty="0" err="1"/>
              <a:t>the</a:t>
            </a:r>
            <a:r>
              <a:rPr lang="cs-CZ" dirty="0"/>
              <a:t> very </a:t>
            </a:r>
            <a:r>
              <a:rPr lang="cs-CZ" dirty="0" err="1"/>
              <a:t>same</a:t>
            </a:r>
            <a:r>
              <a:rPr lang="cs-CZ" dirty="0"/>
              <a:t> person </a:t>
            </a:r>
            <a:r>
              <a:rPr lang="cs-CZ" dirty="0" err="1"/>
              <a:t>might</a:t>
            </a:r>
            <a:r>
              <a:rPr lang="cs-CZ" dirty="0"/>
              <a:t> </a:t>
            </a:r>
            <a:r>
              <a:rPr lang="cs-CZ" dirty="0" err="1"/>
              <a:t>be</a:t>
            </a:r>
            <a:r>
              <a:rPr lang="cs-CZ" dirty="0"/>
              <a:t> </a:t>
            </a:r>
            <a:r>
              <a:rPr lang="cs-CZ" dirty="0" err="1"/>
              <a:t>fragile</a:t>
            </a:r>
            <a:r>
              <a:rPr lang="cs-CZ" dirty="0"/>
              <a:t> in </a:t>
            </a:r>
            <a:r>
              <a:rPr lang="cs-CZ" dirty="0" err="1"/>
              <a:t>terms</a:t>
            </a:r>
            <a:r>
              <a:rPr lang="cs-CZ" dirty="0"/>
              <a:t> </a:t>
            </a:r>
            <a:r>
              <a:rPr lang="cs-CZ" dirty="0" err="1"/>
              <a:t>of</a:t>
            </a:r>
            <a:r>
              <a:rPr lang="cs-CZ" dirty="0"/>
              <a:t> </a:t>
            </a:r>
            <a:r>
              <a:rPr lang="cs-CZ" dirty="0" err="1"/>
              <a:t>social</a:t>
            </a:r>
            <a:r>
              <a:rPr lang="cs-CZ" dirty="0"/>
              <a:t> </a:t>
            </a:r>
            <a:r>
              <a:rPr lang="cs-CZ" dirty="0" err="1"/>
              <a:t>or</a:t>
            </a:r>
            <a:r>
              <a:rPr lang="cs-CZ" dirty="0"/>
              <a:t> </a:t>
            </a:r>
            <a:r>
              <a:rPr lang="cs-CZ" dirty="0" err="1"/>
              <a:t>emotional</a:t>
            </a:r>
            <a:r>
              <a:rPr lang="cs-CZ" dirty="0"/>
              <a:t> </a:t>
            </a:r>
            <a:r>
              <a:rPr lang="cs-CZ" dirty="0" err="1"/>
              <a:t>aspects</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14</a:t>
            </a:fld>
            <a:endParaRPr lang="en-GB"/>
          </a:p>
        </p:txBody>
      </p:sp>
    </p:spTree>
    <p:extLst>
      <p:ext uri="{BB962C8B-B14F-4D97-AF65-F5344CB8AC3E}">
        <p14:creationId xmlns:p14="http://schemas.microsoft.com/office/powerpoint/2010/main" val="163539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How</a:t>
            </a:r>
            <a:r>
              <a:rPr lang="cs-CZ" dirty="0"/>
              <a:t> to </a:t>
            </a:r>
            <a:r>
              <a:rPr lang="cs-CZ" dirty="0" err="1"/>
              <a:t>ensure</a:t>
            </a:r>
            <a:r>
              <a:rPr lang="cs-CZ" dirty="0"/>
              <a:t> </a:t>
            </a:r>
            <a:r>
              <a:rPr lang="cs-CZ" dirty="0" err="1"/>
              <a:t>the</a:t>
            </a:r>
            <a:r>
              <a:rPr lang="cs-CZ" dirty="0"/>
              <a:t> </a:t>
            </a:r>
            <a:r>
              <a:rPr lang="cs-CZ" dirty="0" err="1"/>
              <a:t>success</a:t>
            </a:r>
            <a:r>
              <a:rPr lang="cs-CZ" dirty="0"/>
              <a:t> in </a:t>
            </a:r>
            <a:r>
              <a:rPr lang="cs-CZ" dirty="0" err="1"/>
              <a:t>working</a:t>
            </a:r>
            <a:r>
              <a:rPr lang="cs-CZ" dirty="0"/>
              <a:t> </a:t>
            </a:r>
            <a:r>
              <a:rPr lang="cs-CZ" dirty="0" err="1"/>
              <a:t>with</a:t>
            </a:r>
            <a:r>
              <a:rPr lang="cs-CZ" dirty="0"/>
              <a:t> </a:t>
            </a:r>
            <a:r>
              <a:rPr lang="cs-CZ" dirty="0" err="1"/>
              <a:t>the</a:t>
            </a:r>
            <a:r>
              <a:rPr lang="cs-CZ" dirty="0"/>
              <a:t> </a:t>
            </a:r>
            <a:r>
              <a:rPr lang="cs-CZ" dirty="0" err="1"/>
              <a:t>youth</a:t>
            </a:r>
            <a:r>
              <a:rPr lang="cs-CZ" dirty="0"/>
              <a:t> (and </a:t>
            </a:r>
            <a:r>
              <a:rPr lang="cs-CZ" dirty="0" err="1"/>
              <a:t>almost</a:t>
            </a:r>
            <a:r>
              <a:rPr lang="cs-CZ" dirty="0"/>
              <a:t> </a:t>
            </a:r>
            <a:r>
              <a:rPr lang="cs-CZ" dirty="0" err="1"/>
              <a:t>any</a:t>
            </a:r>
            <a:r>
              <a:rPr lang="cs-CZ" dirty="0"/>
              <a:t> </a:t>
            </a:r>
            <a:r>
              <a:rPr lang="cs-CZ" dirty="0" err="1"/>
              <a:t>other</a:t>
            </a:r>
            <a:r>
              <a:rPr lang="cs-CZ" dirty="0"/>
              <a:t> </a:t>
            </a:r>
            <a:r>
              <a:rPr lang="cs-CZ" dirty="0" err="1"/>
              <a:t>group</a:t>
            </a:r>
            <a:r>
              <a:rPr lang="cs-CZ" dirty="0"/>
              <a:t>)? A </a:t>
            </a:r>
            <a:r>
              <a:rPr lang="cs-CZ" dirty="0" err="1"/>
              <a:t>teacher</a:t>
            </a:r>
            <a:r>
              <a:rPr lang="cs-CZ" dirty="0"/>
              <a:t>/</a:t>
            </a:r>
            <a:r>
              <a:rPr lang="cs-CZ" dirty="0" err="1"/>
              <a:t>social</a:t>
            </a:r>
            <a:r>
              <a:rPr lang="cs-CZ" dirty="0"/>
              <a:t> </a:t>
            </a:r>
            <a:r>
              <a:rPr lang="cs-CZ" dirty="0" err="1"/>
              <a:t>worker</a:t>
            </a:r>
            <a:r>
              <a:rPr lang="cs-CZ" dirty="0"/>
              <a:t>/</a:t>
            </a:r>
            <a:r>
              <a:rPr lang="cs-CZ" dirty="0" err="1"/>
              <a:t>farmer</a:t>
            </a:r>
            <a:r>
              <a:rPr lang="cs-CZ" dirty="0"/>
              <a:t> </a:t>
            </a:r>
            <a:r>
              <a:rPr lang="cs-CZ" dirty="0" err="1"/>
              <a:t>must</a:t>
            </a:r>
            <a:r>
              <a:rPr lang="cs-CZ" dirty="0"/>
              <a:t> (1) </a:t>
            </a:r>
            <a:r>
              <a:rPr lang="cs-CZ" dirty="0" err="1"/>
              <a:t>create</a:t>
            </a:r>
            <a:r>
              <a:rPr lang="cs-CZ" dirty="0"/>
              <a:t> </a:t>
            </a:r>
            <a:r>
              <a:rPr lang="cs-CZ" dirty="0" err="1"/>
              <a:t>safe</a:t>
            </a:r>
            <a:r>
              <a:rPr lang="cs-CZ" dirty="0"/>
              <a:t>, </a:t>
            </a:r>
            <a:r>
              <a:rPr lang="cs-CZ" dirty="0" err="1"/>
              <a:t>yet</a:t>
            </a:r>
            <a:r>
              <a:rPr lang="cs-CZ" dirty="0"/>
              <a:t> </a:t>
            </a:r>
            <a:r>
              <a:rPr lang="cs-CZ" dirty="0" err="1"/>
              <a:t>challenging</a:t>
            </a:r>
            <a:r>
              <a:rPr lang="cs-CZ" dirty="0"/>
              <a:t> </a:t>
            </a:r>
            <a:r>
              <a:rPr lang="cs-CZ" dirty="0" err="1"/>
              <a:t>environment</a:t>
            </a:r>
            <a:r>
              <a:rPr lang="cs-CZ" dirty="0"/>
              <a:t>, (2) </a:t>
            </a:r>
            <a:r>
              <a:rPr lang="cs-CZ" dirty="0" err="1"/>
              <a:t>be</a:t>
            </a:r>
            <a:r>
              <a:rPr lang="cs-CZ" dirty="0"/>
              <a:t> </a:t>
            </a:r>
            <a:r>
              <a:rPr lang="cs-CZ" dirty="0" err="1"/>
              <a:t>fully</a:t>
            </a:r>
            <a:r>
              <a:rPr lang="cs-CZ" dirty="0"/>
              <a:t> </a:t>
            </a:r>
            <a:r>
              <a:rPr lang="cs-CZ" dirty="0" err="1"/>
              <a:t>present</a:t>
            </a:r>
            <a:r>
              <a:rPr lang="cs-CZ" dirty="0"/>
              <a:t> – </a:t>
            </a:r>
            <a:r>
              <a:rPr lang="cs-CZ" dirty="0" err="1"/>
              <a:t>be</a:t>
            </a:r>
            <a:r>
              <a:rPr lang="cs-CZ" dirty="0"/>
              <a:t> </a:t>
            </a:r>
            <a:r>
              <a:rPr lang="cs-CZ" dirty="0" err="1"/>
              <a:t>tuned</a:t>
            </a:r>
            <a:r>
              <a:rPr lang="cs-CZ" dirty="0"/>
              <a:t> </a:t>
            </a:r>
            <a:r>
              <a:rPr lang="cs-CZ" dirty="0" err="1"/>
              <a:t>at</a:t>
            </a:r>
            <a:r>
              <a:rPr lang="cs-CZ" dirty="0"/>
              <a:t> </a:t>
            </a:r>
            <a:r>
              <a:rPr lang="cs-CZ" dirty="0" err="1"/>
              <a:t>the</a:t>
            </a:r>
            <a:r>
              <a:rPr lang="cs-CZ" dirty="0"/>
              <a:t> </a:t>
            </a:r>
            <a:r>
              <a:rPr lang="cs-CZ" dirty="0" err="1"/>
              <a:t>youth</a:t>
            </a:r>
            <a:r>
              <a:rPr lang="cs-CZ" dirty="0"/>
              <a:t> </a:t>
            </a:r>
            <a:r>
              <a:rPr lang="cs-CZ" dirty="0" err="1"/>
              <a:t>when</a:t>
            </a:r>
            <a:r>
              <a:rPr lang="cs-CZ" dirty="0"/>
              <a:t> </a:t>
            </a:r>
            <a:r>
              <a:rPr lang="cs-CZ" dirty="0" err="1"/>
              <a:t>working</a:t>
            </a:r>
            <a:r>
              <a:rPr lang="cs-CZ" dirty="0"/>
              <a:t> </a:t>
            </a:r>
            <a:r>
              <a:rPr lang="cs-CZ" dirty="0" err="1"/>
              <a:t>with</a:t>
            </a:r>
            <a:r>
              <a:rPr lang="cs-CZ" dirty="0"/>
              <a:t> </a:t>
            </a:r>
            <a:r>
              <a:rPr lang="cs-CZ" dirty="0" err="1"/>
              <a:t>them</a:t>
            </a:r>
            <a:r>
              <a:rPr lang="cs-CZ" dirty="0"/>
              <a:t> and he </a:t>
            </a:r>
            <a:r>
              <a:rPr lang="cs-CZ" dirty="0" err="1"/>
              <a:t>or</a:t>
            </a:r>
            <a:r>
              <a:rPr lang="cs-CZ" dirty="0"/>
              <a:t> </a:t>
            </a:r>
            <a:r>
              <a:rPr lang="cs-CZ" dirty="0" err="1"/>
              <a:t>she</a:t>
            </a:r>
            <a:r>
              <a:rPr lang="cs-CZ" dirty="0"/>
              <a:t> has to </a:t>
            </a:r>
            <a:r>
              <a:rPr lang="cs-CZ" dirty="0" err="1"/>
              <a:t>offer</a:t>
            </a:r>
            <a:r>
              <a:rPr lang="cs-CZ" dirty="0"/>
              <a:t> </a:t>
            </a:r>
            <a:r>
              <a:rPr lang="cs-CZ" dirty="0" err="1"/>
              <a:t>work</a:t>
            </a:r>
            <a:r>
              <a:rPr lang="cs-CZ" dirty="0"/>
              <a:t>/</a:t>
            </a:r>
            <a:r>
              <a:rPr lang="cs-CZ" dirty="0" err="1"/>
              <a:t>activities</a:t>
            </a:r>
            <a:r>
              <a:rPr lang="cs-CZ" dirty="0"/>
              <a:t> </a:t>
            </a:r>
            <a:r>
              <a:rPr lang="cs-CZ" dirty="0" err="1"/>
              <a:t>that</a:t>
            </a:r>
            <a:r>
              <a:rPr lang="cs-CZ" dirty="0"/>
              <a:t> are </a:t>
            </a:r>
            <a:r>
              <a:rPr lang="cs-CZ" dirty="0" err="1"/>
              <a:t>meaningful</a:t>
            </a:r>
            <a:r>
              <a:rPr lang="cs-CZ" dirty="0"/>
              <a:t>. </a:t>
            </a:r>
            <a:r>
              <a:rPr lang="cs-CZ" dirty="0" err="1"/>
              <a:t>Especially</a:t>
            </a:r>
            <a:r>
              <a:rPr lang="cs-CZ" dirty="0"/>
              <a:t> </a:t>
            </a:r>
            <a:r>
              <a:rPr lang="cs-CZ" dirty="0" err="1"/>
              <a:t>activities</a:t>
            </a:r>
            <a:r>
              <a:rPr lang="cs-CZ" dirty="0"/>
              <a:t> </a:t>
            </a:r>
            <a:r>
              <a:rPr lang="cs-CZ" dirty="0" err="1"/>
              <a:t>with</a:t>
            </a:r>
            <a:r>
              <a:rPr lang="cs-CZ" dirty="0"/>
              <a:t> </a:t>
            </a:r>
            <a:r>
              <a:rPr lang="cs-CZ" dirty="0" err="1"/>
              <a:t>visible</a:t>
            </a:r>
            <a:r>
              <a:rPr lang="cs-CZ" dirty="0"/>
              <a:t> </a:t>
            </a:r>
            <a:r>
              <a:rPr lang="cs-CZ" dirty="0" err="1"/>
              <a:t>outcomes</a:t>
            </a:r>
            <a:r>
              <a:rPr lang="cs-CZ" dirty="0"/>
              <a:t> are </a:t>
            </a:r>
            <a:r>
              <a:rPr lang="cs-CZ" dirty="0" err="1"/>
              <a:t>powerful</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41559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Students</a:t>
            </a:r>
            <a:r>
              <a:rPr lang="cs-CZ" dirty="0"/>
              <a:t> </a:t>
            </a:r>
            <a:r>
              <a:rPr lang="cs-CZ" dirty="0" err="1"/>
              <a:t>work</a:t>
            </a:r>
            <a:r>
              <a:rPr lang="cs-CZ" dirty="0"/>
              <a:t> - </a:t>
            </a:r>
            <a:r>
              <a:rPr lang="cs-CZ" dirty="0" err="1"/>
              <a:t>the</a:t>
            </a:r>
            <a:r>
              <a:rPr lang="cs-CZ" dirty="0"/>
              <a:t> </a:t>
            </a:r>
            <a:r>
              <a:rPr lang="cs-CZ" dirty="0" err="1"/>
              <a:t>teacher</a:t>
            </a:r>
            <a:r>
              <a:rPr lang="cs-CZ" dirty="0"/>
              <a:t> </a:t>
            </a:r>
            <a:r>
              <a:rPr lang="cs-CZ" dirty="0" err="1"/>
              <a:t>asks</a:t>
            </a:r>
            <a:r>
              <a:rPr lang="cs-CZ" dirty="0"/>
              <a:t> </a:t>
            </a:r>
            <a:r>
              <a:rPr lang="cs-CZ" dirty="0" err="1"/>
              <a:t>questions</a:t>
            </a:r>
            <a:r>
              <a:rPr lang="cs-CZ" dirty="0"/>
              <a:t> such as: </a:t>
            </a:r>
            <a:r>
              <a:rPr lang="cs-CZ" dirty="0" err="1"/>
              <a:t>What</a:t>
            </a:r>
            <a:r>
              <a:rPr lang="cs-CZ" dirty="0"/>
              <a:t> has to </a:t>
            </a:r>
            <a:r>
              <a:rPr lang="cs-CZ" dirty="0" err="1"/>
              <a:t>happen</a:t>
            </a:r>
            <a:r>
              <a:rPr lang="cs-CZ" dirty="0"/>
              <a:t> so </a:t>
            </a:r>
            <a:r>
              <a:rPr lang="cs-CZ" dirty="0" err="1"/>
              <a:t>that</a:t>
            </a:r>
            <a:r>
              <a:rPr lang="cs-CZ" dirty="0"/>
              <a:t> </a:t>
            </a:r>
            <a:r>
              <a:rPr lang="cs-CZ" dirty="0" err="1"/>
              <a:t>you</a:t>
            </a:r>
            <a:r>
              <a:rPr lang="cs-CZ" dirty="0"/>
              <a:t> </a:t>
            </a:r>
            <a:r>
              <a:rPr lang="cs-CZ" dirty="0" err="1"/>
              <a:t>may</a:t>
            </a:r>
            <a:r>
              <a:rPr lang="cs-CZ" dirty="0"/>
              <a:t> </a:t>
            </a:r>
            <a:r>
              <a:rPr lang="cs-CZ" dirty="0" err="1"/>
              <a:t>feel</a:t>
            </a:r>
            <a:r>
              <a:rPr lang="cs-CZ" dirty="0"/>
              <a:t> </a:t>
            </a:r>
            <a:r>
              <a:rPr lang="cs-CZ" dirty="0" err="1"/>
              <a:t>safe</a:t>
            </a:r>
            <a:r>
              <a:rPr lang="cs-CZ" dirty="0"/>
              <a:t> in </a:t>
            </a:r>
            <a:r>
              <a:rPr lang="cs-CZ" dirty="0" err="1"/>
              <a:t>various</a:t>
            </a:r>
            <a:r>
              <a:rPr lang="cs-CZ" dirty="0"/>
              <a:t> </a:t>
            </a:r>
            <a:r>
              <a:rPr lang="cs-CZ" dirty="0" err="1"/>
              <a:t>environments</a:t>
            </a:r>
            <a:r>
              <a:rPr lang="cs-CZ" dirty="0"/>
              <a:t>? </a:t>
            </a:r>
            <a:r>
              <a:rPr lang="cs-CZ" dirty="0" err="1"/>
              <a:t>What</a:t>
            </a:r>
            <a:r>
              <a:rPr lang="cs-CZ" dirty="0"/>
              <a:t> </a:t>
            </a:r>
            <a:r>
              <a:rPr lang="cs-CZ" dirty="0" err="1"/>
              <a:t>about</a:t>
            </a:r>
            <a:r>
              <a:rPr lang="cs-CZ" dirty="0"/>
              <a:t> </a:t>
            </a:r>
            <a:r>
              <a:rPr lang="cs-CZ" dirty="0" err="1"/>
              <a:t>the</a:t>
            </a:r>
            <a:r>
              <a:rPr lang="cs-CZ" dirty="0"/>
              <a:t> </a:t>
            </a:r>
            <a:r>
              <a:rPr lang="cs-CZ" dirty="0" err="1"/>
              <a:t>people</a:t>
            </a:r>
            <a:r>
              <a:rPr lang="cs-CZ" dirty="0"/>
              <a:t> </a:t>
            </a:r>
            <a:r>
              <a:rPr lang="cs-CZ" dirty="0" err="1"/>
              <a:t>there</a:t>
            </a:r>
            <a:r>
              <a:rPr lang="cs-CZ" dirty="0"/>
              <a:t>, </a:t>
            </a:r>
            <a:r>
              <a:rPr lang="cs-CZ" dirty="0" err="1"/>
              <a:t>the</a:t>
            </a:r>
            <a:r>
              <a:rPr lang="cs-CZ" dirty="0"/>
              <a:t> </a:t>
            </a:r>
            <a:r>
              <a:rPr lang="cs-CZ" dirty="0" err="1"/>
              <a:t>surrounding</a:t>
            </a:r>
            <a:r>
              <a:rPr lang="cs-CZ" dirty="0"/>
              <a:t> </a:t>
            </a:r>
            <a:r>
              <a:rPr lang="cs-CZ" dirty="0" err="1"/>
              <a:t>environment</a:t>
            </a:r>
            <a:r>
              <a:rPr lang="cs-CZ" dirty="0"/>
              <a:t>? </a:t>
            </a:r>
            <a:r>
              <a:rPr lang="cs-CZ" dirty="0" err="1"/>
              <a:t>What</a:t>
            </a:r>
            <a:r>
              <a:rPr lang="cs-CZ" dirty="0"/>
              <a:t> </a:t>
            </a:r>
            <a:r>
              <a:rPr lang="cs-CZ" dirty="0" err="1"/>
              <a:t>about</a:t>
            </a:r>
            <a:r>
              <a:rPr lang="cs-CZ" dirty="0"/>
              <a:t> …</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24675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These are </a:t>
            </a:r>
            <a:r>
              <a:rPr lang="cs-CZ" dirty="0" err="1"/>
              <a:t>some</a:t>
            </a:r>
            <a:r>
              <a:rPr lang="cs-CZ" dirty="0"/>
              <a:t> </a:t>
            </a:r>
            <a:r>
              <a:rPr lang="cs-CZ" dirty="0" err="1"/>
              <a:t>of</a:t>
            </a:r>
            <a:r>
              <a:rPr lang="cs-CZ" dirty="0"/>
              <a:t> </a:t>
            </a:r>
            <a:r>
              <a:rPr lang="cs-CZ" dirty="0" err="1"/>
              <a:t>the</a:t>
            </a:r>
            <a:r>
              <a:rPr lang="cs-CZ" dirty="0"/>
              <a:t> most </a:t>
            </a:r>
            <a:r>
              <a:rPr lang="cs-CZ" dirty="0" err="1"/>
              <a:t>important</a:t>
            </a:r>
            <a:r>
              <a:rPr lang="cs-CZ" dirty="0"/>
              <a:t> </a:t>
            </a:r>
            <a:r>
              <a:rPr lang="cs-CZ" dirty="0" err="1"/>
              <a:t>aspects</a:t>
            </a:r>
            <a:r>
              <a:rPr lang="cs-CZ" dirty="0"/>
              <a:t> </a:t>
            </a:r>
            <a:r>
              <a:rPr lang="cs-CZ" dirty="0" err="1"/>
              <a:t>that</a:t>
            </a:r>
            <a:r>
              <a:rPr lang="cs-CZ" dirty="0"/>
              <a:t> </a:t>
            </a:r>
            <a:r>
              <a:rPr lang="cs-CZ" dirty="0" err="1"/>
              <a:t>shouldn´t</a:t>
            </a:r>
            <a:r>
              <a:rPr lang="cs-CZ" dirty="0"/>
              <a:t> </a:t>
            </a:r>
            <a:r>
              <a:rPr lang="cs-CZ" dirty="0" err="1"/>
              <a:t>be</a:t>
            </a:r>
            <a:r>
              <a:rPr lang="cs-CZ" dirty="0"/>
              <a:t> </a:t>
            </a:r>
            <a:r>
              <a:rPr lang="cs-CZ" dirty="0" err="1"/>
              <a:t>missed</a:t>
            </a:r>
            <a:r>
              <a:rPr lang="cs-CZ" dirty="0"/>
              <a:t> </a:t>
            </a:r>
            <a:r>
              <a:rPr lang="cs-CZ" dirty="0" err="1"/>
              <a:t>when</a:t>
            </a:r>
            <a:r>
              <a:rPr lang="cs-CZ" dirty="0"/>
              <a:t> </a:t>
            </a:r>
            <a:r>
              <a:rPr lang="cs-CZ" dirty="0" err="1"/>
              <a:t>attempting</a:t>
            </a:r>
            <a:r>
              <a:rPr lang="cs-CZ" dirty="0"/>
              <a:t> to </a:t>
            </a:r>
            <a:r>
              <a:rPr lang="cs-CZ" dirty="0" err="1"/>
              <a:t>create</a:t>
            </a:r>
            <a:r>
              <a:rPr lang="cs-CZ" dirty="0"/>
              <a:t> </a:t>
            </a:r>
            <a:r>
              <a:rPr lang="cs-CZ" dirty="0" err="1"/>
              <a:t>safe</a:t>
            </a:r>
            <a:r>
              <a:rPr lang="cs-CZ" dirty="0"/>
              <a:t> </a:t>
            </a:r>
            <a:r>
              <a:rPr lang="cs-CZ" dirty="0" err="1"/>
              <a:t>environment</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192236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Students</a:t>
            </a:r>
            <a:r>
              <a:rPr lang="cs-CZ" dirty="0"/>
              <a:t> </a:t>
            </a:r>
            <a:r>
              <a:rPr lang="cs-CZ" dirty="0" err="1"/>
              <a:t>work</a:t>
            </a:r>
            <a:r>
              <a:rPr lang="cs-CZ" dirty="0"/>
              <a:t> … </a:t>
            </a:r>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 to </a:t>
            </a:r>
            <a:r>
              <a:rPr lang="cs-CZ" dirty="0" err="1"/>
              <a:t>be</a:t>
            </a:r>
            <a:r>
              <a:rPr lang="cs-CZ" dirty="0"/>
              <a:t> </a:t>
            </a:r>
            <a:r>
              <a:rPr lang="cs-CZ" dirty="0" err="1"/>
              <a:t>fully</a:t>
            </a:r>
            <a:r>
              <a:rPr lang="cs-CZ" dirty="0"/>
              <a:t> </a:t>
            </a:r>
            <a:r>
              <a:rPr lang="cs-CZ" dirty="0" err="1"/>
              <a:t>present</a:t>
            </a:r>
            <a:r>
              <a:rPr lang="cs-CZ" dirty="0"/>
              <a:t>? </a:t>
            </a:r>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 to </a:t>
            </a:r>
            <a:r>
              <a:rPr lang="cs-CZ" dirty="0" err="1"/>
              <a:t>be</a:t>
            </a:r>
            <a:r>
              <a:rPr lang="cs-CZ" dirty="0"/>
              <a:t> </a:t>
            </a:r>
            <a:r>
              <a:rPr lang="cs-CZ" dirty="0" err="1"/>
              <a:t>fully</a:t>
            </a:r>
            <a:r>
              <a:rPr lang="cs-CZ" dirty="0"/>
              <a:t> </a:t>
            </a:r>
            <a:r>
              <a:rPr lang="cs-CZ" dirty="0" err="1"/>
              <a:t>here</a:t>
            </a:r>
            <a:r>
              <a:rPr lang="cs-CZ" dirty="0"/>
              <a:t> and </a:t>
            </a:r>
            <a:r>
              <a:rPr lang="cs-CZ" dirty="0" err="1"/>
              <a:t>now</a:t>
            </a:r>
            <a:r>
              <a:rPr lang="cs-CZ" dirty="0"/>
              <a:t>? </a:t>
            </a:r>
            <a:r>
              <a:rPr lang="cs-CZ" dirty="0" err="1"/>
              <a:t>How</a:t>
            </a:r>
            <a:r>
              <a:rPr lang="cs-CZ" dirty="0"/>
              <a:t> do </a:t>
            </a:r>
            <a:r>
              <a:rPr lang="cs-CZ" dirty="0" err="1"/>
              <a:t>we</a:t>
            </a:r>
            <a:r>
              <a:rPr lang="cs-CZ" dirty="0"/>
              <a:t> </a:t>
            </a:r>
            <a:r>
              <a:rPr lang="cs-CZ" dirty="0" err="1"/>
              <a:t>know</a:t>
            </a:r>
            <a:r>
              <a:rPr lang="cs-CZ" dirty="0"/>
              <a:t> </a:t>
            </a:r>
            <a:r>
              <a:rPr lang="cs-CZ" dirty="0" err="1"/>
              <a:t>we</a:t>
            </a:r>
            <a:r>
              <a:rPr lang="cs-CZ" dirty="0"/>
              <a:t> are </a:t>
            </a:r>
            <a:r>
              <a:rPr lang="cs-CZ" dirty="0" err="1"/>
              <a:t>fully</a:t>
            </a:r>
            <a:r>
              <a:rPr lang="cs-CZ" dirty="0"/>
              <a:t> </a:t>
            </a:r>
            <a:r>
              <a:rPr lang="cs-CZ" dirty="0" err="1"/>
              <a:t>tuned</a:t>
            </a:r>
            <a:r>
              <a:rPr lang="cs-CZ" dirty="0"/>
              <a:t> to </a:t>
            </a:r>
            <a:r>
              <a:rPr lang="cs-CZ" dirty="0" err="1"/>
              <a:t>the</a:t>
            </a:r>
            <a:r>
              <a:rPr lang="cs-CZ" dirty="0"/>
              <a:t> </a:t>
            </a:r>
            <a:r>
              <a:rPr lang="cs-CZ" dirty="0" err="1"/>
              <a:t>present</a:t>
            </a:r>
            <a:r>
              <a:rPr lang="cs-CZ" dirty="0"/>
              <a:t> </a:t>
            </a:r>
            <a:r>
              <a:rPr lang="cs-CZ" dirty="0" err="1"/>
              <a:t>situation</a:t>
            </a:r>
            <a:r>
              <a:rPr lang="cs-CZ" dirty="0"/>
              <a:t>, </a:t>
            </a:r>
            <a:r>
              <a:rPr lang="cs-CZ" dirty="0" err="1"/>
              <a:t>people</a:t>
            </a:r>
            <a:r>
              <a:rPr lang="cs-CZ" dirty="0"/>
              <a:t>, </a:t>
            </a:r>
            <a:r>
              <a:rPr lang="cs-CZ" dirty="0" err="1"/>
              <a:t>environment</a:t>
            </a:r>
            <a:r>
              <a:rPr lang="cs-CZ" dirty="0"/>
              <a:t>, </a:t>
            </a:r>
            <a:r>
              <a:rPr lang="cs-CZ" dirty="0" err="1"/>
              <a:t>etc</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20</a:t>
            </a:fld>
            <a:endParaRPr lang="en-GB"/>
          </a:p>
        </p:txBody>
      </p:sp>
    </p:spTree>
    <p:extLst>
      <p:ext uri="{BB962C8B-B14F-4D97-AF65-F5344CB8AC3E}">
        <p14:creationId xmlns:p14="http://schemas.microsoft.com/office/powerpoint/2010/main" val="237394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might</a:t>
            </a:r>
            <a:r>
              <a:rPr lang="cs-CZ" dirty="0"/>
              <a:t> </a:t>
            </a:r>
            <a:r>
              <a:rPr lang="cs-CZ" dirty="0" err="1"/>
              <a:t>be</a:t>
            </a:r>
            <a:r>
              <a:rPr lang="cs-CZ" dirty="0"/>
              <a:t> a list </a:t>
            </a:r>
            <a:r>
              <a:rPr lang="cs-CZ" dirty="0" err="1"/>
              <a:t>of</a:t>
            </a:r>
            <a:r>
              <a:rPr lang="cs-CZ" dirty="0"/>
              <a:t> </a:t>
            </a:r>
            <a:r>
              <a:rPr lang="cs-CZ" dirty="0" err="1"/>
              <a:t>ways</a:t>
            </a:r>
            <a:r>
              <a:rPr lang="cs-CZ" dirty="0"/>
              <a:t> </a:t>
            </a:r>
            <a:r>
              <a:rPr lang="cs-CZ" dirty="0" err="1"/>
              <a:t>one</a:t>
            </a:r>
            <a:r>
              <a:rPr lang="cs-CZ" dirty="0"/>
              <a:t> </a:t>
            </a:r>
            <a:r>
              <a:rPr lang="cs-CZ" dirty="0" err="1"/>
              <a:t>can</a:t>
            </a:r>
            <a:r>
              <a:rPr lang="cs-CZ" dirty="0"/>
              <a:t> </a:t>
            </a:r>
            <a:r>
              <a:rPr lang="cs-CZ" dirty="0" err="1"/>
              <a:t>be</a:t>
            </a:r>
            <a:r>
              <a:rPr lang="cs-CZ" dirty="0"/>
              <a:t> </a:t>
            </a:r>
            <a:r>
              <a:rPr lang="cs-CZ" dirty="0" err="1"/>
              <a:t>fully</a:t>
            </a:r>
            <a:r>
              <a:rPr lang="cs-CZ" dirty="0"/>
              <a:t> </a:t>
            </a:r>
            <a:r>
              <a:rPr lang="cs-CZ" dirty="0" err="1"/>
              <a:t>present</a:t>
            </a:r>
            <a:r>
              <a:rPr lang="cs-CZ" dirty="0"/>
              <a:t> – </a:t>
            </a:r>
            <a:r>
              <a:rPr lang="cs-CZ" dirty="0" err="1"/>
              <a:t>preferably</a:t>
            </a:r>
            <a:r>
              <a:rPr lang="cs-CZ" dirty="0"/>
              <a:t>, </a:t>
            </a:r>
            <a:r>
              <a:rPr lang="cs-CZ" dirty="0" err="1"/>
              <a:t>the</a:t>
            </a:r>
            <a:r>
              <a:rPr lang="cs-CZ" dirty="0"/>
              <a:t> </a:t>
            </a:r>
            <a:r>
              <a:rPr lang="cs-CZ" dirty="0" err="1"/>
              <a:t>students</a:t>
            </a:r>
            <a:r>
              <a:rPr lang="cs-CZ" dirty="0"/>
              <a:t> </a:t>
            </a:r>
            <a:r>
              <a:rPr lang="cs-CZ" dirty="0" err="1"/>
              <a:t>should</a:t>
            </a:r>
            <a:r>
              <a:rPr lang="cs-CZ" dirty="0"/>
              <a:t> </a:t>
            </a:r>
            <a:r>
              <a:rPr lang="cs-CZ" dirty="0" err="1"/>
              <a:t>come</a:t>
            </a:r>
            <a:r>
              <a:rPr lang="cs-CZ" dirty="0"/>
              <a:t> up </a:t>
            </a:r>
            <a:r>
              <a:rPr lang="cs-CZ" dirty="0" err="1"/>
              <a:t>with</a:t>
            </a:r>
            <a:r>
              <a:rPr lang="cs-CZ" dirty="0"/>
              <a:t> these </a:t>
            </a:r>
            <a:r>
              <a:rPr lang="cs-CZ" dirty="0" err="1"/>
              <a:t>answers</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308773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22</a:t>
            </a:fld>
            <a:endParaRPr lang="en-GB"/>
          </a:p>
        </p:txBody>
      </p:sp>
    </p:spTree>
    <p:extLst>
      <p:ext uri="{BB962C8B-B14F-4D97-AF65-F5344CB8AC3E}">
        <p14:creationId xmlns:p14="http://schemas.microsoft.com/office/powerpoint/2010/main" val="67596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answer</a:t>
            </a:r>
            <a:r>
              <a:rPr lang="cs-CZ" dirty="0"/>
              <a:t> </a:t>
            </a:r>
            <a:r>
              <a:rPr lang="cs-CZ" dirty="0" err="1"/>
              <a:t>is</a:t>
            </a:r>
            <a:r>
              <a:rPr lang="cs-CZ" dirty="0"/>
              <a:t> </a:t>
            </a:r>
            <a:r>
              <a:rPr lang="cs-CZ" dirty="0" err="1"/>
              <a:t>manifold</a:t>
            </a:r>
            <a:r>
              <a:rPr lang="cs-CZ" dirty="0"/>
              <a:t> – </a:t>
            </a:r>
            <a:r>
              <a:rPr lang="cs-CZ" dirty="0" err="1"/>
              <a:t>it</a:t>
            </a:r>
            <a:r>
              <a:rPr lang="cs-CZ" dirty="0"/>
              <a:t> </a:t>
            </a:r>
            <a:r>
              <a:rPr lang="cs-CZ" dirty="0" err="1"/>
              <a:t>is</a:t>
            </a:r>
            <a:r>
              <a:rPr lang="cs-CZ" dirty="0"/>
              <a:t> </a:t>
            </a:r>
            <a:r>
              <a:rPr lang="cs-CZ" dirty="0" err="1"/>
              <a:t>the</a:t>
            </a:r>
            <a:r>
              <a:rPr lang="cs-CZ" dirty="0"/>
              <a:t> </a:t>
            </a:r>
            <a:r>
              <a:rPr lang="cs-CZ" dirty="0" err="1"/>
              <a:t>fact</a:t>
            </a:r>
            <a:r>
              <a:rPr lang="cs-CZ" dirty="0"/>
              <a:t> </a:t>
            </a:r>
            <a:r>
              <a:rPr lang="cs-CZ" dirty="0" err="1"/>
              <a:t>that</a:t>
            </a:r>
            <a:r>
              <a:rPr lang="cs-CZ" dirty="0"/>
              <a:t> </a:t>
            </a:r>
            <a:r>
              <a:rPr lang="cs-CZ" dirty="0" err="1"/>
              <a:t>caring</a:t>
            </a:r>
            <a:r>
              <a:rPr lang="cs-CZ" dirty="0"/>
              <a:t> </a:t>
            </a:r>
            <a:r>
              <a:rPr lang="cs-CZ" dirty="0" err="1"/>
              <a:t>about</a:t>
            </a:r>
            <a:r>
              <a:rPr lang="cs-CZ" dirty="0"/>
              <a:t> </a:t>
            </a:r>
            <a:r>
              <a:rPr lang="cs-CZ" dirty="0" err="1"/>
              <a:t>animals</a:t>
            </a:r>
            <a:r>
              <a:rPr lang="cs-CZ" dirty="0"/>
              <a:t> (eg. </a:t>
            </a:r>
            <a:r>
              <a:rPr lang="cs-CZ" dirty="0" err="1"/>
              <a:t>cows</a:t>
            </a:r>
            <a:r>
              <a:rPr lang="cs-CZ" dirty="0"/>
              <a:t>) </a:t>
            </a:r>
            <a:r>
              <a:rPr lang="cs-CZ" dirty="0" err="1"/>
              <a:t>is</a:t>
            </a:r>
            <a:r>
              <a:rPr lang="cs-CZ" dirty="0"/>
              <a:t> a </a:t>
            </a:r>
            <a:r>
              <a:rPr lang="cs-CZ" dirty="0" err="1"/>
              <a:t>meaningful</a:t>
            </a:r>
            <a:r>
              <a:rPr lang="cs-CZ" dirty="0"/>
              <a:t> </a:t>
            </a:r>
            <a:r>
              <a:rPr lang="cs-CZ" dirty="0" err="1"/>
              <a:t>activity</a:t>
            </a:r>
            <a:r>
              <a:rPr lang="cs-CZ" dirty="0"/>
              <a:t>, </a:t>
            </a:r>
            <a:r>
              <a:rPr lang="cs-CZ" dirty="0" err="1"/>
              <a:t>there</a:t>
            </a:r>
            <a:r>
              <a:rPr lang="cs-CZ" dirty="0"/>
              <a:t> </a:t>
            </a:r>
            <a:r>
              <a:rPr lang="cs-CZ" dirty="0" err="1"/>
              <a:t>is</a:t>
            </a:r>
            <a:r>
              <a:rPr lang="cs-CZ" dirty="0"/>
              <a:t> no </a:t>
            </a:r>
            <a:r>
              <a:rPr lang="cs-CZ" dirty="0" err="1"/>
              <a:t>excuse</a:t>
            </a:r>
            <a:r>
              <a:rPr lang="cs-CZ" dirty="0"/>
              <a:t> in not </a:t>
            </a:r>
            <a:r>
              <a:rPr lang="cs-CZ" dirty="0" err="1"/>
              <a:t>caring</a:t>
            </a:r>
            <a:r>
              <a:rPr lang="cs-CZ" dirty="0"/>
              <a:t> </a:t>
            </a:r>
            <a:r>
              <a:rPr lang="cs-CZ" dirty="0" err="1"/>
              <a:t>about</a:t>
            </a:r>
            <a:r>
              <a:rPr lang="cs-CZ" dirty="0"/>
              <a:t> </a:t>
            </a:r>
            <a:r>
              <a:rPr lang="cs-CZ" dirty="0" err="1"/>
              <a:t>the</a:t>
            </a:r>
            <a:r>
              <a:rPr lang="cs-CZ" dirty="0"/>
              <a:t> animal, </a:t>
            </a:r>
            <a:r>
              <a:rPr lang="cs-CZ" dirty="0" err="1"/>
              <a:t>the</a:t>
            </a:r>
            <a:r>
              <a:rPr lang="cs-CZ" dirty="0"/>
              <a:t> care has to </a:t>
            </a:r>
            <a:r>
              <a:rPr lang="cs-CZ" dirty="0" err="1"/>
              <a:t>be</a:t>
            </a:r>
            <a:r>
              <a:rPr lang="cs-CZ" dirty="0"/>
              <a:t> done </a:t>
            </a:r>
            <a:r>
              <a:rPr lang="cs-CZ" dirty="0" err="1"/>
              <a:t>regularly</a:t>
            </a:r>
            <a:r>
              <a:rPr lang="cs-CZ" dirty="0"/>
              <a:t> </a:t>
            </a:r>
            <a:r>
              <a:rPr lang="cs-CZ" dirty="0" err="1"/>
              <a:t>which</a:t>
            </a:r>
            <a:r>
              <a:rPr lang="cs-CZ" dirty="0"/>
              <a:t> </a:t>
            </a:r>
            <a:r>
              <a:rPr lang="cs-CZ" dirty="0" err="1"/>
              <a:t>helps</a:t>
            </a:r>
            <a:r>
              <a:rPr lang="cs-CZ" dirty="0"/>
              <a:t> to </a:t>
            </a:r>
            <a:r>
              <a:rPr lang="cs-CZ" dirty="0" err="1"/>
              <a:t>establish</a:t>
            </a:r>
            <a:r>
              <a:rPr lang="cs-CZ" dirty="0"/>
              <a:t> </a:t>
            </a:r>
            <a:r>
              <a:rPr lang="cs-CZ" dirty="0" err="1"/>
              <a:t>working</a:t>
            </a:r>
            <a:r>
              <a:rPr lang="cs-CZ" dirty="0"/>
              <a:t> rhythm, </a:t>
            </a:r>
            <a:r>
              <a:rPr lang="cs-CZ" dirty="0" err="1"/>
              <a:t>the</a:t>
            </a:r>
            <a:r>
              <a:rPr lang="cs-CZ" dirty="0"/>
              <a:t> care </a:t>
            </a:r>
            <a:r>
              <a:rPr lang="cs-CZ" dirty="0" err="1"/>
              <a:t>usually</a:t>
            </a:r>
            <a:r>
              <a:rPr lang="cs-CZ" dirty="0"/>
              <a:t> </a:t>
            </a:r>
            <a:r>
              <a:rPr lang="cs-CZ" dirty="0" err="1"/>
              <a:t>takes</a:t>
            </a:r>
            <a:r>
              <a:rPr lang="cs-CZ" dirty="0"/>
              <a:t> place in natural </a:t>
            </a:r>
            <a:r>
              <a:rPr lang="cs-CZ" dirty="0" err="1"/>
              <a:t>environment</a:t>
            </a:r>
            <a:r>
              <a:rPr lang="cs-CZ" dirty="0"/>
              <a:t> (</a:t>
            </a:r>
            <a:r>
              <a:rPr lang="cs-CZ" dirty="0" err="1"/>
              <a:t>hopefully</a:t>
            </a:r>
            <a:r>
              <a:rPr lang="cs-CZ" dirty="0"/>
              <a:t> not </a:t>
            </a:r>
            <a:r>
              <a:rPr lang="cs-CZ" dirty="0" err="1"/>
              <a:t>only</a:t>
            </a:r>
            <a:r>
              <a:rPr lang="cs-CZ" dirty="0"/>
              <a:t> in a </a:t>
            </a:r>
            <a:r>
              <a:rPr lang="cs-CZ" dirty="0" err="1"/>
              <a:t>cowshed</a:t>
            </a:r>
            <a:r>
              <a:rPr lang="cs-CZ" dirty="0"/>
              <a:t>), </a:t>
            </a:r>
            <a:r>
              <a:rPr lang="cs-CZ" dirty="0" err="1"/>
              <a:t>it</a:t>
            </a:r>
            <a:r>
              <a:rPr lang="cs-CZ" dirty="0"/>
              <a:t> </a:t>
            </a:r>
            <a:r>
              <a:rPr lang="cs-CZ" dirty="0" err="1"/>
              <a:t>is</a:t>
            </a:r>
            <a:r>
              <a:rPr lang="cs-CZ" dirty="0"/>
              <a:t> </a:t>
            </a:r>
            <a:r>
              <a:rPr lang="cs-CZ" dirty="0" err="1"/>
              <a:t>work</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performed</a:t>
            </a:r>
            <a:r>
              <a:rPr lang="cs-CZ" dirty="0"/>
              <a:t> in </a:t>
            </a:r>
            <a:r>
              <a:rPr lang="cs-CZ" dirty="0" err="1"/>
              <a:t>groups</a:t>
            </a:r>
            <a:r>
              <a:rPr lang="cs-CZ" dirty="0"/>
              <a:t> and so </a:t>
            </a:r>
            <a:r>
              <a:rPr lang="cs-CZ" dirty="0" err="1"/>
              <a:t>it</a:t>
            </a:r>
            <a:r>
              <a:rPr lang="cs-CZ" dirty="0"/>
              <a:t> </a:t>
            </a:r>
            <a:r>
              <a:rPr lang="cs-CZ" dirty="0" err="1"/>
              <a:t>is</a:t>
            </a:r>
            <a:r>
              <a:rPr lang="cs-CZ" dirty="0"/>
              <a:t> </a:t>
            </a:r>
            <a:r>
              <a:rPr lang="cs-CZ" dirty="0" err="1"/>
              <a:t>only</a:t>
            </a:r>
            <a:r>
              <a:rPr lang="cs-CZ" dirty="0"/>
              <a:t> natural to </a:t>
            </a:r>
            <a:r>
              <a:rPr lang="cs-CZ" dirty="0" err="1"/>
              <a:t>socialize</a:t>
            </a:r>
            <a:r>
              <a:rPr lang="cs-CZ" dirty="0"/>
              <a:t>, … </a:t>
            </a:r>
          </a:p>
          <a:p>
            <a:r>
              <a:rPr lang="cs-CZ" dirty="0" err="1"/>
              <a:t>Some</a:t>
            </a:r>
            <a:r>
              <a:rPr lang="cs-CZ" dirty="0"/>
              <a:t> </a:t>
            </a:r>
            <a:r>
              <a:rPr lang="cs-CZ" dirty="0" err="1"/>
              <a:t>of</a:t>
            </a:r>
            <a:r>
              <a:rPr lang="cs-CZ" dirty="0"/>
              <a:t> </a:t>
            </a:r>
            <a:r>
              <a:rPr lang="cs-CZ" dirty="0" err="1"/>
              <a:t>the</a:t>
            </a:r>
            <a:r>
              <a:rPr lang="cs-CZ" dirty="0"/>
              <a:t> </a:t>
            </a:r>
            <a:r>
              <a:rPr lang="cs-CZ" dirty="0" err="1"/>
              <a:t>important</a:t>
            </a:r>
            <a:r>
              <a:rPr lang="cs-CZ" dirty="0"/>
              <a:t> </a:t>
            </a:r>
            <a:r>
              <a:rPr lang="cs-CZ" dirty="0" err="1"/>
              <a:t>issues</a:t>
            </a:r>
            <a:r>
              <a:rPr lang="cs-CZ" dirty="0"/>
              <a:t> </a:t>
            </a:r>
            <a:r>
              <a:rPr lang="cs-CZ" dirty="0" err="1"/>
              <a:t>that</a:t>
            </a:r>
            <a:r>
              <a:rPr lang="cs-CZ" dirty="0"/>
              <a:t> </a:t>
            </a:r>
            <a:r>
              <a:rPr lang="cs-CZ" dirty="0" err="1"/>
              <a:t>should</a:t>
            </a:r>
            <a:r>
              <a:rPr lang="cs-CZ" dirty="0"/>
              <a:t> </a:t>
            </a:r>
            <a:r>
              <a:rPr lang="cs-CZ" dirty="0" err="1"/>
              <a:t>be</a:t>
            </a:r>
            <a:r>
              <a:rPr lang="cs-CZ" dirty="0"/>
              <a:t> </a:t>
            </a:r>
            <a:r>
              <a:rPr lang="cs-CZ" dirty="0" err="1"/>
              <a:t>mentioned</a:t>
            </a:r>
            <a:r>
              <a:rPr lang="cs-CZ" dirty="0"/>
              <a:t> are on </a:t>
            </a:r>
            <a:r>
              <a:rPr lang="cs-CZ" dirty="0" err="1"/>
              <a:t>the</a:t>
            </a:r>
            <a:r>
              <a:rPr lang="cs-CZ" dirty="0"/>
              <a:t> </a:t>
            </a:r>
            <a:r>
              <a:rPr lang="cs-CZ" dirty="0" err="1"/>
              <a:t>next</a:t>
            </a:r>
            <a:r>
              <a:rPr lang="cs-CZ" dirty="0"/>
              <a:t> </a:t>
            </a:r>
            <a:r>
              <a:rPr lang="cs-CZ" dirty="0" err="1"/>
              <a:t>slide</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95953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arenR"/>
            </a:pPr>
            <a:r>
              <a:rPr lang="cs-CZ" dirty="0" err="1"/>
              <a:t>The</a:t>
            </a:r>
            <a:r>
              <a:rPr lang="cs-CZ" dirty="0"/>
              <a:t> </a:t>
            </a:r>
            <a:r>
              <a:rPr lang="cs-CZ" dirty="0" err="1"/>
              <a:t>aim</a:t>
            </a:r>
            <a:r>
              <a:rPr lang="cs-CZ" dirty="0"/>
              <a:t> </a:t>
            </a:r>
            <a:r>
              <a:rPr lang="cs-CZ" dirty="0" err="1"/>
              <a:t>is</a:t>
            </a:r>
            <a:r>
              <a:rPr lang="cs-CZ" dirty="0"/>
              <a:t> to make </a:t>
            </a:r>
            <a:r>
              <a:rPr lang="cs-CZ" dirty="0" err="1"/>
              <a:t>the</a:t>
            </a:r>
            <a:r>
              <a:rPr lang="cs-CZ" dirty="0"/>
              <a:t> </a:t>
            </a:r>
            <a:r>
              <a:rPr lang="cs-CZ" dirty="0" err="1"/>
              <a:t>students</a:t>
            </a:r>
            <a:r>
              <a:rPr lang="cs-CZ" dirty="0"/>
              <a:t> </a:t>
            </a:r>
            <a:r>
              <a:rPr lang="cs-CZ" dirty="0" err="1"/>
              <a:t>understand</a:t>
            </a:r>
            <a:r>
              <a:rPr lang="cs-CZ" dirty="0"/>
              <a:t>, </a:t>
            </a:r>
            <a:r>
              <a:rPr lang="cs-CZ" dirty="0" err="1"/>
              <a:t>that</a:t>
            </a:r>
            <a:r>
              <a:rPr lang="cs-CZ" dirty="0"/>
              <a:t> </a:t>
            </a:r>
            <a:r>
              <a:rPr lang="cs-CZ" dirty="0" err="1"/>
              <a:t>they</a:t>
            </a:r>
            <a:r>
              <a:rPr lang="cs-CZ" dirty="0"/>
              <a:t> are „</a:t>
            </a:r>
            <a:r>
              <a:rPr lang="cs-CZ" dirty="0" err="1"/>
              <a:t>youth</a:t>
            </a:r>
            <a:r>
              <a:rPr lang="cs-CZ" dirty="0"/>
              <a:t>“ as </a:t>
            </a:r>
            <a:r>
              <a:rPr lang="cs-CZ" dirty="0" err="1"/>
              <a:t>well</a:t>
            </a:r>
            <a:r>
              <a:rPr lang="cs-CZ" dirty="0"/>
              <a:t> and </a:t>
            </a:r>
            <a:r>
              <a:rPr lang="cs-CZ" dirty="0" err="1"/>
              <a:t>that</a:t>
            </a:r>
            <a:r>
              <a:rPr lang="cs-CZ" dirty="0"/>
              <a:t> </a:t>
            </a:r>
            <a:r>
              <a:rPr lang="cs-CZ" dirty="0" err="1"/>
              <a:t>this</a:t>
            </a:r>
            <a:r>
              <a:rPr lang="cs-CZ" dirty="0"/>
              <a:t> </a:t>
            </a:r>
            <a:r>
              <a:rPr lang="cs-CZ" dirty="0" err="1"/>
              <a:t>presentation</a:t>
            </a:r>
            <a:r>
              <a:rPr lang="cs-CZ" dirty="0"/>
              <a:t> </a:t>
            </a:r>
            <a:r>
              <a:rPr lang="cs-CZ" dirty="0" err="1"/>
              <a:t>concerns</a:t>
            </a:r>
            <a:r>
              <a:rPr lang="cs-CZ" dirty="0"/>
              <a:t> </a:t>
            </a:r>
            <a:r>
              <a:rPr lang="cs-CZ" dirty="0" err="1"/>
              <a:t>primarily</a:t>
            </a:r>
            <a:r>
              <a:rPr lang="cs-CZ" dirty="0"/>
              <a:t> </a:t>
            </a:r>
            <a:r>
              <a:rPr lang="cs-CZ" dirty="0" err="1"/>
              <a:t>their</a:t>
            </a:r>
            <a:r>
              <a:rPr lang="cs-CZ" dirty="0"/>
              <a:t> </a:t>
            </a:r>
            <a:r>
              <a:rPr lang="cs-CZ" dirty="0" err="1"/>
              <a:t>peers</a:t>
            </a:r>
            <a:r>
              <a:rPr lang="cs-CZ" dirty="0"/>
              <a:t> as </a:t>
            </a:r>
            <a:r>
              <a:rPr lang="cs-CZ" dirty="0" err="1"/>
              <a:t>well</a:t>
            </a:r>
            <a:r>
              <a:rPr lang="cs-CZ" dirty="0"/>
              <a:t> as </a:t>
            </a:r>
            <a:r>
              <a:rPr lang="cs-CZ" dirty="0" err="1"/>
              <a:t>themselves</a:t>
            </a:r>
            <a:r>
              <a:rPr lang="cs-CZ" dirty="0"/>
              <a:t>. </a:t>
            </a:r>
            <a:r>
              <a:rPr lang="cs-CZ" dirty="0" err="1"/>
              <a:t>For</a:t>
            </a:r>
            <a:r>
              <a:rPr lang="cs-CZ" dirty="0"/>
              <a:t> </a:t>
            </a:r>
            <a:r>
              <a:rPr lang="cs-CZ" dirty="0" err="1"/>
              <a:t>the</a:t>
            </a:r>
            <a:r>
              <a:rPr lang="cs-CZ" dirty="0"/>
              <a:t> </a:t>
            </a:r>
            <a:r>
              <a:rPr lang="cs-CZ" dirty="0" err="1"/>
              <a:t>success</a:t>
            </a:r>
            <a:r>
              <a:rPr lang="cs-CZ" dirty="0"/>
              <a:t> </a:t>
            </a:r>
            <a:r>
              <a:rPr lang="cs-CZ" dirty="0" err="1"/>
              <a:t>of</a:t>
            </a:r>
            <a:r>
              <a:rPr lang="cs-CZ" dirty="0"/>
              <a:t> </a:t>
            </a:r>
            <a:r>
              <a:rPr lang="cs-CZ" dirty="0" err="1"/>
              <a:t>this</a:t>
            </a:r>
            <a:r>
              <a:rPr lang="cs-CZ" dirty="0"/>
              <a:t> </a:t>
            </a:r>
            <a:r>
              <a:rPr lang="cs-CZ" dirty="0" err="1"/>
              <a:t>lecture</a:t>
            </a:r>
            <a:r>
              <a:rPr lang="cs-CZ" dirty="0"/>
              <a:t>/workshop/session </a:t>
            </a:r>
            <a:r>
              <a:rPr lang="cs-CZ" dirty="0" err="1"/>
              <a:t>it</a:t>
            </a:r>
            <a:r>
              <a:rPr lang="cs-CZ" dirty="0"/>
              <a:t> </a:t>
            </a:r>
            <a:r>
              <a:rPr lang="cs-CZ" dirty="0" err="1"/>
              <a:t>is</a:t>
            </a:r>
            <a:r>
              <a:rPr lang="cs-CZ" dirty="0"/>
              <a:t> </a:t>
            </a:r>
            <a:r>
              <a:rPr lang="cs-CZ" dirty="0" err="1"/>
              <a:t>important</a:t>
            </a:r>
            <a:r>
              <a:rPr lang="cs-CZ" dirty="0"/>
              <a:t> to make </a:t>
            </a:r>
            <a:r>
              <a:rPr lang="cs-CZ" dirty="0" err="1"/>
              <a:t>the</a:t>
            </a:r>
            <a:r>
              <a:rPr lang="cs-CZ" dirty="0"/>
              <a:t> </a:t>
            </a:r>
            <a:r>
              <a:rPr lang="cs-CZ" dirty="0" err="1"/>
              <a:t>discussed</a:t>
            </a:r>
            <a:r>
              <a:rPr lang="cs-CZ" dirty="0"/>
              <a:t> </a:t>
            </a:r>
            <a:r>
              <a:rPr lang="cs-CZ" dirty="0" err="1"/>
              <a:t>issues</a:t>
            </a:r>
            <a:r>
              <a:rPr lang="cs-CZ" dirty="0"/>
              <a:t> </a:t>
            </a:r>
            <a:r>
              <a:rPr lang="cs-CZ" dirty="0" err="1"/>
              <a:t>personal</a:t>
            </a:r>
            <a:r>
              <a:rPr lang="cs-CZ" dirty="0"/>
              <a:t>.</a:t>
            </a:r>
          </a:p>
          <a:p>
            <a:pPr marL="228600" indent="-228600">
              <a:buAutoNum type="arabicParenR"/>
            </a:pPr>
            <a:r>
              <a:rPr lang="cs-CZ" dirty="0" err="1"/>
              <a:t>There</a:t>
            </a:r>
            <a:r>
              <a:rPr lang="cs-CZ" dirty="0"/>
              <a:t> are many </a:t>
            </a:r>
            <a:r>
              <a:rPr lang="cs-CZ" dirty="0" err="1"/>
              <a:t>ways</a:t>
            </a:r>
            <a:r>
              <a:rPr lang="cs-CZ" dirty="0"/>
              <a:t> </a:t>
            </a:r>
            <a:r>
              <a:rPr lang="cs-CZ" dirty="0" err="1"/>
              <a:t>how</a:t>
            </a:r>
            <a:r>
              <a:rPr lang="cs-CZ" dirty="0"/>
              <a:t> to </a:t>
            </a:r>
            <a:r>
              <a:rPr lang="cs-CZ" dirty="0" err="1"/>
              <a:t>define</a:t>
            </a:r>
            <a:r>
              <a:rPr lang="cs-CZ" dirty="0"/>
              <a:t> </a:t>
            </a:r>
            <a:r>
              <a:rPr lang="cs-CZ" dirty="0" err="1"/>
              <a:t>the</a:t>
            </a:r>
            <a:r>
              <a:rPr lang="cs-CZ" dirty="0"/>
              <a:t> </a:t>
            </a:r>
            <a:r>
              <a:rPr lang="cs-CZ" dirty="0" err="1"/>
              <a:t>age</a:t>
            </a:r>
            <a:r>
              <a:rPr lang="cs-CZ" dirty="0"/>
              <a:t> </a:t>
            </a:r>
            <a:r>
              <a:rPr lang="cs-CZ" dirty="0" err="1"/>
              <a:t>group</a:t>
            </a:r>
            <a:r>
              <a:rPr lang="cs-CZ" dirty="0"/>
              <a:t> „</a:t>
            </a:r>
            <a:r>
              <a:rPr lang="cs-CZ" dirty="0" err="1"/>
              <a:t>youth</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220318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An</a:t>
            </a:r>
            <a:r>
              <a:rPr lang="cs-CZ" dirty="0"/>
              <a:t> </a:t>
            </a:r>
            <a:r>
              <a:rPr lang="cs-CZ" dirty="0" err="1"/>
              <a:t>example</a:t>
            </a:r>
            <a:r>
              <a:rPr lang="cs-CZ" dirty="0"/>
              <a:t> (</a:t>
            </a:r>
            <a:r>
              <a:rPr lang="cs-CZ" dirty="0" err="1"/>
              <a:t>from</a:t>
            </a:r>
            <a:r>
              <a:rPr lang="cs-CZ" dirty="0"/>
              <a:t> </a:t>
            </a:r>
            <a:r>
              <a:rPr lang="cs-CZ" dirty="0" err="1"/>
              <a:t>Ireland</a:t>
            </a:r>
            <a:r>
              <a:rPr lang="cs-CZ"/>
              <a:t>) </a:t>
            </a:r>
            <a:r>
              <a:rPr lang="cs-CZ" dirty="0" err="1"/>
              <a:t>of</a:t>
            </a:r>
            <a:r>
              <a:rPr lang="cs-CZ" dirty="0"/>
              <a:t> a </a:t>
            </a:r>
            <a:r>
              <a:rPr lang="cs-CZ" dirty="0" err="1"/>
              <a:t>pathway</a:t>
            </a:r>
            <a:r>
              <a:rPr lang="cs-CZ" dirty="0"/>
              <a:t> </a:t>
            </a:r>
            <a:r>
              <a:rPr lang="cs-CZ" dirty="0" err="1"/>
              <a:t>how</a:t>
            </a:r>
            <a:r>
              <a:rPr lang="cs-CZ" dirty="0"/>
              <a:t> a </a:t>
            </a:r>
            <a:r>
              <a:rPr lang="cs-CZ" dirty="0" err="1"/>
              <a:t>youth</a:t>
            </a:r>
            <a:r>
              <a:rPr lang="cs-CZ" dirty="0"/>
              <a:t> </a:t>
            </a:r>
            <a:r>
              <a:rPr lang="cs-CZ" dirty="0" err="1"/>
              <a:t>may</a:t>
            </a:r>
            <a:r>
              <a:rPr lang="cs-CZ" dirty="0"/>
              <a:t> </a:t>
            </a:r>
            <a:r>
              <a:rPr lang="cs-CZ" dirty="0" err="1"/>
              <a:t>get</a:t>
            </a:r>
            <a:r>
              <a:rPr lang="cs-CZ" dirty="0"/>
              <a:t> to a </a:t>
            </a:r>
            <a:r>
              <a:rPr lang="cs-CZ" dirty="0" err="1"/>
              <a:t>social</a:t>
            </a:r>
            <a:r>
              <a:rPr lang="cs-CZ" dirty="0"/>
              <a:t> </a:t>
            </a:r>
            <a:r>
              <a:rPr lang="cs-CZ" dirty="0" err="1"/>
              <a:t>farm</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28582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theory</a:t>
            </a:r>
            <a:r>
              <a:rPr lang="cs-CZ" dirty="0"/>
              <a:t> </a:t>
            </a:r>
            <a:r>
              <a:rPr lang="cs-CZ" dirty="0" err="1"/>
              <a:t>of</a:t>
            </a:r>
            <a:r>
              <a:rPr lang="cs-CZ" dirty="0"/>
              <a:t> </a:t>
            </a:r>
            <a:r>
              <a:rPr lang="cs-CZ" dirty="0" err="1"/>
              <a:t>constructing</a:t>
            </a:r>
            <a:r>
              <a:rPr lang="cs-CZ" dirty="0"/>
              <a:t> </a:t>
            </a:r>
            <a:r>
              <a:rPr lang="cs-CZ" dirty="0" err="1"/>
              <a:t>one´s</a:t>
            </a:r>
            <a:r>
              <a:rPr lang="cs-CZ" dirty="0"/>
              <a:t> </a:t>
            </a:r>
            <a:r>
              <a:rPr lang="cs-CZ" dirty="0" err="1"/>
              <a:t>self</a:t>
            </a:r>
            <a:r>
              <a:rPr lang="cs-CZ" dirty="0"/>
              <a:t> by G. H. </a:t>
            </a:r>
            <a:r>
              <a:rPr lang="cs-CZ" dirty="0" err="1"/>
              <a:t>Mead</a:t>
            </a:r>
            <a:r>
              <a:rPr lang="cs-CZ" dirty="0"/>
              <a:t> </a:t>
            </a:r>
            <a:r>
              <a:rPr lang="cs-CZ" dirty="0" err="1"/>
              <a:t>is</a:t>
            </a:r>
            <a:r>
              <a:rPr lang="cs-CZ" dirty="0"/>
              <a:t> </a:t>
            </a:r>
            <a:r>
              <a:rPr lang="cs-CZ" dirty="0" err="1"/>
              <a:t>described</a:t>
            </a:r>
            <a:r>
              <a:rPr lang="cs-CZ" dirty="0"/>
              <a:t> in </a:t>
            </a:r>
            <a:r>
              <a:rPr lang="cs-CZ" dirty="0" err="1"/>
              <a:t>the</a:t>
            </a:r>
            <a:r>
              <a:rPr lang="cs-CZ" dirty="0"/>
              <a:t> </a:t>
            </a:r>
            <a:r>
              <a:rPr lang="cs-CZ" dirty="0" err="1"/>
              <a:t>book</a:t>
            </a:r>
            <a:r>
              <a:rPr lang="cs-CZ" dirty="0"/>
              <a:t> Mind, </a:t>
            </a:r>
            <a:r>
              <a:rPr lang="cs-CZ" dirty="0" err="1"/>
              <a:t>self</a:t>
            </a:r>
            <a:r>
              <a:rPr lang="cs-CZ" dirty="0"/>
              <a:t> and society. </a:t>
            </a:r>
            <a:r>
              <a:rPr lang="cs-CZ" dirty="0" err="1"/>
              <a:t>The</a:t>
            </a:r>
            <a:r>
              <a:rPr lang="cs-CZ" dirty="0"/>
              <a:t> </a:t>
            </a:r>
            <a:r>
              <a:rPr lang="cs-CZ" dirty="0" err="1"/>
              <a:t>lecturer</a:t>
            </a:r>
            <a:r>
              <a:rPr lang="cs-CZ" dirty="0"/>
              <a:t> </a:t>
            </a:r>
            <a:r>
              <a:rPr lang="cs-CZ" dirty="0" err="1"/>
              <a:t>should</a:t>
            </a:r>
            <a:r>
              <a:rPr lang="cs-CZ" dirty="0"/>
              <a:t> </a:t>
            </a:r>
            <a:r>
              <a:rPr lang="cs-CZ" dirty="0" err="1"/>
              <a:t>focus</a:t>
            </a:r>
            <a:r>
              <a:rPr lang="cs-CZ" dirty="0"/>
              <a:t> on </a:t>
            </a:r>
            <a:r>
              <a:rPr lang="cs-CZ" dirty="0" err="1"/>
              <a:t>the</a:t>
            </a:r>
            <a:r>
              <a:rPr lang="cs-CZ" dirty="0"/>
              <a:t> </a:t>
            </a:r>
            <a:r>
              <a:rPr lang="cs-CZ" dirty="0" err="1"/>
              <a:t>fact</a:t>
            </a:r>
            <a:r>
              <a:rPr lang="cs-CZ" dirty="0"/>
              <a:t> </a:t>
            </a:r>
            <a:r>
              <a:rPr lang="cs-CZ" dirty="0" err="1"/>
              <a:t>that</a:t>
            </a:r>
            <a:r>
              <a:rPr lang="cs-CZ" dirty="0"/>
              <a:t> </a:t>
            </a:r>
            <a:r>
              <a:rPr lang="cs-CZ" dirty="0" err="1"/>
              <a:t>it</a:t>
            </a:r>
            <a:r>
              <a:rPr lang="cs-CZ" dirty="0"/>
              <a:t> </a:t>
            </a:r>
            <a:r>
              <a:rPr lang="cs-CZ" dirty="0" err="1"/>
              <a:t>is</a:t>
            </a:r>
            <a:r>
              <a:rPr lang="cs-CZ" dirty="0"/>
              <a:t> „</a:t>
            </a:r>
            <a:r>
              <a:rPr lang="cs-CZ" dirty="0" err="1"/>
              <a:t>Me</a:t>
            </a:r>
            <a:r>
              <a:rPr lang="cs-CZ" dirty="0"/>
              <a:t>“ </a:t>
            </a:r>
            <a:r>
              <a:rPr lang="cs-CZ" dirty="0" err="1"/>
              <a:t>that</a:t>
            </a:r>
            <a:r>
              <a:rPr lang="cs-CZ" dirty="0"/>
              <a:t> </a:t>
            </a:r>
            <a:r>
              <a:rPr lang="cs-CZ" dirty="0" err="1"/>
              <a:t>is</a:t>
            </a:r>
            <a:r>
              <a:rPr lang="cs-CZ" dirty="0"/>
              <a:t> </a:t>
            </a:r>
            <a:r>
              <a:rPr lang="cs-CZ" dirty="0" err="1"/>
              <a:t>supposed</a:t>
            </a:r>
            <a:r>
              <a:rPr lang="cs-CZ" dirty="0"/>
              <a:t> to </a:t>
            </a:r>
            <a:r>
              <a:rPr lang="cs-CZ" dirty="0" err="1"/>
              <a:t>tame</a:t>
            </a:r>
            <a:r>
              <a:rPr lang="cs-CZ" dirty="0"/>
              <a:t> „I“ and to </a:t>
            </a:r>
            <a:r>
              <a:rPr lang="cs-CZ" dirty="0" err="1"/>
              <a:t>come</a:t>
            </a:r>
            <a:r>
              <a:rPr lang="cs-CZ" dirty="0"/>
              <a:t> to </a:t>
            </a:r>
            <a:r>
              <a:rPr lang="cs-CZ" dirty="0" err="1"/>
              <a:t>understanding</a:t>
            </a:r>
            <a:r>
              <a:rPr lang="cs-CZ" dirty="0"/>
              <a:t> </a:t>
            </a:r>
            <a:r>
              <a:rPr lang="cs-CZ" dirty="0" err="1"/>
              <a:t>of</a:t>
            </a:r>
            <a:r>
              <a:rPr lang="cs-CZ" dirty="0"/>
              <a:t> </a:t>
            </a:r>
            <a:r>
              <a:rPr lang="cs-CZ" dirty="0" err="1"/>
              <a:t>one´s</a:t>
            </a:r>
            <a:r>
              <a:rPr lang="cs-CZ" dirty="0"/>
              <a:t> role in </a:t>
            </a:r>
            <a:r>
              <a:rPr lang="cs-CZ" dirty="0" err="1"/>
              <a:t>the</a:t>
            </a:r>
            <a:r>
              <a:rPr lang="cs-CZ" dirty="0"/>
              <a:t> society. On one hand the society (and its rules) binds us with various kinds of regulations, yet at the same time our natural „I“should become the source of doing so in an individual and creative manner.</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cap="none" dirty="0">
                <a:solidFill>
                  <a:schemeClr val="dk1"/>
                </a:solidFill>
                <a:latin typeface="Calibri"/>
                <a:cs typeface="Calibri"/>
                <a:sym typeface="Calibri"/>
              </a:rPr>
              <a:t>The students should grasp Mead´s idea of GENERALIZED OTHERS – a farm and its whole environment become a generalized other for young people. It strongly influences their values, attitudes and also behaviour. Young people are influenced by everything (and everyone) they work with, by the way issues are dealt with, by the whole climate of the farm.</a:t>
            </a:r>
          </a:p>
          <a:p>
            <a:endParaRPr lang="cs-CZ" dirty="0"/>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232567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 </a:t>
            </a:r>
            <a:r>
              <a:rPr lang="cs-CZ" dirty="0" err="1"/>
              <a:t>this</a:t>
            </a:r>
            <a:r>
              <a:rPr lang="cs-CZ" dirty="0"/>
              <a:t> point </a:t>
            </a:r>
            <a:r>
              <a:rPr lang="cs-CZ" dirty="0" err="1"/>
              <a:t>the</a:t>
            </a:r>
            <a:r>
              <a:rPr lang="cs-CZ" dirty="0"/>
              <a:t> </a:t>
            </a:r>
            <a:r>
              <a:rPr lang="cs-CZ" dirty="0" err="1"/>
              <a:t>students</a:t>
            </a:r>
            <a:r>
              <a:rPr lang="cs-CZ" dirty="0"/>
              <a:t> </a:t>
            </a:r>
            <a:r>
              <a:rPr lang="cs-CZ" dirty="0" err="1"/>
              <a:t>shoud</a:t>
            </a:r>
            <a:r>
              <a:rPr lang="cs-CZ" dirty="0"/>
              <a:t> </a:t>
            </a:r>
            <a:r>
              <a:rPr lang="cs-CZ" dirty="0" err="1"/>
              <a:t>reflect</a:t>
            </a:r>
            <a:r>
              <a:rPr lang="cs-CZ" dirty="0"/>
              <a:t> on </a:t>
            </a:r>
            <a:r>
              <a:rPr lang="cs-CZ" dirty="0" err="1"/>
              <a:t>the</a:t>
            </a:r>
            <a:r>
              <a:rPr lang="cs-CZ" dirty="0"/>
              <a:t> </a:t>
            </a:r>
            <a:r>
              <a:rPr lang="cs-CZ" dirty="0" err="1"/>
              <a:t>environment</a:t>
            </a:r>
            <a:r>
              <a:rPr lang="cs-CZ" dirty="0"/>
              <a:t> </a:t>
            </a:r>
            <a:r>
              <a:rPr lang="cs-CZ" dirty="0" err="1"/>
              <a:t>where</a:t>
            </a:r>
            <a:r>
              <a:rPr lang="cs-CZ" dirty="0"/>
              <a:t> </a:t>
            </a:r>
            <a:r>
              <a:rPr lang="cs-CZ" dirty="0" err="1"/>
              <a:t>they</a:t>
            </a:r>
            <a:r>
              <a:rPr lang="cs-CZ" dirty="0"/>
              <a:t> </a:t>
            </a:r>
            <a:r>
              <a:rPr lang="cs-CZ" dirty="0" err="1"/>
              <a:t>spend</a:t>
            </a:r>
            <a:r>
              <a:rPr lang="cs-CZ" dirty="0"/>
              <a:t> </a:t>
            </a:r>
            <a:r>
              <a:rPr lang="cs-CZ" dirty="0" err="1"/>
              <a:t>time</a:t>
            </a:r>
            <a:r>
              <a:rPr lang="cs-CZ" dirty="0"/>
              <a:t> and </a:t>
            </a:r>
            <a:r>
              <a:rPr lang="cs-CZ" dirty="0" err="1"/>
              <a:t>which</a:t>
            </a:r>
            <a:r>
              <a:rPr lang="cs-CZ" dirty="0"/>
              <a:t> </a:t>
            </a:r>
            <a:r>
              <a:rPr lang="cs-CZ" dirty="0" err="1"/>
              <a:t>shapes</a:t>
            </a:r>
            <a:r>
              <a:rPr lang="cs-CZ" dirty="0"/>
              <a:t> </a:t>
            </a:r>
            <a:r>
              <a:rPr lang="cs-CZ" dirty="0" err="1"/>
              <a:t>them</a:t>
            </a:r>
            <a:r>
              <a:rPr lang="cs-CZ" dirty="0"/>
              <a:t> – </a:t>
            </a:r>
            <a:r>
              <a:rPr lang="cs-CZ" dirty="0" err="1"/>
              <a:t>what</a:t>
            </a:r>
            <a:r>
              <a:rPr lang="cs-CZ" dirty="0"/>
              <a:t> are </a:t>
            </a:r>
            <a:r>
              <a:rPr lang="cs-CZ" dirty="0" err="1"/>
              <a:t>the</a:t>
            </a:r>
            <a:r>
              <a:rPr lang="cs-CZ" dirty="0"/>
              <a:t> </a:t>
            </a:r>
            <a:r>
              <a:rPr lang="cs-CZ" dirty="0" err="1"/>
              <a:t>values</a:t>
            </a:r>
            <a:r>
              <a:rPr lang="cs-CZ" dirty="0"/>
              <a:t> in </a:t>
            </a:r>
            <a:r>
              <a:rPr lang="cs-CZ" dirty="0" err="1"/>
              <a:t>the</a:t>
            </a:r>
            <a:r>
              <a:rPr lang="cs-CZ" dirty="0"/>
              <a:t> </a:t>
            </a:r>
            <a:r>
              <a:rPr lang="cs-CZ" dirty="0" err="1"/>
              <a:t>family</a:t>
            </a:r>
            <a:r>
              <a:rPr lang="cs-CZ" dirty="0"/>
              <a:t> </a:t>
            </a:r>
            <a:r>
              <a:rPr lang="cs-CZ" dirty="0" err="1"/>
              <a:t>they</a:t>
            </a:r>
            <a:r>
              <a:rPr lang="cs-CZ" dirty="0"/>
              <a:t> </a:t>
            </a:r>
            <a:r>
              <a:rPr lang="cs-CZ" dirty="0" err="1"/>
              <a:t>come</a:t>
            </a:r>
            <a:r>
              <a:rPr lang="cs-CZ" dirty="0"/>
              <a:t> </a:t>
            </a:r>
            <a:r>
              <a:rPr lang="cs-CZ" dirty="0" err="1"/>
              <a:t>from</a:t>
            </a:r>
            <a:r>
              <a:rPr lang="cs-CZ" dirty="0"/>
              <a:t>, </a:t>
            </a:r>
            <a:r>
              <a:rPr lang="cs-CZ" dirty="0" err="1"/>
              <a:t>whether</a:t>
            </a:r>
            <a:r>
              <a:rPr lang="cs-CZ" dirty="0"/>
              <a:t> </a:t>
            </a:r>
            <a:r>
              <a:rPr lang="cs-CZ" dirty="0" err="1"/>
              <a:t>they</a:t>
            </a:r>
            <a:r>
              <a:rPr lang="cs-CZ" dirty="0"/>
              <a:t> are </a:t>
            </a:r>
            <a:r>
              <a:rPr lang="cs-CZ" dirty="0" err="1"/>
              <a:t>active</a:t>
            </a:r>
            <a:r>
              <a:rPr lang="cs-CZ" dirty="0"/>
              <a:t> </a:t>
            </a:r>
            <a:r>
              <a:rPr lang="cs-CZ" dirty="0" err="1"/>
              <a:t>members</a:t>
            </a:r>
            <a:r>
              <a:rPr lang="cs-CZ" dirty="0"/>
              <a:t> </a:t>
            </a:r>
            <a:r>
              <a:rPr lang="cs-CZ" dirty="0" err="1"/>
              <a:t>of</a:t>
            </a:r>
            <a:r>
              <a:rPr lang="cs-CZ" dirty="0"/>
              <a:t> </a:t>
            </a:r>
            <a:r>
              <a:rPr lang="cs-CZ" dirty="0" err="1"/>
              <a:t>organisations</a:t>
            </a:r>
            <a:r>
              <a:rPr lang="cs-CZ" dirty="0"/>
              <a:t> </a:t>
            </a:r>
            <a:r>
              <a:rPr lang="cs-CZ" dirty="0" err="1"/>
              <a:t>with</a:t>
            </a:r>
            <a:r>
              <a:rPr lang="cs-CZ" dirty="0"/>
              <a:t> </a:t>
            </a:r>
            <a:r>
              <a:rPr lang="cs-CZ" dirty="0" err="1"/>
              <a:t>strong</a:t>
            </a:r>
            <a:r>
              <a:rPr lang="cs-CZ" dirty="0"/>
              <a:t> </a:t>
            </a:r>
            <a:r>
              <a:rPr lang="cs-CZ" dirty="0" err="1"/>
              <a:t>values</a:t>
            </a:r>
            <a:r>
              <a:rPr lang="cs-CZ" dirty="0"/>
              <a:t> eg. </a:t>
            </a:r>
            <a:r>
              <a:rPr lang="cs-CZ" dirty="0" err="1"/>
              <a:t>religious</a:t>
            </a:r>
            <a:r>
              <a:rPr lang="cs-CZ" dirty="0"/>
              <a:t> </a:t>
            </a:r>
            <a:r>
              <a:rPr lang="cs-CZ" dirty="0" err="1"/>
              <a:t>or</a:t>
            </a:r>
            <a:r>
              <a:rPr lang="cs-CZ" dirty="0"/>
              <a:t> scout </a:t>
            </a:r>
            <a:r>
              <a:rPr lang="cs-CZ" dirty="0" err="1"/>
              <a:t>movement</a:t>
            </a:r>
            <a:r>
              <a:rPr lang="cs-CZ" dirty="0"/>
              <a:t>, </a:t>
            </a:r>
            <a:r>
              <a:rPr lang="cs-CZ" dirty="0" err="1"/>
              <a:t>what</a:t>
            </a:r>
            <a:r>
              <a:rPr lang="cs-CZ" dirty="0"/>
              <a:t> </a:t>
            </a:r>
            <a:r>
              <a:rPr lang="cs-CZ" dirty="0" err="1"/>
              <a:t>hobbies</a:t>
            </a:r>
            <a:r>
              <a:rPr lang="cs-CZ" dirty="0"/>
              <a:t> </a:t>
            </a:r>
            <a:r>
              <a:rPr lang="cs-CZ" dirty="0" err="1"/>
              <a:t>or</a:t>
            </a:r>
            <a:r>
              <a:rPr lang="cs-CZ" dirty="0"/>
              <a:t> </a:t>
            </a:r>
            <a:r>
              <a:rPr lang="cs-CZ" dirty="0" err="1"/>
              <a:t>interests</a:t>
            </a:r>
            <a:r>
              <a:rPr lang="cs-CZ" dirty="0"/>
              <a:t> </a:t>
            </a:r>
            <a:r>
              <a:rPr lang="cs-CZ" dirty="0" err="1"/>
              <a:t>they</a:t>
            </a:r>
            <a:r>
              <a:rPr lang="cs-CZ" dirty="0"/>
              <a:t> </a:t>
            </a:r>
            <a:r>
              <a:rPr lang="cs-CZ" dirty="0" err="1"/>
              <a:t>pursue</a:t>
            </a:r>
            <a:r>
              <a:rPr lang="cs-CZ" dirty="0"/>
              <a:t> and </a:t>
            </a:r>
            <a:r>
              <a:rPr lang="cs-CZ" dirty="0" err="1"/>
              <a:t>whether</a:t>
            </a:r>
            <a:r>
              <a:rPr lang="cs-CZ" dirty="0"/>
              <a:t> </a:t>
            </a:r>
            <a:r>
              <a:rPr lang="cs-CZ" dirty="0" err="1"/>
              <a:t>they</a:t>
            </a:r>
            <a:r>
              <a:rPr lang="cs-CZ" dirty="0"/>
              <a:t> are </a:t>
            </a:r>
            <a:r>
              <a:rPr lang="cs-CZ" dirty="0" err="1"/>
              <a:t>members</a:t>
            </a:r>
            <a:r>
              <a:rPr lang="cs-CZ" dirty="0"/>
              <a:t> </a:t>
            </a:r>
            <a:r>
              <a:rPr lang="cs-CZ" dirty="0" err="1"/>
              <a:t>of</a:t>
            </a:r>
            <a:r>
              <a:rPr lang="cs-CZ" dirty="0"/>
              <a:t> eg. sport </a:t>
            </a:r>
            <a:r>
              <a:rPr lang="cs-CZ" dirty="0" err="1"/>
              <a:t>clubs</a:t>
            </a:r>
            <a:r>
              <a:rPr lang="cs-CZ" dirty="0"/>
              <a:t>, </a:t>
            </a:r>
            <a:r>
              <a:rPr lang="cs-CZ" dirty="0" err="1"/>
              <a:t>interest</a:t>
            </a:r>
            <a:r>
              <a:rPr lang="cs-CZ" dirty="0"/>
              <a:t> </a:t>
            </a:r>
            <a:r>
              <a:rPr lang="cs-CZ" dirty="0" err="1"/>
              <a:t>groups</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200839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This</a:t>
            </a:r>
            <a:r>
              <a:rPr lang="cs-CZ" dirty="0"/>
              <a:t> </a:t>
            </a:r>
            <a:r>
              <a:rPr lang="cs-CZ" dirty="0" err="1"/>
              <a:t>is</a:t>
            </a:r>
            <a:r>
              <a:rPr lang="cs-CZ" dirty="0"/>
              <a:t> just and </a:t>
            </a:r>
            <a:r>
              <a:rPr lang="cs-CZ" dirty="0" err="1"/>
              <a:t>introduction</a:t>
            </a:r>
            <a:r>
              <a:rPr lang="cs-CZ" dirty="0"/>
              <a:t> to </a:t>
            </a:r>
            <a:r>
              <a:rPr lang="cs-CZ" dirty="0" err="1"/>
              <a:t>what</a:t>
            </a:r>
            <a:r>
              <a:rPr lang="cs-CZ" dirty="0"/>
              <a:t> </a:t>
            </a:r>
            <a:r>
              <a:rPr lang="cs-CZ" dirty="0" err="1"/>
              <a:t>kinds</a:t>
            </a:r>
            <a:r>
              <a:rPr lang="cs-CZ" dirty="0"/>
              <a:t> </a:t>
            </a:r>
            <a:r>
              <a:rPr lang="cs-CZ" dirty="0" err="1"/>
              <a:t>of</a:t>
            </a:r>
            <a:r>
              <a:rPr lang="cs-CZ" dirty="0"/>
              <a:t> </a:t>
            </a:r>
            <a:r>
              <a:rPr lang="cs-CZ" dirty="0" err="1"/>
              <a:t>young</a:t>
            </a:r>
            <a:r>
              <a:rPr lang="cs-CZ" dirty="0"/>
              <a:t> </a:t>
            </a:r>
            <a:r>
              <a:rPr lang="cs-CZ" dirty="0" err="1"/>
              <a:t>people</a:t>
            </a:r>
            <a:r>
              <a:rPr lang="cs-CZ" dirty="0"/>
              <a:t> </a:t>
            </a:r>
            <a:r>
              <a:rPr lang="cs-CZ" dirty="0" err="1"/>
              <a:t>may</a:t>
            </a:r>
            <a:r>
              <a:rPr lang="cs-CZ" dirty="0"/>
              <a:t> </a:t>
            </a:r>
            <a:r>
              <a:rPr lang="cs-CZ" dirty="0" err="1"/>
              <a:t>come</a:t>
            </a:r>
            <a:r>
              <a:rPr lang="cs-CZ" dirty="0"/>
              <a:t> as </a:t>
            </a:r>
            <a:r>
              <a:rPr lang="cs-CZ" dirty="0" err="1"/>
              <a:t>clients</a:t>
            </a:r>
            <a:r>
              <a:rPr lang="cs-CZ" dirty="0"/>
              <a:t> to </a:t>
            </a:r>
            <a:r>
              <a:rPr lang="cs-CZ" dirty="0" err="1"/>
              <a:t>social</a:t>
            </a:r>
            <a:r>
              <a:rPr lang="cs-CZ" dirty="0"/>
              <a:t> </a:t>
            </a:r>
            <a:r>
              <a:rPr lang="cs-CZ" dirty="0" err="1"/>
              <a:t>farms</a:t>
            </a:r>
            <a:r>
              <a:rPr lang="cs-CZ" dirty="0"/>
              <a:t>. </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229011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two</a:t>
            </a:r>
            <a:r>
              <a:rPr lang="cs-CZ" dirty="0"/>
              <a:t> </a:t>
            </a:r>
            <a:r>
              <a:rPr lang="cs-CZ" dirty="0" err="1"/>
              <a:t>essential</a:t>
            </a:r>
            <a:r>
              <a:rPr lang="cs-CZ" dirty="0"/>
              <a:t> </a:t>
            </a:r>
            <a:r>
              <a:rPr lang="cs-CZ" dirty="0" err="1"/>
              <a:t>issues</a:t>
            </a:r>
            <a:r>
              <a:rPr lang="cs-CZ" dirty="0"/>
              <a:t> </a:t>
            </a:r>
            <a:r>
              <a:rPr lang="cs-CZ" dirty="0" err="1"/>
              <a:t>that</a:t>
            </a:r>
            <a:r>
              <a:rPr lang="cs-CZ" dirty="0"/>
              <a:t> </a:t>
            </a:r>
            <a:r>
              <a:rPr lang="cs-CZ" dirty="0" err="1"/>
              <a:t>the</a:t>
            </a:r>
            <a:r>
              <a:rPr lang="cs-CZ" dirty="0"/>
              <a:t> </a:t>
            </a:r>
            <a:r>
              <a:rPr lang="cs-CZ" dirty="0" err="1"/>
              <a:t>project</a:t>
            </a:r>
            <a:r>
              <a:rPr lang="cs-CZ" dirty="0"/>
              <a:t> </a:t>
            </a:r>
            <a:r>
              <a:rPr lang="cs-CZ" dirty="0" err="1"/>
              <a:t>SoFarTEAM</a:t>
            </a:r>
            <a:r>
              <a:rPr lang="cs-CZ" dirty="0"/>
              <a:t> </a:t>
            </a:r>
            <a:r>
              <a:rPr lang="cs-CZ" dirty="0" err="1"/>
              <a:t>asks</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57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If</a:t>
            </a:r>
            <a:r>
              <a:rPr lang="cs-CZ" dirty="0"/>
              <a:t> </a:t>
            </a:r>
            <a:r>
              <a:rPr lang="cs-CZ" dirty="0" err="1"/>
              <a:t>work</a:t>
            </a:r>
            <a:r>
              <a:rPr lang="cs-CZ" dirty="0"/>
              <a:t> </a:t>
            </a:r>
            <a:r>
              <a:rPr lang="cs-CZ" dirty="0" err="1"/>
              <a:t>with</a:t>
            </a:r>
            <a:r>
              <a:rPr lang="cs-CZ" dirty="0"/>
              <a:t> </a:t>
            </a:r>
            <a:r>
              <a:rPr lang="cs-CZ" dirty="0" err="1"/>
              <a:t>youth</a:t>
            </a:r>
            <a:r>
              <a:rPr lang="cs-CZ" dirty="0"/>
              <a:t> </a:t>
            </a:r>
            <a:r>
              <a:rPr lang="cs-CZ" dirty="0" err="1"/>
              <a:t>is</a:t>
            </a:r>
            <a:r>
              <a:rPr lang="cs-CZ" dirty="0"/>
              <a:t> to </a:t>
            </a:r>
            <a:r>
              <a:rPr lang="cs-CZ" dirty="0" err="1"/>
              <a:t>succeed</a:t>
            </a:r>
            <a:r>
              <a:rPr lang="cs-CZ" dirty="0"/>
              <a:t> in </a:t>
            </a:r>
            <a:r>
              <a:rPr lang="cs-CZ" dirty="0" err="1"/>
              <a:t>social</a:t>
            </a:r>
            <a:r>
              <a:rPr lang="cs-CZ" dirty="0"/>
              <a:t> </a:t>
            </a:r>
            <a:r>
              <a:rPr lang="cs-CZ" dirty="0" err="1"/>
              <a:t>farming</a:t>
            </a:r>
            <a:r>
              <a:rPr lang="cs-CZ" dirty="0"/>
              <a:t> </a:t>
            </a:r>
            <a:r>
              <a:rPr lang="cs-CZ" dirty="0" err="1"/>
              <a:t>environment</a:t>
            </a:r>
            <a:r>
              <a:rPr lang="cs-CZ" dirty="0"/>
              <a:t>, </a:t>
            </a:r>
            <a:r>
              <a:rPr lang="cs-CZ" dirty="0" err="1"/>
              <a:t>certain</a:t>
            </a:r>
            <a:r>
              <a:rPr lang="cs-CZ" dirty="0"/>
              <a:t> </a:t>
            </a:r>
            <a:r>
              <a:rPr lang="cs-CZ" dirty="0" err="1"/>
              <a:t>conditions</a:t>
            </a:r>
            <a:r>
              <a:rPr lang="cs-CZ" dirty="0"/>
              <a:t> </a:t>
            </a:r>
            <a:r>
              <a:rPr lang="cs-CZ" dirty="0" err="1"/>
              <a:t>have</a:t>
            </a:r>
            <a:r>
              <a:rPr lang="cs-CZ" dirty="0"/>
              <a:t> to </a:t>
            </a:r>
            <a:r>
              <a:rPr lang="cs-CZ" dirty="0" err="1"/>
              <a:t>be</a:t>
            </a:r>
            <a:r>
              <a:rPr lang="cs-CZ" dirty="0"/>
              <a:t> met.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152642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These are </a:t>
            </a:r>
            <a:r>
              <a:rPr lang="cs-CZ" dirty="0" err="1"/>
              <a:t>some</a:t>
            </a:r>
            <a:r>
              <a:rPr lang="cs-CZ" dirty="0"/>
              <a:t> </a:t>
            </a:r>
            <a:r>
              <a:rPr lang="cs-CZ" dirty="0" err="1"/>
              <a:t>of</a:t>
            </a:r>
            <a:r>
              <a:rPr lang="cs-CZ" dirty="0"/>
              <a:t> </a:t>
            </a:r>
            <a:r>
              <a:rPr lang="cs-CZ" dirty="0" err="1"/>
              <a:t>the</a:t>
            </a:r>
            <a:r>
              <a:rPr lang="cs-CZ" dirty="0"/>
              <a:t> </a:t>
            </a:r>
            <a:r>
              <a:rPr lang="cs-CZ" dirty="0" err="1"/>
              <a:t>typical</a:t>
            </a:r>
            <a:r>
              <a:rPr lang="cs-CZ" dirty="0"/>
              <a:t> </a:t>
            </a:r>
            <a:r>
              <a:rPr lang="cs-CZ" dirty="0" err="1"/>
              <a:t>goals</a:t>
            </a:r>
            <a:r>
              <a:rPr lang="cs-CZ" dirty="0"/>
              <a:t> </a:t>
            </a:r>
            <a:r>
              <a:rPr lang="cs-CZ" dirty="0" err="1"/>
              <a:t>pursued</a:t>
            </a:r>
            <a:r>
              <a:rPr lang="cs-CZ" dirty="0"/>
              <a:t> </a:t>
            </a:r>
            <a:r>
              <a:rPr lang="cs-CZ" dirty="0" err="1"/>
              <a:t>at</a:t>
            </a:r>
            <a:r>
              <a:rPr lang="cs-CZ" dirty="0"/>
              <a:t> </a:t>
            </a:r>
            <a:r>
              <a:rPr lang="cs-CZ" dirty="0" err="1"/>
              <a:t>social</a:t>
            </a:r>
            <a:r>
              <a:rPr lang="cs-CZ" dirty="0"/>
              <a:t> </a:t>
            </a:r>
            <a:r>
              <a:rPr lang="cs-CZ" dirty="0" err="1"/>
              <a:t>farms</a:t>
            </a:r>
            <a:r>
              <a:rPr lang="cs-CZ" dirty="0"/>
              <a:t> </a:t>
            </a:r>
            <a:r>
              <a:rPr lang="cs-CZ" dirty="0" err="1"/>
              <a:t>when</a:t>
            </a:r>
            <a:r>
              <a:rPr lang="cs-CZ" dirty="0"/>
              <a:t> </a:t>
            </a:r>
            <a:r>
              <a:rPr lang="cs-CZ" dirty="0" err="1"/>
              <a:t>working</a:t>
            </a:r>
            <a:r>
              <a:rPr lang="cs-CZ" dirty="0"/>
              <a:t> </a:t>
            </a:r>
            <a:r>
              <a:rPr lang="cs-CZ" dirty="0" err="1"/>
              <a:t>with</a:t>
            </a:r>
            <a:r>
              <a:rPr lang="cs-CZ" dirty="0"/>
              <a:t> </a:t>
            </a:r>
            <a:r>
              <a:rPr lang="cs-CZ" dirty="0" err="1"/>
              <a:t>youth</a:t>
            </a:r>
            <a:r>
              <a:rPr lang="cs-CZ" dirty="0"/>
              <a:t>. </a:t>
            </a:r>
            <a:r>
              <a:rPr lang="cs-CZ" dirty="0" err="1"/>
              <a:t>However</a:t>
            </a:r>
            <a:r>
              <a:rPr lang="cs-CZ" dirty="0"/>
              <a:t>, </a:t>
            </a:r>
            <a:r>
              <a:rPr lang="cs-CZ" dirty="0" err="1"/>
              <a:t>the</a:t>
            </a:r>
            <a:r>
              <a:rPr lang="cs-CZ" dirty="0"/>
              <a:t> </a:t>
            </a:r>
            <a:r>
              <a:rPr lang="cs-CZ" dirty="0" err="1"/>
              <a:t>scope</a:t>
            </a:r>
            <a:r>
              <a:rPr lang="cs-CZ" dirty="0"/>
              <a:t> </a:t>
            </a:r>
            <a:r>
              <a:rPr lang="cs-CZ" dirty="0" err="1"/>
              <a:t>is</a:t>
            </a:r>
            <a:r>
              <a:rPr lang="cs-CZ" dirty="0"/>
              <a:t> a lot </a:t>
            </a:r>
            <a:r>
              <a:rPr lang="cs-CZ" dirty="0" err="1"/>
              <a:t>wider</a:t>
            </a:r>
            <a:r>
              <a:rPr lang="cs-CZ" dirty="0"/>
              <a:t> as </a:t>
            </a:r>
            <a:r>
              <a:rPr lang="cs-CZ" dirty="0" err="1"/>
              <a:t>the</a:t>
            </a:r>
            <a:r>
              <a:rPr lang="cs-CZ" dirty="0"/>
              <a:t> last point </a:t>
            </a:r>
            <a:r>
              <a:rPr lang="cs-CZ" dirty="0" err="1"/>
              <a:t>suggests</a:t>
            </a:r>
            <a:r>
              <a:rPr lang="cs-CZ" dirty="0"/>
              <a:t> – </a:t>
            </a:r>
            <a:r>
              <a:rPr lang="cs-CZ" dirty="0" err="1"/>
              <a:t>it</a:t>
            </a:r>
            <a:r>
              <a:rPr lang="cs-CZ" dirty="0"/>
              <a:t> </a:t>
            </a:r>
            <a:r>
              <a:rPr lang="cs-CZ" dirty="0" err="1"/>
              <a:t>is</a:t>
            </a:r>
            <a:r>
              <a:rPr lang="cs-CZ" dirty="0"/>
              <a:t> </a:t>
            </a:r>
            <a:r>
              <a:rPr lang="cs-CZ" dirty="0" err="1"/>
              <a:t>also</a:t>
            </a:r>
            <a:r>
              <a:rPr lang="cs-CZ" dirty="0"/>
              <a:t> </a:t>
            </a:r>
            <a:r>
              <a:rPr lang="cs-CZ" dirty="0" err="1"/>
              <a:t>connected</a:t>
            </a:r>
            <a:r>
              <a:rPr lang="cs-CZ" dirty="0"/>
              <a:t> </a:t>
            </a:r>
            <a:r>
              <a:rPr lang="cs-CZ" dirty="0" err="1"/>
              <a:t>with</a:t>
            </a:r>
            <a:r>
              <a:rPr lang="cs-CZ" dirty="0"/>
              <a:t> </a:t>
            </a:r>
            <a:r>
              <a:rPr lang="cs-CZ" dirty="0" err="1"/>
              <a:t>the</a:t>
            </a:r>
            <a:r>
              <a:rPr lang="cs-CZ" dirty="0"/>
              <a:t> </a:t>
            </a:r>
            <a:r>
              <a:rPr lang="cs-CZ" dirty="0" err="1"/>
              <a:t>approach</a:t>
            </a:r>
            <a:r>
              <a:rPr lang="cs-CZ" dirty="0"/>
              <a:t> to </a:t>
            </a:r>
            <a:r>
              <a:rPr lang="cs-CZ" dirty="0" err="1"/>
              <a:t>youth</a:t>
            </a:r>
            <a:r>
              <a:rPr lang="cs-CZ" dirty="0"/>
              <a:t> and </a:t>
            </a:r>
            <a:r>
              <a:rPr lang="cs-CZ" dirty="0" err="1"/>
              <a:t>social</a:t>
            </a:r>
            <a:r>
              <a:rPr lang="cs-CZ" dirty="0"/>
              <a:t> </a:t>
            </a:r>
            <a:r>
              <a:rPr lang="cs-CZ" dirty="0" err="1"/>
              <a:t>farming</a:t>
            </a:r>
            <a:r>
              <a:rPr lang="cs-CZ" dirty="0"/>
              <a:t>. </a:t>
            </a:r>
            <a:r>
              <a:rPr lang="cs-CZ" dirty="0" err="1"/>
              <a:t>There</a:t>
            </a:r>
            <a:r>
              <a:rPr lang="cs-CZ" dirty="0"/>
              <a:t> </a:t>
            </a:r>
            <a:r>
              <a:rPr lang="cs-CZ" dirty="0" err="1"/>
              <a:t>might</a:t>
            </a:r>
            <a:r>
              <a:rPr lang="cs-CZ" dirty="0"/>
              <a:t> </a:t>
            </a:r>
            <a:r>
              <a:rPr lang="cs-CZ" dirty="0" err="1"/>
              <a:t>be</a:t>
            </a:r>
            <a:r>
              <a:rPr lang="cs-CZ" dirty="0"/>
              <a:t> </a:t>
            </a:r>
            <a:r>
              <a:rPr lang="cs-CZ" dirty="0" err="1"/>
              <a:t>differences</a:t>
            </a:r>
            <a:r>
              <a:rPr lang="cs-CZ" dirty="0"/>
              <a:t> in </a:t>
            </a:r>
            <a:r>
              <a:rPr lang="cs-CZ" dirty="0" err="1"/>
              <a:t>social</a:t>
            </a:r>
            <a:r>
              <a:rPr lang="cs-CZ" dirty="0"/>
              <a:t> </a:t>
            </a:r>
            <a:r>
              <a:rPr lang="cs-CZ" dirty="0" err="1"/>
              <a:t>work</a:t>
            </a:r>
            <a:r>
              <a:rPr lang="cs-CZ" dirty="0"/>
              <a:t> </a:t>
            </a:r>
            <a:r>
              <a:rPr lang="cs-CZ" dirty="0" err="1"/>
              <a:t>approach</a:t>
            </a:r>
            <a:r>
              <a:rPr lang="cs-CZ" dirty="0"/>
              <a:t> in </a:t>
            </a:r>
            <a:r>
              <a:rPr lang="cs-CZ" dirty="0" err="1"/>
              <a:t>comparison</a:t>
            </a:r>
            <a:r>
              <a:rPr lang="cs-CZ" dirty="0"/>
              <a:t> to </a:t>
            </a:r>
            <a:r>
              <a:rPr lang="cs-CZ" dirty="0" err="1"/>
              <a:t>social</a:t>
            </a:r>
            <a:r>
              <a:rPr lang="cs-CZ" dirty="0"/>
              <a:t> pedagogy.</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274386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According</a:t>
            </a:r>
            <a:r>
              <a:rPr lang="cs-CZ" dirty="0"/>
              <a:t> to </a:t>
            </a:r>
            <a:r>
              <a:rPr lang="cs-CZ" dirty="0" err="1"/>
              <a:t>various</a:t>
            </a:r>
            <a:r>
              <a:rPr lang="cs-CZ" dirty="0"/>
              <a:t> </a:t>
            </a:r>
            <a:r>
              <a:rPr lang="cs-CZ" dirty="0" err="1"/>
              <a:t>sources</a:t>
            </a:r>
            <a:r>
              <a:rPr lang="cs-CZ" dirty="0"/>
              <a:t> these are </a:t>
            </a:r>
            <a:r>
              <a:rPr lang="cs-CZ" dirty="0" err="1"/>
              <a:t>the</a:t>
            </a:r>
            <a:r>
              <a:rPr lang="cs-CZ" dirty="0"/>
              <a:t> </a:t>
            </a:r>
            <a:r>
              <a:rPr lang="cs-CZ" dirty="0" err="1"/>
              <a:t>main</a:t>
            </a:r>
            <a:r>
              <a:rPr lang="cs-CZ" dirty="0"/>
              <a:t> </a:t>
            </a:r>
            <a:r>
              <a:rPr lang="cs-CZ" dirty="0" err="1"/>
              <a:t>benefits</a:t>
            </a:r>
            <a:r>
              <a:rPr lang="cs-CZ" dirty="0"/>
              <a:t> </a:t>
            </a:r>
            <a:r>
              <a:rPr lang="cs-CZ" dirty="0" err="1"/>
              <a:t>of</a:t>
            </a:r>
            <a:r>
              <a:rPr lang="cs-CZ" dirty="0"/>
              <a:t> </a:t>
            </a:r>
            <a:r>
              <a:rPr lang="cs-CZ" dirty="0" err="1"/>
              <a:t>social</a:t>
            </a:r>
            <a:r>
              <a:rPr lang="cs-CZ" dirty="0"/>
              <a:t> </a:t>
            </a:r>
            <a:r>
              <a:rPr lang="cs-CZ" dirty="0" err="1"/>
              <a:t>farming</a:t>
            </a:r>
            <a:r>
              <a:rPr lang="cs-CZ" dirty="0"/>
              <a:t> </a:t>
            </a:r>
            <a:r>
              <a:rPr lang="cs-CZ" dirty="0" err="1"/>
              <a:t>when</a:t>
            </a:r>
            <a:r>
              <a:rPr lang="cs-CZ" dirty="0"/>
              <a:t> </a:t>
            </a:r>
            <a:r>
              <a:rPr lang="cs-CZ" dirty="0" err="1"/>
              <a:t>working</a:t>
            </a:r>
            <a:r>
              <a:rPr lang="cs-CZ" dirty="0"/>
              <a:t> </a:t>
            </a:r>
            <a:r>
              <a:rPr lang="cs-CZ" dirty="0" err="1"/>
              <a:t>with</a:t>
            </a:r>
            <a:r>
              <a:rPr lang="cs-CZ" dirty="0"/>
              <a:t> </a:t>
            </a:r>
            <a:r>
              <a:rPr lang="cs-CZ" dirty="0" err="1"/>
              <a:t>youth</a:t>
            </a:r>
            <a:r>
              <a:rPr lang="cs-CZ" dirty="0"/>
              <a:t>.</a:t>
            </a:r>
          </a:p>
        </p:txBody>
      </p:sp>
      <p:sp>
        <p:nvSpPr>
          <p:cNvPr id="4" name="Zástupný symbol pro číslo snímku 3"/>
          <p:cNvSpPr>
            <a:spLocks noGrp="1"/>
          </p:cNvSpPr>
          <p:nvPr>
            <p:ph type="sldNum" sz="quarter" idx="5"/>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2170943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72000" y="4003491"/>
            <a:ext cx="23488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41300" y="4003490"/>
            <a:ext cx="234887"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110599" y="4003493"/>
            <a:ext cx="59702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de-DE" dirty="0" err="1"/>
              <a:t>Older</a:t>
            </a:r>
            <a:r>
              <a:rPr lang="de-DE" dirty="0"/>
              <a:t> </a:t>
            </a:r>
            <a:r>
              <a:rPr lang="de-DE" dirty="0" err="1"/>
              <a:t>people</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en-GB" dirty="0"/>
              <a:t>Older people</a:t>
            </a:r>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de-DE" dirty="0" err="1"/>
              <a:t>Older</a:t>
            </a:r>
            <a:r>
              <a:rPr lang="de-DE" dirty="0"/>
              <a:t> People</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a:xfrm>
            <a:off x="0" y="8447"/>
            <a:ext cx="4390931" cy="4518286"/>
          </a:xfrm>
        </p:spPr>
        <p:txBody>
          <a:bodyPr anchor="ctr"/>
          <a:lstStyle/>
          <a:p>
            <a:r>
              <a:rPr lang="cs-CZ" dirty="0"/>
              <a:t>Youth &amp; </a:t>
            </a:r>
            <a:br>
              <a:rPr lang="cs-CZ" dirty="0"/>
            </a:br>
            <a:r>
              <a:rPr lang="cs-CZ" dirty="0"/>
              <a:t>Social</a:t>
            </a:r>
            <a:r>
              <a:rPr lang="de-DE" dirty="0"/>
              <a:t> </a:t>
            </a:r>
            <a:r>
              <a:rPr lang="cs-CZ" dirty="0"/>
              <a:t>Farming</a:t>
            </a:r>
            <a:br>
              <a:rPr lang="cs-CZ" dirty="0"/>
            </a:br>
            <a:endParaRPr lang="cs-CZ" dirty="0"/>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a:xfrm>
            <a:off x="4546602" y="4003675"/>
            <a:ext cx="265110" cy="260350"/>
          </a:xfrm>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a:xfrm>
            <a:off x="4816476" y="4003675"/>
            <a:ext cx="265111" cy="260350"/>
          </a:xfrm>
        </p:spPr>
        <p:txBody>
          <a:bodyPr/>
          <a:lstStyle/>
          <a:p>
            <a:r>
              <a:rPr lang="de-DE" dirty="0"/>
              <a:t>00</a:t>
            </a:r>
            <a:endParaRPr lang="en-GB" dirty="0"/>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a:xfrm>
            <a:off x="5056782" y="4003493"/>
            <a:ext cx="597028" cy="260793"/>
          </a:xfrm>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a:xfrm>
            <a:off x="4572000" y="2794475"/>
            <a:ext cx="4572003" cy="698512"/>
          </a:xfrm>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230292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10</a:t>
            </a:fld>
            <a:endParaRPr lang="en-GB" dirty="0"/>
          </a:p>
        </p:txBody>
      </p:sp>
      <p:sp>
        <p:nvSpPr>
          <p:cNvPr id="3" name="Fußzeilenplatzhalter 2"/>
          <p:cNvSpPr>
            <a:spLocks noGrp="1"/>
          </p:cNvSpPr>
          <p:nvPr>
            <p:ph type="ftr" sz="quarter" idx="11"/>
          </p:nvPr>
        </p:nvSpPr>
        <p:spPr/>
        <p:txBody>
          <a:bodyPr/>
          <a:lstStyle/>
          <a:p>
            <a:r>
              <a:rPr lang="cs-CZ" dirty="0"/>
              <a:t>YOUTH</a:t>
            </a:r>
            <a:endParaRPr lang="en-GB" dirty="0"/>
          </a:p>
        </p:txBody>
      </p:sp>
      <p:sp>
        <p:nvSpPr>
          <p:cNvPr id="4" name="Inhaltsplatzhalter 3"/>
          <p:cNvSpPr>
            <a:spLocks noGrp="1"/>
          </p:cNvSpPr>
          <p:nvPr>
            <p:ph idx="1"/>
          </p:nvPr>
        </p:nvSpPr>
        <p:spPr>
          <a:xfrm>
            <a:off x="0" y="1602463"/>
            <a:ext cx="8976946" cy="4574500"/>
          </a:xfrm>
        </p:spPr>
        <p:txBody>
          <a:bodyPr>
            <a:normAutofit/>
          </a:bodyPr>
          <a:lstStyle/>
          <a:p>
            <a:pPr marL="342900" indent="-342900">
              <a:lnSpc>
                <a:spcPts val="3200"/>
              </a:lnSpc>
              <a:buFont typeface="Arial" panose="020B0604020202020204" pitchFamily="34" charset="0"/>
              <a:buChar char="•"/>
            </a:pPr>
            <a:r>
              <a:rPr lang="cs-CZ" dirty="0" err="1"/>
              <a:t>Social</a:t>
            </a:r>
            <a:r>
              <a:rPr lang="cs-CZ" dirty="0"/>
              <a:t> &amp; </a:t>
            </a:r>
            <a:r>
              <a:rPr lang="cs-CZ" dirty="0" err="1"/>
              <a:t>occupational</a:t>
            </a:r>
            <a:r>
              <a:rPr lang="cs-CZ" dirty="0"/>
              <a:t> </a:t>
            </a:r>
            <a:r>
              <a:rPr lang="cs-CZ" dirty="0" err="1"/>
              <a:t>skills</a:t>
            </a:r>
            <a:endParaRPr lang="cs-CZ" dirty="0"/>
          </a:p>
          <a:p>
            <a:pPr marL="342900" indent="-342900">
              <a:lnSpc>
                <a:spcPts val="3200"/>
              </a:lnSpc>
              <a:buFont typeface="Arial" panose="020B0604020202020204" pitchFamily="34" charset="0"/>
              <a:buChar char="•"/>
            </a:pPr>
            <a:r>
              <a:rPr lang="cs-CZ" dirty="0" err="1"/>
              <a:t>Self-esteem</a:t>
            </a:r>
            <a:r>
              <a:rPr lang="cs-CZ" dirty="0"/>
              <a:t> &amp; </a:t>
            </a:r>
            <a:r>
              <a:rPr lang="cs-CZ" dirty="0" err="1"/>
              <a:t>confidence</a:t>
            </a:r>
            <a:endParaRPr lang="cs-CZ" dirty="0"/>
          </a:p>
          <a:p>
            <a:pPr marL="342900" indent="-342900">
              <a:lnSpc>
                <a:spcPts val="3200"/>
              </a:lnSpc>
              <a:buFont typeface="Arial" panose="020B0604020202020204" pitchFamily="34" charset="0"/>
              <a:buChar char="•"/>
            </a:pPr>
            <a:r>
              <a:rPr lang="cs-CZ" dirty="0" err="1"/>
              <a:t>Sense</a:t>
            </a:r>
            <a:r>
              <a:rPr lang="cs-CZ" dirty="0"/>
              <a:t> </a:t>
            </a:r>
            <a:r>
              <a:rPr lang="cs-CZ" dirty="0" err="1"/>
              <a:t>of</a:t>
            </a:r>
            <a:r>
              <a:rPr lang="cs-CZ" dirty="0"/>
              <a:t> </a:t>
            </a:r>
            <a:r>
              <a:rPr lang="cs-CZ" dirty="0" err="1"/>
              <a:t>puropose</a:t>
            </a:r>
            <a:r>
              <a:rPr lang="cs-CZ" dirty="0"/>
              <a:t> (</a:t>
            </a:r>
            <a:r>
              <a:rPr lang="cs-CZ" dirty="0" err="1"/>
              <a:t>meaning</a:t>
            </a:r>
            <a:r>
              <a:rPr lang="cs-CZ" dirty="0"/>
              <a:t>)</a:t>
            </a:r>
          </a:p>
          <a:p>
            <a:pPr marL="342900" indent="-342900">
              <a:lnSpc>
                <a:spcPts val="3200"/>
              </a:lnSpc>
              <a:buFont typeface="Arial" panose="020B0604020202020204" pitchFamily="34" charset="0"/>
              <a:buChar char="•"/>
            </a:pPr>
            <a:r>
              <a:rPr lang="cs-CZ" dirty="0" err="1"/>
              <a:t>Improvement</a:t>
            </a:r>
            <a:r>
              <a:rPr lang="cs-CZ" dirty="0"/>
              <a:t> </a:t>
            </a:r>
            <a:r>
              <a:rPr lang="cs-CZ" dirty="0" err="1"/>
              <a:t>of</a:t>
            </a:r>
            <a:r>
              <a:rPr lang="cs-CZ" dirty="0"/>
              <a:t> </a:t>
            </a:r>
            <a:r>
              <a:rPr lang="cs-CZ" dirty="0" err="1"/>
              <a:t>physical</a:t>
            </a:r>
            <a:r>
              <a:rPr lang="cs-CZ" dirty="0"/>
              <a:t> &amp; </a:t>
            </a:r>
            <a:r>
              <a:rPr lang="cs-CZ" dirty="0" err="1"/>
              <a:t>mental</a:t>
            </a:r>
            <a:r>
              <a:rPr lang="cs-CZ" dirty="0"/>
              <a:t> </a:t>
            </a:r>
            <a:r>
              <a:rPr lang="cs-CZ" dirty="0" err="1"/>
              <a:t>health</a:t>
            </a:r>
            <a:endParaRPr lang="cs-CZ" dirty="0"/>
          </a:p>
          <a:p>
            <a:pPr marL="342900" indent="-342900">
              <a:lnSpc>
                <a:spcPts val="3200"/>
              </a:lnSpc>
              <a:buFont typeface="Arial" panose="020B0604020202020204" pitchFamily="34" charset="0"/>
              <a:buChar char="•"/>
            </a:pPr>
            <a:r>
              <a:rPr lang="cs-CZ" dirty="0" err="1"/>
              <a:t>Establishing</a:t>
            </a:r>
            <a:r>
              <a:rPr lang="cs-CZ" dirty="0"/>
              <a:t>, </a:t>
            </a:r>
            <a:r>
              <a:rPr lang="cs-CZ" dirty="0" err="1"/>
              <a:t>learning</a:t>
            </a:r>
            <a:r>
              <a:rPr lang="cs-CZ" dirty="0"/>
              <a:t> to </a:t>
            </a:r>
            <a:r>
              <a:rPr lang="cs-CZ" dirty="0" err="1"/>
              <a:t>keep</a:t>
            </a:r>
            <a:r>
              <a:rPr lang="cs-CZ" dirty="0"/>
              <a:t> &amp; </a:t>
            </a:r>
            <a:r>
              <a:rPr lang="cs-CZ" dirty="0" err="1"/>
              <a:t>enriching</a:t>
            </a:r>
            <a:r>
              <a:rPr lang="cs-CZ" dirty="0"/>
              <a:t> </a:t>
            </a:r>
            <a:r>
              <a:rPr lang="cs-CZ" dirty="0" err="1"/>
              <a:t>social</a:t>
            </a:r>
            <a:r>
              <a:rPr lang="cs-CZ" dirty="0"/>
              <a:t> </a:t>
            </a:r>
            <a:r>
              <a:rPr lang="cs-CZ" dirty="0" err="1"/>
              <a:t>relationships</a:t>
            </a:r>
            <a:endParaRPr lang="cs-CZ" dirty="0"/>
          </a:p>
          <a:p>
            <a:pPr marL="342900" indent="-342900">
              <a:lnSpc>
                <a:spcPts val="3200"/>
              </a:lnSpc>
              <a:buFont typeface="Arial" panose="020B0604020202020204" pitchFamily="34" charset="0"/>
              <a:buChar char="•"/>
            </a:pPr>
            <a:r>
              <a:rPr lang="cs-CZ" dirty="0" err="1"/>
              <a:t>Improvement</a:t>
            </a:r>
            <a:r>
              <a:rPr lang="cs-CZ" dirty="0"/>
              <a:t> in </a:t>
            </a:r>
            <a:r>
              <a:rPr lang="cs-CZ" dirty="0" err="1"/>
              <a:t>relationships</a:t>
            </a:r>
            <a:r>
              <a:rPr lang="cs-CZ" dirty="0"/>
              <a:t> on </a:t>
            </a:r>
            <a:r>
              <a:rPr lang="cs-CZ" dirty="0" err="1"/>
              <a:t>the</a:t>
            </a:r>
            <a:r>
              <a:rPr lang="cs-CZ" dirty="0"/>
              <a:t> </a:t>
            </a:r>
            <a:r>
              <a:rPr lang="cs-CZ" dirty="0" err="1"/>
              <a:t>community</a:t>
            </a:r>
            <a:r>
              <a:rPr lang="cs-CZ" dirty="0"/>
              <a:t> </a:t>
            </a:r>
            <a:r>
              <a:rPr lang="cs-CZ" dirty="0" err="1"/>
              <a:t>level</a:t>
            </a:r>
            <a:endParaRPr lang="cs-CZ" dirty="0"/>
          </a:p>
          <a:p>
            <a:pPr marL="342900" indent="-342900">
              <a:lnSpc>
                <a:spcPts val="3200"/>
              </a:lnSpc>
              <a:buFont typeface="Arial" panose="020B0604020202020204" pitchFamily="34" charset="0"/>
              <a:buChar char="•"/>
            </a:pPr>
            <a:r>
              <a:rPr lang="cs-CZ" dirty="0" err="1"/>
              <a:t>Establishing</a:t>
            </a:r>
            <a:r>
              <a:rPr lang="cs-CZ" dirty="0"/>
              <a:t> &amp; </a:t>
            </a:r>
            <a:r>
              <a:rPr lang="cs-CZ" dirty="0" err="1"/>
              <a:t>developing</a:t>
            </a:r>
            <a:r>
              <a:rPr lang="cs-CZ" dirty="0"/>
              <a:t> </a:t>
            </a:r>
            <a:r>
              <a:rPr lang="cs-CZ" dirty="0" err="1"/>
              <a:t>values</a:t>
            </a:r>
            <a:endParaRPr lang="cs-CZ" dirty="0"/>
          </a:p>
          <a:p>
            <a:pPr marL="342900" indent="-342900">
              <a:lnSpc>
                <a:spcPts val="3200"/>
              </a:lnSpc>
              <a:buFont typeface="Arial" panose="020B0604020202020204" pitchFamily="34" charset="0"/>
              <a:buChar char="•"/>
            </a:pPr>
            <a:endParaRPr lang="cs-CZ" dirty="0"/>
          </a:p>
          <a:p>
            <a:pPr marL="342900" indent="-342900">
              <a:lnSpc>
                <a:spcPts val="3200"/>
              </a:lnSpc>
              <a:buFont typeface="Arial" panose="020B0604020202020204" pitchFamily="34" charset="0"/>
              <a:buChar char="•"/>
            </a:pPr>
            <a:r>
              <a:rPr lang="cs-CZ" dirty="0" err="1"/>
              <a:t>Wellbeing</a:t>
            </a:r>
            <a:r>
              <a:rPr lang="cs-CZ" dirty="0"/>
              <a:t> &amp; </a:t>
            </a:r>
            <a:r>
              <a:rPr lang="cs-CZ" dirty="0" err="1"/>
              <a:t>happiness</a:t>
            </a:r>
            <a:r>
              <a:rPr lang="cs-CZ" dirty="0"/>
              <a:t> in </a:t>
            </a:r>
            <a:r>
              <a:rPr lang="cs-CZ" dirty="0" err="1"/>
              <a:t>life</a:t>
            </a:r>
            <a:r>
              <a:rPr lang="cs-CZ" dirty="0"/>
              <a:t> … </a:t>
            </a:r>
            <a:r>
              <a:rPr lang="cs-CZ" dirty="0" err="1"/>
              <a:t>Social</a:t>
            </a:r>
            <a:r>
              <a:rPr lang="cs-CZ" dirty="0"/>
              <a:t> </a:t>
            </a:r>
            <a:r>
              <a:rPr lang="cs-CZ" dirty="0" err="1"/>
              <a:t>pedagogical</a:t>
            </a:r>
            <a:r>
              <a:rPr lang="cs-CZ" dirty="0"/>
              <a:t> </a:t>
            </a:r>
            <a:r>
              <a:rPr lang="cs-CZ" dirty="0" err="1"/>
              <a:t>approach</a:t>
            </a:r>
            <a:endParaRPr lang="cs-CZ" dirty="0"/>
          </a:p>
        </p:txBody>
      </p:sp>
      <p:sp>
        <p:nvSpPr>
          <p:cNvPr id="5" name="Titel 4"/>
          <p:cNvSpPr>
            <a:spLocks noGrp="1"/>
          </p:cNvSpPr>
          <p:nvPr>
            <p:ph type="title"/>
          </p:nvPr>
        </p:nvSpPr>
        <p:spPr>
          <a:xfrm>
            <a:off x="7143" y="681042"/>
            <a:ext cx="8754471" cy="804863"/>
          </a:xfrm>
        </p:spPr>
        <p:txBody>
          <a:bodyPr/>
          <a:lstStyle/>
          <a:p>
            <a:r>
              <a:rPr lang="en-GB" dirty="0"/>
              <a:t>Goals</a:t>
            </a:r>
            <a:r>
              <a:rPr lang="cs-CZ" dirty="0"/>
              <a:t> </a:t>
            </a:r>
            <a:r>
              <a:rPr lang="cs-CZ" dirty="0" err="1"/>
              <a:t>pursued</a:t>
            </a:r>
            <a:r>
              <a:rPr lang="cs-CZ" dirty="0"/>
              <a:t> by </a:t>
            </a:r>
            <a:r>
              <a:rPr lang="cs-CZ" dirty="0" err="1"/>
              <a:t>social</a:t>
            </a:r>
            <a:r>
              <a:rPr lang="cs-CZ" dirty="0"/>
              <a:t> </a:t>
            </a:r>
            <a:r>
              <a:rPr lang="cs-CZ" dirty="0" err="1"/>
              <a:t>farms</a:t>
            </a:r>
            <a:endParaRPr lang="de-DE" dirty="0"/>
          </a:p>
        </p:txBody>
      </p:sp>
    </p:spTree>
    <p:extLst>
      <p:ext uri="{BB962C8B-B14F-4D97-AF65-F5344CB8AC3E}">
        <p14:creationId xmlns:p14="http://schemas.microsoft.com/office/powerpoint/2010/main" val="314936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11</a:t>
            </a:fld>
            <a:endParaRPr lang="en-GB" dirty="0"/>
          </a:p>
        </p:txBody>
      </p:sp>
      <p:sp>
        <p:nvSpPr>
          <p:cNvPr id="3" name="Fußzeilenplatzhalter 2"/>
          <p:cNvSpPr>
            <a:spLocks noGrp="1"/>
          </p:cNvSpPr>
          <p:nvPr>
            <p:ph type="ftr" sz="quarter" idx="11"/>
          </p:nvPr>
        </p:nvSpPr>
        <p:spPr/>
        <p:txBody>
          <a:bodyPr/>
          <a:lstStyle/>
          <a:p>
            <a:r>
              <a:rPr lang="cs-CZ" dirty="0"/>
              <a:t>YOUTH</a:t>
            </a:r>
            <a:endParaRPr lang="en-GB" dirty="0"/>
          </a:p>
        </p:txBody>
      </p:sp>
      <p:sp>
        <p:nvSpPr>
          <p:cNvPr id="4" name="Inhaltsplatzhalter 3"/>
          <p:cNvSpPr>
            <a:spLocks noGrp="1"/>
          </p:cNvSpPr>
          <p:nvPr>
            <p:ph idx="1"/>
          </p:nvPr>
        </p:nvSpPr>
        <p:spPr>
          <a:xfrm>
            <a:off x="0" y="2092569"/>
            <a:ext cx="9144000" cy="4084394"/>
          </a:xfrm>
        </p:spPr>
        <p:txBody>
          <a:bodyPr>
            <a:normAutofit/>
          </a:bodyPr>
          <a:lstStyle/>
          <a:p>
            <a:pPr marL="342900" indent="-342900">
              <a:buFont typeface="Arial" panose="020B0604020202020204" pitchFamily="34" charset="0"/>
              <a:buChar char="•"/>
            </a:pPr>
            <a:r>
              <a:rPr lang="cs-CZ" sz="2800" dirty="0"/>
              <a:t>Natural </a:t>
            </a:r>
            <a:r>
              <a:rPr lang="cs-CZ" sz="2800" dirty="0" err="1"/>
              <a:t>environment</a:t>
            </a:r>
            <a:r>
              <a:rPr lang="cs-CZ" sz="2800" dirty="0"/>
              <a:t> – </a:t>
            </a:r>
            <a:r>
              <a:rPr lang="cs-CZ" sz="2800" dirty="0" err="1"/>
              <a:t>connection</a:t>
            </a:r>
            <a:r>
              <a:rPr lang="cs-CZ" sz="2800" dirty="0"/>
              <a:t> to </a:t>
            </a:r>
            <a:r>
              <a:rPr lang="cs-CZ" sz="2800" dirty="0" err="1"/>
              <a:t>nature</a:t>
            </a:r>
            <a:endParaRPr lang="cs-CZ" sz="2800" dirty="0"/>
          </a:p>
          <a:p>
            <a:pPr marL="342900" indent="-342900">
              <a:buFont typeface="Arial" panose="020B0604020202020204" pitchFamily="34" charset="0"/>
              <a:buChar char="•"/>
            </a:pPr>
            <a:r>
              <a:rPr lang="cs-CZ" sz="2800" dirty="0" err="1"/>
              <a:t>Meaningful</a:t>
            </a:r>
            <a:r>
              <a:rPr lang="cs-CZ" sz="2800" dirty="0"/>
              <a:t> </a:t>
            </a:r>
            <a:r>
              <a:rPr lang="cs-CZ" sz="2800" dirty="0" err="1"/>
              <a:t>activities</a:t>
            </a:r>
            <a:endParaRPr lang="cs-CZ" sz="2800" dirty="0"/>
          </a:p>
          <a:p>
            <a:pPr lvl="2"/>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wider</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scope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activities</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better</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chance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disclosing</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one´s</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potential</a:t>
            </a:r>
            <a:endParaRPr lang="cs-CZ"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cs-CZ" sz="2800" dirty="0" err="1"/>
              <a:t>Progressive</a:t>
            </a:r>
            <a:r>
              <a:rPr lang="cs-CZ" sz="2800" dirty="0"/>
              <a:t> &amp; person </a:t>
            </a:r>
            <a:r>
              <a:rPr lang="cs-CZ" sz="2800" dirty="0" err="1"/>
              <a:t>centred</a:t>
            </a:r>
            <a:endParaRPr lang="cs-CZ" sz="2800" dirty="0"/>
          </a:p>
          <a:p>
            <a:pPr marL="342900" indent="-342900">
              <a:buFont typeface="Arial" panose="020B0604020202020204" pitchFamily="34" charset="0"/>
              <a:buChar char="•"/>
            </a:pPr>
            <a:r>
              <a:rPr lang="cs-CZ" sz="2800" dirty="0" err="1"/>
              <a:t>Removal</a:t>
            </a:r>
            <a:r>
              <a:rPr lang="cs-CZ" sz="2800" dirty="0"/>
              <a:t> </a:t>
            </a:r>
            <a:r>
              <a:rPr lang="cs-CZ" sz="2800" dirty="0" err="1"/>
              <a:t>from</a:t>
            </a:r>
            <a:r>
              <a:rPr lang="cs-CZ" sz="2800" dirty="0"/>
              <a:t> (past) negative </a:t>
            </a:r>
            <a:r>
              <a:rPr lang="cs-CZ" sz="2800" dirty="0" err="1"/>
              <a:t>networks</a:t>
            </a:r>
            <a:endParaRPr lang="cs-CZ" sz="2800" dirty="0"/>
          </a:p>
          <a:p>
            <a:pPr marL="342900" indent="-342900">
              <a:buFont typeface="Arial" panose="020B0604020202020204" pitchFamily="34" charset="0"/>
              <a:buChar char="•"/>
            </a:pPr>
            <a:r>
              <a:rPr lang="cs-CZ" sz="2800" dirty="0"/>
              <a:t>Meeting </a:t>
            </a:r>
            <a:r>
              <a:rPr lang="cs-CZ" sz="2800" dirty="0" err="1"/>
              <a:t>new</a:t>
            </a:r>
            <a:r>
              <a:rPr lang="cs-CZ" sz="2800" dirty="0"/>
              <a:t> „role </a:t>
            </a:r>
            <a:r>
              <a:rPr lang="cs-CZ" sz="2800" dirty="0" err="1"/>
              <a:t>models</a:t>
            </a:r>
            <a:r>
              <a:rPr lang="cs-CZ" sz="2800" dirty="0"/>
              <a:t>“</a:t>
            </a:r>
          </a:p>
          <a:p>
            <a:pPr lvl="2"/>
            <a:r>
              <a:rPr lang="cs-CZ" sz="2400" dirty="0" err="1">
                <a:latin typeface="Arial" panose="020B0604020202020204" pitchFamily="34" charset="0"/>
                <a:cs typeface="Arial" panose="020B0604020202020204" pitchFamily="34" charset="0"/>
              </a:rPr>
              <a:t>Functioning</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family</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models</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family</a:t>
            </a:r>
            <a:r>
              <a:rPr lang="cs-CZ" sz="2400" dirty="0">
                <a:latin typeface="Arial" panose="020B0604020202020204" pitchFamily="34" charset="0"/>
                <a:cs typeface="Arial" panose="020B0604020202020204" pitchFamily="34" charset="0"/>
              </a:rPr>
              <a:t> run </a:t>
            </a:r>
            <a:r>
              <a:rPr lang="cs-CZ" sz="2400" dirty="0" err="1">
                <a:latin typeface="Arial" panose="020B0604020202020204" pitchFamily="34" charset="0"/>
                <a:cs typeface="Arial" panose="020B0604020202020204" pitchFamily="34" charset="0"/>
              </a:rPr>
              <a:t>farms</a:t>
            </a:r>
            <a:r>
              <a:rPr lang="cs-CZ" sz="2400" dirty="0">
                <a:latin typeface="Arial" panose="020B0604020202020204" pitchFamily="34" charset="0"/>
                <a:cs typeface="Arial" panose="020B0604020202020204" pitchFamily="34" charset="0"/>
              </a:rPr>
              <a:t>)</a:t>
            </a:r>
          </a:p>
          <a:p>
            <a:pPr lvl="2"/>
            <a:r>
              <a:rPr lang="cs-CZ" sz="2400" dirty="0" err="1">
                <a:latin typeface="Arial" panose="020B0604020202020204" pitchFamily="34" charset="0"/>
                <a:cs typeface="Arial" panose="020B0604020202020204" pitchFamily="34" charset="0"/>
              </a:rPr>
              <a:t>All</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staff</a:t>
            </a:r>
            <a:r>
              <a:rPr lang="cs-CZ" sz="2400" dirty="0">
                <a:latin typeface="Arial" panose="020B0604020202020204" pitchFamily="34" charset="0"/>
                <a:cs typeface="Arial" panose="020B0604020202020204" pitchFamily="34" charset="0"/>
              </a:rPr>
              <a:t> &amp; </a:t>
            </a:r>
            <a:r>
              <a:rPr lang="cs-CZ" sz="2400" dirty="0" err="1">
                <a:latin typeface="Arial" panose="020B0604020202020204" pitchFamily="34" charset="0"/>
                <a:cs typeface="Arial" panose="020B0604020202020204" pitchFamily="34" charset="0"/>
              </a:rPr>
              <a:t>especially</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farmer</a:t>
            </a:r>
            <a:endParaRPr lang="cs-CZ" sz="2400" dirty="0">
              <a:latin typeface="Arial" panose="020B0604020202020204" pitchFamily="34" charset="0"/>
              <a:cs typeface="Arial" panose="020B0604020202020204" pitchFamily="34" charset="0"/>
            </a:endParaRPr>
          </a:p>
        </p:txBody>
      </p:sp>
      <p:sp>
        <p:nvSpPr>
          <p:cNvPr id="5" name="Titel 4"/>
          <p:cNvSpPr>
            <a:spLocks noGrp="1"/>
          </p:cNvSpPr>
          <p:nvPr>
            <p:ph type="title"/>
          </p:nvPr>
        </p:nvSpPr>
        <p:spPr>
          <a:xfrm>
            <a:off x="7144" y="681042"/>
            <a:ext cx="9129712" cy="1147758"/>
          </a:xfrm>
        </p:spPr>
        <p:txBody>
          <a:bodyPr/>
          <a:lstStyle/>
          <a:p>
            <a:r>
              <a:rPr lang="cs-CZ" sz="3600" dirty="0" err="1"/>
              <a:t>Benefits</a:t>
            </a:r>
            <a:r>
              <a:rPr lang="cs-CZ" sz="3600" dirty="0"/>
              <a:t> </a:t>
            </a:r>
            <a:r>
              <a:rPr lang="cs-CZ" sz="3600" dirty="0" err="1"/>
              <a:t>of</a:t>
            </a:r>
            <a:br>
              <a:rPr lang="cs-CZ" sz="3600" dirty="0"/>
            </a:br>
            <a:r>
              <a:rPr lang="cs-CZ" sz="3600" dirty="0" err="1"/>
              <a:t>Social</a:t>
            </a:r>
            <a:r>
              <a:rPr lang="cs-CZ" sz="3600" dirty="0"/>
              <a:t> </a:t>
            </a:r>
            <a:r>
              <a:rPr lang="cs-CZ" sz="3600" dirty="0" err="1"/>
              <a:t>Farming</a:t>
            </a:r>
            <a:r>
              <a:rPr lang="cs-CZ" sz="3600" dirty="0"/>
              <a:t> </a:t>
            </a:r>
            <a:r>
              <a:rPr lang="cs-CZ" sz="3600" dirty="0" err="1"/>
              <a:t>Environment</a:t>
            </a:r>
            <a:endParaRPr lang="de-DE" sz="3600" dirty="0"/>
          </a:p>
        </p:txBody>
      </p:sp>
    </p:spTree>
    <p:extLst>
      <p:ext uri="{BB962C8B-B14F-4D97-AF65-F5344CB8AC3E}">
        <p14:creationId xmlns:p14="http://schemas.microsoft.com/office/powerpoint/2010/main" val="189056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12</a:t>
            </a:fld>
            <a:endParaRPr lang="en-GB" dirty="0"/>
          </a:p>
        </p:txBody>
      </p:sp>
      <p:sp>
        <p:nvSpPr>
          <p:cNvPr id="3" name="Fußzeilenplatzhalter 2"/>
          <p:cNvSpPr>
            <a:spLocks noGrp="1"/>
          </p:cNvSpPr>
          <p:nvPr>
            <p:ph type="ftr" sz="quarter" idx="11"/>
          </p:nvPr>
        </p:nvSpPr>
        <p:spPr/>
        <p:txBody>
          <a:bodyPr/>
          <a:lstStyle/>
          <a:p>
            <a:r>
              <a:rPr lang="cs-CZ" dirty="0"/>
              <a:t>YOUTH</a:t>
            </a:r>
            <a:endParaRPr lang="en-GB" dirty="0"/>
          </a:p>
        </p:txBody>
      </p:sp>
      <p:sp>
        <p:nvSpPr>
          <p:cNvPr id="5" name="Titel 4"/>
          <p:cNvSpPr>
            <a:spLocks noGrp="1"/>
          </p:cNvSpPr>
          <p:nvPr>
            <p:ph type="title"/>
          </p:nvPr>
        </p:nvSpPr>
        <p:spPr>
          <a:xfrm>
            <a:off x="7144" y="681042"/>
            <a:ext cx="9129712" cy="2037220"/>
          </a:xfrm>
        </p:spPr>
        <p:txBody>
          <a:bodyPr/>
          <a:lstStyle/>
          <a:p>
            <a:r>
              <a:rPr lang="cs-CZ" dirty="0" err="1"/>
              <a:t>What</a:t>
            </a:r>
            <a:r>
              <a:rPr lang="cs-CZ" dirty="0"/>
              <a:t> do </a:t>
            </a:r>
            <a:r>
              <a:rPr lang="cs-CZ" dirty="0" err="1"/>
              <a:t>you</a:t>
            </a:r>
            <a:r>
              <a:rPr lang="cs-CZ" dirty="0"/>
              <a:t> </a:t>
            </a:r>
            <a:r>
              <a:rPr lang="cs-CZ" dirty="0" err="1"/>
              <a:t>need</a:t>
            </a:r>
            <a:r>
              <a:rPr lang="cs-CZ" dirty="0"/>
              <a:t> to </a:t>
            </a:r>
            <a:r>
              <a:rPr lang="cs-CZ" dirty="0" err="1"/>
              <a:t>be</a:t>
            </a:r>
            <a:r>
              <a:rPr lang="cs-CZ" dirty="0"/>
              <a:t> </a:t>
            </a:r>
            <a:r>
              <a:rPr lang="cs-CZ" dirty="0" err="1"/>
              <a:t>able</a:t>
            </a:r>
            <a:r>
              <a:rPr lang="cs-CZ" dirty="0"/>
              <a:t> to </a:t>
            </a:r>
            <a:r>
              <a:rPr lang="cs-CZ" dirty="0" err="1"/>
              <a:t>fulfill</a:t>
            </a:r>
            <a:r>
              <a:rPr lang="cs-CZ" dirty="0"/>
              <a:t> </a:t>
            </a:r>
            <a:r>
              <a:rPr lang="cs-CZ" dirty="0" err="1"/>
              <a:t>the</a:t>
            </a:r>
            <a:r>
              <a:rPr lang="cs-CZ" dirty="0"/>
              <a:t> </a:t>
            </a:r>
            <a:r>
              <a:rPr lang="cs-CZ" dirty="0" err="1"/>
              <a:t>previously</a:t>
            </a:r>
            <a:r>
              <a:rPr lang="cs-CZ" dirty="0"/>
              <a:t> </a:t>
            </a:r>
            <a:r>
              <a:rPr lang="cs-CZ" dirty="0" err="1"/>
              <a:t>mentioned</a:t>
            </a:r>
            <a:r>
              <a:rPr lang="cs-CZ" dirty="0"/>
              <a:t> </a:t>
            </a:r>
            <a:r>
              <a:rPr lang="cs-CZ" dirty="0" err="1"/>
              <a:t>goals</a:t>
            </a:r>
            <a:r>
              <a:rPr lang="cs-CZ" dirty="0"/>
              <a:t> and </a:t>
            </a:r>
            <a:r>
              <a:rPr lang="cs-CZ" dirty="0" err="1"/>
              <a:t>benefits</a:t>
            </a:r>
            <a:r>
              <a:rPr lang="cs-CZ" dirty="0"/>
              <a:t>?</a:t>
            </a:r>
            <a:endParaRPr lang="de-DE" dirty="0"/>
          </a:p>
        </p:txBody>
      </p:sp>
      <p:graphicFrame>
        <p:nvGraphicFramePr>
          <p:cNvPr id="6" name="Zástupný symbol pro obsah 3">
            <a:extLst>
              <a:ext uri="{FF2B5EF4-FFF2-40B4-BE49-F238E27FC236}">
                <a16:creationId xmlns:a16="http://schemas.microsoft.com/office/drawing/2014/main" id="{E9533520-E68B-4639-959E-24D65BDC0BBC}"/>
              </a:ext>
            </a:extLst>
          </p:cNvPr>
          <p:cNvGraphicFramePr>
            <a:graphicFrameLocks noGrp="1"/>
          </p:cNvGraphicFramePr>
          <p:nvPr>
            <p:ph idx="1"/>
            <p:extLst>
              <p:ext uri="{D42A27DB-BD31-4B8C-83A1-F6EECF244321}">
                <p14:modId xmlns:p14="http://schemas.microsoft.com/office/powerpoint/2010/main" val="17056049"/>
              </p:ext>
            </p:extLst>
          </p:nvPr>
        </p:nvGraphicFramePr>
        <p:xfrm>
          <a:off x="0" y="2576945"/>
          <a:ext cx="9144000" cy="3600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45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84873AD2-662A-453B-92A6-A3F6E486D53A}"/>
              </a:ext>
            </a:extLst>
          </p:cNvPr>
          <p:cNvPicPr>
            <a:picLocks noChangeAspect="1"/>
          </p:cNvPicPr>
          <p:nvPr/>
        </p:nvPicPr>
        <p:blipFill>
          <a:blip r:embed="rId3"/>
          <a:stretch>
            <a:fillRect/>
          </a:stretch>
        </p:blipFill>
        <p:spPr>
          <a:xfrm>
            <a:off x="4737982" y="2162877"/>
            <a:ext cx="4302159" cy="4137179"/>
          </a:xfrm>
          <a:prstGeom prst="rect">
            <a:avLst/>
          </a:prstGeom>
        </p:spPr>
      </p:pic>
      <p:sp>
        <p:nvSpPr>
          <p:cNvPr id="2" name="Zástupný symbol pro číslo snímku 1">
            <a:extLst>
              <a:ext uri="{FF2B5EF4-FFF2-40B4-BE49-F238E27FC236}">
                <a16:creationId xmlns:a16="http://schemas.microsoft.com/office/drawing/2014/main" id="{2361C1EB-10AA-43B2-BD1B-3FF04B2F1201}"/>
              </a:ext>
            </a:extLst>
          </p:cNvPr>
          <p:cNvSpPr>
            <a:spLocks noGrp="1"/>
          </p:cNvSpPr>
          <p:nvPr>
            <p:ph type="sldNum" sz="quarter" idx="12"/>
          </p:nvPr>
        </p:nvSpPr>
        <p:spPr/>
        <p:txBody>
          <a:bodyPr/>
          <a:lstStyle/>
          <a:p>
            <a:fld id="{AC30E85F-03A9-4DC3-A879-6F4150C88507}" type="slidenum">
              <a:rPr lang="en-GB" smtClean="0">
                <a:solidFill>
                  <a:schemeClr val="tx1"/>
                </a:solidFill>
              </a:rPr>
              <a:pPr/>
              <a:t>13</a:t>
            </a:fld>
            <a:endParaRPr lang="en-GB" dirty="0">
              <a:solidFill>
                <a:schemeClr val="tx1"/>
              </a:solidFill>
            </a:endParaRPr>
          </a:p>
        </p:txBody>
      </p:sp>
      <p:sp>
        <p:nvSpPr>
          <p:cNvPr id="3" name="Zástupný symbol pro zápatí 2">
            <a:extLst>
              <a:ext uri="{FF2B5EF4-FFF2-40B4-BE49-F238E27FC236}">
                <a16:creationId xmlns:a16="http://schemas.microsoft.com/office/drawing/2014/main" id="{6E6FC8B5-21BB-4900-A83B-27ECC6601752}"/>
              </a:ext>
            </a:extLst>
          </p:cNvPr>
          <p:cNvSpPr>
            <a:spLocks noGrp="1"/>
          </p:cNvSpPr>
          <p:nvPr>
            <p:ph type="ftr" sz="quarter" idx="11"/>
          </p:nvPr>
        </p:nvSpPr>
        <p:spPr/>
        <p:txBody>
          <a:bodyPr/>
          <a:lstStyle/>
          <a:p>
            <a:r>
              <a:rPr lang="cs-CZ" dirty="0">
                <a:solidFill>
                  <a:schemeClr val="tx1"/>
                </a:solidFill>
              </a:rPr>
              <a:t>YOUTH</a:t>
            </a:r>
            <a:endParaRPr lang="en-GB" dirty="0">
              <a:solidFill>
                <a:schemeClr val="tx1"/>
              </a:solidFill>
            </a:endParaRPr>
          </a:p>
        </p:txBody>
      </p:sp>
      <p:sp>
        <p:nvSpPr>
          <p:cNvPr id="5" name="Nadpis 4">
            <a:extLst>
              <a:ext uri="{FF2B5EF4-FFF2-40B4-BE49-F238E27FC236}">
                <a16:creationId xmlns:a16="http://schemas.microsoft.com/office/drawing/2014/main" id="{74F3AF99-47EB-4397-8B38-3593BB8CB179}"/>
              </a:ext>
            </a:extLst>
          </p:cNvPr>
          <p:cNvSpPr>
            <a:spLocks noGrp="1"/>
          </p:cNvSpPr>
          <p:nvPr>
            <p:ph type="title"/>
          </p:nvPr>
        </p:nvSpPr>
        <p:spPr>
          <a:xfrm>
            <a:off x="7144" y="681042"/>
            <a:ext cx="9144000" cy="804863"/>
          </a:xfrm>
        </p:spPr>
        <p:txBody>
          <a:bodyPr/>
          <a:lstStyle/>
          <a:p>
            <a:r>
              <a:rPr lang="cs-CZ" dirty="0" err="1"/>
              <a:t>Holistic</a:t>
            </a:r>
            <a:r>
              <a:rPr lang="cs-CZ" dirty="0"/>
              <a:t> </a:t>
            </a:r>
            <a:r>
              <a:rPr lang="cs-CZ" dirty="0" err="1"/>
              <a:t>approach</a:t>
            </a:r>
            <a:r>
              <a:rPr lang="cs-CZ" dirty="0"/>
              <a:t> to </a:t>
            </a:r>
            <a:r>
              <a:rPr lang="cs-CZ" dirty="0" err="1"/>
              <a:t>people</a:t>
            </a:r>
            <a:endParaRPr lang="cs-CZ" dirty="0"/>
          </a:p>
        </p:txBody>
      </p:sp>
      <p:graphicFrame>
        <p:nvGraphicFramePr>
          <p:cNvPr id="6" name="Zástupný symbol pro obsah 5">
            <a:extLst>
              <a:ext uri="{FF2B5EF4-FFF2-40B4-BE49-F238E27FC236}">
                <a16:creationId xmlns:a16="http://schemas.microsoft.com/office/drawing/2014/main" id="{3E91BA90-2FA7-4C66-8214-6967DFB25EDD}"/>
              </a:ext>
            </a:extLst>
          </p:cNvPr>
          <p:cNvGraphicFramePr>
            <a:graphicFrameLocks noGrp="1"/>
          </p:cNvGraphicFramePr>
          <p:nvPr>
            <p:ph idx="1"/>
            <p:extLst>
              <p:ext uri="{D42A27DB-BD31-4B8C-83A1-F6EECF244321}">
                <p14:modId xmlns:p14="http://schemas.microsoft.com/office/powerpoint/2010/main" val="2862005223"/>
              </p:ext>
            </p:extLst>
          </p:nvPr>
        </p:nvGraphicFramePr>
        <p:xfrm>
          <a:off x="1" y="1389185"/>
          <a:ext cx="4405496" cy="4382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ovéPole 8">
            <a:extLst>
              <a:ext uri="{FF2B5EF4-FFF2-40B4-BE49-F238E27FC236}">
                <a16:creationId xmlns:a16="http://schemas.microsoft.com/office/drawing/2014/main" id="{353EBAA7-BC15-48F5-9906-D3D676E61951}"/>
              </a:ext>
            </a:extLst>
          </p:cNvPr>
          <p:cNvSpPr txBox="1"/>
          <p:nvPr/>
        </p:nvSpPr>
        <p:spPr>
          <a:xfrm>
            <a:off x="6044712" y="5192200"/>
            <a:ext cx="1556237" cy="369332"/>
          </a:xfrm>
          <a:prstGeom prst="rect">
            <a:avLst/>
          </a:prstGeom>
          <a:noFill/>
        </p:spPr>
        <p:txBody>
          <a:bodyPr wrap="square" rtlCol="0">
            <a:spAutoFit/>
          </a:bodyPr>
          <a:lstStyle/>
          <a:p>
            <a:pPr algn="ctr"/>
            <a:r>
              <a:rPr lang="cs-CZ" b="1" dirty="0">
                <a:latin typeface="Arial" panose="020B0604020202020204" pitchFamily="34" charset="0"/>
                <a:cs typeface="Arial" panose="020B0604020202020204" pitchFamily="34" charset="0"/>
              </a:rPr>
              <a:t>PERSON</a:t>
            </a:r>
          </a:p>
        </p:txBody>
      </p:sp>
      <p:sp>
        <p:nvSpPr>
          <p:cNvPr id="10" name="TextovéPole 9">
            <a:extLst>
              <a:ext uri="{FF2B5EF4-FFF2-40B4-BE49-F238E27FC236}">
                <a16:creationId xmlns:a16="http://schemas.microsoft.com/office/drawing/2014/main" id="{FDC84A15-4E97-4BB5-BB61-54B999B71F88}"/>
              </a:ext>
            </a:extLst>
          </p:cNvPr>
          <p:cNvSpPr txBox="1"/>
          <p:nvPr/>
        </p:nvSpPr>
        <p:spPr>
          <a:xfrm>
            <a:off x="5969978" y="4330147"/>
            <a:ext cx="1705707" cy="369332"/>
          </a:xfrm>
          <a:prstGeom prst="rect">
            <a:avLst/>
          </a:prstGeom>
          <a:noFill/>
        </p:spPr>
        <p:txBody>
          <a:bodyPr wrap="square" rtlCol="0">
            <a:spAutoFit/>
          </a:bodyPr>
          <a:lstStyle/>
          <a:p>
            <a:pPr algn="ctr"/>
            <a:r>
              <a:rPr lang="cs-CZ" b="1" dirty="0">
                <a:latin typeface="Arial" panose="020B0604020202020204" pitchFamily="34" charset="0"/>
                <a:cs typeface="Arial" panose="020B0604020202020204" pitchFamily="34" charset="0"/>
              </a:rPr>
              <a:t>COMMUNITY</a:t>
            </a:r>
          </a:p>
        </p:txBody>
      </p:sp>
      <p:sp>
        <p:nvSpPr>
          <p:cNvPr id="11" name="TextovéPole 10">
            <a:extLst>
              <a:ext uri="{FF2B5EF4-FFF2-40B4-BE49-F238E27FC236}">
                <a16:creationId xmlns:a16="http://schemas.microsoft.com/office/drawing/2014/main" id="{5DDA8EA4-AC1E-4E8D-A1A0-5228B9ED24FD}"/>
              </a:ext>
            </a:extLst>
          </p:cNvPr>
          <p:cNvSpPr txBox="1"/>
          <p:nvPr/>
        </p:nvSpPr>
        <p:spPr>
          <a:xfrm>
            <a:off x="6173297" y="3659954"/>
            <a:ext cx="1305659" cy="369332"/>
          </a:xfrm>
          <a:prstGeom prst="rect">
            <a:avLst/>
          </a:prstGeom>
          <a:noFill/>
        </p:spPr>
        <p:txBody>
          <a:bodyPr wrap="square" rtlCol="0">
            <a:spAutoFit/>
          </a:bodyPr>
          <a:lstStyle/>
          <a:p>
            <a:pPr algn="ctr"/>
            <a:r>
              <a:rPr lang="cs-CZ" b="1" dirty="0">
                <a:latin typeface="Arial" panose="020B0604020202020204" pitchFamily="34" charset="0"/>
                <a:cs typeface="Arial" panose="020B0604020202020204" pitchFamily="34" charset="0"/>
              </a:rPr>
              <a:t>SOCIETY</a:t>
            </a:r>
          </a:p>
        </p:txBody>
      </p:sp>
      <p:sp>
        <p:nvSpPr>
          <p:cNvPr id="12" name="TextovéPole 11">
            <a:extLst>
              <a:ext uri="{FF2B5EF4-FFF2-40B4-BE49-F238E27FC236}">
                <a16:creationId xmlns:a16="http://schemas.microsoft.com/office/drawing/2014/main" id="{42F97550-E1FF-4AD5-8DA0-0E16A30B2F61}"/>
              </a:ext>
            </a:extLst>
          </p:cNvPr>
          <p:cNvSpPr txBox="1"/>
          <p:nvPr/>
        </p:nvSpPr>
        <p:spPr>
          <a:xfrm>
            <a:off x="6173298" y="3063695"/>
            <a:ext cx="1302362" cy="369332"/>
          </a:xfrm>
          <a:prstGeom prst="rect">
            <a:avLst/>
          </a:prstGeom>
          <a:noFill/>
        </p:spPr>
        <p:txBody>
          <a:bodyPr wrap="square" rtlCol="0">
            <a:spAutoFit/>
          </a:bodyPr>
          <a:lstStyle/>
          <a:p>
            <a:pPr algn="ctr"/>
            <a:r>
              <a:rPr lang="cs-CZ" b="1" dirty="0">
                <a:latin typeface="Arial" panose="020B0604020202020204" pitchFamily="34" charset="0"/>
                <a:cs typeface="Arial" panose="020B0604020202020204" pitchFamily="34" charset="0"/>
              </a:rPr>
              <a:t>PLANET</a:t>
            </a:r>
          </a:p>
        </p:txBody>
      </p:sp>
      <p:sp>
        <p:nvSpPr>
          <p:cNvPr id="13" name="TextovéPole 12">
            <a:extLst>
              <a:ext uri="{FF2B5EF4-FFF2-40B4-BE49-F238E27FC236}">
                <a16:creationId xmlns:a16="http://schemas.microsoft.com/office/drawing/2014/main" id="{9B2518C0-F1A0-481A-9F9F-11FA388173D1}"/>
              </a:ext>
            </a:extLst>
          </p:cNvPr>
          <p:cNvSpPr txBox="1"/>
          <p:nvPr/>
        </p:nvSpPr>
        <p:spPr>
          <a:xfrm>
            <a:off x="6173297" y="2502081"/>
            <a:ext cx="1302363" cy="369332"/>
          </a:xfrm>
          <a:prstGeom prst="rect">
            <a:avLst/>
          </a:prstGeom>
          <a:noFill/>
        </p:spPr>
        <p:txBody>
          <a:bodyPr wrap="square" rtlCol="0">
            <a:spAutoFit/>
          </a:bodyPr>
          <a:lstStyle/>
          <a:p>
            <a:pPr algn="ctr"/>
            <a:r>
              <a:rPr lang="cs-CZ" b="1" dirty="0">
                <a:latin typeface="Arial" panose="020B0604020202020204" pitchFamily="34" charset="0"/>
                <a:cs typeface="Arial" panose="020B0604020202020204" pitchFamily="34" charset="0"/>
              </a:rPr>
              <a:t>COSMOS</a:t>
            </a:r>
          </a:p>
        </p:txBody>
      </p:sp>
    </p:spTree>
    <p:extLst>
      <p:ext uri="{BB962C8B-B14F-4D97-AF65-F5344CB8AC3E}">
        <p14:creationId xmlns:p14="http://schemas.microsoft.com/office/powerpoint/2010/main" val="14431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4F78291-AB16-408D-A144-5A46262D32E4}"/>
              </a:ext>
            </a:extLst>
          </p:cNvPr>
          <p:cNvSpPr>
            <a:spLocks noGrp="1"/>
          </p:cNvSpPr>
          <p:nvPr>
            <p:ph type="sldNum" sz="quarter" idx="12"/>
          </p:nvPr>
        </p:nvSpPr>
        <p:spPr/>
        <p:txBody>
          <a:bodyPr/>
          <a:lstStyle/>
          <a:p>
            <a:fld id="{AC30E85F-03A9-4DC3-A879-6F4150C88507}" type="slidenum">
              <a:rPr lang="en-GB" smtClean="0"/>
              <a:pPr/>
              <a:t>14</a:t>
            </a:fld>
            <a:endParaRPr lang="en-GB" dirty="0"/>
          </a:p>
        </p:txBody>
      </p:sp>
      <p:sp>
        <p:nvSpPr>
          <p:cNvPr id="3" name="Zástupný symbol pro zápatí 2">
            <a:extLst>
              <a:ext uri="{FF2B5EF4-FFF2-40B4-BE49-F238E27FC236}">
                <a16:creationId xmlns:a16="http://schemas.microsoft.com/office/drawing/2014/main" id="{53F7E20B-4D73-43DE-8DE0-0A3C3D37E7E1}"/>
              </a:ext>
            </a:extLst>
          </p:cNvPr>
          <p:cNvSpPr>
            <a:spLocks noGrp="1"/>
          </p:cNvSpPr>
          <p:nvPr>
            <p:ph type="ftr" sz="quarter" idx="11"/>
          </p:nvPr>
        </p:nvSpPr>
        <p:spPr/>
        <p:txBody>
          <a:bodyPr/>
          <a:lstStyle/>
          <a:p>
            <a:r>
              <a:rPr lang="cs-CZ" dirty="0"/>
              <a:t>YOUTH</a:t>
            </a:r>
            <a:endParaRPr lang="en-GB" dirty="0"/>
          </a:p>
        </p:txBody>
      </p:sp>
      <p:sp>
        <p:nvSpPr>
          <p:cNvPr id="5" name="Nadpis 4">
            <a:extLst>
              <a:ext uri="{FF2B5EF4-FFF2-40B4-BE49-F238E27FC236}">
                <a16:creationId xmlns:a16="http://schemas.microsoft.com/office/drawing/2014/main" id="{5F5FEFB5-A564-4D38-ACCC-0E2517754E13}"/>
              </a:ext>
            </a:extLst>
          </p:cNvPr>
          <p:cNvSpPr>
            <a:spLocks noGrp="1"/>
          </p:cNvSpPr>
          <p:nvPr>
            <p:ph type="title"/>
          </p:nvPr>
        </p:nvSpPr>
        <p:spPr/>
        <p:txBody>
          <a:bodyPr/>
          <a:lstStyle/>
          <a:p>
            <a:r>
              <a:rPr lang="cs-CZ" dirty="0"/>
              <a:t>(dis)</a:t>
            </a:r>
            <a:r>
              <a:rPr lang="cs-CZ" dirty="0" err="1"/>
              <a:t>comfort</a:t>
            </a:r>
            <a:r>
              <a:rPr lang="cs-CZ" dirty="0"/>
              <a:t> </a:t>
            </a:r>
            <a:r>
              <a:rPr lang="cs-CZ" dirty="0" err="1"/>
              <a:t>zone</a:t>
            </a:r>
            <a:endParaRPr lang="cs-CZ" dirty="0"/>
          </a:p>
        </p:txBody>
      </p:sp>
      <p:sp>
        <p:nvSpPr>
          <p:cNvPr id="7" name="TextovéPole 6">
            <a:extLst>
              <a:ext uri="{FF2B5EF4-FFF2-40B4-BE49-F238E27FC236}">
                <a16:creationId xmlns:a16="http://schemas.microsoft.com/office/drawing/2014/main" id="{A7FE67FC-80C6-4AA4-AC77-1E21FD1EFE7E}"/>
              </a:ext>
            </a:extLst>
          </p:cNvPr>
          <p:cNvSpPr txBox="1"/>
          <p:nvPr/>
        </p:nvSpPr>
        <p:spPr>
          <a:xfrm>
            <a:off x="3622431" y="3130062"/>
            <a:ext cx="1591407" cy="369332"/>
          </a:xfrm>
          <a:prstGeom prst="rect">
            <a:avLst/>
          </a:prstGeom>
          <a:noFill/>
        </p:spPr>
        <p:txBody>
          <a:bodyPr wrap="square" rtlCol="0">
            <a:spAutoFit/>
          </a:bodyPr>
          <a:lstStyle/>
          <a:p>
            <a:endParaRPr lang="cs-CZ" dirty="0"/>
          </a:p>
        </p:txBody>
      </p:sp>
      <p:sp>
        <p:nvSpPr>
          <p:cNvPr id="11" name="TextovéPole 10">
            <a:extLst>
              <a:ext uri="{FF2B5EF4-FFF2-40B4-BE49-F238E27FC236}">
                <a16:creationId xmlns:a16="http://schemas.microsoft.com/office/drawing/2014/main" id="{885E68C0-8C4D-40F5-8B97-C7FC282FFBF1}"/>
              </a:ext>
            </a:extLst>
          </p:cNvPr>
          <p:cNvSpPr txBox="1"/>
          <p:nvPr/>
        </p:nvSpPr>
        <p:spPr>
          <a:xfrm>
            <a:off x="3776296" y="3006970"/>
            <a:ext cx="1591407" cy="1200329"/>
          </a:xfrm>
          <a:prstGeom prst="rect">
            <a:avLst/>
          </a:prstGeom>
          <a:noFill/>
        </p:spPr>
        <p:txBody>
          <a:bodyPr wrap="square" rtlCol="0">
            <a:spAutoFit/>
          </a:bodyPr>
          <a:lstStyle/>
          <a:p>
            <a:r>
              <a:rPr lang="en-GB" sz="2400" b="1" dirty="0">
                <a:solidFill>
                  <a:schemeClr val="accent2"/>
                </a:solidFill>
                <a:latin typeface="Arial" panose="020B0604020202020204" pitchFamily="34" charset="0"/>
                <a:cs typeface="Arial" panose="020B0604020202020204" pitchFamily="34" charset="0"/>
              </a:rPr>
              <a:t>ME</a:t>
            </a:r>
            <a:r>
              <a:rPr lang="en-GB" sz="2400" dirty="0">
                <a:solidFill>
                  <a:schemeClr val="accent2"/>
                </a:solidFill>
                <a:latin typeface="Arial" panose="020B0604020202020204" pitchFamily="34" charset="0"/>
                <a:cs typeface="Arial" panose="020B0604020202020204" pitchFamily="34" charset="0"/>
              </a:rPr>
              <a:t> in the  comfort zone</a:t>
            </a:r>
          </a:p>
        </p:txBody>
      </p:sp>
      <p:sp>
        <p:nvSpPr>
          <p:cNvPr id="12" name="TextovéPole 11">
            <a:extLst>
              <a:ext uri="{FF2B5EF4-FFF2-40B4-BE49-F238E27FC236}">
                <a16:creationId xmlns:a16="http://schemas.microsoft.com/office/drawing/2014/main" id="{3457E02C-E3F9-4FDC-9D6C-51DACB59C324}"/>
              </a:ext>
            </a:extLst>
          </p:cNvPr>
          <p:cNvSpPr txBox="1"/>
          <p:nvPr/>
        </p:nvSpPr>
        <p:spPr>
          <a:xfrm>
            <a:off x="2998177" y="4504591"/>
            <a:ext cx="3780692" cy="830997"/>
          </a:xfrm>
          <a:prstGeom prst="rect">
            <a:avLst/>
          </a:prstGeom>
          <a:noFill/>
        </p:spPr>
        <p:txBody>
          <a:bodyPr wrap="square" rtlCol="0">
            <a:spAutoFit/>
          </a:bodyPr>
          <a:lstStyle/>
          <a:p>
            <a:r>
              <a:rPr lang="en-GB" sz="2400" dirty="0">
                <a:solidFill>
                  <a:schemeClr val="accent2"/>
                </a:solidFill>
                <a:latin typeface="Arial" panose="020B0604020202020204" pitchFamily="34" charset="0"/>
                <a:cs typeface="Arial" panose="020B0604020202020204" pitchFamily="34" charset="0"/>
              </a:rPr>
              <a:t>Zone of light discomfort – the zone of learning</a:t>
            </a:r>
          </a:p>
        </p:txBody>
      </p:sp>
      <p:sp>
        <p:nvSpPr>
          <p:cNvPr id="13" name="TextovéPole 12">
            <a:extLst>
              <a:ext uri="{FF2B5EF4-FFF2-40B4-BE49-F238E27FC236}">
                <a16:creationId xmlns:a16="http://schemas.microsoft.com/office/drawing/2014/main" id="{0E50EF6A-474B-4030-ACB9-24FBDC7F2997}"/>
              </a:ext>
            </a:extLst>
          </p:cNvPr>
          <p:cNvSpPr txBox="1"/>
          <p:nvPr/>
        </p:nvSpPr>
        <p:spPr>
          <a:xfrm>
            <a:off x="1550194" y="2325199"/>
            <a:ext cx="1266093" cy="830997"/>
          </a:xfrm>
          <a:prstGeom prst="rect">
            <a:avLst/>
          </a:prstGeom>
          <a:noFill/>
        </p:spPr>
        <p:txBody>
          <a:bodyPr wrap="square" rtlCol="0">
            <a:spAutoFit/>
          </a:bodyPr>
          <a:lstStyle/>
          <a:p>
            <a:r>
              <a:rPr lang="en-GB" sz="2400" dirty="0">
                <a:solidFill>
                  <a:schemeClr val="accent2"/>
                </a:solidFill>
                <a:latin typeface="Arial" panose="020B0604020202020204" pitchFamily="34" charset="0"/>
                <a:cs typeface="Arial" panose="020B0604020202020204" pitchFamily="34" charset="0"/>
              </a:rPr>
              <a:t>Danger zone</a:t>
            </a:r>
          </a:p>
        </p:txBody>
      </p:sp>
      <mc:AlternateContent xmlns:mc="http://schemas.openxmlformats.org/markup-compatibility/2006" xmlns:p14="http://schemas.microsoft.com/office/powerpoint/2010/main">
        <mc:Choice Requires="p14">
          <p:contentPart p14:bwMode="auto" r:id="rId3">
            <p14:nvContentPartPr>
              <p14:cNvPr id="22" name="Rukopis 21">
                <a:extLst>
                  <a:ext uri="{FF2B5EF4-FFF2-40B4-BE49-F238E27FC236}">
                    <a16:creationId xmlns:a16="http://schemas.microsoft.com/office/drawing/2014/main" id="{991599F8-6D40-43F6-B8B5-3D41C8DAA759}"/>
                  </a:ext>
                </a:extLst>
              </p14:cNvPr>
              <p14:cNvContentPartPr/>
              <p14:nvPr/>
            </p14:nvContentPartPr>
            <p14:xfrm>
              <a:off x="801582" y="1808668"/>
              <a:ext cx="7167960" cy="4290120"/>
            </p14:xfrm>
          </p:contentPart>
        </mc:Choice>
        <mc:Fallback xmlns="">
          <p:pic>
            <p:nvPicPr>
              <p:cNvPr id="22" name="Rukopis 21">
                <a:extLst>
                  <a:ext uri="{FF2B5EF4-FFF2-40B4-BE49-F238E27FC236}">
                    <a16:creationId xmlns:a16="http://schemas.microsoft.com/office/drawing/2014/main" id="{991599F8-6D40-43F6-B8B5-3D41C8DAA759}"/>
                  </a:ext>
                </a:extLst>
              </p:cNvPr>
              <p:cNvPicPr/>
              <p:nvPr/>
            </p:nvPicPr>
            <p:blipFill>
              <a:blip r:embed="rId4"/>
              <a:stretch>
                <a:fillRect/>
              </a:stretch>
            </p:blipFill>
            <p:spPr>
              <a:xfrm>
                <a:off x="738942" y="1746028"/>
                <a:ext cx="7293600" cy="4415760"/>
              </a:xfrm>
              <a:prstGeom prst="rect">
                <a:avLst/>
              </a:prstGeom>
            </p:spPr>
          </p:pic>
        </mc:Fallback>
      </mc:AlternateContent>
    </p:spTree>
    <p:extLst>
      <p:ext uri="{BB962C8B-B14F-4D97-AF65-F5344CB8AC3E}">
        <p14:creationId xmlns:p14="http://schemas.microsoft.com/office/powerpoint/2010/main" val="242393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15</a:t>
            </a:fld>
            <a:endParaRPr lang="en-GB" dirty="0"/>
          </a:p>
        </p:txBody>
      </p:sp>
      <p:sp>
        <p:nvSpPr>
          <p:cNvPr id="3" name="Fußzeilenplatzhalter 2"/>
          <p:cNvSpPr>
            <a:spLocks noGrp="1"/>
          </p:cNvSpPr>
          <p:nvPr>
            <p:ph type="ftr" sz="quarter" idx="11"/>
          </p:nvPr>
        </p:nvSpPr>
        <p:spPr/>
        <p:txBody>
          <a:bodyPr/>
          <a:lstStyle/>
          <a:p>
            <a:r>
              <a:rPr lang="cs-CZ" dirty="0"/>
              <a:t>YOUTH</a:t>
            </a:r>
            <a:endParaRPr lang="en-GB" dirty="0"/>
          </a:p>
        </p:txBody>
      </p:sp>
      <p:sp>
        <p:nvSpPr>
          <p:cNvPr id="5" name="Titel 4"/>
          <p:cNvSpPr>
            <a:spLocks noGrp="1"/>
          </p:cNvSpPr>
          <p:nvPr>
            <p:ph type="title"/>
          </p:nvPr>
        </p:nvSpPr>
        <p:spPr>
          <a:xfrm>
            <a:off x="7144" y="681042"/>
            <a:ext cx="9129712" cy="2037220"/>
          </a:xfrm>
        </p:spPr>
        <p:txBody>
          <a:bodyPr/>
          <a:lstStyle/>
          <a:p>
            <a:r>
              <a:rPr lang="cs-CZ" dirty="0" err="1"/>
              <a:t>What</a:t>
            </a:r>
            <a:r>
              <a:rPr lang="cs-CZ" dirty="0"/>
              <a:t> do </a:t>
            </a:r>
            <a:r>
              <a:rPr lang="cs-CZ" dirty="0" err="1"/>
              <a:t>you</a:t>
            </a:r>
            <a:r>
              <a:rPr lang="cs-CZ" dirty="0"/>
              <a:t> </a:t>
            </a:r>
            <a:r>
              <a:rPr lang="cs-CZ" dirty="0" err="1"/>
              <a:t>need</a:t>
            </a:r>
            <a:r>
              <a:rPr lang="cs-CZ" dirty="0"/>
              <a:t> to </a:t>
            </a:r>
            <a:r>
              <a:rPr lang="cs-CZ" dirty="0" err="1"/>
              <a:t>create</a:t>
            </a:r>
            <a:r>
              <a:rPr lang="cs-CZ" dirty="0"/>
              <a:t> </a:t>
            </a:r>
            <a:r>
              <a:rPr lang="cs-CZ" dirty="0" err="1"/>
              <a:t>environment</a:t>
            </a:r>
            <a:r>
              <a:rPr lang="cs-CZ" dirty="0"/>
              <a:t> </a:t>
            </a:r>
            <a:r>
              <a:rPr lang="cs-CZ" dirty="0" err="1"/>
              <a:t>suitable</a:t>
            </a:r>
            <a:r>
              <a:rPr lang="cs-CZ" dirty="0"/>
              <a:t> </a:t>
            </a:r>
            <a:r>
              <a:rPr lang="cs-CZ" dirty="0" err="1"/>
              <a:t>for</a:t>
            </a:r>
            <a:r>
              <a:rPr lang="cs-CZ" dirty="0"/>
              <a:t> </a:t>
            </a:r>
            <a:r>
              <a:rPr lang="cs-CZ" dirty="0" err="1"/>
              <a:t>personal</a:t>
            </a:r>
            <a:r>
              <a:rPr lang="cs-CZ" dirty="0"/>
              <a:t> </a:t>
            </a:r>
            <a:r>
              <a:rPr lang="cs-CZ" dirty="0" err="1"/>
              <a:t>growth</a:t>
            </a:r>
            <a:r>
              <a:rPr lang="cs-CZ" dirty="0"/>
              <a:t>?</a:t>
            </a:r>
            <a:endParaRPr lang="de-DE" dirty="0"/>
          </a:p>
        </p:txBody>
      </p:sp>
      <p:graphicFrame>
        <p:nvGraphicFramePr>
          <p:cNvPr id="6" name="Zástupný symbol pro obsah 3">
            <a:extLst>
              <a:ext uri="{FF2B5EF4-FFF2-40B4-BE49-F238E27FC236}">
                <a16:creationId xmlns:a16="http://schemas.microsoft.com/office/drawing/2014/main" id="{E9533520-E68B-4639-959E-24D65BDC0BBC}"/>
              </a:ext>
            </a:extLst>
          </p:cNvPr>
          <p:cNvGraphicFramePr>
            <a:graphicFrameLocks noGrp="1"/>
          </p:cNvGraphicFramePr>
          <p:nvPr>
            <p:ph idx="1"/>
            <p:extLst>
              <p:ext uri="{D42A27DB-BD31-4B8C-83A1-F6EECF244321}">
                <p14:modId xmlns:p14="http://schemas.microsoft.com/office/powerpoint/2010/main" val="1774801788"/>
              </p:ext>
            </p:extLst>
          </p:nvPr>
        </p:nvGraphicFramePr>
        <p:xfrm>
          <a:off x="0" y="2576945"/>
          <a:ext cx="9144000" cy="3600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7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1706D8D-E35C-44D3-960F-FE914042F3A0}"/>
              </a:ext>
            </a:extLst>
          </p:cNvPr>
          <p:cNvSpPr>
            <a:spLocks noGrp="1"/>
          </p:cNvSpPr>
          <p:nvPr>
            <p:ph type="sldNum" sz="quarter" idx="12"/>
          </p:nvPr>
        </p:nvSpPr>
        <p:spPr/>
        <p:txBody>
          <a:bodyPr/>
          <a:lstStyle/>
          <a:p>
            <a:fld id="{AC30E85F-03A9-4DC3-A879-6F4150C88507}" type="slidenum">
              <a:rPr lang="en-GB" smtClean="0"/>
              <a:pPr/>
              <a:t>16</a:t>
            </a:fld>
            <a:endParaRPr lang="en-GB" dirty="0"/>
          </a:p>
        </p:txBody>
      </p:sp>
      <p:sp>
        <p:nvSpPr>
          <p:cNvPr id="3" name="Zástupný symbol pro zápatí 2">
            <a:extLst>
              <a:ext uri="{FF2B5EF4-FFF2-40B4-BE49-F238E27FC236}">
                <a16:creationId xmlns:a16="http://schemas.microsoft.com/office/drawing/2014/main" id="{F5C15733-AB30-43E4-9057-5699BC524836}"/>
              </a:ext>
            </a:extLst>
          </p:cNvPr>
          <p:cNvSpPr>
            <a:spLocks noGrp="1"/>
          </p:cNvSpPr>
          <p:nvPr>
            <p:ph type="ftr" sz="quarter" idx="11"/>
          </p:nvPr>
        </p:nvSpPr>
        <p:spPr/>
        <p:txBody>
          <a:bodyPr/>
          <a:lstStyle/>
          <a:p>
            <a:r>
              <a:rPr lang="cs-CZ" dirty="0"/>
              <a:t>YOUTH</a:t>
            </a:r>
            <a:endParaRPr lang="en-GB" dirty="0"/>
          </a:p>
        </p:txBody>
      </p:sp>
      <p:graphicFrame>
        <p:nvGraphicFramePr>
          <p:cNvPr id="6" name="Zástupný symbol pro obsah 5">
            <a:extLst>
              <a:ext uri="{FF2B5EF4-FFF2-40B4-BE49-F238E27FC236}">
                <a16:creationId xmlns:a16="http://schemas.microsoft.com/office/drawing/2014/main" id="{5CBD62EE-26D7-427A-93A5-0E984153ACE6}"/>
              </a:ext>
            </a:extLst>
          </p:cNvPr>
          <p:cNvGraphicFramePr>
            <a:graphicFrameLocks noGrp="1"/>
          </p:cNvGraphicFramePr>
          <p:nvPr>
            <p:ph idx="1"/>
            <p:extLst>
              <p:ext uri="{D42A27DB-BD31-4B8C-83A1-F6EECF244321}">
                <p14:modId xmlns:p14="http://schemas.microsoft.com/office/powerpoint/2010/main" val="3539951114"/>
              </p:ext>
            </p:extLst>
          </p:nvPr>
        </p:nvGraphicFramePr>
        <p:xfrm>
          <a:off x="0" y="1601788"/>
          <a:ext cx="9144000"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adpis 4">
            <a:extLst>
              <a:ext uri="{FF2B5EF4-FFF2-40B4-BE49-F238E27FC236}">
                <a16:creationId xmlns:a16="http://schemas.microsoft.com/office/drawing/2014/main" id="{84360115-6542-4B42-B7F9-3C09E8857B23}"/>
              </a:ext>
            </a:extLst>
          </p:cNvPr>
          <p:cNvSpPr>
            <a:spLocks noGrp="1"/>
          </p:cNvSpPr>
          <p:nvPr>
            <p:ph type="title"/>
          </p:nvPr>
        </p:nvSpPr>
        <p:spPr/>
        <p:txBody>
          <a:bodyPr/>
          <a:lstStyle/>
          <a:p>
            <a:r>
              <a:rPr lang="cs-CZ" dirty="0"/>
              <a:t>FEELING SAFE</a:t>
            </a:r>
          </a:p>
        </p:txBody>
      </p:sp>
    </p:spTree>
    <p:extLst>
      <p:ext uri="{BB962C8B-B14F-4D97-AF65-F5344CB8AC3E}">
        <p14:creationId xmlns:p14="http://schemas.microsoft.com/office/powerpoint/2010/main" val="216728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17</a:t>
            </a:fld>
            <a:endParaRPr lang="en-GB" dirty="0"/>
          </a:p>
        </p:txBody>
      </p:sp>
      <p:sp>
        <p:nvSpPr>
          <p:cNvPr id="3" name="Fußzeilenplatzhalter 2"/>
          <p:cNvSpPr>
            <a:spLocks noGrp="1"/>
          </p:cNvSpPr>
          <p:nvPr>
            <p:ph type="ftr" sz="quarter" idx="11"/>
          </p:nvPr>
        </p:nvSpPr>
        <p:spPr/>
        <p:txBody>
          <a:bodyPr/>
          <a:lstStyle/>
          <a:p>
            <a:r>
              <a:rPr lang="cs-CZ" dirty="0"/>
              <a:t>YOUTH</a:t>
            </a:r>
            <a:endParaRPr lang="en-GB" dirty="0"/>
          </a:p>
        </p:txBody>
      </p:sp>
      <p:sp>
        <p:nvSpPr>
          <p:cNvPr id="4" name="Inhaltsplatzhalter 3"/>
          <p:cNvSpPr>
            <a:spLocks noGrp="1"/>
          </p:cNvSpPr>
          <p:nvPr>
            <p:ph idx="1"/>
          </p:nvPr>
        </p:nvSpPr>
        <p:spPr>
          <a:xfrm>
            <a:off x="0" y="1485905"/>
            <a:ext cx="8730762" cy="4691058"/>
          </a:xfrm>
        </p:spPr>
        <p:txBody>
          <a:bodyPr>
            <a:normAutofit/>
          </a:bodyPr>
          <a:lstStyle/>
          <a:p>
            <a:pPr marL="342900" indent="-342900">
              <a:buFont typeface="Arial" panose="020B0604020202020204" pitchFamily="34" charset="0"/>
              <a:buChar char="•"/>
            </a:pPr>
            <a:r>
              <a:rPr lang="cs-CZ" sz="2400" dirty="0" err="1"/>
              <a:t>Safe</a:t>
            </a:r>
            <a:r>
              <a:rPr lang="cs-CZ" sz="2400" dirty="0"/>
              <a:t> </a:t>
            </a:r>
            <a:r>
              <a:rPr lang="cs-CZ" sz="2400" dirty="0" err="1"/>
              <a:t>environment</a:t>
            </a:r>
            <a:r>
              <a:rPr lang="cs-CZ" sz="2400" dirty="0"/>
              <a:t> = </a:t>
            </a:r>
            <a:r>
              <a:rPr lang="cs-CZ" sz="2400" dirty="0" err="1"/>
              <a:t>the</a:t>
            </a:r>
            <a:r>
              <a:rPr lang="cs-CZ" sz="2400" dirty="0"/>
              <a:t> basic </a:t>
            </a:r>
            <a:r>
              <a:rPr lang="cs-CZ" sz="2400" dirty="0" err="1"/>
              <a:t>condition</a:t>
            </a:r>
            <a:r>
              <a:rPr lang="cs-CZ" sz="2400" dirty="0"/>
              <a:t> in </a:t>
            </a:r>
            <a:r>
              <a:rPr lang="cs-CZ" sz="2400" dirty="0" err="1"/>
              <a:t>order</a:t>
            </a:r>
            <a:r>
              <a:rPr lang="cs-CZ" sz="2400" dirty="0"/>
              <a:t> to </a:t>
            </a:r>
            <a:r>
              <a:rPr lang="cs-CZ" sz="2400" dirty="0" err="1"/>
              <a:t>establish</a:t>
            </a:r>
            <a:r>
              <a:rPr lang="cs-CZ" sz="2400" dirty="0"/>
              <a:t> a </a:t>
            </a:r>
            <a:r>
              <a:rPr lang="cs-CZ" sz="2400" dirty="0" err="1"/>
              <a:t>relationship</a:t>
            </a:r>
            <a:r>
              <a:rPr lang="cs-CZ" sz="2400" dirty="0"/>
              <a:t> on </a:t>
            </a:r>
            <a:r>
              <a:rPr lang="cs-CZ" sz="2400" dirty="0" err="1"/>
              <a:t>which</a:t>
            </a:r>
            <a:r>
              <a:rPr lang="cs-CZ" sz="2400" dirty="0"/>
              <a:t> </a:t>
            </a:r>
            <a:r>
              <a:rPr lang="cs-CZ" sz="2400" dirty="0" err="1"/>
              <a:t>you</a:t>
            </a:r>
            <a:r>
              <a:rPr lang="cs-CZ" sz="2400" dirty="0"/>
              <a:t> </a:t>
            </a:r>
            <a:r>
              <a:rPr lang="cs-CZ" sz="2400" dirty="0" err="1"/>
              <a:t>can</a:t>
            </a:r>
            <a:r>
              <a:rPr lang="cs-CZ" sz="2400" dirty="0"/>
              <a:t> </a:t>
            </a:r>
            <a:r>
              <a:rPr lang="cs-CZ" sz="2400" dirty="0" err="1"/>
              <a:t>build</a:t>
            </a:r>
            <a:endParaRPr lang="cs-CZ" sz="2400" dirty="0"/>
          </a:p>
          <a:p>
            <a:pPr marL="342900" indent="-342900">
              <a:buFont typeface="Arial" panose="020B0604020202020204" pitchFamily="34" charset="0"/>
              <a:buChar char="•"/>
            </a:pPr>
            <a:r>
              <a:rPr lang="cs-CZ" sz="2400" dirty="0" err="1"/>
              <a:t>Environment</a:t>
            </a:r>
            <a:endParaRPr lang="cs-CZ" sz="2400" dirty="0"/>
          </a:p>
          <a:p>
            <a:pPr marL="1485871" lvl="2" indent="-342900"/>
            <a:r>
              <a:rPr lang="en-US" sz="2400" dirty="0"/>
              <a:t>People </a:t>
            </a:r>
            <a:r>
              <a:rPr lang="cs-CZ" sz="2400" dirty="0" err="1"/>
              <a:t>around</a:t>
            </a:r>
            <a:r>
              <a:rPr lang="cs-CZ" sz="2400" dirty="0"/>
              <a:t> </a:t>
            </a:r>
            <a:r>
              <a:rPr lang="cs-CZ" sz="2400" dirty="0" err="1"/>
              <a:t>you</a:t>
            </a:r>
            <a:r>
              <a:rPr lang="cs-CZ" sz="2400" dirty="0"/>
              <a:t> (i</a:t>
            </a:r>
            <a:r>
              <a:rPr lang="en-US" sz="2400" dirty="0" err="1"/>
              <a:t>ncl</a:t>
            </a:r>
            <a:r>
              <a:rPr lang="en-US" sz="2400" dirty="0"/>
              <a:t>. </a:t>
            </a:r>
            <a:r>
              <a:rPr lang="cs-CZ" sz="2400" dirty="0" err="1"/>
              <a:t>farmer</a:t>
            </a:r>
            <a:r>
              <a:rPr lang="cs-CZ" sz="2400" dirty="0"/>
              <a:t>, </a:t>
            </a:r>
            <a:r>
              <a:rPr lang="cs-CZ" sz="2400" dirty="0" err="1"/>
              <a:t>social</a:t>
            </a:r>
            <a:r>
              <a:rPr lang="cs-CZ" sz="2400" dirty="0"/>
              <a:t> </a:t>
            </a:r>
            <a:r>
              <a:rPr lang="cs-CZ" sz="2400" dirty="0" err="1"/>
              <a:t>worker</a:t>
            </a:r>
            <a:r>
              <a:rPr lang="cs-CZ" sz="2400" dirty="0"/>
              <a:t>)</a:t>
            </a:r>
            <a:r>
              <a:rPr lang="en-US" sz="2400" dirty="0"/>
              <a:t> </a:t>
            </a:r>
            <a:endParaRPr lang="cs-CZ" sz="2400" dirty="0"/>
          </a:p>
          <a:p>
            <a:pPr marL="1485871" lvl="2" indent="-342900"/>
            <a:r>
              <a:rPr lang="cs-CZ" sz="2400" dirty="0"/>
              <a:t>L</a:t>
            </a:r>
            <a:r>
              <a:rPr lang="en-US" sz="2400" dirty="0" err="1"/>
              <a:t>ocat</a:t>
            </a:r>
            <a:r>
              <a:rPr lang="cs-CZ" sz="2400" dirty="0"/>
              <a:t>ion </a:t>
            </a:r>
            <a:r>
              <a:rPr lang="en-US" sz="2400" dirty="0"/>
              <a:t>(decoration, light, noise, space, layout of space, ergonomics of chairs and tables, </a:t>
            </a:r>
            <a:r>
              <a:rPr lang="cs-CZ" sz="2400" dirty="0" err="1"/>
              <a:t>tools</a:t>
            </a:r>
            <a:r>
              <a:rPr lang="cs-CZ" sz="2400" dirty="0"/>
              <a:t>, </a:t>
            </a:r>
            <a:r>
              <a:rPr lang="en-US" sz="2400" dirty="0"/>
              <a:t>aesthetic impression, temperature, …)</a:t>
            </a:r>
            <a:endParaRPr lang="cs-CZ" sz="2400" dirty="0"/>
          </a:p>
          <a:p>
            <a:pPr marL="1485871" lvl="2" indent="-342900"/>
            <a:r>
              <a:rPr lang="en-US" sz="2400" dirty="0" err="1"/>
              <a:t>Psychohygiene</a:t>
            </a:r>
            <a:r>
              <a:rPr lang="en-US" sz="2400" dirty="0"/>
              <a:t> of the group (conditions that lead to satisfaction, happiness, but also fitness and performance)</a:t>
            </a:r>
            <a:endParaRPr lang="cs-CZ" sz="2400" dirty="0"/>
          </a:p>
          <a:p>
            <a:pPr marL="1485871" lvl="2" indent="-342900"/>
            <a:r>
              <a:rPr lang="cs-CZ" sz="2400" dirty="0"/>
              <a:t>…</a:t>
            </a:r>
          </a:p>
          <a:p>
            <a:pPr marL="342900" indent="-342900">
              <a:buFont typeface="Arial" panose="020B0604020202020204" pitchFamily="34" charset="0"/>
              <a:buChar char="•"/>
            </a:pPr>
            <a:r>
              <a:rPr lang="cs-CZ" sz="2400" dirty="0" err="1"/>
              <a:t>Atmosphere</a:t>
            </a:r>
            <a:endParaRPr lang="cs-CZ" sz="2400" dirty="0"/>
          </a:p>
          <a:p>
            <a:pPr marL="342900" indent="-342900">
              <a:buFont typeface="Arial" panose="020B0604020202020204" pitchFamily="34" charset="0"/>
              <a:buChar char="•"/>
            </a:pPr>
            <a:r>
              <a:rPr lang="cs-CZ" sz="2400" dirty="0" err="1"/>
              <a:t>Climate</a:t>
            </a:r>
            <a:endParaRPr lang="cs-CZ" sz="2400" dirty="0"/>
          </a:p>
        </p:txBody>
      </p:sp>
      <p:sp>
        <p:nvSpPr>
          <p:cNvPr id="5" name="Titel 4"/>
          <p:cNvSpPr>
            <a:spLocks noGrp="1"/>
          </p:cNvSpPr>
          <p:nvPr>
            <p:ph type="title"/>
          </p:nvPr>
        </p:nvSpPr>
        <p:spPr>
          <a:xfrm>
            <a:off x="7144" y="681042"/>
            <a:ext cx="9129712" cy="804863"/>
          </a:xfrm>
        </p:spPr>
        <p:txBody>
          <a:bodyPr/>
          <a:lstStyle/>
          <a:p>
            <a:r>
              <a:rPr lang="cs-CZ" dirty="0"/>
              <a:t>(1) </a:t>
            </a:r>
            <a:r>
              <a:rPr lang="cs-CZ" dirty="0" err="1"/>
              <a:t>Safe</a:t>
            </a:r>
            <a:r>
              <a:rPr lang="cs-CZ" dirty="0"/>
              <a:t> </a:t>
            </a:r>
            <a:r>
              <a:rPr lang="cs-CZ" dirty="0" err="1"/>
              <a:t>environment</a:t>
            </a:r>
            <a:endParaRPr lang="de-DE" dirty="0"/>
          </a:p>
        </p:txBody>
      </p:sp>
    </p:spTree>
    <p:extLst>
      <p:ext uri="{BB962C8B-B14F-4D97-AF65-F5344CB8AC3E}">
        <p14:creationId xmlns:p14="http://schemas.microsoft.com/office/powerpoint/2010/main" val="35071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FED7FAD-004E-4E73-B494-B1208C7BCA6B}"/>
              </a:ext>
            </a:extLst>
          </p:cNvPr>
          <p:cNvSpPr>
            <a:spLocks noGrp="1"/>
          </p:cNvSpPr>
          <p:nvPr>
            <p:ph type="sldNum" sz="quarter" idx="12"/>
          </p:nvPr>
        </p:nvSpPr>
        <p:spPr/>
        <p:txBody>
          <a:bodyPr/>
          <a:lstStyle/>
          <a:p>
            <a:fld id="{AC30E85F-03A9-4DC3-A879-6F4150C88507}" type="slidenum">
              <a:rPr lang="en-GB" smtClean="0"/>
              <a:pPr/>
              <a:t>18</a:t>
            </a:fld>
            <a:endParaRPr lang="en-GB" dirty="0"/>
          </a:p>
        </p:txBody>
      </p:sp>
      <p:sp>
        <p:nvSpPr>
          <p:cNvPr id="3" name="Zástupný symbol pro zápatí 2">
            <a:extLst>
              <a:ext uri="{FF2B5EF4-FFF2-40B4-BE49-F238E27FC236}">
                <a16:creationId xmlns:a16="http://schemas.microsoft.com/office/drawing/2014/main" id="{0A59C52B-3FDF-4797-B66E-802A1BF977F0}"/>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8DDA60CB-FED2-4E28-A596-BAC194EB6A6F}"/>
              </a:ext>
            </a:extLst>
          </p:cNvPr>
          <p:cNvSpPr>
            <a:spLocks noGrp="1"/>
          </p:cNvSpPr>
          <p:nvPr>
            <p:ph idx="1"/>
          </p:nvPr>
        </p:nvSpPr>
        <p:spPr>
          <a:xfrm>
            <a:off x="0" y="1602463"/>
            <a:ext cx="8713177" cy="4574500"/>
          </a:xfrm>
        </p:spPr>
        <p:txBody>
          <a:bodyPr>
            <a:normAutofit/>
          </a:bodyPr>
          <a:lstStyle/>
          <a:p>
            <a:pPr marL="342900" indent="-342900">
              <a:buFont typeface="Arial" panose="020B0604020202020204" pitchFamily="34" charset="0"/>
              <a:buChar char="•"/>
            </a:pPr>
            <a:r>
              <a:rPr lang="en-US" sz="2800" dirty="0"/>
              <a:t>Honesty between group members</a:t>
            </a:r>
            <a:endParaRPr lang="cs-CZ" sz="2800" dirty="0"/>
          </a:p>
          <a:p>
            <a:pPr marL="342900" indent="-342900">
              <a:buFont typeface="Arial" panose="020B0604020202020204" pitchFamily="34" charset="0"/>
              <a:buChar char="•"/>
            </a:pPr>
            <a:r>
              <a:rPr lang="en-US" sz="2800" dirty="0"/>
              <a:t>Trust between group members (but also towards the </a:t>
            </a:r>
            <a:r>
              <a:rPr lang="cs-CZ" sz="2800" dirty="0" err="1"/>
              <a:t>farmer</a:t>
            </a:r>
            <a:r>
              <a:rPr lang="cs-CZ" sz="2800" dirty="0"/>
              <a:t>/</a:t>
            </a:r>
            <a:r>
              <a:rPr lang="cs-CZ" sz="2800" dirty="0" err="1"/>
              <a:t>social</a:t>
            </a:r>
            <a:r>
              <a:rPr lang="cs-CZ" sz="2800" dirty="0"/>
              <a:t> </a:t>
            </a:r>
            <a:r>
              <a:rPr lang="cs-CZ" sz="2800" dirty="0" err="1"/>
              <a:t>worker</a:t>
            </a:r>
            <a:r>
              <a:rPr lang="en-US" sz="2800" dirty="0"/>
              <a:t>)</a:t>
            </a:r>
            <a:endParaRPr lang="cs-CZ" sz="2800" dirty="0"/>
          </a:p>
          <a:p>
            <a:pPr marL="342900" indent="-342900">
              <a:buFont typeface="Arial" panose="020B0604020202020204" pitchFamily="34" charset="0"/>
              <a:buChar char="•"/>
            </a:pPr>
            <a:r>
              <a:rPr lang="en-US" sz="2800" dirty="0" err="1"/>
              <a:t>Humo</a:t>
            </a:r>
            <a:r>
              <a:rPr lang="cs-CZ" sz="2800" dirty="0"/>
              <a:t>u</a:t>
            </a:r>
            <a:r>
              <a:rPr lang="en-US" sz="2800" dirty="0"/>
              <a:t>r (but watch out for sarcasm, sarcasm and irony)</a:t>
            </a:r>
            <a:endParaRPr lang="cs-CZ" sz="2800" dirty="0"/>
          </a:p>
          <a:p>
            <a:pPr marL="342900" indent="-342900">
              <a:buFont typeface="Arial" panose="020B0604020202020204" pitchFamily="34" charset="0"/>
              <a:buChar char="•"/>
            </a:pPr>
            <a:r>
              <a:rPr lang="cs-CZ" sz="2800" dirty="0" err="1"/>
              <a:t>Community</a:t>
            </a:r>
            <a:r>
              <a:rPr lang="en-US" sz="2800" dirty="0"/>
              <a:t> cohesion</a:t>
            </a:r>
            <a:endParaRPr lang="cs-CZ" sz="2800" dirty="0"/>
          </a:p>
          <a:p>
            <a:pPr marL="342900" indent="-342900">
              <a:buFont typeface="Arial" panose="020B0604020202020204" pitchFamily="34" charset="0"/>
              <a:buChar char="•"/>
            </a:pPr>
            <a:r>
              <a:rPr lang="cs-CZ" sz="2800" dirty="0" err="1"/>
              <a:t>Community</a:t>
            </a:r>
            <a:r>
              <a:rPr lang="en-US" sz="2800" dirty="0"/>
              <a:t> satisfaction</a:t>
            </a:r>
            <a:endParaRPr lang="cs-CZ" sz="2800" dirty="0"/>
          </a:p>
          <a:p>
            <a:pPr marL="342900" indent="-342900">
              <a:buFont typeface="Arial" panose="020B0604020202020204" pitchFamily="34" charset="0"/>
              <a:buChar char="•"/>
            </a:pPr>
            <a:r>
              <a:rPr lang="cs-CZ" sz="2800" dirty="0" err="1"/>
              <a:t>Safe</a:t>
            </a:r>
            <a:r>
              <a:rPr lang="cs-CZ" sz="2800" dirty="0"/>
              <a:t> m</a:t>
            </a:r>
            <a:r>
              <a:rPr lang="en-US" sz="2800" dirty="0" err="1"/>
              <a:t>ethod</a:t>
            </a:r>
            <a:r>
              <a:rPr lang="cs-CZ" sz="2800" dirty="0"/>
              <a:t>s</a:t>
            </a:r>
            <a:r>
              <a:rPr lang="en-US" sz="2800" dirty="0"/>
              <a:t> of conflict resolution</a:t>
            </a:r>
            <a:endParaRPr lang="cs-CZ" sz="2800" dirty="0"/>
          </a:p>
          <a:p>
            <a:pPr marL="342900" indent="-342900">
              <a:buFont typeface="Arial" panose="020B0604020202020204" pitchFamily="34" charset="0"/>
              <a:buChar char="•"/>
            </a:pPr>
            <a:r>
              <a:rPr lang="cs-CZ" sz="2800" dirty="0"/>
              <a:t>C</a:t>
            </a:r>
            <a:r>
              <a:rPr lang="en-US" sz="2800" dirty="0" err="1"/>
              <a:t>oncentration</a:t>
            </a:r>
            <a:r>
              <a:rPr lang="en-US" sz="2800" dirty="0"/>
              <a:t> on assigned tasks</a:t>
            </a:r>
            <a:endParaRPr lang="cs-CZ" sz="2800" dirty="0"/>
          </a:p>
          <a:p>
            <a:pPr marL="342900" indent="-342900">
              <a:buFont typeface="Arial" panose="020B0604020202020204" pitchFamily="34" charset="0"/>
              <a:buChar char="•"/>
            </a:pPr>
            <a:r>
              <a:rPr lang="cs-CZ" sz="2800" dirty="0"/>
              <a:t>…</a:t>
            </a:r>
          </a:p>
        </p:txBody>
      </p:sp>
      <p:sp>
        <p:nvSpPr>
          <p:cNvPr id="5" name="Nadpis 4">
            <a:extLst>
              <a:ext uri="{FF2B5EF4-FFF2-40B4-BE49-F238E27FC236}">
                <a16:creationId xmlns:a16="http://schemas.microsoft.com/office/drawing/2014/main" id="{C61C4BC8-DEB0-4F67-8579-DBE2CA2D4892}"/>
              </a:ext>
            </a:extLst>
          </p:cNvPr>
          <p:cNvSpPr>
            <a:spLocks noGrp="1"/>
          </p:cNvSpPr>
          <p:nvPr>
            <p:ph type="title"/>
          </p:nvPr>
        </p:nvSpPr>
        <p:spPr/>
        <p:txBody>
          <a:bodyPr/>
          <a:lstStyle/>
          <a:p>
            <a:r>
              <a:rPr lang="cs-CZ" dirty="0" err="1"/>
              <a:t>Signs</a:t>
            </a:r>
            <a:r>
              <a:rPr lang="cs-CZ" dirty="0"/>
              <a:t> </a:t>
            </a:r>
            <a:r>
              <a:rPr lang="cs-CZ" dirty="0" err="1"/>
              <a:t>of</a:t>
            </a:r>
            <a:r>
              <a:rPr lang="cs-CZ" dirty="0"/>
              <a:t> </a:t>
            </a:r>
            <a:r>
              <a:rPr lang="cs-CZ" dirty="0" err="1"/>
              <a:t>safe</a:t>
            </a:r>
            <a:r>
              <a:rPr lang="cs-CZ" dirty="0"/>
              <a:t> </a:t>
            </a:r>
            <a:r>
              <a:rPr lang="cs-CZ" dirty="0" err="1"/>
              <a:t>environment</a:t>
            </a:r>
            <a:endParaRPr lang="cs-CZ" dirty="0"/>
          </a:p>
        </p:txBody>
      </p:sp>
    </p:spTree>
    <p:extLst>
      <p:ext uri="{BB962C8B-B14F-4D97-AF65-F5344CB8AC3E}">
        <p14:creationId xmlns:p14="http://schemas.microsoft.com/office/powerpoint/2010/main" val="265175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8DF52EB-079A-45F6-9C2C-3091F8CB7F8D}"/>
              </a:ext>
            </a:extLst>
          </p:cNvPr>
          <p:cNvSpPr>
            <a:spLocks noGrp="1"/>
          </p:cNvSpPr>
          <p:nvPr>
            <p:ph type="sldNum" sz="quarter" idx="12"/>
          </p:nvPr>
        </p:nvSpPr>
        <p:spPr/>
        <p:txBody>
          <a:bodyPr/>
          <a:lstStyle/>
          <a:p>
            <a:fld id="{AC30E85F-03A9-4DC3-A879-6F4150C88507}" type="slidenum">
              <a:rPr lang="en-GB" smtClean="0"/>
              <a:pPr/>
              <a:t>19</a:t>
            </a:fld>
            <a:endParaRPr lang="en-GB" dirty="0"/>
          </a:p>
        </p:txBody>
      </p:sp>
      <p:sp>
        <p:nvSpPr>
          <p:cNvPr id="3" name="Zástupný symbol pro zápatí 2">
            <a:extLst>
              <a:ext uri="{FF2B5EF4-FFF2-40B4-BE49-F238E27FC236}">
                <a16:creationId xmlns:a16="http://schemas.microsoft.com/office/drawing/2014/main" id="{03F15D31-2537-4AAD-B7D2-E91094AE8048}"/>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796692CA-5A64-480F-B30D-ADAC8AFBDBFE}"/>
              </a:ext>
            </a:extLst>
          </p:cNvPr>
          <p:cNvSpPr>
            <a:spLocks noGrp="1"/>
          </p:cNvSpPr>
          <p:nvPr>
            <p:ph idx="1"/>
          </p:nvPr>
        </p:nvSpPr>
        <p:spPr>
          <a:xfrm>
            <a:off x="0" y="1485905"/>
            <a:ext cx="8820333" cy="4691058"/>
          </a:xfrm>
        </p:spPr>
        <p:txBody>
          <a:bodyPr>
            <a:normAutofit fontScale="85000" lnSpcReduction="10000"/>
          </a:bodyPr>
          <a:lstStyle/>
          <a:p>
            <a:r>
              <a:rPr lang="en-US" sz="2400" b="1" dirty="0"/>
              <a:t>From the </a:t>
            </a:r>
            <a:r>
              <a:rPr lang="cs-CZ" sz="2400" b="1" dirty="0" err="1"/>
              <a:t>farmer</a:t>
            </a:r>
            <a:r>
              <a:rPr lang="en-US" sz="2400" b="1" dirty="0"/>
              <a:t>‘s </a:t>
            </a:r>
            <a:r>
              <a:rPr lang="cs-CZ" sz="2400" b="1" dirty="0" err="1"/>
              <a:t>perspective</a:t>
            </a:r>
            <a:endParaRPr lang="cs-CZ" sz="2400" b="1" dirty="0"/>
          </a:p>
          <a:p>
            <a:pPr marL="342900" indent="-342900">
              <a:buFont typeface="Arial" panose="020B0604020202020204" pitchFamily="34" charset="0"/>
              <a:buChar char="•"/>
            </a:pPr>
            <a:r>
              <a:rPr lang="en-US" sz="2400" dirty="0"/>
              <a:t>Pay equal attention to all group members (eye contact, asking questions, individual help/cooperation, …) </a:t>
            </a:r>
            <a:endParaRPr lang="cs-CZ" sz="2400" dirty="0"/>
          </a:p>
          <a:p>
            <a:pPr marL="342900" indent="-342900">
              <a:buFont typeface="Arial" panose="020B0604020202020204" pitchFamily="34" charset="0"/>
              <a:buChar char="•"/>
            </a:pPr>
            <a:r>
              <a:rPr lang="en-US" sz="2400" dirty="0"/>
              <a:t>Do</a:t>
            </a:r>
            <a:r>
              <a:rPr lang="cs-CZ" sz="2400" dirty="0"/>
              <a:t> </a:t>
            </a:r>
            <a:r>
              <a:rPr lang="en-US" sz="2400" dirty="0"/>
              <a:t>n</a:t>
            </a:r>
            <a:r>
              <a:rPr lang="cs-CZ" sz="2400" dirty="0"/>
              <a:t>o</a:t>
            </a:r>
            <a:r>
              <a:rPr lang="en-US" sz="2400" dirty="0"/>
              <a:t>t </a:t>
            </a:r>
            <a:r>
              <a:rPr lang="cs-CZ" sz="2400" dirty="0"/>
              <a:t>show</a:t>
            </a:r>
            <a:r>
              <a:rPr lang="en-US" sz="2400" dirty="0"/>
              <a:t> if there are "</a:t>
            </a:r>
            <a:r>
              <a:rPr lang="en-US" sz="2400" dirty="0" err="1"/>
              <a:t>favo</a:t>
            </a:r>
            <a:r>
              <a:rPr lang="cs-CZ" sz="2400" dirty="0"/>
              <a:t>u</a:t>
            </a:r>
            <a:r>
              <a:rPr lang="en-US" sz="2400" dirty="0"/>
              <a:t>rites" in the group</a:t>
            </a:r>
            <a:endParaRPr lang="cs-CZ" sz="2400" dirty="0"/>
          </a:p>
          <a:p>
            <a:pPr marL="342900" indent="-342900">
              <a:buFont typeface="Arial" panose="020B0604020202020204" pitchFamily="34" charset="0"/>
              <a:buChar char="•"/>
            </a:pPr>
            <a:r>
              <a:rPr lang="en-US" sz="2400" dirty="0"/>
              <a:t>Group leadership style – </a:t>
            </a:r>
            <a:r>
              <a:rPr lang="cs-CZ" sz="2400" dirty="0" err="1"/>
              <a:t>foster</a:t>
            </a:r>
            <a:r>
              <a:rPr lang="cs-CZ" sz="2400" dirty="0"/>
              <a:t> </a:t>
            </a:r>
            <a:r>
              <a:rPr lang="en-US" sz="2400" dirty="0"/>
              <a:t>relationships (adapt to needs)</a:t>
            </a:r>
            <a:endParaRPr lang="cs-CZ" sz="2400" dirty="0"/>
          </a:p>
          <a:p>
            <a:endParaRPr lang="cs-CZ" sz="2400" dirty="0"/>
          </a:p>
          <a:p>
            <a:r>
              <a:rPr lang="cs-CZ" sz="2400" b="1" dirty="0" err="1"/>
              <a:t>Farm</a:t>
            </a:r>
            <a:r>
              <a:rPr lang="cs-CZ" sz="2400" b="1" dirty="0"/>
              <a:t> </a:t>
            </a:r>
            <a:r>
              <a:rPr lang="cs-CZ" sz="2400" b="1" dirty="0" err="1"/>
              <a:t>community</a:t>
            </a:r>
            <a:endParaRPr lang="cs-CZ" sz="2400" b="1" dirty="0"/>
          </a:p>
          <a:p>
            <a:pPr marL="342900" indent="-342900">
              <a:buFont typeface="Arial" panose="020B0604020202020204" pitchFamily="34" charset="0"/>
              <a:buChar char="•"/>
            </a:pPr>
            <a:r>
              <a:rPr lang="en-US" sz="2400" dirty="0"/>
              <a:t>Promote </a:t>
            </a:r>
            <a:r>
              <a:rPr lang="cs-CZ" sz="2400" dirty="0" err="1"/>
              <a:t>community</a:t>
            </a:r>
            <a:r>
              <a:rPr lang="en-US" sz="2400" dirty="0"/>
              <a:t> cohesion (not only, but mainly trust between group members) </a:t>
            </a:r>
            <a:endParaRPr lang="cs-CZ" sz="2400" dirty="0"/>
          </a:p>
          <a:p>
            <a:pPr marL="342900" indent="-342900">
              <a:buFont typeface="Arial" panose="020B0604020202020204" pitchFamily="34" charset="0"/>
              <a:buChar char="•"/>
            </a:pPr>
            <a:r>
              <a:rPr lang="cs-CZ" sz="2400" dirty="0" err="1"/>
              <a:t>Foster</a:t>
            </a:r>
            <a:r>
              <a:rPr lang="cs-CZ" sz="2400" dirty="0"/>
              <a:t> </a:t>
            </a:r>
            <a:r>
              <a:rPr lang="cs-CZ" sz="2400" dirty="0" err="1"/>
              <a:t>good</a:t>
            </a:r>
            <a:r>
              <a:rPr lang="cs-CZ" sz="2400" dirty="0"/>
              <a:t> q</a:t>
            </a:r>
            <a:r>
              <a:rPr lang="en-US" sz="2400" dirty="0" err="1"/>
              <a:t>uality</a:t>
            </a:r>
            <a:r>
              <a:rPr lang="en-US" sz="2400" dirty="0"/>
              <a:t> of relationships between group members</a:t>
            </a:r>
            <a:endParaRPr lang="cs-CZ" sz="2400" dirty="0"/>
          </a:p>
          <a:p>
            <a:pPr marL="342900" indent="-342900">
              <a:buFont typeface="Arial" panose="020B0604020202020204" pitchFamily="34" charset="0"/>
              <a:buChar char="•"/>
            </a:pPr>
            <a:r>
              <a:rPr lang="cs-CZ" sz="2400" dirty="0"/>
              <a:t>Care </a:t>
            </a:r>
            <a:r>
              <a:rPr lang="cs-CZ" sz="2400" dirty="0" err="1"/>
              <a:t>about</a:t>
            </a:r>
            <a:r>
              <a:rPr lang="cs-CZ" sz="2400" dirty="0"/>
              <a:t> </a:t>
            </a:r>
            <a:r>
              <a:rPr lang="cs-CZ" sz="2400" dirty="0" err="1"/>
              <a:t>the</a:t>
            </a:r>
            <a:r>
              <a:rPr lang="cs-CZ" sz="2400" dirty="0"/>
              <a:t> </a:t>
            </a:r>
            <a:r>
              <a:rPr lang="cs-CZ" sz="2400" dirty="0" err="1"/>
              <a:t>community</a:t>
            </a:r>
            <a:r>
              <a:rPr lang="en-US" sz="2400" dirty="0"/>
              <a:t> size</a:t>
            </a:r>
            <a:endParaRPr lang="cs-CZ" sz="2400" dirty="0"/>
          </a:p>
          <a:p>
            <a:pPr marL="342900" indent="-342900">
              <a:buFont typeface="Arial" panose="020B0604020202020204" pitchFamily="34" charset="0"/>
              <a:buChar char="•"/>
            </a:pPr>
            <a:r>
              <a:rPr lang="cs-CZ" sz="2400" dirty="0" err="1"/>
              <a:t>Promote</a:t>
            </a:r>
            <a:r>
              <a:rPr lang="cs-CZ" sz="2400" dirty="0"/>
              <a:t> </a:t>
            </a:r>
            <a:r>
              <a:rPr lang="cs-CZ" sz="2400" dirty="0" err="1"/>
              <a:t>the</a:t>
            </a:r>
            <a:r>
              <a:rPr lang="cs-CZ" sz="2400" dirty="0"/>
              <a:t> </a:t>
            </a:r>
            <a:r>
              <a:rPr lang="cs-CZ" sz="2400" dirty="0" err="1"/>
              <a:t>values</a:t>
            </a:r>
            <a:r>
              <a:rPr lang="cs-CZ" sz="2400" dirty="0"/>
              <a:t> </a:t>
            </a:r>
            <a:r>
              <a:rPr lang="cs-CZ" sz="2400" dirty="0" err="1"/>
              <a:t>of</a:t>
            </a:r>
            <a:r>
              <a:rPr lang="cs-CZ" sz="2400" dirty="0"/>
              <a:t> </a:t>
            </a:r>
            <a:r>
              <a:rPr lang="cs-CZ" sz="2400" dirty="0" err="1"/>
              <a:t>community</a:t>
            </a:r>
            <a:r>
              <a:rPr lang="en-US" sz="2400" dirty="0"/>
              <a:t> membership</a:t>
            </a:r>
            <a:r>
              <a:rPr lang="cs-CZ" sz="2400" dirty="0"/>
              <a:t> – make </a:t>
            </a:r>
            <a:r>
              <a:rPr lang="cs-CZ" sz="2400" dirty="0" err="1"/>
              <a:t>it</a:t>
            </a:r>
            <a:r>
              <a:rPr lang="cs-CZ" sz="2400" dirty="0"/>
              <a:t> </a:t>
            </a:r>
            <a:r>
              <a:rPr lang="cs-CZ" sz="2400" dirty="0" err="1"/>
              <a:t>worth</a:t>
            </a:r>
            <a:endParaRPr lang="cs-CZ" sz="2400" dirty="0"/>
          </a:p>
          <a:p>
            <a:pPr marL="342900" indent="-342900">
              <a:buFont typeface="Arial" panose="020B0604020202020204" pitchFamily="34" charset="0"/>
              <a:buChar char="•"/>
            </a:pPr>
            <a:r>
              <a:rPr lang="en-US" sz="2400" dirty="0"/>
              <a:t>Knowledge, acceptance and understanding of </a:t>
            </a:r>
            <a:r>
              <a:rPr lang="cs-CZ" sz="2400" dirty="0" err="1"/>
              <a:t>community</a:t>
            </a:r>
            <a:r>
              <a:rPr lang="en-US" sz="2400" dirty="0"/>
              <a:t> norms</a:t>
            </a:r>
            <a:endParaRPr lang="cs-CZ" sz="2400" dirty="0"/>
          </a:p>
        </p:txBody>
      </p:sp>
      <p:sp>
        <p:nvSpPr>
          <p:cNvPr id="5" name="Nadpis 4">
            <a:extLst>
              <a:ext uri="{FF2B5EF4-FFF2-40B4-BE49-F238E27FC236}">
                <a16:creationId xmlns:a16="http://schemas.microsoft.com/office/drawing/2014/main" id="{C04672A1-EB14-4474-B801-DEBC8E8DF18D}"/>
              </a:ext>
            </a:extLst>
          </p:cNvPr>
          <p:cNvSpPr>
            <a:spLocks noGrp="1"/>
          </p:cNvSpPr>
          <p:nvPr>
            <p:ph type="title"/>
          </p:nvPr>
        </p:nvSpPr>
        <p:spPr>
          <a:xfrm>
            <a:off x="7143" y="681042"/>
            <a:ext cx="8820333" cy="804863"/>
          </a:xfrm>
        </p:spPr>
        <p:txBody>
          <a:bodyPr/>
          <a:lstStyle/>
          <a:p>
            <a:r>
              <a:rPr lang="cs-CZ" dirty="0"/>
              <a:t>HOW TO FOSTER SAFE ENVIRONMENT</a:t>
            </a:r>
          </a:p>
        </p:txBody>
      </p:sp>
    </p:spTree>
    <p:extLst>
      <p:ext uri="{BB962C8B-B14F-4D97-AF65-F5344CB8AC3E}">
        <p14:creationId xmlns:p14="http://schemas.microsoft.com/office/powerpoint/2010/main" val="187966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2</a:t>
            </a:fld>
            <a:endParaRPr lang="en-GB" dirty="0"/>
          </a:p>
        </p:txBody>
      </p:sp>
      <p:sp>
        <p:nvSpPr>
          <p:cNvPr id="3" name="Fußzeilenplatzhalter 2"/>
          <p:cNvSpPr>
            <a:spLocks noGrp="1"/>
          </p:cNvSpPr>
          <p:nvPr>
            <p:ph type="ftr" sz="quarter" idx="11"/>
          </p:nvPr>
        </p:nvSpPr>
        <p:spPr/>
        <p:txBody>
          <a:bodyPr/>
          <a:lstStyle/>
          <a:p>
            <a:r>
              <a:rPr lang="cs-CZ" dirty="0"/>
              <a:t>YOUTH</a:t>
            </a:r>
          </a:p>
        </p:txBody>
      </p:sp>
      <p:sp>
        <p:nvSpPr>
          <p:cNvPr id="4" name="Inhaltsplatzhalter 3"/>
          <p:cNvSpPr>
            <a:spLocks noGrp="1"/>
          </p:cNvSpPr>
          <p:nvPr>
            <p:ph idx="1"/>
          </p:nvPr>
        </p:nvSpPr>
        <p:spPr/>
        <p:txBody>
          <a:bodyPr/>
          <a:lstStyle/>
          <a:p>
            <a:pPr marL="342900" indent="-342900">
              <a:buFont typeface="Arial" panose="020B0604020202020204" pitchFamily="34" charset="0"/>
              <a:buChar char="•"/>
            </a:pPr>
            <a:r>
              <a:rPr lang="cs-CZ" dirty="0" err="1"/>
              <a:t>Types</a:t>
            </a:r>
            <a:r>
              <a:rPr lang="cs-CZ" dirty="0"/>
              <a:t> </a:t>
            </a:r>
            <a:r>
              <a:rPr lang="cs-CZ" dirty="0" err="1"/>
              <a:t>of</a:t>
            </a:r>
            <a:r>
              <a:rPr lang="cs-CZ" dirty="0"/>
              <a:t> </a:t>
            </a:r>
            <a:r>
              <a:rPr lang="cs-CZ" dirty="0" err="1"/>
              <a:t>social</a:t>
            </a:r>
            <a:r>
              <a:rPr lang="cs-CZ" dirty="0"/>
              <a:t> </a:t>
            </a:r>
            <a:r>
              <a:rPr lang="cs-CZ" dirty="0" err="1"/>
              <a:t>farms</a:t>
            </a:r>
            <a:r>
              <a:rPr lang="cs-CZ" dirty="0"/>
              <a:t> </a:t>
            </a:r>
            <a:r>
              <a:rPr lang="cs-CZ" dirty="0" err="1"/>
              <a:t>their</a:t>
            </a:r>
            <a:r>
              <a:rPr lang="cs-CZ" dirty="0"/>
              <a:t> </a:t>
            </a:r>
            <a:r>
              <a:rPr lang="cs-CZ" dirty="0" err="1"/>
              <a:t>goals</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err="1"/>
              <a:t>Youth</a:t>
            </a:r>
            <a:r>
              <a:rPr lang="cs-CZ" dirty="0"/>
              <a:t> – </a:t>
            </a:r>
            <a:r>
              <a:rPr lang="cs-CZ" dirty="0" err="1"/>
              <a:t>definition</a:t>
            </a:r>
            <a:r>
              <a:rPr lang="cs-CZ" dirty="0"/>
              <a:t> </a:t>
            </a:r>
            <a:r>
              <a:rPr lang="cs-CZ" dirty="0" err="1"/>
              <a:t>of</a:t>
            </a:r>
            <a:r>
              <a:rPr lang="cs-CZ" dirty="0"/>
              <a:t> </a:t>
            </a:r>
            <a:r>
              <a:rPr lang="cs-CZ" dirty="0" err="1"/>
              <a:t>the</a:t>
            </a:r>
            <a:r>
              <a:rPr lang="cs-CZ" dirty="0"/>
              <a:t> </a:t>
            </a:r>
            <a:r>
              <a:rPr lang="cs-CZ" dirty="0" err="1"/>
              <a:t>group</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err="1"/>
              <a:t>Goals</a:t>
            </a:r>
            <a:r>
              <a:rPr lang="cs-CZ" dirty="0"/>
              <a:t>, </a:t>
            </a:r>
            <a:r>
              <a:rPr lang="cs-CZ" dirty="0" err="1"/>
              <a:t>benefits</a:t>
            </a:r>
            <a:r>
              <a:rPr lang="cs-CZ" dirty="0"/>
              <a:t> &amp; </a:t>
            </a:r>
            <a:r>
              <a:rPr lang="cs-CZ" dirty="0" err="1"/>
              <a:t>approaches</a:t>
            </a:r>
            <a:r>
              <a:rPr lang="cs-CZ" dirty="0"/>
              <a:t> </a:t>
            </a:r>
            <a:r>
              <a:rPr lang="cs-CZ" dirty="0" err="1"/>
              <a:t>connected</a:t>
            </a:r>
            <a:r>
              <a:rPr lang="cs-CZ" dirty="0"/>
              <a:t> to SF</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err="1"/>
              <a:t>Safe</a:t>
            </a:r>
            <a:r>
              <a:rPr lang="cs-CZ" dirty="0"/>
              <a:t> </a:t>
            </a:r>
            <a:r>
              <a:rPr lang="cs-CZ" dirty="0" err="1"/>
              <a:t>environment</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err="1"/>
              <a:t>Being</a:t>
            </a:r>
            <a:r>
              <a:rPr lang="cs-CZ" dirty="0"/>
              <a:t> </a:t>
            </a:r>
            <a:r>
              <a:rPr lang="cs-CZ" dirty="0" err="1"/>
              <a:t>fully</a:t>
            </a:r>
            <a:r>
              <a:rPr lang="cs-CZ" dirty="0"/>
              <a:t> </a:t>
            </a:r>
            <a:r>
              <a:rPr lang="cs-CZ" dirty="0" err="1"/>
              <a:t>present</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err="1"/>
              <a:t>Ideas</a:t>
            </a:r>
            <a:r>
              <a:rPr lang="cs-CZ" dirty="0"/>
              <a:t> </a:t>
            </a:r>
            <a:r>
              <a:rPr lang="cs-CZ" dirty="0" err="1"/>
              <a:t>of</a:t>
            </a:r>
            <a:r>
              <a:rPr lang="cs-CZ" dirty="0"/>
              <a:t> R. W. </a:t>
            </a:r>
            <a:r>
              <a:rPr lang="cs-CZ" dirty="0" err="1"/>
              <a:t>Emerson</a:t>
            </a:r>
            <a:r>
              <a:rPr lang="cs-CZ" dirty="0"/>
              <a:t> &amp; Martin </a:t>
            </a:r>
            <a:r>
              <a:rPr lang="cs-CZ" dirty="0" err="1"/>
              <a:t>Buber</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5" name="Titel 4"/>
          <p:cNvSpPr>
            <a:spLocks noGrp="1"/>
          </p:cNvSpPr>
          <p:nvPr>
            <p:ph type="title"/>
          </p:nvPr>
        </p:nvSpPr>
        <p:spPr/>
        <p:txBody>
          <a:bodyPr/>
          <a:lstStyle/>
          <a:p>
            <a:r>
              <a:rPr lang="en-GB" dirty="0"/>
              <a:t>Overview</a:t>
            </a:r>
            <a:endParaRPr lang="de-DE" dirty="0"/>
          </a:p>
        </p:txBody>
      </p:sp>
    </p:spTree>
    <p:extLst>
      <p:ext uri="{BB962C8B-B14F-4D97-AF65-F5344CB8AC3E}">
        <p14:creationId xmlns:p14="http://schemas.microsoft.com/office/powerpoint/2010/main" val="39982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9143997" cy="3481718"/>
          </a:xfrm>
        </p:spPr>
        <p:txBody>
          <a:bodyPr/>
          <a:lstStyle/>
          <a:p>
            <a:r>
              <a:rPr lang="cs-CZ" dirty="0"/>
              <a:t>(2) BE </a:t>
            </a:r>
            <a:r>
              <a:rPr lang="cs-CZ" dirty="0" err="1"/>
              <a:t>fully</a:t>
            </a:r>
            <a:r>
              <a:rPr lang="cs-CZ" dirty="0"/>
              <a:t> </a:t>
            </a:r>
            <a:r>
              <a:rPr lang="cs-CZ" dirty="0" err="1"/>
              <a:t>present</a:t>
            </a:r>
            <a:r>
              <a:rPr lang="cs-CZ" dirty="0"/>
              <a:t>, BE AUTHENTIC</a:t>
            </a:r>
          </a:p>
        </p:txBody>
      </p:sp>
      <p:graphicFrame>
        <p:nvGraphicFramePr>
          <p:cNvPr id="3" name="Zástupný symbol pro obsah 3">
            <a:extLst>
              <a:ext uri="{FF2B5EF4-FFF2-40B4-BE49-F238E27FC236}">
                <a16:creationId xmlns:a16="http://schemas.microsoft.com/office/drawing/2014/main" id="{3C166E42-9936-4816-96EF-02E38D2DD8FA}"/>
              </a:ext>
            </a:extLst>
          </p:cNvPr>
          <p:cNvGraphicFramePr>
            <a:graphicFrameLocks/>
          </p:cNvGraphicFramePr>
          <p:nvPr>
            <p:extLst>
              <p:ext uri="{D42A27DB-BD31-4B8C-83A1-F6EECF244321}">
                <p14:modId xmlns:p14="http://schemas.microsoft.com/office/powerpoint/2010/main" val="3244478664"/>
              </p:ext>
            </p:extLst>
          </p:nvPr>
        </p:nvGraphicFramePr>
        <p:xfrm>
          <a:off x="562709" y="2061556"/>
          <a:ext cx="7948246" cy="2229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2">
            <a:extLst>
              <a:ext uri="{FF2B5EF4-FFF2-40B4-BE49-F238E27FC236}">
                <a16:creationId xmlns:a16="http://schemas.microsoft.com/office/drawing/2014/main" id="{D4B20A29-6A88-488D-BDC7-A6FFD7B10030}"/>
              </a:ext>
            </a:extLst>
          </p:cNvPr>
          <p:cNvSpPr txBox="1">
            <a:spLocks/>
          </p:cNvSpPr>
          <p:nvPr/>
        </p:nvSpPr>
        <p:spPr>
          <a:xfrm>
            <a:off x="-616310" y="6457998"/>
            <a:ext cx="3086100" cy="5452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100" dirty="0">
                <a:solidFill>
                  <a:schemeClr val="accent1"/>
                </a:solidFill>
                <a:latin typeface="Arial" panose="020B0604020202020204" pitchFamily="34" charset="0"/>
                <a:cs typeface="Arial" panose="020B0604020202020204" pitchFamily="34" charset="0"/>
              </a:rPr>
              <a:t>YOUTH</a:t>
            </a:r>
            <a:endParaRPr lang="en-GB" sz="11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69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B3C19CF-3001-4336-AF16-F6590830AEEC}"/>
              </a:ext>
            </a:extLst>
          </p:cNvPr>
          <p:cNvSpPr>
            <a:spLocks noGrp="1"/>
          </p:cNvSpPr>
          <p:nvPr>
            <p:ph type="sldNum" sz="quarter" idx="12"/>
          </p:nvPr>
        </p:nvSpPr>
        <p:spPr/>
        <p:txBody>
          <a:bodyPr/>
          <a:lstStyle/>
          <a:p>
            <a:fld id="{AC30E85F-03A9-4DC3-A879-6F4150C88507}" type="slidenum">
              <a:rPr lang="en-GB" smtClean="0"/>
              <a:pPr/>
              <a:t>21</a:t>
            </a:fld>
            <a:endParaRPr lang="en-GB" dirty="0"/>
          </a:p>
        </p:txBody>
      </p:sp>
      <p:sp>
        <p:nvSpPr>
          <p:cNvPr id="3" name="Zástupný symbol pro zápatí 2">
            <a:extLst>
              <a:ext uri="{FF2B5EF4-FFF2-40B4-BE49-F238E27FC236}">
                <a16:creationId xmlns:a16="http://schemas.microsoft.com/office/drawing/2014/main" id="{2C4F2B66-259A-427D-91E6-0D75E20F16B0}"/>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D2536DC7-32EF-4E62-9CD2-AF5D64D0AD67}"/>
              </a:ext>
            </a:extLst>
          </p:cNvPr>
          <p:cNvSpPr>
            <a:spLocks noGrp="1"/>
          </p:cNvSpPr>
          <p:nvPr>
            <p:ph idx="1"/>
          </p:nvPr>
        </p:nvSpPr>
        <p:spPr>
          <a:xfrm>
            <a:off x="7144" y="1602458"/>
            <a:ext cx="8521394" cy="4574500"/>
          </a:xfrm>
        </p:spPr>
        <p:txBody>
          <a:bodyPr>
            <a:normAutofit/>
          </a:bodyPr>
          <a:lstStyle/>
          <a:p>
            <a:pPr marL="342900" indent="-342900">
              <a:buFont typeface="Arial" panose="020B0604020202020204" pitchFamily="34" charset="0"/>
              <a:buChar char="•"/>
            </a:pPr>
            <a:r>
              <a:rPr lang="en-GB" sz="2800" dirty="0"/>
              <a:t>Being fully aware of oneself</a:t>
            </a:r>
          </a:p>
          <a:p>
            <a:pPr marL="342900" indent="-342900">
              <a:buFont typeface="Arial" panose="020B0604020202020204" pitchFamily="34" charset="0"/>
              <a:buChar char="•"/>
            </a:pPr>
            <a:r>
              <a:rPr lang="en-GB" sz="2800" dirty="0"/>
              <a:t>Being „tuned“ on the other(s) … establishing the relationship</a:t>
            </a:r>
          </a:p>
          <a:p>
            <a:pPr marL="342900" indent="-342900">
              <a:buFont typeface="Arial" panose="020B0604020202020204" pitchFamily="34" charset="0"/>
              <a:buChar char="•"/>
            </a:pPr>
            <a:r>
              <a:rPr lang="en-GB" sz="2800" dirty="0"/>
              <a:t>Being aware of what is going on in the moment</a:t>
            </a:r>
          </a:p>
          <a:p>
            <a:pPr marL="342900" indent="-342900">
              <a:buFont typeface="Arial" panose="020B0604020202020204" pitchFamily="34" charset="0"/>
              <a:buChar char="•"/>
            </a:pPr>
            <a:r>
              <a:rPr lang="en-GB" sz="2800" dirty="0"/>
              <a:t>Being aware of the surrounding environment</a:t>
            </a:r>
          </a:p>
          <a:p>
            <a:pPr marL="342900" indent="-342900">
              <a:buFont typeface="Arial" panose="020B0604020202020204" pitchFamily="34" charset="0"/>
              <a:buChar char="•"/>
            </a:pPr>
            <a:r>
              <a:rPr lang="en-GB" sz="2800" dirty="0"/>
              <a:t>Framing the present moment in wider circumstances</a:t>
            </a:r>
            <a:endParaRPr lang="cs-CZ" sz="2800" dirty="0"/>
          </a:p>
        </p:txBody>
      </p:sp>
      <p:sp>
        <p:nvSpPr>
          <p:cNvPr id="5" name="Nadpis 4">
            <a:extLst>
              <a:ext uri="{FF2B5EF4-FFF2-40B4-BE49-F238E27FC236}">
                <a16:creationId xmlns:a16="http://schemas.microsoft.com/office/drawing/2014/main" id="{FE8759BB-4131-4364-9230-4BF37954AB2E}"/>
              </a:ext>
            </a:extLst>
          </p:cNvPr>
          <p:cNvSpPr>
            <a:spLocks noGrp="1"/>
          </p:cNvSpPr>
          <p:nvPr>
            <p:ph type="title"/>
          </p:nvPr>
        </p:nvSpPr>
        <p:spPr>
          <a:xfrm>
            <a:off x="7144" y="681042"/>
            <a:ext cx="9129712" cy="804863"/>
          </a:xfrm>
        </p:spPr>
        <p:txBody>
          <a:bodyPr/>
          <a:lstStyle/>
          <a:p>
            <a:r>
              <a:rPr lang="cs-CZ" dirty="0" err="1"/>
              <a:t>Being</a:t>
            </a:r>
            <a:r>
              <a:rPr lang="cs-CZ" dirty="0"/>
              <a:t> </a:t>
            </a:r>
            <a:r>
              <a:rPr lang="cs-CZ" dirty="0" err="1"/>
              <a:t>fully</a:t>
            </a:r>
            <a:r>
              <a:rPr lang="cs-CZ" dirty="0"/>
              <a:t> </a:t>
            </a:r>
            <a:r>
              <a:rPr lang="cs-CZ" dirty="0" err="1"/>
              <a:t>present</a:t>
            </a:r>
            <a:endParaRPr lang="cs-CZ" dirty="0"/>
          </a:p>
        </p:txBody>
      </p:sp>
    </p:spTree>
    <p:extLst>
      <p:ext uri="{BB962C8B-B14F-4D97-AF65-F5344CB8AC3E}">
        <p14:creationId xmlns:p14="http://schemas.microsoft.com/office/powerpoint/2010/main" val="130819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B3C19CF-3001-4336-AF16-F6590830AEEC}"/>
              </a:ext>
            </a:extLst>
          </p:cNvPr>
          <p:cNvSpPr>
            <a:spLocks noGrp="1"/>
          </p:cNvSpPr>
          <p:nvPr>
            <p:ph type="sldNum" sz="quarter" idx="12"/>
          </p:nvPr>
        </p:nvSpPr>
        <p:spPr/>
        <p:txBody>
          <a:bodyPr/>
          <a:lstStyle/>
          <a:p>
            <a:fld id="{AC30E85F-03A9-4DC3-A879-6F4150C88507}" type="slidenum">
              <a:rPr lang="en-GB" smtClean="0"/>
              <a:pPr/>
              <a:t>22</a:t>
            </a:fld>
            <a:endParaRPr lang="en-GB" dirty="0"/>
          </a:p>
        </p:txBody>
      </p:sp>
      <p:sp>
        <p:nvSpPr>
          <p:cNvPr id="3" name="Zástupný symbol pro zápatí 2">
            <a:extLst>
              <a:ext uri="{FF2B5EF4-FFF2-40B4-BE49-F238E27FC236}">
                <a16:creationId xmlns:a16="http://schemas.microsoft.com/office/drawing/2014/main" id="{2C4F2B66-259A-427D-91E6-0D75E20F16B0}"/>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D2536DC7-32EF-4E62-9CD2-AF5D64D0AD67}"/>
              </a:ext>
            </a:extLst>
          </p:cNvPr>
          <p:cNvSpPr>
            <a:spLocks noGrp="1"/>
          </p:cNvSpPr>
          <p:nvPr>
            <p:ph idx="1"/>
          </p:nvPr>
        </p:nvSpPr>
        <p:spPr>
          <a:xfrm>
            <a:off x="7144" y="1602463"/>
            <a:ext cx="5048433" cy="4574500"/>
          </a:xfrm>
        </p:spPr>
        <p:txBody>
          <a:bodyPr>
            <a:normAutofit/>
          </a:bodyPr>
          <a:lstStyle/>
          <a:p>
            <a:pPr marL="342900" indent="-342900">
              <a:buFont typeface="Arial" panose="020B0604020202020204" pitchFamily="34" charset="0"/>
              <a:buChar char="•"/>
            </a:pPr>
            <a:r>
              <a:rPr lang="cs-CZ" sz="2400" dirty="0"/>
              <a:t>No </a:t>
            </a:r>
            <a:r>
              <a:rPr lang="cs-CZ" sz="2400" dirty="0" err="1"/>
              <a:t>fixed</a:t>
            </a:r>
            <a:r>
              <a:rPr lang="cs-CZ" sz="2400" dirty="0"/>
              <a:t> and 100% </a:t>
            </a:r>
            <a:r>
              <a:rPr lang="cs-CZ" sz="2400" dirty="0" err="1"/>
              <a:t>rigid</a:t>
            </a:r>
            <a:r>
              <a:rPr lang="cs-CZ" sz="2400" dirty="0"/>
              <a:t> </a:t>
            </a:r>
            <a:r>
              <a:rPr lang="cs-CZ" sz="2400" dirty="0" err="1"/>
              <a:t>structures</a:t>
            </a:r>
            <a:r>
              <a:rPr lang="cs-CZ" sz="2400" dirty="0"/>
              <a:t> – </a:t>
            </a:r>
            <a:r>
              <a:rPr lang="cs-CZ" sz="2400" dirty="0" err="1"/>
              <a:t>everything</a:t>
            </a:r>
            <a:r>
              <a:rPr lang="cs-CZ" sz="2400" dirty="0"/>
              <a:t> in </a:t>
            </a:r>
            <a:r>
              <a:rPr lang="cs-CZ" sz="2400" dirty="0" err="1"/>
              <a:t>in</a:t>
            </a:r>
            <a:r>
              <a:rPr lang="cs-CZ" sz="2400" dirty="0"/>
              <a:t> </a:t>
            </a:r>
            <a:r>
              <a:rPr lang="cs-CZ" sz="2400" dirty="0" err="1"/>
              <a:t>constant</a:t>
            </a:r>
            <a:r>
              <a:rPr lang="cs-CZ" sz="2400" dirty="0"/>
              <a:t> flux and </a:t>
            </a:r>
            <a:r>
              <a:rPr lang="cs-CZ" sz="2400" dirty="0" err="1"/>
              <a:t>state</a:t>
            </a:r>
            <a:r>
              <a:rPr lang="cs-CZ" sz="2400" dirty="0"/>
              <a:t> </a:t>
            </a:r>
            <a:r>
              <a:rPr lang="cs-CZ" sz="2400" dirty="0" err="1"/>
              <a:t>of</a:t>
            </a:r>
            <a:r>
              <a:rPr lang="cs-CZ" sz="2400" dirty="0"/>
              <a:t> </a:t>
            </a:r>
            <a:r>
              <a:rPr lang="cs-CZ" sz="2400" dirty="0" err="1"/>
              <a:t>change</a:t>
            </a:r>
            <a:endParaRPr lang="cs-CZ" sz="2400" dirty="0"/>
          </a:p>
          <a:p>
            <a:pPr marL="342900" indent="-342900">
              <a:buFont typeface="Arial" panose="020B0604020202020204" pitchFamily="34" charset="0"/>
              <a:buChar char="•"/>
            </a:pPr>
            <a:r>
              <a:rPr lang="cs-CZ" sz="2400" dirty="0" err="1"/>
              <a:t>Relationships</a:t>
            </a:r>
            <a:r>
              <a:rPr lang="cs-CZ" sz="2400" dirty="0"/>
              <a:t> last long and are </a:t>
            </a:r>
            <a:r>
              <a:rPr lang="cs-CZ" sz="2400" dirty="0" err="1"/>
              <a:t>firm</a:t>
            </a:r>
            <a:r>
              <a:rPr lang="cs-CZ" sz="2400" dirty="0"/>
              <a:t> </a:t>
            </a:r>
            <a:r>
              <a:rPr lang="cs-CZ" sz="2400" dirty="0" err="1"/>
              <a:t>enough</a:t>
            </a:r>
            <a:r>
              <a:rPr lang="cs-CZ" sz="2400" dirty="0"/>
              <a:t> </a:t>
            </a:r>
            <a:r>
              <a:rPr lang="cs-CZ" sz="2400" dirty="0" err="1"/>
              <a:t>only</a:t>
            </a:r>
            <a:r>
              <a:rPr lang="cs-CZ" sz="2400" dirty="0"/>
              <a:t> </a:t>
            </a:r>
            <a:r>
              <a:rPr lang="cs-CZ" sz="2400" dirty="0" err="1"/>
              <a:t>when</a:t>
            </a:r>
            <a:r>
              <a:rPr lang="cs-CZ" sz="2400" dirty="0"/>
              <a:t> </a:t>
            </a:r>
            <a:r>
              <a:rPr lang="cs-CZ" sz="2400" dirty="0" err="1"/>
              <a:t>they</a:t>
            </a:r>
            <a:r>
              <a:rPr lang="cs-CZ" sz="2400" dirty="0"/>
              <a:t> </a:t>
            </a:r>
            <a:r>
              <a:rPr lang="cs-CZ" sz="2400" dirty="0" err="1"/>
              <a:t>change</a:t>
            </a:r>
            <a:r>
              <a:rPr lang="cs-CZ" sz="2400" dirty="0"/>
              <a:t> in </a:t>
            </a:r>
            <a:r>
              <a:rPr lang="cs-CZ" sz="2400" dirty="0" err="1"/>
              <a:t>time</a:t>
            </a:r>
            <a:r>
              <a:rPr lang="cs-CZ" sz="2400" dirty="0"/>
              <a:t> … </a:t>
            </a:r>
            <a:r>
              <a:rPr lang="cs-CZ" sz="2400" dirty="0" err="1"/>
              <a:t>because</a:t>
            </a:r>
            <a:r>
              <a:rPr lang="cs-CZ" sz="2400" dirty="0"/>
              <a:t> </a:t>
            </a:r>
            <a:r>
              <a:rPr lang="cs-CZ" sz="2400" dirty="0" err="1"/>
              <a:t>we</a:t>
            </a:r>
            <a:r>
              <a:rPr lang="cs-CZ" sz="2400" dirty="0"/>
              <a:t> </a:t>
            </a:r>
            <a:r>
              <a:rPr lang="cs-CZ" sz="2400" dirty="0" err="1"/>
              <a:t>change</a:t>
            </a:r>
            <a:r>
              <a:rPr lang="cs-CZ" sz="2400" dirty="0"/>
              <a:t> as </a:t>
            </a:r>
            <a:r>
              <a:rPr lang="cs-CZ" sz="2400" dirty="0" err="1"/>
              <a:t>well</a:t>
            </a:r>
            <a:endParaRPr lang="cs-CZ" sz="2400" dirty="0"/>
          </a:p>
          <a:p>
            <a:pPr marL="342900" indent="-342900">
              <a:buFont typeface="Arial" panose="020B0604020202020204" pitchFamily="34" charset="0"/>
              <a:buChar char="•"/>
            </a:pPr>
            <a:r>
              <a:rPr lang="cs-CZ" sz="2400" dirty="0" err="1"/>
              <a:t>Approaches</a:t>
            </a:r>
            <a:r>
              <a:rPr lang="cs-CZ" sz="2400" dirty="0"/>
              <a:t> </a:t>
            </a:r>
            <a:r>
              <a:rPr lang="cs-CZ" sz="2400" dirty="0" err="1"/>
              <a:t>that</a:t>
            </a:r>
            <a:r>
              <a:rPr lang="cs-CZ" sz="2400" dirty="0"/>
              <a:t> </a:t>
            </a:r>
            <a:r>
              <a:rPr lang="cs-CZ" sz="2400" dirty="0" err="1"/>
              <a:t>worked</a:t>
            </a:r>
            <a:r>
              <a:rPr lang="cs-CZ" sz="2400" dirty="0"/>
              <a:t> 10 </a:t>
            </a:r>
            <a:r>
              <a:rPr lang="cs-CZ" sz="2400" dirty="0" err="1"/>
              <a:t>or</a:t>
            </a:r>
            <a:r>
              <a:rPr lang="cs-CZ" sz="2400" dirty="0"/>
              <a:t> </a:t>
            </a:r>
            <a:r>
              <a:rPr lang="cs-CZ" sz="2400" dirty="0" err="1"/>
              <a:t>even</a:t>
            </a:r>
            <a:r>
              <a:rPr lang="cs-CZ" sz="2400" dirty="0"/>
              <a:t> 5 </a:t>
            </a:r>
            <a:r>
              <a:rPr lang="cs-CZ" sz="2400" dirty="0" err="1"/>
              <a:t>years</a:t>
            </a:r>
            <a:r>
              <a:rPr lang="cs-CZ" sz="2400" dirty="0"/>
              <a:t> ago </a:t>
            </a:r>
            <a:r>
              <a:rPr lang="cs-CZ" sz="2400" dirty="0" err="1"/>
              <a:t>may</a:t>
            </a:r>
            <a:r>
              <a:rPr lang="cs-CZ" sz="2400" dirty="0"/>
              <a:t> not </a:t>
            </a:r>
            <a:r>
              <a:rPr lang="cs-CZ" sz="2400" dirty="0" err="1"/>
              <a:t>work</a:t>
            </a:r>
            <a:r>
              <a:rPr lang="cs-CZ" sz="2400" dirty="0"/>
              <a:t> </a:t>
            </a:r>
            <a:r>
              <a:rPr lang="cs-CZ" sz="2400" dirty="0" err="1"/>
              <a:t>now</a:t>
            </a:r>
            <a:r>
              <a:rPr lang="cs-CZ" sz="2400" dirty="0"/>
              <a:t>!</a:t>
            </a:r>
            <a:endParaRPr lang="en-GB" sz="2400" dirty="0"/>
          </a:p>
          <a:p>
            <a:endParaRPr lang="cs-CZ" sz="2400" dirty="0"/>
          </a:p>
        </p:txBody>
      </p:sp>
      <p:sp>
        <p:nvSpPr>
          <p:cNvPr id="5" name="Nadpis 4">
            <a:extLst>
              <a:ext uri="{FF2B5EF4-FFF2-40B4-BE49-F238E27FC236}">
                <a16:creationId xmlns:a16="http://schemas.microsoft.com/office/drawing/2014/main" id="{FE8759BB-4131-4364-9230-4BF37954AB2E}"/>
              </a:ext>
            </a:extLst>
          </p:cNvPr>
          <p:cNvSpPr>
            <a:spLocks noGrp="1"/>
          </p:cNvSpPr>
          <p:nvPr>
            <p:ph type="title"/>
          </p:nvPr>
        </p:nvSpPr>
        <p:spPr>
          <a:xfrm>
            <a:off x="7144" y="681042"/>
            <a:ext cx="9129712" cy="804863"/>
          </a:xfrm>
        </p:spPr>
        <p:txBody>
          <a:bodyPr/>
          <a:lstStyle/>
          <a:p>
            <a:r>
              <a:rPr lang="cs-CZ" dirty="0" err="1"/>
              <a:t>What´s</a:t>
            </a:r>
            <a:r>
              <a:rPr lang="cs-CZ" dirty="0"/>
              <a:t> not </a:t>
            </a:r>
            <a:r>
              <a:rPr lang="cs-CZ" dirty="0" err="1"/>
              <a:t>trembling</a:t>
            </a:r>
            <a:r>
              <a:rPr lang="cs-CZ" dirty="0"/>
              <a:t> </a:t>
            </a:r>
            <a:r>
              <a:rPr lang="cs-CZ" dirty="0" err="1"/>
              <a:t>isn´t</a:t>
            </a:r>
            <a:r>
              <a:rPr lang="cs-CZ" dirty="0"/>
              <a:t> solid</a:t>
            </a:r>
          </a:p>
        </p:txBody>
      </p:sp>
      <p:pic>
        <p:nvPicPr>
          <p:cNvPr id="7" name="Obrázek 6">
            <a:extLst>
              <a:ext uri="{FF2B5EF4-FFF2-40B4-BE49-F238E27FC236}">
                <a16:creationId xmlns:a16="http://schemas.microsoft.com/office/drawing/2014/main" id="{9E6C5625-C3A3-429D-B53E-6B113A473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770" y="1613388"/>
            <a:ext cx="3420967" cy="4561290"/>
          </a:xfrm>
          <a:prstGeom prst="rect">
            <a:avLst/>
          </a:prstGeom>
        </p:spPr>
      </p:pic>
    </p:spTree>
    <p:extLst>
      <p:ext uri="{BB962C8B-B14F-4D97-AF65-F5344CB8AC3E}">
        <p14:creationId xmlns:p14="http://schemas.microsoft.com/office/powerpoint/2010/main" val="355201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374F175-47F5-4688-8A3F-C06FE68965A4}"/>
              </a:ext>
            </a:extLst>
          </p:cNvPr>
          <p:cNvSpPr>
            <a:spLocks noGrp="1"/>
          </p:cNvSpPr>
          <p:nvPr>
            <p:ph type="sldNum" sz="quarter" idx="12"/>
          </p:nvPr>
        </p:nvSpPr>
        <p:spPr/>
        <p:txBody>
          <a:bodyPr/>
          <a:lstStyle/>
          <a:p>
            <a:fld id="{AC30E85F-03A9-4DC3-A879-6F4150C88507}" type="slidenum">
              <a:rPr lang="en-GB" smtClean="0"/>
              <a:pPr/>
              <a:t>23</a:t>
            </a:fld>
            <a:endParaRPr lang="en-GB" dirty="0"/>
          </a:p>
        </p:txBody>
      </p:sp>
      <p:sp>
        <p:nvSpPr>
          <p:cNvPr id="3" name="Zástupný symbol pro zápatí 2">
            <a:extLst>
              <a:ext uri="{FF2B5EF4-FFF2-40B4-BE49-F238E27FC236}">
                <a16:creationId xmlns:a16="http://schemas.microsoft.com/office/drawing/2014/main" id="{3EB7E30C-0395-4F7E-AF3F-D1105D089A0B}"/>
              </a:ext>
            </a:extLst>
          </p:cNvPr>
          <p:cNvSpPr>
            <a:spLocks noGrp="1"/>
          </p:cNvSpPr>
          <p:nvPr>
            <p:ph type="ftr" sz="quarter" idx="11"/>
          </p:nvPr>
        </p:nvSpPr>
        <p:spPr/>
        <p:txBody>
          <a:bodyPr/>
          <a:lstStyle/>
          <a:p>
            <a:r>
              <a:rPr lang="cs-CZ" dirty="0"/>
              <a:t>YOUTH</a:t>
            </a:r>
            <a:endParaRPr lang="en-GB" dirty="0"/>
          </a:p>
        </p:txBody>
      </p:sp>
      <p:graphicFrame>
        <p:nvGraphicFramePr>
          <p:cNvPr id="6" name="Zástupný symbol pro obsah 5">
            <a:extLst>
              <a:ext uri="{FF2B5EF4-FFF2-40B4-BE49-F238E27FC236}">
                <a16:creationId xmlns:a16="http://schemas.microsoft.com/office/drawing/2014/main" id="{3C15155A-3041-43DE-BF8B-C247F045FA55}"/>
              </a:ext>
            </a:extLst>
          </p:cNvPr>
          <p:cNvGraphicFramePr>
            <a:graphicFrameLocks noGrp="1"/>
          </p:cNvGraphicFramePr>
          <p:nvPr>
            <p:ph idx="1"/>
            <p:extLst>
              <p:ext uri="{D42A27DB-BD31-4B8C-83A1-F6EECF244321}">
                <p14:modId xmlns:p14="http://schemas.microsoft.com/office/powerpoint/2010/main" val="3555739014"/>
              </p:ext>
            </p:extLst>
          </p:nvPr>
        </p:nvGraphicFramePr>
        <p:xfrm>
          <a:off x="605845" y="1610581"/>
          <a:ext cx="7086600" cy="4051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adpis 4">
            <a:extLst>
              <a:ext uri="{FF2B5EF4-FFF2-40B4-BE49-F238E27FC236}">
                <a16:creationId xmlns:a16="http://schemas.microsoft.com/office/drawing/2014/main" id="{D6586BAA-6112-484E-9A25-CEA742842836}"/>
              </a:ext>
            </a:extLst>
          </p:cNvPr>
          <p:cNvSpPr>
            <a:spLocks noGrp="1"/>
          </p:cNvSpPr>
          <p:nvPr>
            <p:ph type="title"/>
          </p:nvPr>
        </p:nvSpPr>
        <p:spPr/>
        <p:txBody>
          <a:bodyPr/>
          <a:lstStyle/>
          <a:p>
            <a:r>
              <a:rPr lang="cs-CZ" dirty="0" err="1"/>
              <a:t>The</a:t>
            </a:r>
            <a:r>
              <a:rPr lang="cs-CZ" dirty="0"/>
              <a:t> </a:t>
            </a:r>
            <a:r>
              <a:rPr lang="cs-CZ" dirty="0" err="1"/>
              <a:t>final</a:t>
            </a:r>
            <a:r>
              <a:rPr lang="cs-CZ" dirty="0"/>
              <a:t> </a:t>
            </a:r>
            <a:r>
              <a:rPr lang="cs-CZ" dirty="0" err="1"/>
              <a:t>question</a:t>
            </a:r>
            <a:endParaRPr lang="cs-CZ" dirty="0"/>
          </a:p>
        </p:txBody>
      </p:sp>
    </p:spTree>
    <p:extLst>
      <p:ext uri="{BB962C8B-B14F-4D97-AF65-F5344CB8AC3E}">
        <p14:creationId xmlns:p14="http://schemas.microsoft.com/office/powerpoint/2010/main" val="133945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6AA2415-540C-49E8-B259-8ED31BDCB5E6}"/>
              </a:ext>
            </a:extLst>
          </p:cNvPr>
          <p:cNvSpPr>
            <a:spLocks noGrp="1"/>
          </p:cNvSpPr>
          <p:nvPr>
            <p:ph type="sldNum" sz="quarter" idx="12"/>
          </p:nvPr>
        </p:nvSpPr>
        <p:spPr/>
        <p:txBody>
          <a:bodyPr/>
          <a:lstStyle/>
          <a:p>
            <a:fld id="{AC30E85F-03A9-4DC3-A879-6F4150C88507}" type="slidenum">
              <a:rPr lang="en-GB" smtClean="0"/>
              <a:pPr/>
              <a:t>24</a:t>
            </a:fld>
            <a:endParaRPr lang="en-GB" dirty="0"/>
          </a:p>
        </p:txBody>
      </p:sp>
      <p:sp>
        <p:nvSpPr>
          <p:cNvPr id="3" name="Zástupný symbol pro zápatí 2">
            <a:extLst>
              <a:ext uri="{FF2B5EF4-FFF2-40B4-BE49-F238E27FC236}">
                <a16:creationId xmlns:a16="http://schemas.microsoft.com/office/drawing/2014/main" id="{74F7E824-2D06-4BF3-998F-28596610FD83}"/>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B8C2D9D7-0F70-4BEA-9885-22E504836488}"/>
              </a:ext>
            </a:extLst>
          </p:cNvPr>
          <p:cNvSpPr>
            <a:spLocks noGrp="1"/>
          </p:cNvSpPr>
          <p:nvPr>
            <p:ph idx="1"/>
          </p:nvPr>
        </p:nvSpPr>
        <p:spPr>
          <a:xfrm>
            <a:off x="0" y="1602463"/>
            <a:ext cx="8669215" cy="4574500"/>
          </a:xfrm>
        </p:spPr>
        <p:txBody>
          <a:bodyPr/>
          <a:lstStyle/>
          <a:p>
            <a:pPr marL="342900" indent="-342900">
              <a:buFont typeface="Arial" panose="020B0604020202020204" pitchFamily="34" charset="0"/>
              <a:buChar char="•"/>
            </a:pPr>
            <a:r>
              <a:rPr lang="en-US" dirty="0"/>
              <a:t>Ensure safe, meaningful and enjoyable experiences for participants</a:t>
            </a:r>
            <a:endParaRPr lang="cs-CZ" dirty="0"/>
          </a:p>
          <a:p>
            <a:pPr marL="342900" indent="-342900">
              <a:buFont typeface="Arial" panose="020B0604020202020204" pitchFamily="34" charset="0"/>
              <a:buChar char="•"/>
            </a:pPr>
            <a:r>
              <a:rPr lang="en-US" dirty="0"/>
              <a:t>Provide opportunities for participants to shape their own placement experience</a:t>
            </a:r>
            <a:endParaRPr lang="cs-CZ" dirty="0"/>
          </a:p>
          <a:p>
            <a:pPr marL="342900" indent="-342900">
              <a:buFont typeface="Arial" panose="020B0604020202020204" pitchFamily="34" charset="0"/>
              <a:buChar char="•"/>
            </a:pPr>
            <a:r>
              <a:rPr lang="en-US" dirty="0"/>
              <a:t>Provide a high level of governance and quality assurance for commissioners of social farming</a:t>
            </a:r>
            <a:r>
              <a:rPr lang="cs-CZ" dirty="0"/>
              <a:t> </a:t>
            </a:r>
            <a:r>
              <a:rPr lang="cs-CZ" dirty="0" err="1"/>
              <a:t>placements</a:t>
            </a:r>
            <a:endParaRPr lang="cs-CZ" dirty="0"/>
          </a:p>
          <a:p>
            <a:pPr marL="342900" indent="-342900">
              <a:buFont typeface="Arial" panose="020B0604020202020204" pitchFamily="34" charset="0"/>
              <a:buChar char="•"/>
            </a:pPr>
            <a:r>
              <a:rPr lang="en-US" dirty="0"/>
              <a:t>Ensure that all stakeholders </a:t>
            </a:r>
            <a:r>
              <a:rPr lang="en-US" i="1" dirty="0"/>
              <a:t>work together </a:t>
            </a:r>
            <a:r>
              <a:rPr lang="en-US" dirty="0"/>
              <a:t>to maximise the benefits from the social farming</a:t>
            </a:r>
            <a:r>
              <a:rPr lang="cs-CZ" dirty="0"/>
              <a:t> </a:t>
            </a:r>
            <a:r>
              <a:rPr lang="cs-CZ" dirty="0" err="1"/>
              <a:t>experience</a:t>
            </a:r>
            <a:r>
              <a:rPr lang="cs-CZ" dirty="0"/>
              <a:t> for individual participants</a:t>
            </a:r>
          </a:p>
        </p:txBody>
      </p:sp>
      <p:sp>
        <p:nvSpPr>
          <p:cNvPr id="5" name="Nadpis 4">
            <a:extLst>
              <a:ext uri="{FF2B5EF4-FFF2-40B4-BE49-F238E27FC236}">
                <a16:creationId xmlns:a16="http://schemas.microsoft.com/office/drawing/2014/main" id="{8F33CECF-BC6A-4A02-94ED-31D335C7E411}"/>
              </a:ext>
            </a:extLst>
          </p:cNvPr>
          <p:cNvSpPr>
            <a:spLocks noGrp="1"/>
          </p:cNvSpPr>
          <p:nvPr>
            <p:ph type="title"/>
          </p:nvPr>
        </p:nvSpPr>
        <p:spPr/>
        <p:txBody>
          <a:bodyPr/>
          <a:lstStyle/>
          <a:p>
            <a:r>
              <a:rPr lang="cs-CZ" dirty="0"/>
              <a:t>POSSIBLE OUTCOMES</a:t>
            </a:r>
          </a:p>
        </p:txBody>
      </p:sp>
      <p:sp>
        <p:nvSpPr>
          <p:cNvPr id="6" name="Obdélník 5">
            <a:extLst>
              <a:ext uri="{FF2B5EF4-FFF2-40B4-BE49-F238E27FC236}">
                <a16:creationId xmlns:a16="http://schemas.microsoft.com/office/drawing/2014/main" id="{D8EDD3C5-796E-4552-9C08-AE851EFCCF47}"/>
              </a:ext>
            </a:extLst>
          </p:cNvPr>
          <p:cNvSpPr/>
          <p:nvPr/>
        </p:nvSpPr>
        <p:spPr>
          <a:xfrm>
            <a:off x="2409091" y="4756460"/>
            <a:ext cx="6260124" cy="830997"/>
          </a:xfrm>
          <a:prstGeom prst="rect">
            <a:avLst/>
          </a:prstGeom>
        </p:spPr>
        <p:txBody>
          <a:bodyPr wrap="square">
            <a:spAutoFit/>
          </a:bodyPr>
          <a:lstStyle/>
          <a:p>
            <a:pPr algn="r"/>
            <a:r>
              <a:rPr lang="cs-CZ" b="1" dirty="0">
                <a:latin typeface="Arial" panose="020B0604020202020204" pitchFamily="34" charset="0"/>
                <a:cs typeface="Arial" panose="020B0604020202020204" pitchFamily="34" charset="0"/>
              </a:rPr>
              <a:t>Source:</a:t>
            </a:r>
          </a:p>
          <a:p>
            <a:pPr algn="r"/>
            <a:r>
              <a:rPr lang="cs-CZ" b="1" dirty="0" err="1">
                <a:latin typeface="Arial" panose="020B0604020202020204" pitchFamily="34" charset="0"/>
                <a:cs typeface="Arial" panose="020B0604020202020204" pitchFamily="34" charset="0"/>
              </a:rPr>
              <a:t>Social</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Farming</a:t>
            </a:r>
            <a:r>
              <a:rPr lang="cs-CZ" b="1" dirty="0">
                <a:latin typeface="Arial" panose="020B0604020202020204" pitchFamily="34" charset="0"/>
                <a:cs typeface="Arial" panose="020B0604020202020204" pitchFamily="34" charset="0"/>
              </a:rPr>
              <a:t> and </a:t>
            </a:r>
            <a:r>
              <a:rPr lang="cs-CZ" b="1" dirty="0" err="1">
                <a:latin typeface="Arial" panose="020B0604020202020204" pitchFamily="34" charset="0"/>
                <a:cs typeface="Arial" panose="020B0604020202020204" pitchFamily="34" charset="0"/>
              </a:rPr>
              <a:t>Youth</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Work</a:t>
            </a:r>
            <a:endParaRPr lang="cs-CZ" b="1" dirty="0">
              <a:latin typeface="Arial" panose="020B0604020202020204" pitchFamily="34" charset="0"/>
              <a:cs typeface="Arial" panose="020B0604020202020204" pitchFamily="34" charset="0"/>
            </a:endParaRPr>
          </a:p>
          <a:p>
            <a:pPr algn="r"/>
            <a:r>
              <a:rPr lang="cs-CZ" sz="1200" dirty="0">
                <a:latin typeface="Arial" panose="020B0604020202020204" pitchFamily="34" charset="0"/>
                <a:cs typeface="Arial" panose="020B0604020202020204" pitchFamily="34" charset="0"/>
              </a:rPr>
              <a:t>Relevance, </a:t>
            </a:r>
            <a:r>
              <a:rPr lang="cs-CZ" sz="1200" dirty="0" err="1">
                <a:latin typeface="Arial" panose="020B0604020202020204" pitchFamily="34" charset="0"/>
                <a:cs typeface="Arial" panose="020B0604020202020204" pitchFamily="34" charset="0"/>
              </a:rPr>
              <a:t>Benefits</a:t>
            </a:r>
            <a:r>
              <a:rPr lang="cs-CZ" sz="1200" dirty="0">
                <a:latin typeface="Arial" panose="020B0604020202020204" pitchFamily="34" charset="0"/>
                <a:cs typeface="Arial" panose="020B0604020202020204" pitchFamily="34" charset="0"/>
              </a:rPr>
              <a:t> and </a:t>
            </a:r>
            <a:r>
              <a:rPr lang="cs-CZ" sz="1200" dirty="0" err="1">
                <a:latin typeface="Arial" panose="020B0604020202020204" pitchFamily="34" charset="0"/>
                <a:cs typeface="Arial" panose="020B0604020202020204" pitchFamily="34" charset="0"/>
              </a:rPr>
              <a:t>Pathways</a:t>
            </a:r>
            <a:endParaRPr lang="cs-CZ"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75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8DC6B09-E901-4CF6-93F5-41E4983BA4A3}"/>
              </a:ext>
            </a:extLst>
          </p:cNvPr>
          <p:cNvSpPr>
            <a:spLocks noGrp="1"/>
          </p:cNvSpPr>
          <p:nvPr>
            <p:ph type="sldNum" sz="quarter" idx="12"/>
          </p:nvPr>
        </p:nvSpPr>
        <p:spPr/>
        <p:txBody>
          <a:bodyPr/>
          <a:lstStyle/>
          <a:p>
            <a:fld id="{AC30E85F-03A9-4DC3-A879-6F4150C88507}" type="slidenum">
              <a:rPr lang="en-GB" smtClean="0"/>
              <a:pPr/>
              <a:t>25</a:t>
            </a:fld>
            <a:endParaRPr lang="en-GB" dirty="0"/>
          </a:p>
        </p:txBody>
      </p:sp>
      <p:sp>
        <p:nvSpPr>
          <p:cNvPr id="3" name="Zástupný symbol pro zápatí 2">
            <a:extLst>
              <a:ext uri="{FF2B5EF4-FFF2-40B4-BE49-F238E27FC236}">
                <a16:creationId xmlns:a16="http://schemas.microsoft.com/office/drawing/2014/main" id="{D6E4E441-B77A-4B3B-B829-FB22629324ED}"/>
              </a:ext>
            </a:extLst>
          </p:cNvPr>
          <p:cNvSpPr>
            <a:spLocks noGrp="1"/>
          </p:cNvSpPr>
          <p:nvPr>
            <p:ph type="ftr" sz="quarter" idx="11"/>
          </p:nvPr>
        </p:nvSpPr>
        <p:spPr/>
        <p:txBody>
          <a:bodyPr/>
          <a:lstStyle/>
          <a:p>
            <a:r>
              <a:rPr lang="cs-CZ" dirty="0"/>
              <a:t>YOUTH</a:t>
            </a:r>
            <a:endParaRPr lang="en-GB" dirty="0"/>
          </a:p>
        </p:txBody>
      </p:sp>
      <p:pic>
        <p:nvPicPr>
          <p:cNvPr id="6" name="Zástupný symbol pro obsah 5">
            <a:extLst>
              <a:ext uri="{FF2B5EF4-FFF2-40B4-BE49-F238E27FC236}">
                <a16:creationId xmlns:a16="http://schemas.microsoft.com/office/drawing/2014/main" id="{7DDEE016-06A0-4C81-9D62-D07995E2872D}"/>
              </a:ext>
            </a:extLst>
          </p:cNvPr>
          <p:cNvPicPr>
            <a:picLocks noGrp="1" noChangeAspect="1"/>
          </p:cNvPicPr>
          <p:nvPr>
            <p:ph idx="1"/>
          </p:nvPr>
        </p:nvPicPr>
        <p:blipFill>
          <a:blip r:embed="rId3"/>
          <a:stretch>
            <a:fillRect/>
          </a:stretch>
        </p:blipFill>
        <p:spPr>
          <a:xfrm>
            <a:off x="702084" y="1311060"/>
            <a:ext cx="6489675" cy="4927450"/>
          </a:xfrm>
          <a:prstGeom prst="rect">
            <a:avLst/>
          </a:prstGeom>
        </p:spPr>
      </p:pic>
      <p:sp>
        <p:nvSpPr>
          <p:cNvPr id="5" name="Nadpis 4">
            <a:extLst>
              <a:ext uri="{FF2B5EF4-FFF2-40B4-BE49-F238E27FC236}">
                <a16:creationId xmlns:a16="http://schemas.microsoft.com/office/drawing/2014/main" id="{B34C808A-9DAF-405B-9724-8BFCBF33933A}"/>
              </a:ext>
            </a:extLst>
          </p:cNvPr>
          <p:cNvSpPr>
            <a:spLocks noGrp="1"/>
          </p:cNvSpPr>
          <p:nvPr>
            <p:ph type="title"/>
          </p:nvPr>
        </p:nvSpPr>
        <p:spPr>
          <a:xfrm>
            <a:off x="7144" y="681042"/>
            <a:ext cx="9129712" cy="804863"/>
          </a:xfrm>
        </p:spPr>
        <p:txBody>
          <a:bodyPr/>
          <a:lstStyle/>
          <a:p>
            <a:r>
              <a:rPr lang="cs-CZ" dirty="0" err="1"/>
              <a:t>Social</a:t>
            </a:r>
            <a:r>
              <a:rPr lang="cs-CZ" dirty="0"/>
              <a:t> </a:t>
            </a:r>
            <a:r>
              <a:rPr lang="cs-CZ" dirty="0" err="1"/>
              <a:t>Farming</a:t>
            </a:r>
            <a:r>
              <a:rPr lang="cs-CZ" dirty="0"/>
              <a:t>: </a:t>
            </a:r>
            <a:r>
              <a:rPr lang="cs-CZ" dirty="0" err="1"/>
              <a:t>The</a:t>
            </a:r>
            <a:r>
              <a:rPr lang="cs-CZ" dirty="0"/>
              <a:t> IRISH </a:t>
            </a:r>
            <a:r>
              <a:rPr lang="cs-CZ" dirty="0" err="1"/>
              <a:t>Pathway</a:t>
            </a:r>
            <a:endParaRPr lang="cs-CZ" dirty="0"/>
          </a:p>
        </p:txBody>
      </p:sp>
    </p:spTree>
    <p:extLst>
      <p:ext uri="{BB962C8B-B14F-4D97-AF65-F5344CB8AC3E}">
        <p14:creationId xmlns:p14="http://schemas.microsoft.com/office/powerpoint/2010/main" val="391296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6E44FC-05AF-490F-AA89-D879949713D6}"/>
              </a:ext>
            </a:extLst>
          </p:cNvPr>
          <p:cNvSpPr>
            <a:spLocks noGrp="1"/>
          </p:cNvSpPr>
          <p:nvPr>
            <p:ph type="sldNum" sz="quarter" idx="12"/>
          </p:nvPr>
        </p:nvSpPr>
        <p:spPr/>
        <p:txBody>
          <a:bodyPr/>
          <a:lstStyle/>
          <a:p>
            <a:fld id="{AC30E85F-03A9-4DC3-A879-6F4150C88507}" type="slidenum">
              <a:rPr lang="en-GB" smtClean="0"/>
              <a:pPr/>
              <a:t>26</a:t>
            </a:fld>
            <a:endParaRPr lang="en-GB" dirty="0"/>
          </a:p>
        </p:txBody>
      </p:sp>
      <p:sp>
        <p:nvSpPr>
          <p:cNvPr id="3" name="Zástupný symbol pro zápatí 2">
            <a:extLst>
              <a:ext uri="{FF2B5EF4-FFF2-40B4-BE49-F238E27FC236}">
                <a16:creationId xmlns:a16="http://schemas.microsoft.com/office/drawing/2014/main" id="{C9725371-B923-42D6-8BB1-5086C5772CC8}"/>
              </a:ext>
            </a:extLst>
          </p:cNvPr>
          <p:cNvSpPr>
            <a:spLocks noGrp="1"/>
          </p:cNvSpPr>
          <p:nvPr>
            <p:ph type="ftr" sz="quarter" idx="11"/>
          </p:nvPr>
        </p:nvSpPr>
        <p:spPr/>
        <p:txBody>
          <a:bodyPr/>
          <a:lstStyle/>
          <a:p>
            <a:r>
              <a:rPr lang="cs-CZ" dirty="0"/>
              <a:t>YOUTH</a:t>
            </a:r>
            <a:endParaRPr lang="en-GB" dirty="0"/>
          </a:p>
        </p:txBody>
      </p:sp>
      <p:pic>
        <p:nvPicPr>
          <p:cNvPr id="6" name="Zástupný symbol pro obsah 5">
            <a:extLst>
              <a:ext uri="{FF2B5EF4-FFF2-40B4-BE49-F238E27FC236}">
                <a16:creationId xmlns:a16="http://schemas.microsoft.com/office/drawing/2014/main" id="{979FA95C-0C9B-41CA-A9E1-5B513263A35D}"/>
              </a:ext>
            </a:extLst>
          </p:cNvPr>
          <p:cNvPicPr>
            <a:picLocks noGrp="1" noChangeAspect="1"/>
          </p:cNvPicPr>
          <p:nvPr>
            <p:ph idx="1"/>
          </p:nvPr>
        </p:nvPicPr>
        <p:blipFill>
          <a:blip r:embed="rId2"/>
          <a:stretch>
            <a:fillRect/>
          </a:stretch>
        </p:blipFill>
        <p:spPr>
          <a:xfrm>
            <a:off x="1131912" y="1268785"/>
            <a:ext cx="6271858" cy="5031271"/>
          </a:xfrm>
          <a:prstGeom prst="rect">
            <a:avLst/>
          </a:prstGeom>
        </p:spPr>
      </p:pic>
      <p:sp>
        <p:nvSpPr>
          <p:cNvPr id="5" name="Nadpis 4">
            <a:extLst>
              <a:ext uri="{FF2B5EF4-FFF2-40B4-BE49-F238E27FC236}">
                <a16:creationId xmlns:a16="http://schemas.microsoft.com/office/drawing/2014/main" id="{2457AE5C-48C1-48A5-AB15-C3C7D232A67B}"/>
              </a:ext>
            </a:extLst>
          </p:cNvPr>
          <p:cNvSpPr>
            <a:spLocks noGrp="1"/>
          </p:cNvSpPr>
          <p:nvPr>
            <p:ph type="title"/>
          </p:nvPr>
        </p:nvSpPr>
        <p:spPr>
          <a:xfrm>
            <a:off x="7144" y="681042"/>
            <a:ext cx="8820333" cy="804863"/>
          </a:xfrm>
        </p:spPr>
        <p:txBody>
          <a:bodyPr/>
          <a:lstStyle/>
          <a:p>
            <a:r>
              <a:rPr lang="cs-CZ" dirty="0" err="1"/>
              <a:t>Social</a:t>
            </a:r>
            <a:r>
              <a:rPr lang="cs-CZ" dirty="0"/>
              <a:t> </a:t>
            </a:r>
            <a:r>
              <a:rPr lang="cs-CZ" dirty="0" err="1"/>
              <a:t>Farming</a:t>
            </a:r>
            <a:r>
              <a:rPr lang="cs-CZ" dirty="0"/>
              <a:t>: </a:t>
            </a:r>
            <a:r>
              <a:rPr lang="cs-CZ" dirty="0" err="1"/>
              <a:t>The</a:t>
            </a:r>
            <a:r>
              <a:rPr lang="cs-CZ" dirty="0"/>
              <a:t> IRISH </a:t>
            </a:r>
            <a:r>
              <a:rPr lang="cs-CZ" dirty="0" err="1"/>
              <a:t>Pathway</a:t>
            </a:r>
            <a:endParaRPr lang="cs-CZ" dirty="0"/>
          </a:p>
        </p:txBody>
      </p:sp>
    </p:spTree>
    <p:extLst>
      <p:ext uri="{BB962C8B-B14F-4D97-AF65-F5344CB8AC3E}">
        <p14:creationId xmlns:p14="http://schemas.microsoft.com/office/powerpoint/2010/main" val="366191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a:xfrm>
            <a:off x="1262" y="2109457"/>
            <a:ext cx="8344451" cy="896293"/>
          </a:xfrm>
        </p:spPr>
        <p:txBody>
          <a:bodyPr>
            <a:normAutofit fontScale="90000"/>
          </a:bodyPr>
          <a:lstStyle/>
          <a:p>
            <a:r>
              <a:rPr lang="en-US" dirty="0"/>
              <a:t>thank you for your attention!</a:t>
            </a:r>
            <a:endParaRPr lang="cs-CZ" dirty="0"/>
          </a:p>
        </p:txBody>
      </p:sp>
      <p:sp>
        <p:nvSpPr>
          <p:cNvPr id="3" name="Zástupný obsah 2">
            <a:extLst>
              <a:ext uri="{FF2B5EF4-FFF2-40B4-BE49-F238E27FC236}">
                <a16:creationId xmlns:a16="http://schemas.microsoft.com/office/drawing/2014/main" id="{9135C490-0737-45C2-A58B-F2D6F4101114}"/>
              </a:ext>
            </a:extLst>
          </p:cNvPr>
          <p:cNvSpPr>
            <a:spLocks noGrp="1"/>
          </p:cNvSpPr>
          <p:nvPr>
            <p:ph sz="half" idx="2"/>
          </p:nvPr>
        </p:nvSpPr>
        <p:spPr>
          <a:xfrm>
            <a:off x="423" y="3507971"/>
            <a:ext cx="8142550" cy="1171425"/>
          </a:xfrm>
        </p:spPr>
        <p:txBody>
          <a:bodyPr>
            <a:normAutofit/>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4" name="Zástupný symbol pro zápatí 3">
            <a:extLst>
              <a:ext uri="{FF2B5EF4-FFF2-40B4-BE49-F238E27FC236}">
                <a16:creationId xmlns:a16="http://schemas.microsoft.com/office/drawing/2014/main" id="{F62C117D-1E3B-45F3-B3CE-D0ABB8BE4287}"/>
              </a:ext>
            </a:extLst>
          </p:cNvPr>
          <p:cNvSpPr>
            <a:spLocks noGrp="1"/>
          </p:cNvSpPr>
          <p:nvPr>
            <p:ph type="ftr" sz="quarter" idx="11"/>
          </p:nvPr>
        </p:nvSpPr>
        <p:spPr>
          <a:xfrm>
            <a:off x="1004527" y="5720904"/>
            <a:ext cx="3284137" cy="478512"/>
          </a:xfrm>
        </p:spPr>
        <p:txBody>
          <a:bodyPr/>
          <a:lstStyle/>
          <a:p>
            <a:pPr>
              <a:defRPr/>
            </a:pPr>
            <a:r>
              <a:rPr lang="cs-CZ" sz="2400" baseline="30000" dirty="0"/>
              <a:t>name@xyz.com</a:t>
            </a:r>
          </a:p>
        </p:txBody>
      </p:sp>
      <p:sp>
        <p:nvSpPr>
          <p:cNvPr id="5" name="Google Shape;263;p22">
            <a:extLst>
              <a:ext uri="{FF2B5EF4-FFF2-40B4-BE49-F238E27FC236}">
                <a16:creationId xmlns:a16="http://schemas.microsoft.com/office/drawing/2014/main" id="{182D6820-78E4-4D02-A204-CDBEA9CD6715}"/>
              </a:ext>
            </a:extLst>
          </p:cNvPr>
          <p:cNvSpPr txBox="1">
            <a:spLocks/>
          </p:cNvSpPr>
          <p:nvPr/>
        </p:nvSpPr>
        <p:spPr>
          <a:xfrm>
            <a:off x="940750" y="5396847"/>
            <a:ext cx="2495550" cy="279301"/>
          </a:xfrm>
          <a:prstGeom prst="rect">
            <a:avLst/>
          </a:prstGeom>
          <a:noFill/>
          <a:ln>
            <a:noFill/>
          </a:ln>
        </p:spPr>
        <p:txBody>
          <a:bodyPr spcFirstLastPara="1" vert="horz" wrap="square" lIns="0" tIns="45700" rIns="0" bIns="46800" rtlCol="0" anchor="ctr" anchorCtr="0">
            <a:noAutofit/>
          </a:bodyPr>
          <a:lstStyle>
            <a:defPPr>
              <a:defRPr lang="en-US"/>
            </a:defPPr>
            <a:lvl1pPr marL="0" marR="0" indent="0" algn="l" defTabSz="914377" rtl="0" eaLnBrk="1" fontAlgn="auto" latinLnBrk="0" hangingPunct="1">
              <a:lnSpc>
                <a:spcPct val="100000"/>
              </a:lnSpc>
              <a:spcBef>
                <a:spcPts val="0"/>
              </a:spcBef>
              <a:spcAft>
                <a:spcPts val="0"/>
              </a:spcAft>
              <a:buClrTx/>
              <a:buSzTx/>
              <a:buFontTx/>
              <a:buNone/>
              <a:tabLst/>
              <a:defRPr sz="16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Tree>
    <p:extLst>
      <p:ext uri="{BB962C8B-B14F-4D97-AF65-F5344CB8AC3E}">
        <p14:creationId xmlns:p14="http://schemas.microsoft.com/office/powerpoint/2010/main" val="364531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mirrors.creativecommons.org/presskit/buttons/88x31/png/by-nc.png">
            <a:extLst>
              <a:ext uri="{FF2B5EF4-FFF2-40B4-BE49-F238E27FC236}">
                <a16:creationId xmlns:a16="http://schemas.microsoft.com/office/drawing/2014/main" id="{E5C29447-E0E3-46BA-AA92-3B4804460D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A421A623-396A-42FE-95BE-587955545D41}"/>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2022 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B21B4B89-498E-4A54-84F4-48EB6C3B3FA2}"/>
              </a:ext>
            </a:extLst>
          </p:cNvPr>
          <p:cNvSpPr/>
          <p:nvPr/>
        </p:nvSpPr>
        <p:spPr>
          <a:xfrm>
            <a:off x="564757" y="3566116"/>
            <a:ext cx="610649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Michal </a:t>
            </a:r>
            <a:r>
              <a:rPr lang="en-US" sz="1600" dirty="0" err="1">
                <a:solidFill>
                  <a:schemeClr val="bg1"/>
                </a:solidFill>
                <a:latin typeface="Arial" panose="020B0604020202020204" pitchFamily="34" charset="0"/>
                <a:cs typeface="Arial" panose="020B0604020202020204" pitchFamily="34" charset="0"/>
              </a:rPr>
              <a:t>Pařízek</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err="1">
                <a:solidFill>
                  <a:schemeClr val="bg1"/>
                </a:solidFill>
                <a:latin typeface="Arial" panose="020B0604020202020204" pitchFamily="34" charset="0"/>
                <a:cs typeface="Arial" panose="020B0604020202020204" pitchFamily="34" charset="0"/>
              </a:rPr>
              <a:t>Jabok</a:t>
            </a:r>
            <a:r>
              <a:rPr lang="en-US" sz="1600" dirty="0">
                <a:solidFill>
                  <a:schemeClr val="bg1"/>
                </a:solidFill>
                <a:latin typeface="Arial" panose="020B0604020202020204" pitchFamily="34" charset="0"/>
                <a:cs typeface="Arial" panose="020B0604020202020204" pitchFamily="34" charset="0"/>
              </a:rPr>
              <a:t> - Academy of Social Pedagogy and Theology</a:t>
            </a:r>
          </a:p>
          <a:p>
            <a:r>
              <a:rPr lang="en-US" sz="1600" dirty="0" err="1">
                <a:solidFill>
                  <a:schemeClr val="bg1"/>
                </a:solidFill>
                <a:latin typeface="Arial" panose="020B0604020202020204" pitchFamily="34" charset="0"/>
                <a:cs typeface="Arial" panose="020B0604020202020204" pitchFamily="34" charset="0"/>
              </a:rPr>
              <a:t>Salmovská</a:t>
            </a:r>
            <a:r>
              <a:rPr lang="en-US" sz="1600" dirty="0">
                <a:solidFill>
                  <a:schemeClr val="bg1"/>
                </a:solidFill>
                <a:latin typeface="Arial" panose="020B0604020202020204" pitchFamily="34" charset="0"/>
                <a:cs typeface="Arial" panose="020B0604020202020204" pitchFamily="34" charset="0"/>
              </a:rPr>
              <a:t> 8</a:t>
            </a:r>
          </a:p>
          <a:p>
            <a:r>
              <a:rPr lang="en-US" sz="1600" dirty="0">
                <a:solidFill>
                  <a:schemeClr val="bg1"/>
                </a:solidFill>
                <a:latin typeface="Arial" panose="020B0604020202020204" pitchFamily="34" charset="0"/>
                <a:cs typeface="Arial" panose="020B0604020202020204" pitchFamily="34" charset="0"/>
              </a:rPr>
              <a:t>120 00 Praha 2, Czech Republic</a:t>
            </a:r>
          </a:p>
        </p:txBody>
      </p:sp>
      <p:sp>
        <p:nvSpPr>
          <p:cNvPr id="14" name="Rechteck 13">
            <a:extLst>
              <a:ext uri="{FF2B5EF4-FFF2-40B4-BE49-F238E27FC236}">
                <a16:creationId xmlns:a16="http://schemas.microsoft.com/office/drawing/2014/main" id="{FF1650A9-678F-4D40-88C2-4FEA43464D7E}"/>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Zástupný symbol pro zápatí 3">
            <a:extLst>
              <a:ext uri="{FF2B5EF4-FFF2-40B4-BE49-F238E27FC236}">
                <a16:creationId xmlns:a16="http://schemas.microsoft.com/office/drawing/2014/main" id="{730125BC-627E-4F1A-BCA5-49E1DA794DDE}"/>
              </a:ext>
            </a:extLst>
          </p:cNvPr>
          <p:cNvSpPr>
            <a:spLocks noGrp="1"/>
          </p:cNvSpPr>
          <p:nvPr>
            <p:ph type="ftr" sz="quarter" idx="11"/>
          </p:nvPr>
        </p:nvSpPr>
        <p:spPr>
          <a:xfrm>
            <a:off x="1004527" y="5720904"/>
            <a:ext cx="3284137" cy="478512"/>
          </a:xfrm>
        </p:spPr>
        <p:txBody>
          <a:bodyPr/>
          <a:lstStyle/>
          <a:p>
            <a:pPr>
              <a:defRPr/>
            </a:pPr>
            <a:r>
              <a:rPr lang="cs-CZ" sz="2400" baseline="30000" dirty="0"/>
              <a:t>parizek@jabok.cz</a:t>
            </a:r>
            <a:endParaRPr lang="en-GB" sz="2400" baseline="30000" dirty="0"/>
          </a:p>
        </p:txBody>
      </p:sp>
    </p:spTree>
    <p:extLst>
      <p:ext uri="{BB962C8B-B14F-4D97-AF65-F5344CB8AC3E}">
        <p14:creationId xmlns:p14="http://schemas.microsoft.com/office/powerpoint/2010/main" val="40914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C30E85F-03A9-4DC3-A879-6F4150C88507}" type="slidenum">
              <a:rPr lang="en-GB" smtClean="0"/>
              <a:pPr/>
              <a:t>3</a:t>
            </a:fld>
            <a:endParaRPr lang="en-GB" dirty="0"/>
          </a:p>
        </p:txBody>
      </p:sp>
      <p:sp>
        <p:nvSpPr>
          <p:cNvPr id="6" name="Fußzeilenplatzhalter 2">
            <a:extLst>
              <a:ext uri="{FF2B5EF4-FFF2-40B4-BE49-F238E27FC236}">
                <a16:creationId xmlns:a16="http://schemas.microsoft.com/office/drawing/2014/main" id="{59611F03-3919-4542-B9E6-E4BD6CEA6D7B}"/>
              </a:ext>
            </a:extLst>
          </p:cNvPr>
          <p:cNvSpPr>
            <a:spLocks noGrp="1"/>
          </p:cNvSpPr>
          <p:nvPr>
            <p:ph type="ftr" sz="quarter" idx="11"/>
          </p:nvPr>
        </p:nvSpPr>
        <p:spPr>
          <a:xfrm>
            <a:off x="7144" y="6300056"/>
            <a:ext cx="3086100" cy="545244"/>
          </a:xfrm>
        </p:spPr>
        <p:txBody>
          <a:bodyPr/>
          <a:lstStyle/>
          <a:p>
            <a:r>
              <a:rPr lang="cs-CZ" dirty="0"/>
              <a:t>YOUTH</a:t>
            </a:r>
          </a:p>
        </p:txBody>
      </p:sp>
      <p:sp>
        <p:nvSpPr>
          <p:cNvPr id="8" name="Šipka: čtyřstranná 7">
            <a:extLst>
              <a:ext uri="{FF2B5EF4-FFF2-40B4-BE49-F238E27FC236}">
                <a16:creationId xmlns:a16="http://schemas.microsoft.com/office/drawing/2014/main" id="{B11588D9-FBF8-4749-AF77-61BEF354900A}"/>
              </a:ext>
            </a:extLst>
          </p:cNvPr>
          <p:cNvSpPr/>
          <p:nvPr/>
        </p:nvSpPr>
        <p:spPr>
          <a:xfrm>
            <a:off x="2660872" y="2090717"/>
            <a:ext cx="3164379" cy="3103823"/>
          </a:xfrm>
          <a:prstGeom prst="quadArrow">
            <a:avLst>
              <a:gd name="adj1" fmla="val 8745"/>
              <a:gd name="adj2" fmla="val 10274"/>
              <a:gd name="adj3" fmla="val 1313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CDBF917D-30DC-43F2-AB03-051B0FD36FE5}"/>
              </a:ext>
            </a:extLst>
          </p:cNvPr>
          <p:cNvSpPr txBox="1"/>
          <p:nvPr/>
        </p:nvSpPr>
        <p:spPr>
          <a:xfrm>
            <a:off x="232757" y="3404102"/>
            <a:ext cx="2793076" cy="477054"/>
          </a:xfrm>
          <a:prstGeom prst="rect">
            <a:avLst/>
          </a:prstGeom>
          <a:noFill/>
        </p:spPr>
        <p:txBody>
          <a:bodyPr wrap="square" rtlCol="0">
            <a:spAutoFit/>
          </a:bodyPr>
          <a:lstStyle/>
          <a:p>
            <a:pPr>
              <a:lnSpc>
                <a:spcPts val="3000"/>
              </a:lnSpc>
            </a:pPr>
            <a:r>
              <a:rPr lang="cs-CZ" sz="2500" dirty="0">
                <a:solidFill>
                  <a:schemeClr val="accent2"/>
                </a:solidFill>
                <a:latin typeface="Arial" panose="020B0604020202020204" pitchFamily="34" charset="0"/>
                <a:cs typeface="Arial" panose="020B0604020202020204" pitchFamily="34" charset="0"/>
              </a:rPr>
              <a:t>SOCIAL WORK</a:t>
            </a:r>
          </a:p>
        </p:txBody>
      </p:sp>
      <p:sp>
        <p:nvSpPr>
          <p:cNvPr id="10" name="TextovéPole 9">
            <a:extLst>
              <a:ext uri="{FF2B5EF4-FFF2-40B4-BE49-F238E27FC236}">
                <a16:creationId xmlns:a16="http://schemas.microsoft.com/office/drawing/2014/main" id="{00BF2B87-4116-4965-8ACF-EDDCD96835E0}"/>
              </a:ext>
            </a:extLst>
          </p:cNvPr>
          <p:cNvSpPr txBox="1"/>
          <p:nvPr/>
        </p:nvSpPr>
        <p:spPr>
          <a:xfrm>
            <a:off x="2105306" y="5287647"/>
            <a:ext cx="4275510" cy="754053"/>
          </a:xfrm>
          <a:prstGeom prst="rect">
            <a:avLst/>
          </a:prstGeom>
          <a:noFill/>
        </p:spPr>
        <p:txBody>
          <a:bodyPr wrap="square" rtlCol="0">
            <a:spAutoFit/>
          </a:bodyPr>
          <a:lstStyle/>
          <a:p>
            <a:pPr algn="ctr"/>
            <a:r>
              <a:rPr lang="cs-CZ" sz="2500" dirty="0">
                <a:solidFill>
                  <a:schemeClr val="accent2"/>
                </a:solidFill>
                <a:latin typeface="Arial" panose="020B0604020202020204" pitchFamily="34" charset="0"/>
                <a:cs typeface="Arial" panose="020B0604020202020204" pitchFamily="34" charset="0"/>
              </a:rPr>
              <a:t>CARE, REHABILITATION</a:t>
            </a:r>
            <a:r>
              <a:rPr lang="cs-CZ" sz="2500"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Spending</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time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meaningfully</a:t>
            </a:r>
            <a:endParaRPr lang="cs-CZ" dirty="0">
              <a:latin typeface="Arial" panose="020B060402020202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F0121037-E400-4657-BD9F-C860ED2A6574}"/>
              </a:ext>
            </a:extLst>
          </p:cNvPr>
          <p:cNvSpPr txBox="1"/>
          <p:nvPr/>
        </p:nvSpPr>
        <p:spPr>
          <a:xfrm>
            <a:off x="5847119" y="3404102"/>
            <a:ext cx="2863734" cy="477054"/>
          </a:xfrm>
          <a:prstGeom prst="rect">
            <a:avLst/>
          </a:prstGeom>
          <a:noFill/>
        </p:spPr>
        <p:txBody>
          <a:bodyPr wrap="square" rtlCol="0">
            <a:spAutoFit/>
          </a:bodyPr>
          <a:lstStyle/>
          <a:p>
            <a:r>
              <a:rPr lang="cs-CZ" sz="2500" dirty="0">
                <a:solidFill>
                  <a:schemeClr val="accent2"/>
                </a:solidFill>
                <a:latin typeface="Arial" panose="020B0604020202020204" pitchFamily="34" charset="0"/>
                <a:cs typeface="Arial" panose="020B0604020202020204" pitchFamily="34" charset="0"/>
              </a:rPr>
              <a:t>AGRICULTURE</a:t>
            </a:r>
          </a:p>
        </p:txBody>
      </p:sp>
      <p:sp>
        <p:nvSpPr>
          <p:cNvPr id="12" name="TextovéPole 11">
            <a:extLst>
              <a:ext uri="{FF2B5EF4-FFF2-40B4-BE49-F238E27FC236}">
                <a16:creationId xmlns:a16="http://schemas.microsoft.com/office/drawing/2014/main" id="{8379B54B-D758-4901-948F-69598B1DCCAE}"/>
              </a:ext>
            </a:extLst>
          </p:cNvPr>
          <p:cNvSpPr txBox="1"/>
          <p:nvPr/>
        </p:nvSpPr>
        <p:spPr>
          <a:xfrm>
            <a:off x="3093244" y="1587084"/>
            <a:ext cx="2446714" cy="477054"/>
          </a:xfrm>
          <a:prstGeom prst="rect">
            <a:avLst/>
          </a:prstGeom>
          <a:noFill/>
        </p:spPr>
        <p:txBody>
          <a:bodyPr wrap="square" rtlCol="0">
            <a:spAutoFit/>
          </a:bodyPr>
          <a:lstStyle/>
          <a:p>
            <a:r>
              <a:rPr lang="cs-CZ" sz="2500" dirty="0">
                <a:solidFill>
                  <a:schemeClr val="accent2"/>
                </a:solidFill>
                <a:latin typeface="Arial" panose="020B0604020202020204" pitchFamily="34" charset="0"/>
                <a:cs typeface="Arial" panose="020B0604020202020204" pitchFamily="34" charset="0"/>
              </a:rPr>
              <a:t>PRODUCTION</a:t>
            </a:r>
            <a:endParaRPr lang="en-GB" sz="2500" dirty="0">
              <a:solidFill>
                <a:schemeClr val="accent2"/>
              </a:solidFill>
              <a:latin typeface="Arial" panose="020B0604020202020204" pitchFamily="34" charset="0"/>
              <a:cs typeface="Arial" panose="020B0604020202020204" pitchFamily="34" charset="0"/>
            </a:endParaRPr>
          </a:p>
        </p:txBody>
      </p:sp>
      <p:sp>
        <p:nvSpPr>
          <p:cNvPr id="14" name="Titel 4">
            <a:extLst>
              <a:ext uri="{FF2B5EF4-FFF2-40B4-BE49-F238E27FC236}">
                <a16:creationId xmlns:a16="http://schemas.microsoft.com/office/drawing/2014/main" id="{F30F4493-8FF6-4784-81E6-0B1339B088B2}"/>
              </a:ext>
            </a:extLst>
          </p:cNvPr>
          <p:cNvSpPr>
            <a:spLocks noGrp="1"/>
          </p:cNvSpPr>
          <p:nvPr>
            <p:ph type="title"/>
          </p:nvPr>
        </p:nvSpPr>
        <p:spPr>
          <a:xfrm>
            <a:off x="-325366" y="689787"/>
            <a:ext cx="9136857" cy="804863"/>
          </a:xfrm>
        </p:spPr>
        <p:txBody>
          <a:bodyPr/>
          <a:lstStyle/>
          <a:p>
            <a:r>
              <a:rPr lang="cs-CZ" sz="2600" dirty="0"/>
              <a:t>TYPES OF SOCIAL FARMS AND THEIR APPROACHES</a:t>
            </a:r>
            <a:endParaRPr lang="de-DE" sz="2600" dirty="0"/>
          </a:p>
        </p:txBody>
      </p:sp>
    </p:spTree>
    <p:extLst>
      <p:ext uri="{BB962C8B-B14F-4D97-AF65-F5344CB8AC3E}">
        <p14:creationId xmlns:p14="http://schemas.microsoft.com/office/powerpoint/2010/main" val="15807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AED6EC5-660D-46AA-8677-6B3EBEB31AA9}"/>
              </a:ext>
            </a:extLst>
          </p:cNvPr>
          <p:cNvSpPr>
            <a:spLocks noGrp="1"/>
          </p:cNvSpPr>
          <p:nvPr>
            <p:ph type="sldNum" sz="quarter" idx="12"/>
          </p:nvPr>
        </p:nvSpPr>
        <p:spPr/>
        <p:txBody>
          <a:bodyPr/>
          <a:lstStyle/>
          <a:p>
            <a:fld id="{AC30E85F-03A9-4DC3-A879-6F4150C88507}" type="slidenum">
              <a:rPr lang="en-GB" smtClean="0"/>
              <a:pPr/>
              <a:t>4</a:t>
            </a:fld>
            <a:endParaRPr lang="en-GB" dirty="0"/>
          </a:p>
        </p:txBody>
      </p:sp>
      <p:sp>
        <p:nvSpPr>
          <p:cNvPr id="3" name="Zástupný symbol pro zápatí 2">
            <a:extLst>
              <a:ext uri="{FF2B5EF4-FFF2-40B4-BE49-F238E27FC236}">
                <a16:creationId xmlns:a16="http://schemas.microsoft.com/office/drawing/2014/main" id="{6AF4BC89-2075-468D-BD73-7EED9BD221C4}"/>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13CC4719-CCA3-4FAE-B016-6F24FCCD53E6}"/>
              </a:ext>
            </a:extLst>
          </p:cNvPr>
          <p:cNvSpPr>
            <a:spLocks noGrp="1"/>
          </p:cNvSpPr>
          <p:nvPr>
            <p:ph idx="1"/>
          </p:nvPr>
        </p:nvSpPr>
        <p:spPr>
          <a:xfrm>
            <a:off x="0" y="1602463"/>
            <a:ext cx="8475785" cy="4574500"/>
          </a:xfrm>
        </p:spPr>
        <p:txBody>
          <a:bodyPr>
            <a:normAutofit/>
          </a:bodyPr>
          <a:lstStyle/>
          <a:p>
            <a:pPr marL="342900" indent="-342900">
              <a:lnSpc>
                <a:spcPct val="100000"/>
              </a:lnSpc>
              <a:buFont typeface="Arial" panose="020B0604020202020204" pitchFamily="34" charset="0"/>
              <a:buChar char="•"/>
            </a:pPr>
            <a:r>
              <a:rPr lang="cs-CZ" sz="2800" dirty="0"/>
              <a:t>Do </a:t>
            </a:r>
            <a:r>
              <a:rPr lang="cs-CZ" sz="2800" dirty="0" err="1"/>
              <a:t>you</a:t>
            </a:r>
            <a:r>
              <a:rPr lang="cs-CZ" sz="2800" dirty="0"/>
              <a:t> </a:t>
            </a:r>
            <a:r>
              <a:rPr lang="cs-CZ" sz="2800" dirty="0" err="1"/>
              <a:t>consider</a:t>
            </a:r>
            <a:r>
              <a:rPr lang="cs-CZ" sz="2800" dirty="0"/>
              <a:t> </a:t>
            </a:r>
            <a:r>
              <a:rPr lang="cs-CZ" sz="2800" dirty="0" err="1"/>
              <a:t>yourself</a:t>
            </a:r>
            <a:r>
              <a:rPr lang="cs-CZ" sz="2800" dirty="0"/>
              <a:t> „YOUTH“?</a:t>
            </a:r>
          </a:p>
          <a:p>
            <a:pPr marL="342900" indent="-342900">
              <a:lnSpc>
                <a:spcPct val="100000"/>
              </a:lnSpc>
              <a:buFont typeface="Arial" panose="020B0604020202020204" pitchFamily="34" charset="0"/>
              <a:buChar char="•"/>
            </a:pPr>
            <a:r>
              <a:rPr lang="cs-CZ" sz="2800" dirty="0"/>
              <a:t>A </a:t>
            </a:r>
            <a:r>
              <a:rPr lang="cs-CZ" sz="2800" dirty="0" err="1"/>
              <a:t>specific</a:t>
            </a:r>
            <a:r>
              <a:rPr lang="cs-CZ" sz="2800" dirty="0"/>
              <a:t> </a:t>
            </a:r>
            <a:r>
              <a:rPr lang="cs-CZ" sz="2800" dirty="0" err="1"/>
              <a:t>group</a:t>
            </a:r>
            <a:r>
              <a:rPr lang="cs-CZ" sz="2800" dirty="0"/>
              <a:t> </a:t>
            </a:r>
            <a:r>
              <a:rPr lang="cs-CZ" sz="2800" dirty="0" err="1"/>
              <a:t>only</a:t>
            </a:r>
            <a:r>
              <a:rPr lang="cs-CZ" sz="2800" dirty="0"/>
              <a:t> </a:t>
            </a:r>
            <a:r>
              <a:rPr lang="cs-CZ" sz="2800" dirty="0" err="1"/>
              <a:t>from</a:t>
            </a:r>
            <a:r>
              <a:rPr lang="cs-CZ" sz="2800" dirty="0"/>
              <a:t> </a:t>
            </a:r>
            <a:r>
              <a:rPr lang="cs-CZ" sz="2800" dirty="0" err="1"/>
              <a:t>the</a:t>
            </a:r>
            <a:r>
              <a:rPr lang="cs-CZ" sz="2800" dirty="0"/>
              <a:t> 1950s </a:t>
            </a:r>
            <a:r>
              <a:rPr lang="cs-CZ" sz="2800" dirty="0" err="1"/>
              <a:t>onwards</a:t>
            </a:r>
            <a:r>
              <a:rPr lang="cs-CZ" sz="2800" dirty="0"/>
              <a:t> – </a:t>
            </a:r>
            <a:r>
              <a:rPr lang="cs-CZ" sz="2800" dirty="0" err="1"/>
              <a:t>the</a:t>
            </a:r>
            <a:r>
              <a:rPr lang="cs-CZ" sz="2800" dirty="0"/>
              <a:t> </a:t>
            </a:r>
            <a:r>
              <a:rPr lang="cs-CZ" sz="2800" dirty="0" err="1"/>
              <a:t>development</a:t>
            </a:r>
            <a:r>
              <a:rPr lang="cs-CZ" sz="2800" dirty="0"/>
              <a:t> </a:t>
            </a:r>
            <a:r>
              <a:rPr lang="cs-CZ" sz="2800" dirty="0" err="1"/>
              <a:t>of</a:t>
            </a:r>
            <a:r>
              <a:rPr lang="cs-CZ" sz="2800" dirty="0"/>
              <a:t> </a:t>
            </a:r>
            <a:r>
              <a:rPr lang="cs-CZ" sz="2800" dirty="0" err="1"/>
              <a:t>subcultures</a:t>
            </a:r>
            <a:r>
              <a:rPr lang="cs-CZ" sz="2800" dirty="0"/>
              <a:t> &amp; free </a:t>
            </a:r>
            <a:r>
              <a:rPr lang="cs-CZ" sz="2800" dirty="0" err="1"/>
              <a:t>time</a:t>
            </a:r>
            <a:endParaRPr lang="cs-CZ" sz="2800" dirty="0"/>
          </a:p>
          <a:p>
            <a:pPr marL="1485871" lvl="2" indent="-342900">
              <a:lnSpc>
                <a:spcPct val="100000"/>
              </a:lnSpc>
            </a:pPr>
            <a:r>
              <a:rPr lang="cs-CZ" sz="2800" dirty="0" err="1">
                <a:latin typeface="Arial" panose="020B0604020202020204" pitchFamily="34" charset="0"/>
                <a:cs typeface="Arial" panose="020B0604020202020204" pitchFamily="34" charset="0"/>
              </a:rPr>
              <a:t>Since</a:t>
            </a:r>
            <a:r>
              <a:rPr lang="cs-CZ" sz="2800" dirty="0">
                <a:latin typeface="Arial" panose="020B0604020202020204" pitchFamily="34" charset="0"/>
                <a:cs typeface="Arial" panose="020B0604020202020204" pitchFamily="34" charset="0"/>
              </a:rPr>
              <a:t> 1960s </a:t>
            </a:r>
            <a:r>
              <a:rPr lang="cs-CZ" sz="2800" dirty="0" err="1">
                <a:latin typeface="Arial" panose="020B0604020202020204" pitchFamily="34" charset="0"/>
                <a:cs typeface="Arial" panose="020B0604020202020204" pitchFamily="34" charset="0"/>
              </a:rPr>
              <a:t>the</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youth</a:t>
            </a:r>
            <a:r>
              <a:rPr lang="cs-CZ" sz="2800" dirty="0">
                <a:latin typeface="Arial" panose="020B0604020202020204" pitchFamily="34" charset="0"/>
                <a:cs typeface="Arial" panose="020B0604020202020204" pitchFamily="34" charset="0"/>
              </a:rPr>
              <a:t> = 12 – 24 </a:t>
            </a:r>
            <a:r>
              <a:rPr lang="cs-CZ" sz="2800" dirty="0" err="1">
                <a:latin typeface="Arial" panose="020B0604020202020204" pitchFamily="34" charset="0"/>
                <a:cs typeface="Arial" panose="020B0604020202020204" pitchFamily="34" charset="0"/>
              </a:rPr>
              <a:t>years</a:t>
            </a:r>
            <a:endParaRPr lang="cs-CZ" sz="2800" dirty="0">
              <a:latin typeface="Arial" panose="020B0604020202020204" pitchFamily="34" charset="0"/>
              <a:cs typeface="Arial" panose="020B0604020202020204" pitchFamily="34" charset="0"/>
            </a:endParaRPr>
          </a:p>
          <a:p>
            <a:pPr marL="1485871" lvl="2" indent="-342900">
              <a:lnSpc>
                <a:spcPct val="100000"/>
              </a:lnSpc>
            </a:pPr>
            <a:r>
              <a:rPr lang="cs-CZ" sz="2800" dirty="0">
                <a:latin typeface="Arial" panose="020B0604020202020204" pitchFamily="34" charset="0"/>
                <a:cs typeface="Arial" panose="020B0604020202020204" pitchFamily="34" charset="0"/>
              </a:rPr>
              <a:t>UNICEF &amp; WHO</a:t>
            </a:r>
          </a:p>
          <a:p>
            <a:pPr marL="1943060" lvl="3" indent="-342900">
              <a:lnSpc>
                <a:spcPct val="100000"/>
              </a:lnSpc>
            </a:pPr>
            <a:r>
              <a:rPr lang="en-US" sz="2600" dirty="0">
                <a:latin typeface="Arial" panose="020B0604020202020204" pitchFamily="34" charset="0"/>
                <a:cs typeface="Arial" panose="020B0604020202020204" pitchFamily="34" charset="0"/>
              </a:rPr>
              <a:t>Adolescent: 10-19</a:t>
            </a:r>
            <a:endParaRPr lang="cs-CZ" sz="2600" dirty="0">
              <a:latin typeface="Arial" panose="020B0604020202020204" pitchFamily="34" charset="0"/>
              <a:cs typeface="Arial" panose="020B0604020202020204" pitchFamily="34" charset="0"/>
            </a:endParaRPr>
          </a:p>
          <a:p>
            <a:pPr marL="1943060" lvl="3" indent="-342900">
              <a:lnSpc>
                <a:spcPct val="100000"/>
              </a:lnSpc>
            </a:pPr>
            <a:r>
              <a:rPr lang="en-US" sz="2600" dirty="0">
                <a:latin typeface="Arial" panose="020B0604020202020204" pitchFamily="34" charset="0"/>
                <a:cs typeface="Arial" panose="020B0604020202020204" pitchFamily="34" charset="0"/>
              </a:rPr>
              <a:t>Young People: 10-24</a:t>
            </a:r>
            <a:endParaRPr lang="cs-CZ" sz="2600" dirty="0">
              <a:latin typeface="Arial" panose="020B0604020202020204" pitchFamily="34" charset="0"/>
              <a:cs typeface="Arial" panose="020B0604020202020204" pitchFamily="34" charset="0"/>
            </a:endParaRPr>
          </a:p>
          <a:p>
            <a:pPr marL="1943060" lvl="3" indent="-342900">
              <a:lnSpc>
                <a:spcPct val="100000"/>
              </a:lnSpc>
            </a:pPr>
            <a:r>
              <a:rPr lang="en-US" sz="2600" dirty="0">
                <a:latin typeface="Arial" panose="020B0604020202020204" pitchFamily="34" charset="0"/>
                <a:cs typeface="Arial" panose="020B0604020202020204" pitchFamily="34" charset="0"/>
              </a:rPr>
              <a:t>Youth: 15-24</a:t>
            </a:r>
            <a:endParaRPr lang="cs-CZ" sz="2600" dirty="0">
              <a:latin typeface="Arial" panose="020B0604020202020204" pitchFamily="34" charset="0"/>
              <a:cs typeface="Arial" panose="020B0604020202020204" pitchFamily="34" charset="0"/>
            </a:endParaRPr>
          </a:p>
          <a:p>
            <a:pPr marL="1485871" lvl="2" indent="-342900">
              <a:lnSpc>
                <a:spcPct val="100000"/>
              </a:lnSpc>
            </a:pPr>
            <a:r>
              <a:rPr lang="cs-CZ" sz="2800" dirty="0">
                <a:latin typeface="Arial" panose="020B0604020202020204" pitchFamily="34" charset="0"/>
                <a:cs typeface="Arial" panose="020B0604020202020204" pitchFamily="34" charset="0"/>
              </a:rPr>
              <a:t>20 – 29 </a:t>
            </a:r>
            <a:r>
              <a:rPr lang="cs-CZ" sz="2800" dirty="0" err="1">
                <a:latin typeface="Arial" panose="020B0604020202020204" pitchFamily="34" charset="0"/>
                <a:cs typeface="Arial" panose="020B0604020202020204" pitchFamily="34" charset="0"/>
              </a:rPr>
              <a:t>years</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old</a:t>
            </a:r>
            <a:r>
              <a:rPr lang="cs-CZ" sz="2800" dirty="0">
                <a:latin typeface="Arial" panose="020B0604020202020204" pitchFamily="34" charset="0"/>
                <a:cs typeface="Arial" panose="020B0604020202020204" pitchFamily="34" charset="0"/>
              </a:rPr>
              <a:t> = </a:t>
            </a:r>
            <a:r>
              <a:rPr lang="cs-CZ" sz="2800" dirty="0" err="1">
                <a:latin typeface="Arial" panose="020B0604020202020204" pitchFamily="34" charset="0"/>
                <a:cs typeface="Arial" panose="020B0604020202020204" pitchFamily="34" charset="0"/>
              </a:rPr>
              <a:t>young</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adults</a:t>
            </a:r>
            <a:endParaRPr lang="cs-CZ" sz="2800" dirty="0">
              <a:latin typeface="Arial" panose="020B0604020202020204" pitchFamily="34" charset="0"/>
              <a:cs typeface="Arial" panose="020B0604020202020204" pitchFamily="34" charset="0"/>
            </a:endParaRPr>
          </a:p>
        </p:txBody>
      </p:sp>
      <p:sp>
        <p:nvSpPr>
          <p:cNvPr id="5" name="Nadpis 4">
            <a:extLst>
              <a:ext uri="{FF2B5EF4-FFF2-40B4-BE49-F238E27FC236}">
                <a16:creationId xmlns:a16="http://schemas.microsoft.com/office/drawing/2014/main" id="{F5BC1954-A2FC-4BC8-BE88-9B01016C84B6}"/>
              </a:ext>
            </a:extLst>
          </p:cNvPr>
          <p:cNvSpPr>
            <a:spLocks noGrp="1"/>
          </p:cNvSpPr>
          <p:nvPr>
            <p:ph type="title"/>
          </p:nvPr>
        </p:nvSpPr>
        <p:spPr/>
        <p:txBody>
          <a:bodyPr/>
          <a:lstStyle/>
          <a:p>
            <a:r>
              <a:rPr lang="cs-CZ" dirty="0" err="1"/>
              <a:t>youth</a:t>
            </a:r>
            <a:endParaRPr lang="cs-CZ" dirty="0"/>
          </a:p>
        </p:txBody>
      </p:sp>
    </p:spTree>
    <p:extLst>
      <p:ext uri="{BB962C8B-B14F-4D97-AF65-F5344CB8AC3E}">
        <p14:creationId xmlns:p14="http://schemas.microsoft.com/office/powerpoint/2010/main" val="36785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C801D61-C87A-41AA-B9E0-9504BE51D6E8}"/>
              </a:ext>
            </a:extLst>
          </p:cNvPr>
          <p:cNvSpPr>
            <a:spLocks noGrp="1"/>
          </p:cNvSpPr>
          <p:nvPr>
            <p:ph type="sldNum" sz="quarter" idx="12"/>
          </p:nvPr>
        </p:nvSpPr>
        <p:spPr/>
        <p:txBody>
          <a:bodyPr/>
          <a:lstStyle/>
          <a:p>
            <a:fld id="{AC30E85F-03A9-4DC3-A879-6F4150C88507}" type="slidenum">
              <a:rPr lang="en-GB" smtClean="0"/>
              <a:pPr/>
              <a:t>5</a:t>
            </a:fld>
            <a:endParaRPr lang="en-GB" dirty="0"/>
          </a:p>
        </p:txBody>
      </p:sp>
      <p:sp>
        <p:nvSpPr>
          <p:cNvPr id="3" name="Zástupný symbol pro zápatí 2">
            <a:extLst>
              <a:ext uri="{FF2B5EF4-FFF2-40B4-BE49-F238E27FC236}">
                <a16:creationId xmlns:a16="http://schemas.microsoft.com/office/drawing/2014/main" id="{947DA3B1-52FA-404D-B690-78ADF204A1AB}"/>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8706248D-EF08-4019-9BEC-5AFC2ED807C9}"/>
              </a:ext>
            </a:extLst>
          </p:cNvPr>
          <p:cNvSpPr>
            <a:spLocks noGrp="1"/>
          </p:cNvSpPr>
          <p:nvPr>
            <p:ph idx="1"/>
          </p:nvPr>
        </p:nvSpPr>
        <p:spPr>
          <a:xfrm>
            <a:off x="0" y="1397976"/>
            <a:ext cx="8326314" cy="4902079"/>
          </a:xfrm>
        </p:spPr>
        <p:txBody>
          <a:bodyPr>
            <a:normAutofit/>
          </a:bodyPr>
          <a:lstStyle/>
          <a:p>
            <a:pPr marL="342900" indent="-342900">
              <a:buFont typeface="Arial" panose="020B0604020202020204" pitchFamily="34" charset="0"/>
              <a:buChar char="•"/>
            </a:pPr>
            <a:r>
              <a:rPr lang="en-US" dirty="0"/>
              <a:t>Youth is a period when self-concept is constructed</a:t>
            </a:r>
            <a:endParaRPr lang="cs-CZ" dirty="0"/>
          </a:p>
          <a:p>
            <a:pPr marL="342900" indent="-342900">
              <a:buFont typeface="Arial" panose="020B0604020202020204" pitchFamily="34" charset="0"/>
              <a:buChar char="•"/>
            </a:pPr>
            <a:r>
              <a:rPr lang="cs-CZ" dirty="0"/>
              <a:t>A</a:t>
            </a:r>
            <a:r>
              <a:rPr lang="en-US" dirty="0" err="1"/>
              <a:t>ccording</a:t>
            </a:r>
            <a:r>
              <a:rPr lang="en-US" dirty="0"/>
              <a:t> to G</a:t>
            </a:r>
            <a:r>
              <a:rPr lang="cs-CZ" dirty="0" err="1"/>
              <a:t>eorge</a:t>
            </a:r>
            <a:r>
              <a:rPr lang="en-US" dirty="0"/>
              <a:t> H</a:t>
            </a:r>
            <a:r>
              <a:rPr lang="cs-CZ" dirty="0" err="1"/>
              <a:t>erbert</a:t>
            </a:r>
            <a:r>
              <a:rPr lang="en-US" dirty="0"/>
              <a:t> Mead </a:t>
            </a:r>
            <a:r>
              <a:rPr lang="cs-CZ" dirty="0" err="1"/>
              <a:t>our</a:t>
            </a:r>
            <a:r>
              <a:rPr lang="cs-CZ" dirty="0"/>
              <a:t> </a:t>
            </a:r>
            <a:r>
              <a:rPr lang="cs-CZ" dirty="0" err="1"/>
              <a:t>self</a:t>
            </a:r>
            <a:r>
              <a:rPr lang="cs-CZ" dirty="0"/>
              <a:t> </a:t>
            </a:r>
            <a:r>
              <a:rPr lang="cs-CZ" dirty="0" err="1"/>
              <a:t>is</a:t>
            </a:r>
            <a:r>
              <a:rPr lang="cs-CZ" dirty="0"/>
              <a:t> </a:t>
            </a:r>
            <a:r>
              <a:rPr lang="en-US" dirty="0"/>
              <a:t>strongly influenced by significant and generalized others</a:t>
            </a:r>
            <a:r>
              <a:rPr lang="cs-CZ" dirty="0"/>
              <a:t> + </a:t>
            </a:r>
            <a:r>
              <a:rPr lang="cs-CZ" dirty="0" err="1"/>
              <a:t>the</a:t>
            </a:r>
            <a:r>
              <a:rPr lang="cs-CZ" dirty="0"/>
              <a:t> influence </a:t>
            </a:r>
            <a:r>
              <a:rPr lang="cs-CZ" dirty="0" err="1"/>
              <a:t>of</a:t>
            </a:r>
            <a:r>
              <a:rPr lang="cs-CZ" dirty="0"/>
              <a:t> </a:t>
            </a:r>
            <a:r>
              <a:rPr lang="en-US" dirty="0"/>
              <a:t>peers, lifestyle, gender, culture and other relevant factors</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US" dirty="0"/>
              <a:t>‘I‘ </a:t>
            </a:r>
            <a:r>
              <a:rPr lang="cs-CZ" dirty="0"/>
              <a:t>(natural) </a:t>
            </a:r>
            <a:r>
              <a:rPr lang="en-US" dirty="0"/>
              <a:t>is the response of an individual to the attitudes of others, while the ‘Me‘</a:t>
            </a:r>
            <a:r>
              <a:rPr lang="cs-CZ" dirty="0"/>
              <a:t> (</a:t>
            </a:r>
            <a:r>
              <a:rPr lang="cs-CZ" dirty="0" err="1"/>
              <a:t>socially</a:t>
            </a:r>
            <a:r>
              <a:rPr lang="cs-CZ" dirty="0"/>
              <a:t> </a:t>
            </a:r>
            <a:r>
              <a:rPr lang="cs-CZ" dirty="0" err="1"/>
              <a:t>determined</a:t>
            </a:r>
            <a:r>
              <a:rPr lang="cs-CZ" dirty="0"/>
              <a:t>)</a:t>
            </a:r>
            <a:r>
              <a:rPr lang="en-US" dirty="0"/>
              <a:t> is the organized set of attitudes of others which an individual assumes</a:t>
            </a:r>
            <a:endParaRPr lang="cs-CZ" dirty="0"/>
          </a:p>
          <a:p>
            <a:pPr marL="342900" indent="-342900">
              <a:buFont typeface="Arial" panose="020B0604020202020204" pitchFamily="34" charset="0"/>
              <a:buChar char="•"/>
            </a:pPr>
            <a:r>
              <a:rPr lang="cs-CZ" dirty="0" err="1"/>
              <a:t>The</a:t>
            </a:r>
            <a:r>
              <a:rPr lang="cs-CZ" dirty="0"/>
              <a:t> </a:t>
            </a:r>
            <a:r>
              <a:rPr lang="en-US" dirty="0"/>
              <a:t>‘I‘</a:t>
            </a:r>
            <a:r>
              <a:rPr lang="cs-CZ" dirty="0"/>
              <a:t> </a:t>
            </a:r>
            <a:r>
              <a:rPr lang="cs-CZ" dirty="0" err="1"/>
              <a:t>is</a:t>
            </a:r>
            <a:r>
              <a:rPr lang="cs-CZ" dirty="0"/>
              <a:t> </a:t>
            </a:r>
            <a:r>
              <a:rPr lang="cs-CZ" dirty="0" err="1"/>
              <a:t>self</a:t>
            </a:r>
            <a:r>
              <a:rPr lang="cs-CZ" dirty="0"/>
              <a:t> as </a:t>
            </a:r>
            <a:r>
              <a:rPr lang="cs-CZ" dirty="0" err="1"/>
              <a:t>subejct</a:t>
            </a:r>
            <a:r>
              <a:rPr lang="cs-CZ" dirty="0"/>
              <a:t>; </a:t>
            </a:r>
            <a:r>
              <a:rPr lang="cs-CZ" dirty="0" err="1"/>
              <a:t>the</a:t>
            </a:r>
            <a:r>
              <a:rPr lang="cs-CZ" dirty="0"/>
              <a:t> </a:t>
            </a:r>
            <a:r>
              <a:rPr lang="en-US" dirty="0"/>
              <a:t>‘Me‘</a:t>
            </a:r>
            <a:r>
              <a:rPr lang="cs-CZ" dirty="0"/>
              <a:t> </a:t>
            </a:r>
            <a:r>
              <a:rPr lang="cs-CZ" dirty="0" err="1"/>
              <a:t>is</a:t>
            </a:r>
            <a:r>
              <a:rPr lang="cs-CZ" dirty="0"/>
              <a:t> </a:t>
            </a:r>
            <a:r>
              <a:rPr lang="cs-CZ" dirty="0" err="1"/>
              <a:t>self</a:t>
            </a:r>
            <a:r>
              <a:rPr lang="cs-CZ" dirty="0"/>
              <a:t> as </a:t>
            </a:r>
            <a:r>
              <a:rPr lang="cs-CZ" dirty="0" err="1"/>
              <a:t>object</a:t>
            </a:r>
            <a:endParaRPr lang="cs-CZ" dirty="0"/>
          </a:p>
        </p:txBody>
      </p:sp>
      <p:sp>
        <p:nvSpPr>
          <p:cNvPr id="5" name="Nadpis 4">
            <a:extLst>
              <a:ext uri="{FF2B5EF4-FFF2-40B4-BE49-F238E27FC236}">
                <a16:creationId xmlns:a16="http://schemas.microsoft.com/office/drawing/2014/main" id="{C55E7684-7D05-4432-98F8-412058AE800F}"/>
              </a:ext>
            </a:extLst>
          </p:cNvPr>
          <p:cNvSpPr>
            <a:spLocks noGrp="1"/>
          </p:cNvSpPr>
          <p:nvPr>
            <p:ph type="title"/>
          </p:nvPr>
        </p:nvSpPr>
        <p:spPr/>
        <p:txBody>
          <a:bodyPr/>
          <a:lstStyle/>
          <a:p>
            <a:r>
              <a:rPr lang="cs-CZ" dirty="0" err="1"/>
              <a:t>Youth</a:t>
            </a:r>
            <a:r>
              <a:rPr lang="cs-CZ" dirty="0"/>
              <a:t> – G. H. </a:t>
            </a:r>
            <a:r>
              <a:rPr lang="cs-CZ" dirty="0" err="1"/>
              <a:t>Mead´s</a:t>
            </a:r>
            <a:r>
              <a:rPr lang="cs-CZ" dirty="0"/>
              <a:t> </a:t>
            </a:r>
            <a:r>
              <a:rPr lang="cs-CZ" dirty="0" err="1"/>
              <a:t>theory</a:t>
            </a:r>
            <a:endParaRPr lang="cs-CZ" dirty="0"/>
          </a:p>
        </p:txBody>
      </p:sp>
      <p:graphicFrame>
        <p:nvGraphicFramePr>
          <p:cNvPr id="6" name="Diagram 5">
            <a:extLst>
              <a:ext uri="{FF2B5EF4-FFF2-40B4-BE49-F238E27FC236}">
                <a16:creationId xmlns:a16="http://schemas.microsoft.com/office/drawing/2014/main" id="{81E0EE63-C7E7-40AE-8C62-0F9543C94A02}"/>
              </a:ext>
            </a:extLst>
          </p:cNvPr>
          <p:cNvGraphicFramePr/>
          <p:nvPr>
            <p:extLst>
              <p:ext uri="{D42A27DB-BD31-4B8C-83A1-F6EECF244321}">
                <p14:modId xmlns:p14="http://schemas.microsoft.com/office/powerpoint/2010/main" val="2016630642"/>
              </p:ext>
            </p:extLst>
          </p:nvPr>
        </p:nvGraphicFramePr>
        <p:xfrm>
          <a:off x="751742" y="3165230"/>
          <a:ext cx="7640515" cy="1107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31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D3867EB-A81F-47D8-88C2-2D5834882C1F}"/>
              </a:ext>
            </a:extLst>
          </p:cNvPr>
          <p:cNvSpPr>
            <a:spLocks noGrp="1"/>
          </p:cNvSpPr>
          <p:nvPr>
            <p:ph type="sldNum" sz="quarter" idx="12"/>
          </p:nvPr>
        </p:nvSpPr>
        <p:spPr/>
        <p:txBody>
          <a:bodyPr/>
          <a:lstStyle/>
          <a:p>
            <a:fld id="{AC30E85F-03A9-4DC3-A879-6F4150C88507}" type="slidenum">
              <a:rPr lang="en-GB" smtClean="0"/>
              <a:pPr/>
              <a:t>6</a:t>
            </a:fld>
            <a:endParaRPr lang="en-GB" dirty="0"/>
          </a:p>
        </p:txBody>
      </p:sp>
      <p:sp>
        <p:nvSpPr>
          <p:cNvPr id="3" name="Zástupný symbol pro zápatí 2">
            <a:extLst>
              <a:ext uri="{FF2B5EF4-FFF2-40B4-BE49-F238E27FC236}">
                <a16:creationId xmlns:a16="http://schemas.microsoft.com/office/drawing/2014/main" id="{79839B40-F4C7-41F6-B888-B28857E7507B}"/>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2BCD7531-A3B0-4EB8-8246-3268F472234D}"/>
              </a:ext>
            </a:extLst>
          </p:cNvPr>
          <p:cNvSpPr>
            <a:spLocks noGrp="1"/>
          </p:cNvSpPr>
          <p:nvPr>
            <p:ph idx="1"/>
          </p:nvPr>
        </p:nvSpPr>
        <p:spPr>
          <a:xfrm>
            <a:off x="7144" y="4800599"/>
            <a:ext cx="7612856" cy="1376363"/>
          </a:xfrm>
        </p:spPr>
        <p:txBody>
          <a:bodyPr/>
          <a:lstStyle/>
          <a:p>
            <a:endParaRPr lang="cs-CZ" dirty="0"/>
          </a:p>
          <a:p>
            <a:endParaRPr lang="cs-CZ" dirty="0"/>
          </a:p>
          <a:p>
            <a:r>
              <a:rPr lang="cs-CZ" dirty="0" err="1"/>
              <a:t>Your</a:t>
            </a:r>
            <a:r>
              <a:rPr lang="cs-CZ" dirty="0"/>
              <a:t> SELF </a:t>
            </a:r>
            <a:r>
              <a:rPr lang="cs-CZ" dirty="0" err="1"/>
              <a:t>determines</a:t>
            </a:r>
            <a:r>
              <a:rPr lang="cs-CZ" dirty="0"/>
              <a:t> </a:t>
            </a:r>
            <a:r>
              <a:rPr lang="cs-CZ" dirty="0" err="1"/>
              <a:t>who</a:t>
            </a:r>
            <a:r>
              <a:rPr lang="cs-CZ" dirty="0"/>
              <a:t> </a:t>
            </a:r>
            <a:r>
              <a:rPr lang="cs-CZ" dirty="0" err="1"/>
              <a:t>you</a:t>
            </a:r>
            <a:r>
              <a:rPr lang="cs-CZ" dirty="0"/>
              <a:t> are and </a:t>
            </a:r>
            <a:r>
              <a:rPr lang="cs-CZ" dirty="0" err="1"/>
              <a:t>how</a:t>
            </a:r>
            <a:r>
              <a:rPr lang="cs-CZ" dirty="0"/>
              <a:t> </a:t>
            </a:r>
            <a:r>
              <a:rPr lang="cs-CZ" dirty="0" err="1"/>
              <a:t>you</a:t>
            </a:r>
            <a:r>
              <a:rPr lang="cs-CZ" dirty="0"/>
              <a:t> </a:t>
            </a:r>
            <a:r>
              <a:rPr lang="cs-CZ" dirty="0" err="1"/>
              <a:t>relate</a:t>
            </a:r>
            <a:r>
              <a:rPr lang="cs-CZ" dirty="0"/>
              <a:t> to </a:t>
            </a:r>
            <a:r>
              <a:rPr lang="cs-CZ" dirty="0" err="1"/>
              <a:t>other</a:t>
            </a:r>
            <a:r>
              <a:rPr lang="cs-CZ" dirty="0"/>
              <a:t> </a:t>
            </a:r>
            <a:r>
              <a:rPr lang="cs-CZ" dirty="0" err="1"/>
              <a:t>people</a:t>
            </a:r>
            <a:r>
              <a:rPr lang="cs-CZ" dirty="0"/>
              <a:t>!</a:t>
            </a:r>
          </a:p>
        </p:txBody>
      </p:sp>
      <p:sp>
        <p:nvSpPr>
          <p:cNvPr id="5" name="Nadpis 4">
            <a:extLst>
              <a:ext uri="{FF2B5EF4-FFF2-40B4-BE49-F238E27FC236}">
                <a16:creationId xmlns:a16="http://schemas.microsoft.com/office/drawing/2014/main" id="{EFFCA6A5-DB33-460D-B5C6-233A855ACFDD}"/>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your</a:t>
            </a:r>
            <a:r>
              <a:rPr lang="cs-CZ" dirty="0"/>
              <a:t> </a:t>
            </a:r>
            <a:r>
              <a:rPr lang="cs-CZ" dirty="0" err="1"/>
              <a:t>true</a:t>
            </a:r>
            <a:r>
              <a:rPr lang="cs-CZ" dirty="0"/>
              <a:t> </a:t>
            </a:r>
            <a:r>
              <a:rPr lang="cs-CZ" dirty="0" err="1"/>
              <a:t>self</a:t>
            </a:r>
            <a:r>
              <a:rPr lang="cs-CZ" dirty="0"/>
              <a:t>? </a:t>
            </a:r>
          </a:p>
        </p:txBody>
      </p:sp>
      <p:graphicFrame>
        <p:nvGraphicFramePr>
          <p:cNvPr id="6" name="Diagram 5">
            <a:extLst>
              <a:ext uri="{FF2B5EF4-FFF2-40B4-BE49-F238E27FC236}">
                <a16:creationId xmlns:a16="http://schemas.microsoft.com/office/drawing/2014/main" id="{51097182-4CB8-49AA-BE43-F7D0249AA1BA}"/>
              </a:ext>
            </a:extLst>
          </p:cNvPr>
          <p:cNvGraphicFramePr/>
          <p:nvPr>
            <p:extLst>
              <p:ext uri="{D42A27DB-BD31-4B8C-83A1-F6EECF244321}">
                <p14:modId xmlns:p14="http://schemas.microsoft.com/office/powerpoint/2010/main" val="3875654888"/>
              </p:ext>
            </p:extLst>
          </p:nvPr>
        </p:nvGraphicFramePr>
        <p:xfrm>
          <a:off x="553916" y="1401884"/>
          <a:ext cx="6942992" cy="4054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89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98C11C0-D58F-49CB-9F91-34BB2565A5A3}"/>
              </a:ext>
            </a:extLst>
          </p:cNvPr>
          <p:cNvSpPr>
            <a:spLocks noGrp="1"/>
          </p:cNvSpPr>
          <p:nvPr>
            <p:ph type="sldNum" sz="quarter" idx="12"/>
          </p:nvPr>
        </p:nvSpPr>
        <p:spPr/>
        <p:txBody>
          <a:bodyPr/>
          <a:lstStyle/>
          <a:p>
            <a:fld id="{AC30E85F-03A9-4DC3-A879-6F4150C88507}" type="slidenum">
              <a:rPr lang="en-GB" smtClean="0"/>
              <a:pPr/>
              <a:t>7</a:t>
            </a:fld>
            <a:endParaRPr lang="en-GB" dirty="0"/>
          </a:p>
        </p:txBody>
      </p:sp>
      <p:sp>
        <p:nvSpPr>
          <p:cNvPr id="3" name="Zástupný symbol pro zápatí 2">
            <a:extLst>
              <a:ext uri="{FF2B5EF4-FFF2-40B4-BE49-F238E27FC236}">
                <a16:creationId xmlns:a16="http://schemas.microsoft.com/office/drawing/2014/main" id="{7582383D-631E-4AA5-A6E9-8F54F83EE3FD}"/>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501C0253-F869-4DA6-A559-504D35D185D1}"/>
              </a:ext>
            </a:extLst>
          </p:cNvPr>
          <p:cNvSpPr>
            <a:spLocks noGrp="1"/>
          </p:cNvSpPr>
          <p:nvPr>
            <p:ph idx="1"/>
          </p:nvPr>
        </p:nvSpPr>
        <p:spPr>
          <a:xfrm>
            <a:off x="0" y="1725556"/>
            <a:ext cx="8379069" cy="4574500"/>
          </a:xfrm>
        </p:spPr>
        <p:txBody>
          <a:bodyPr>
            <a:normAutofit/>
          </a:bodyPr>
          <a:lstStyle/>
          <a:p>
            <a:pPr marL="342900" indent="-342900">
              <a:lnSpc>
                <a:spcPct val="100000"/>
              </a:lnSpc>
              <a:buFont typeface="Arial" panose="020B0604020202020204" pitchFamily="34" charset="0"/>
              <a:buChar char="•"/>
            </a:pPr>
            <a:r>
              <a:rPr lang="cs-CZ" sz="2400" dirty="0"/>
              <a:t>Y</a:t>
            </a:r>
            <a:r>
              <a:rPr lang="en-US" sz="2400" dirty="0" err="1"/>
              <a:t>oung</a:t>
            </a:r>
            <a:r>
              <a:rPr lang="en-US" sz="2400" dirty="0"/>
              <a:t> people may be refugees, they may struggle with their mental health condition, learning or intellectual difficulties, they may be recovering from drug addiction</a:t>
            </a:r>
            <a:r>
              <a:rPr lang="cs-CZ" sz="2400" dirty="0"/>
              <a:t>, </a:t>
            </a:r>
            <a:r>
              <a:rPr lang="en-US" sz="2400" dirty="0"/>
              <a:t>they may be physically challenged</a:t>
            </a:r>
            <a:r>
              <a:rPr lang="cs-CZ" sz="2400" dirty="0"/>
              <a:t>, …</a:t>
            </a:r>
          </a:p>
          <a:p>
            <a:pPr marL="342900" indent="-342900">
              <a:lnSpc>
                <a:spcPct val="100000"/>
              </a:lnSpc>
              <a:buFont typeface="Arial" panose="020B0604020202020204" pitchFamily="34" charset="0"/>
              <a:buChar char="•"/>
            </a:pPr>
            <a:r>
              <a:rPr lang="cs-CZ" sz="2400" dirty="0"/>
              <a:t>Most </a:t>
            </a:r>
            <a:r>
              <a:rPr lang="cs-CZ" sz="2400" dirty="0" err="1"/>
              <a:t>often</a:t>
            </a:r>
            <a:r>
              <a:rPr lang="cs-CZ" sz="2400" dirty="0"/>
              <a:t> </a:t>
            </a:r>
            <a:r>
              <a:rPr lang="cs-CZ" sz="2400" dirty="0" err="1"/>
              <a:t>they</a:t>
            </a:r>
            <a:r>
              <a:rPr lang="cs-CZ" sz="2400" dirty="0"/>
              <a:t> are </a:t>
            </a:r>
            <a:r>
              <a:rPr lang="cs-CZ" sz="2400" dirty="0" err="1"/>
              <a:t>those</a:t>
            </a:r>
            <a:r>
              <a:rPr lang="cs-CZ" sz="2400" dirty="0"/>
              <a:t> </a:t>
            </a:r>
            <a:r>
              <a:rPr lang="cs-CZ" sz="2400" dirty="0" err="1"/>
              <a:t>who</a:t>
            </a:r>
            <a:r>
              <a:rPr lang="cs-CZ" sz="2400" dirty="0"/>
              <a:t> „</a:t>
            </a:r>
            <a:r>
              <a:rPr lang="cs-CZ" sz="2400" dirty="0" err="1"/>
              <a:t>fall</a:t>
            </a:r>
            <a:r>
              <a:rPr lang="cs-CZ" sz="2400" dirty="0"/>
              <a:t> </a:t>
            </a:r>
            <a:r>
              <a:rPr lang="cs-CZ" sz="2400" dirty="0" err="1"/>
              <a:t>through</a:t>
            </a:r>
            <a:r>
              <a:rPr lang="cs-CZ" sz="2400" dirty="0"/>
              <a:t> </a:t>
            </a:r>
            <a:r>
              <a:rPr lang="cs-CZ" sz="2400" dirty="0" err="1"/>
              <a:t>the</a:t>
            </a:r>
            <a:r>
              <a:rPr lang="cs-CZ" sz="2400" dirty="0"/>
              <a:t> </a:t>
            </a:r>
            <a:r>
              <a:rPr lang="cs-CZ" sz="2400" dirty="0" err="1"/>
              <a:t>cracks</a:t>
            </a:r>
            <a:r>
              <a:rPr lang="cs-CZ" sz="2400" dirty="0"/>
              <a:t>“</a:t>
            </a:r>
          </a:p>
          <a:p>
            <a:pPr marL="1485871" lvl="2" indent="-342900">
              <a:lnSpc>
                <a:spcPct val="100000"/>
              </a:lnSpc>
            </a:pPr>
            <a:r>
              <a:rPr lang="cs-CZ" sz="2400" dirty="0" err="1"/>
              <a:t>Youth</a:t>
            </a:r>
            <a:r>
              <a:rPr lang="cs-CZ" sz="2400" dirty="0"/>
              <a:t> </a:t>
            </a:r>
            <a:r>
              <a:rPr lang="cs-CZ" sz="2400" dirty="0" err="1"/>
              <a:t>coming</a:t>
            </a:r>
            <a:r>
              <a:rPr lang="cs-CZ" sz="2400" dirty="0"/>
              <a:t> </a:t>
            </a:r>
            <a:r>
              <a:rPr lang="cs-CZ" sz="2400" dirty="0" err="1"/>
              <a:t>from</a:t>
            </a:r>
            <a:r>
              <a:rPr lang="cs-CZ" sz="2400" dirty="0"/>
              <a:t> </a:t>
            </a:r>
            <a:r>
              <a:rPr lang="cs-CZ" sz="2400" dirty="0" err="1"/>
              <a:t>socially</a:t>
            </a:r>
            <a:r>
              <a:rPr lang="cs-CZ" sz="2400" dirty="0"/>
              <a:t> </a:t>
            </a:r>
            <a:r>
              <a:rPr lang="cs-CZ" sz="2400" dirty="0" err="1"/>
              <a:t>unsupportive</a:t>
            </a:r>
            <a:r>
              <a:rPr lang="cs-CZ" sz="2400" dirty="0"/>
              <a:t> background</a:t>
            </a:r>
          </a:p>
          <a:p>
            <a:pPr marL="1485871" lvl="2" indent="-342900">
              <a:lnSpc>
                <a:spcPct val="100000"/>
              </a:lnSpc>
            </a:pPr>
            <a:r>
              <a:rPr lang="cs-CZ" sz="2400" dirty="0" err="1"/>
              <a:t>Youth</a:t>
            </a:r>
            <a:r>
              <a:rPr lang="cs-CZ" sz="2400" dirty="0"/>
              <a:t> </a:t>
            </a:r>
            <a:r>
              <a:rPr lang="cs-CZ" sz="2400" dirty="0" err="1"/>
              <a:t>with</a:t>
            </a:r>
            <a:r>
              <a:rPr lang="cs-CZ" sz="2400" dirty="0"/>
              <a:t> </a:t>
            </a:r>
            <a:r>
              <a:rPr lang="cs-CZ" sz="2400" dirty="0" err="1"/>
              <a:t>underdevelopped</a:t>
            </a:r>
            <a:r>
              <a:rPr lang="cs-CZ" sz="2400" dirty="0"/>
              <a:t> </a:t>
            </a:r>
            <a:r>
              <a:rPr lang="cs-CZ" sz="2400" dirty="0" err="1"/>
              <a:t>social</a:t>
            </a:r>
            <a:r>
              <a:rPr lang="cs-CZ" sz="2400" dirty="0"/>
              <a:t> </a:t>
            </a:r>
            <a:r>
              <a:rPr lang="cs-CZ" sz="2400" dirty="0" err="1"/>
              <a:t>skills</a:t>
            </a:r>
            <a:endParaRPr lang="cs-CZ" sz="2400" dirty="0"/>
          </a:p>
          <a:p>
            <a:pPr marL="1485871" lvl="2" indent="-342900">
              <a:lnSpc>
                <a:spcPct val="100000"/>
              </a:lnSpc>
            </a:pPr>
            <a:r>
              <a:rPr lang="cs-CZ" sz="2400" dirty="0" err="1"/>
              <a:t>Youth</a:t>
            </a:r>
            <a:r>
              <a:rPr lang="cs-CZ" sz="2400" dirty="0"/>
              <a:t> </a:t>
            </a:r>
            <a:r>
              <a:rPr lang="cs-CZ" sz="2400" dirty="0" err="1"/>
              <a:t>who</a:t>
            </a:r>
            <a:r>
              <a:rPr lang="cs-CZ" sz="2400" dirty="0"/>
              <a:t> </a:t>
            </a:r>
            <a:r>
              <a:rPr lang="cs-CZ" sz="2400" dirty="0" err="1"/>
              <a:t>have</a:t>
            </a:r>
            <a:r>
              <a:rPr lang="cs-CZ" sz="2400" dirty="0"/>
              <a:t> had </a:t>
            </a:r>
            <a:r>
              <a:rPr lang="cs-CZ" sz="2400" dirty="0" err="1"/>
              <a:t>problems</a:t>
            </a:r>
            <a:r>
              <a:rPr lang="cs-CZ" sz="2400" dirty="0"/>
              <a:t> </a:t>
            </a:r>
            <a:r>
              <a:rPr lang="cs-CZ" sz="2400" dirty="0" err="1"/>
              <a:t>with</a:t>
            </a:r>
            <a:r>
              <a:rPr lang="cs-CZ" sz="2400" dirty="0"/>
              <a:t> </a:t>
            </a:r>
            <a:r>
              <a:rPr lang="cs-CZ" sz="2400" dirty="0" err="1"/>
              <a:t>authorities</a:t>
            </a:r>
            <a:r>
              <a:rPr lang="cs-CZ" sz="2400" dirty="0"/>
              <a:t>, </a:t>
            </a:r>
            <a:r>
              <a:rPr lang="cs-CZ" sz="2400" dirty="0" err="1"/>
              <a:t>or</a:t>
            </a:r>
            <a:r>
              <a:rPr lang="cs-CZ" sz="2400" dirty="0"/>
              <a:t> </a:t>
            </a:r>
            <a:r>
              <a:rPr lang="cs-CZ" sz="2400" dirty="0" err="1"/>
              <a:t>may</a:t>
            </a:r>
            <a:r>
              <a:rPr lang="cs-CZ" sz="2400" dirty="0"/>
              <a:t> </a:t>
            </a:r>
            <a:r>
              <a:rPr lang="cs-CZ" sz="2400" dirty="0" err="1"/>
              <a:t>have</a:t>
            </a:r>
            <a:r>
              <a:rPr lang="cs-CZ" sz="2400" dirty="0"/>
              <a:t> </a:t>
            </a:r>
            <a:r>
              <a:rPr lang="cs-CZ" sz="2400" dirty="0" err="1"/>
              <a:t>even</a:t>
            </a:r>
            <a:r>
              <a:rPr lang="cs-CZ" sz="2400" dirty="0"/>
              <a:t> </a:t>
            </a:r>
            <a:r>
              <a:rPr lang="cs-CZ" sz="2400" dirty="0" err="1"/>
              <a:t>tresspassed</a:t>
            </a:r>
            <a:r>
              <a:rPr lang="cs-CZ" sz="2400" dirty="0"/>
              <a:t> </a:t>
            </a:r>
            <a:r>
              <a:rPr lang="cs-CZ" sz="2400" dirty="0" err="1"/>
              <a:t>the</a:t>
            </a:r>
            <a:r>
              <a:rPr lang="cs-CZ" sz="2400" dirty="0"/>
              <a:t> </a:t>
            </a:r>
            <a:r>
              <a:rPr lang="cs-CZ" sz="2400" dirty="0" err="1"/>
              <a:t>law</a:t>
            </a:r>
            <a:endParaRPr lang="cs-CZ" sz="2400" dirty="0"/>
          </a:p>
          <a:p>
            <a:pPr marL="1485871" lvl="2" indent="-342900">
              <a:lnSpc>
                <a:spcPct val="100000"/>
              </a:lnSpc>
            </a:pPr>
            <a:r>
              <a:rPr lang="cs-CZ" sz="2400" dirty="0"/>
              <a:t>… </a:t>
            </a:r>
          </a:p>
        </p:txBody>
      </p:sp>
      <p:sp>
        <p:nvSpPr>
          <p:cNvPr id="5" name="Nadpis 4">
            <a:extLst>
              <a:ext uri="{FF2B5EF4-FFF2-40B4-BE49-F238E27FC236}">
                <a16:creationId xmlns:a16="http://schemas.microsoft.com/office/drawing/2014/main" id="{0219FE74-4A21-4E46-9E55-8616900CBC6B}"/>
              </a:ext>
            </a:extLst>
          </p:cNvPr>
          <p:cNvSpPr>
            <a:spLocks noGrp="1"/>
          </p:cNvSpPr>
          <p:nvPr>
            <p:ph type="title"/>
          </p:nvPr>
        </p:nvSpPr>
        <p:spPr>
          <a:xfrm>
            <a:off x="7144" y="681042"/>
            <a:ext cx="7879556" cy="848820"/>
          </a:xfrm>
        </p:spPr>
        <p:txBody>
          <a:bodyPr/>
          <a:lstStyle/>
          <a:p>
            <a:r>
              <a:rPr lang="cs-CZ" dirty="0"/>
              <a:t>YOUTH as a </a:t>
            </a:r>
            <a:r>
              <a:rPr lang="cs-CZ" dirty="0" err="1"/>
              <a:t>target</a:t>
            </a:r>
            <a:r>
              <a:rPr lang="cs-CZ" dirty="0"/>
              <a:t> </a:t>
            </a:r>
            <a:r>
              <a:rPr lang="cs-CZ" dirty="0" err="1"/>
              <a:t>group</a:t>
            </a:r>
            <a:r>
              <a:rPr lang="cs-CZ" dirty="0"/>
              <a:t> </a:t>
            </a:r>
            <a:r>
              <a:rPr lang="cs-CZ" dirty="0" err="1"/>
              <a:t>at</a:t>
            </a:r>
            <a:r>
              <a:rPr lang="cs-CZ" dirty="0"/>
              <a:t> </a:t>
            </a:r>
            <a:r>
              <a:rPr lang="cs-CZ" dirty="0" err="1"/>
              <a:t>social</a:t>
            </a:r>
            <a:r>
              <a:rPr lang="cs-CZ" dirty="0"/>
              <a:t> </a:t>
            </a:r>
            <a:r>
              <a:rPr lang="cs-CZ" dirty="0" err="1"/>
              <a:t>farms</a:t>
            </a:r>
            <a:endParaRPr lang="cs-CZ" dirty="0"/>
          </a:p>
        </p:txBody>
      </p:sp>
    </p:spTree>
    <p:extLst>
      <p:ext uri="{BB962C8B-B14F-4D97-AF65-F5344CB8AC3E}">
        <p14:creationId xmlns:p14="http://schemas.microsoft.com/office/powerpoint/2010/main" val="298136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D2FF284-356B-4202-9471-98F8EE0C91F2}"/>
              </a:ext>
            </a:extLst>
          </p:cNvPr>
          <p:cNvSpPr>
            <a:spLocks noGrp="1"/>
          </p:cNvSpPr>
          <p:nvPr>
            <p:ph type="sldNum" sz="quarter" idx="12"/>
          </p:nvPr>
        </p:nvSpPr>
        <p:spPr/>
        <p:txBody>
          <a:bodyPr/>
          <a:lstStyle/>
          <a:p>
            <a:fld id="{AC30E85F-03A9-4DC3-A879-6F4150C88507}" type="slidenum">
              <a:rPr lang="en-GB" smtClean="0"/>
              <a:pPr/>
              <a:t>8</a:t>
            </a:fld>
            <a:endParaRPr lang="en-GB" dirty="0"/>
          </a:p>
        </p:txBody>
      </p:sp>
      <p:sp>
        <p:nvSpPr>
          <p:cNvPr id="3" name="Zástupný symbol pro zápatí 2">
            <a:extLst>
              <a:ext uri="{FF2B5EF4-FFF2-40B4-BE49-F238E27FC236}">
                <a16:creationId xmlns:a16="http://schemas.microsoft.com/office/drawing/2014/main" id="{15A44B3C-95C7-4A4C-AACB-3E35B8745689}"/>
              </a:ext>
            </a:extLst>
          </p:cNvPr>
          <p:cNvSpPr>
            <a:spLocks noGrp="1"/>
          </p:cNvSpPr>
          <p:nvPr>
            <p:ph type="ftr" sz="quarter" idx="11"/>
          </p:nvPr>
        </p:nvSpPr>
        <p:spPr/>
        <p:txBody>
          <a:bodyPr/>
          <a:lstStyle/>
          <a:p>
            <a:r>
              <a:rPr lang="cs-CZ" dirty="0"/>
              <a:t>YOUTH</a:t>
            </a:r>
            <a:endParaRPr lang="en-GB" dirty="0"/>
          </a:p>
        </p:txBody>
      </p:sp>
      <p:sp>
        <p:nvSpPr>
          <p:cNvPr id="4" name="Zástupný symbol pro obsah 3">
            <a:extLst>
              <a:ext uri="{FF2B5EF4-FFF2-40B4-BE49-F238E27FC236}">
                <a16:creationId xmlns:a16="http://schemas.microsoft.com/office/drawing/2014/main" id="{7E5FFE8A-957E-4511-AB29-921CA68CEA60}"/>
              </a:ext>
            </a:extLst>
          </p:cNvPr>
          <p:cNvSpPr>
            <a:spLocks noGrp="1"/>
          </p:cNvSpPr>
          <p:nvPr>
            <p:ph idx="1"/>
          </p:nvPr>
        </p:nvSpPr>
        <p:spPr>
          <a:xfrm>
            <a:off x="0" y="1602463"/>
            <a:ext cx="8598877" cy="4574500"/>
          </a:xfrm>
        </p:spPr>
        <p:txBody>
          <a:bodyPr>
            <a:normAutofit/>
          </a:bodyPr>
          <a:lstStyle/>
          <a:p>
            <a:pPr marL="342900" indent="-342900">
              <a:buFont typeface="Arial" panose="020B0604020202020204" pitchFamily="34" charset="0"/>
              <a:buChar char="•"/>
            </a:pPr>
            <a:r>
              <a:rPr lang="en-US" sz="2800" dirty="0"/>
              <a:t>How do you</a:t>
            </a:r>
            <a:r>
              <a:rPr lang="cs-CZ" sz="2800" dirty="0"/>
              <a:t> </a:t>
            </a:r>
            <a:r>
              <a:rPr lang="en-US" sz="2800" dirty="0"/>
              <a:t>encourage pro-social </a:t>
            </a:r>
            <a:r>
              <a:rPr lang="en-US" sz="2800" dirty="0" err="1"/>
              <a:t>behaviour</a:t>
            </a:r>
            <a:r>
              <a:rPr lang="en-US" sz="2800" dirty="0"/>
              <a:t> on the farm when participants may be coming from backgrounds or situations where this is not modelled or even valued?</a:t>
            </a:r>
            <a:endParaRPr lang="cs-CZ" sz="2800" dirty="0"/>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r>
              <a:rPr lang="en-US" sz="2800" dirty="0"/>
              <a:t>How does the farmer communicate what has to be done, establish his/her authority and credibility without being seen as another 'teacher' or someone to be defied?</a:t>
            </a:r>
            <a:endParaRPr lang="cs-CZ" sz="2800" dirty="0"/>
          </a:p>
          <a:p>
            <a:endParaRPr lang="cs-CZ" sz="2800" dirty="0"/>
          </a:p>
        </p:txBody>
      </p:sp>
      <p:sp>
        <p:nvSpPr>
          <p:cNvPr id="5" name="Nadpis 4">
            <a:extLst>
              <a:ext uri="{FF2B5EF4-FFF2-40B4-BE49-F238E27FC236}">
                <a16:creationId xmlns:a16="http://schemas.microsoft.com/office/drawing/2014/main" id="{8369DC38-D5C0-433D-B9C0-FD498FC08A5D}"/>
              </a:ext>
            </a:extLst>
          </p:cNvPr>
          <p:cNvSpPr>
            <a:spLocks noGrp="1"/>
          </p:cNvSpPr>
          <p:nvPr>
            <p:ph type="title"/>
          </p:nvPr>
        </p:nvSpPr>
        <p:spPr/>
        <p:txBody>
          <a:bodyPr/>
          <a:lstStyle/>
          <a:p>
            <a:r>
              <a:rPr lang="cs-CZ" dirty="0" err="1"/>
              <a:t>main</a:t>
            </a:r>
            <a:r>
              <a:rPr lang="cs-CZ" dirty="0"/>
              <a:t> </a:t>
            </a:r>
            <a:r>
              <a:rPr lang="cs-CZ" dirty="0" err="1"/>
              <a:t>issues</a:t>
            </a:r>
            <a:r>
              <a:rPr lang="cs-CZ" dirty="0"/>
              <a:t> </a:t>
            </a:r>
            <a:r>
              <a:rPr lang="cs-CZ" dirty="0" err="1"/>
              <a:t>of</a:t>
            </a:r>
            <a:r>
              <a:rPr lang="cs-CZ" dirty="0"/>
              <a:t> </a:t>
            </a:r>
            <a:r>
              <a:rPr lang="cs-CZ" dirty="0" err="1"/>
              <a:t>sofarteam</a:t>
            </a:r>
            <a:endParaRPr lang="cs-CZ" dirty="0"/>
          </a:p>
        </p:txBody>
      </p:sp>
    </p:spTree>
    <p:extLst>
      <p:ext uri="{BB962C8B-B14F-4D97-AF65-F5344CB8AC3E}">
        <p14:creationId xmlns:p14="http://schemas.microsoft.com/office/powerpoint/2010/main" val="24579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7969A056-4009-4923-9C26-1E7F8D27A6CB}"/>
              </a:ext>
            </a:extLst>
          </p:cNvPr>
          <p:cNvSpPr>
            <a:spLocks noGrp="1"/>
          </p:cNvSpPr>
          <p:nvPr>
            <p:ph sz="half" idx="2"/>
          </p:nvPr>
        </p:nvSpPr>
        <p:spPr>
          <a:xfrm>
            <a:off x="0" y="809625"/>
            <a:ext cx="9144000" cy="661728"/>
          </a:xfrm>
        </p:spPr>
        <p:txBody>
          <a:bodyPr/>
          <a:lstStyle/>
          <a:p>
            <a:r>
              <a:rPr lang="cs-CZ" sz="3000" dirty="0" err="1"/>
              <a:t>Essential</a:t>
            </a:r>
            <a:r>
              <a:rPr lang="cs-CZ" sz="3000" dirty="0"/>
              <a:t> </a:t>
            </a:r>
            <a:r>
              <a:rPr lang="cs-CZ" sz="3000" dirty="0" err="1"/>
              <a:t>conditions</a:t>
            </a:r>
            <a:r>
              <a:rPr lang="cs-CZ" sz="3000" dirty="0"/>
              <a:t> </a:t>
            </a:r>
            <a:r>
              <a:rPr lang="cs-CZ" sz="3000" dirty="0" err="1"/>
              <a:t>of</a:t>
            </a:r>
            <a:r>
              <a:rPr lang="cs-CZ" sz="3000" dirty="0"/>
              <a:t> SF </a:t>
            </a:r>
            <a:r>
              <a:rPr lang="cs-CZ" sz="3000" dirty="0" err="1"/>
              <a:t>success</a:t>
            </a:r>
            <a:endParaRPr lang="de-DE" sz="3000" dirty="0"/>
          </a:p>
        </p:txBody>
      </p:sp>
      <p:sp>
        <p:nvSpPr>
          <p:cNvPr id="13" name="Inhaltsplatzhalter 3">
            <a:extLst>
              <a:ext uri="{FF2B5EF4-FFF2-40B4-BE49-F238E27FC236}">
                <a16:creationId xmlns:a16="http://schemas.microsoft.com/office/drawing/2014/main" id="{D90B5D02-14B5-4798-AA6E-583DEAC7CAD8}"/>
              </a:ext>
            </a:extLst>
          </p:cNvPr>
          <p:cNvSpPr txBox="1">
            <a:spLocks/>
          </p:cNvSpPr>
          <p:nvPr/>
        </p:nvSpPr>
        <p:spPr>
          <a:xfrm>
            <a:off x="556952" y="1602463"/>
            <a:ext cx="8587047" cy="336854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cs-CZ" sz="3200" dirty="0" err="1">
                <a:solidFill>
                  <a:schemeClr val="accent2"/>
                </a:solidFill>
                <a:latin typeface="Arial" panose="020B0604020202020204" pitchFamily="34" charset="0"/>
                <a:cs typeface="Arial" panose="020B0604020202020204" pitchFamily="34" charset="0"/>
              </a:rPr>
              <a:t>Engagement</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of</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farmer</a:t>
            </a:r>
            <a:r>
              <a:rPr lang="cs-CZ" sz="3200" dirty="0">
                <a:solidFill>
                  <a:schemeClr val="accent2"/>
                </a:solidFill>
                <a:latin typeface="Arial" panose="020B0604020202020204" pitchFamily="34" charset="0"/>
                <a:cs typeface="Arial" panose="020B0604020202020204" pitchFamily="34" charset="0"/>
              </a:rPr>
              <a:t> and </a:t>
            </a:r>
            <a:r>
              <a:rPr lang="cs-CZ" sz="3200" dirty="0" err="1">
                <a:solidFill>
                  <a:schemeClr val="accent2"/>
                </a:solidFill>
                <a:latin typeface="Arial" panose="020B0604020202020204" pitchFamily="34" charset="0"/>
                <a:cs typeface="Arial" panose="020B0604020202020204" pitchFamily="34" charset="0"/>
              </a:rPr>
              <a:t>supervisors</a:t>
            </a:r>
            <a:endParaRPr lang="cs-CZ" sz="3200" dirty="0">
              <a:solidFill>
                <a:schemeClr val="accent2"/>
              </a:solidFill>
              <a:latin typeface="Arial" panose="020B0604020202020204" pitchFamily="34" charset="0"/>
              <a:cs typeface="Arial" panose="020B0604020202020204" pitchFamily="34" charset="0"/>
            </a:endParaRPr>
          </a:p>
          <a:p>
            <a:pPr marL="342900" indent="-342900"/>
            <a:r>
              <a:rPr lang="cs-CZ" sz="3200" dirty="0" err="1">
                <a:solidFill>
                  <a:schemeClr val="accent2"/>
                </a:solidFill>
                <a:latin typeface="Arial" panose="020B0604020202020204" pitchFamily="34" charset="0"/>
                <a:cs typeface="Arial" panose="020B0604020202020204" pitchFamily="34" charset="0"/>
              </a:rPr>
              <a:t>Social</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Community</a:t>
            </a:r>
            <a:endParaRPr lang="cs-CZ" sz="3200" dirty="0">
              <a:solidFill>
                <a:schemeClr val="accent2"/>
              </a:solidFill>
              <a:latin typeface="Arial" panose="020B0604020202020204" pitchFamily="34" charset="0"/>
              <a:cs typeface="Arial" panose="020B0604020202020204" pitchFamily="34" charset="0"/>
            </a:endParaRPr>
          </a:p>
          <a:p>
            <a:pPr marL="342900" indent="-342900"/>
            <a:r>
              <a:rPr lang="cs-CZ" sz="3200" dirty="0" err="1">
                <a:solidFill>
                  <a:schemeClr val="accent2"/>
                </a:solidFill>
                <a:latin typeface="Arial" panose="020B0604020202020204" pitchFamily="34" charset="0"/>
                <a:cs typeface="Arial" panose="020B0604020202020204" pitchFamily="34" charset="0"/>
              </a:rPr>
              <a:t>Useful</a:t>
            </a:r>
            <a:r>
              <a:rPr lang="cs-CZ" sz="3200" dirty="0">
                <a:solidFill>
                  <a:schemeClr val="accent2"/>
                </a:solidFill>
                <a:latin typeface="Arial" panose="020B0604020202020204" pitchFamily="34" charset="0"/>
                <a:cs typeface="Arial" panose="020B0604020202020204" pitchFamily="34" charset="0"/>
              </a:rPr>
              <a:t> and diverse </a:t>
            </a:r>
            <a:r>
              <a:rPr lang="cs-CZ" sz="3200" dirty="0" err="1">
                <a:solidFill>
                  <a:schemeClr val="accent2"/>
                </a:solidFill>
                <a:latin typeface="Arial" panose="020B0604020202020204" pitchFamily="34" charset="0"/>
                <a:cs typeface="Arial" panose="020B0604020202020204" pitchFamily="34" charset="0"/>
              </a:rPr>
              <a:t>activities</a:t>
            </a:r>
            <a:endParaRPr lang="cs-CZ" sz="3200" dirty="0">
              <a:solidFill>
                <a:schemeClr val="accent2"/>
              </a:solidFill>
              <a:latin typeface="Arial" panose="020B0604020202020204" pitchFamily="34" charset="0"/>
              <a:cs typeface="Arial" panose="020B0604020202020204" pitchFamily="34" charset="0"/>
            </a:endParaRPr>
          </a:p>
          <a:p>
            <a:pPr marL="342900" indent="-342900"/>
            <a:r>
              <a:rPr lang="cs-CZ" sz="3200" dirty="0">
                <a:solidFill>
                  <a:schemeClr val="accent2"/>
                </a:solidFill>
                <a:latin typeface="Arial" panose="020B0604020202020204" pitchFamily="34" charset="0"/>
                <a:cs typeface="Arial" panose="020B0604020202020204" pitchFamily="34" charset="0"/>
              </a:rPr>
              <a:t>Green </a:t>
            </a:r>
            <a:r>
              <a:rPr lang="cs-CZ" sz="3200" dirty="0" err="1">
                <a:solidFill>
                  <a:schemeClr val="accent2"/>
                </a:solidFill>
                <a:latin typeface="Arial" panose="020B0604020202020204" pitchFamily="34" charset="0"/>
                <a:cs typeface="Arial" panose="020B0604020202020204" pitchFamily="34" charset="0"/>
              </a:rPr>
              <a:t>environment</a:t>
            </a:r>
            <a:endParaRPr lang="cs-CZ" sz="3200" dirty="0">
              <a:solidFill>
                <a:schemeClr val="accent2"/>
              </a:solidFill>
              <a:latin typeface="Arial" panose="020B0604020202020204" pitchFamily="34" charset="0"/>
              <a:cs typeface="Arial" panose="020B0604020202020204" pitchFamily="34" charset="0"/>
            </a:endParaRPr>
          </a:p>
          <a:p>
            <a:pPr marL="342900" indent="-342900"/>
            <a:r>
              <a:rPr lang="cs-CZ" sz="3200" dirty="0" err="1">
                <a:solidFill>
                  <a:schemeClr val="accent2"/>
                </a:solidFill>
                <a:latin typeface="Arial" panose="020B0604020202020204" pitchFamily="34" charset="0"/>
                <a:cs typeface="Arial" panose="020B0604020202020204" pitchFamily="34" charset="0"/>
              </a:rPr>
              <a:t>Overall</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safe</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yet</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challenging</a:t>
            </a:r>
            <a:r>
              <a:rPr lang="cs-CZ" sz="3200" dirty="0">
                <a:solidFill>
                  <a:schemeClr val="accent2"/>
                </a:solidFill>
                <a:latin typeface="Arial" panose="020B0604020202020204" pitchFamily="34" charset="0"/>
                <a:cs typeface="Arial" panose="020B0604020202020204" pitchFamily="34" charset="0"/>
              </a:rPr>
              <a:t> </a:t>
            </a:r>
            <a:r>
              <a:rPr lang="cs-CZ" sz="3200" dirty="0" err="1">
                <a:solidFill>
                  <a:schemeClr val="accent2"/>
                </a:solidFill>
                <a:latin typeface="Arial" panose="020B0604020202020204" pitchFamily="34" charset="0"/>
                <a:cs typeface="Arial" panose="020B0604020202020204" pitchFamily="34" charset="0"/>
              </a:rPr>
              <a:t>environment</a:t>
            </a:r>
            <a:endParaRPr lang="cs-CZ" sz="3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744066"/>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2319</Words>
  <Application>Microsoft Office PowerPoint</Application>
  <PresentationFormat>Bildschirmpräsentation (4:3)</PresentationFormat>
  <Paragraphs>267</Paragraphs>
  <Slides>28</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Roboto Condensed</vt:lpstr>
      <vt:lpstr>Motiv Office</vt:lpstr>
      <vt:lpstr>Youth &amp;  Social Farming </vt:lpstr>
      <vt:lpstr>Overview</vt:lpstr>
      <vt:lpstr>TYPES OF SOCIAL FARMS AND THEIR APPROACHES</vt:lpstr>
      <vt:lpstr>youth</vt:lpstr>
      <vt:lpstr>Youth – G. H. Mead´s theory</vt:lpstr>
      <vt:lpstr>What is your true self? </vt:lpstr>
      <vt:lpstr>YOUTH as a target group at social farms</vt:lpstr>
      <vt:lpstr>main issues of sofarteam</vt:lpstr>
      <vt:lpstr>PowerPoint-Präsentation</vt:lpstr>
      <vt:lpstr>Goals pursued by social farms</vt:lpstr>
      <vt:lpstr>Benefits of Social Farming Environment</vt:lpstr>
      <vt:lpstr>What do you need to be able to fulfill the previously mentioned goals and benefits?</vt:lpstr>
      <vt:lpstr>Holistic approach to people</vt:lpstr>
      <vt:lpstr>(dis)comfort zone</vt:lpstr>
      <vt:lpstr>What do you need to create environment suitable for personal growth?</vt:lpstr>
      <vt:lpstr>FEELING SAFE</vt:lpstr>
      <vt:lpstr>(1) Safe environment</vt:lpstr>
      <vt:lpstr>Signs of safe environment</vt:lpstr>
      <vt:lpstr>HOW TO FOSTER SAFE ENVIRONMENT</vt:lpstr>
      <vt:lpstr>PowerPoint-Präsentation</vt:lpstr>
      <vt:lpstr>Being fully present</vt:lpstr>
      <vt:lpstr>What´s not trembling isn´t solid</vt:lpstr>
      <vt:lpstr>The final question</vt:lpstr>
      <vt:lpstr>POSSIBLE OUTCOMES</vt:lpstr>
      <vt:lpstr>Social Farming: The IRISH Pathway</vt:lpstr>
      <vt:lpstr>Social Farming: The IRISH Pathway</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242</cp:revision>
  <cp:lastPrinted>2019-04-08T12:55:43Z</cp:lastPrinted>
  <dcterms:created xsi:type="dcterms:W3CDTF">2022-09-14T10:05:51Z</dcterms:created>
  <dcterms:modified xsi:type="dcterms:W3CDTF">2023-07-07T13:44:05Z</dcterms:modified>
</cp:coreProperties>
</file>