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267" r:id="rId2"/>
    <p:sldId id="257" r:id="rId3"/>
    <p:sldId id="258" r:id="rId4"/>
    <p:sldId id="259"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266" r:id="rId70"/>
    <p:sldId id="332"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8B09B-396A-423B-8F7C-2A62BDDC4736}" v="37" dt="2023-04-18T18:19:57.150"/>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3" autoAdjust="0"/>
    <p:restoredTop sz="87813"/>
  </p:normalViewPr>
  <p:slideViewPr>
    <p:cSldViewPr snapToGrid="0" showGuides="1">
      <p:cViewPr varScale="1">
        <p:scale>
          <a:sx n="76" d="100"/>
          <a:sy n="76" d="100"/>
        </p:scale>
        <p:origin x="102" y="642"/>
      </p:cViewPr>
      <p:guideLst>
        <p:guide orient="horz" pos="2160"/>
        <p:guide pos="2880"/>
      </p:guideLst>
    </p:cSldViewPr>
  </p:slideViewPr>
  <p:notesTextViewPr>
    <p:cViewPr>
      <p:scale>
        <a:sx n="1" d="1"/>
        <a:sy n="1" d="1"/>
      </p:scale>
      <p:origin x="0" y="0"/>
    </p:cViewPr>
  </p:notesTextViewPr>
  <p:notesViewPr>
    <p:cSldViewPr snapToGrid="0" showGuides="1">
      <p:cViewPr varScale="1">
        <p:scale>
          <a:sx n="83" d="100"/>
          <a:sy n="83" d="100"/>
        </p:scale>
        <p:origin x="3636"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5F07FF2E-5A09-4D8C-96ED-DFF3E38DC2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a:extLst>
              <a:ext uri="{FF2B5EF4-FFF2-40B4-BE49-F238E27FC236}">
                <a16:creationId xmlns:a16="http://schemas.microsoft.com/office/drawing/2014/main" id="{D21C0422-03DB-4C82-8A77-B8C4A8B7E5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09F950-8FF8-47EF-A10C-AE5A1C4B9448}" type="datetimeFigureOut">
              <a:rPr lang="en-GB" smtClean="0"/>
              <a:t>07/07/2023</a:t>
            </a:fld>
            <a:endParaRPr lang="en-GB"/>
          </a:p>
        </p:txBody>
      </p:sp>
      <p:sp>
        <p:nvSpPr>
          <p:cNvPr id="4" name="Zástupný symbol pro zápatí 3">
            <a:extLst>
              <a:ext uri="{FF2B5EF4-FFF2-40B4-BE49-F238E27FC236}">
                <a16:creationId xmlns:a16="http://schemas.microsoft.com/office/drawing/2014/main" id="{22538B0F-5BFF-472E-A772-8EFD85AACF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Zástupný symbol pro číslo snímku 4">
            <a:extLst>
              <a:ext uri="{FF2B5EF4-FFF2-40B4-BE49-F238E27FC236}">
                <a16:creationId xmlns:a16="http://schemas.microsoft.com/office/drawing/2014/main" id="{996576CC-2BF3-46C7-A1F3-FDD4E4876B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2DA8C7-273E-4D2C-860A-24CA4659E124}" type="slidenum">
              <a:rPr lang="en-GB" smtClean="0"/>
              <a:t>‹Nr.›</a:t>
            </a:fld>
            <a:endParaRPr lang="en-GB"/>
          </a:p>
        </p:txBody>
      </p:sp>
    </p:spTree>
    <p:extLst>
      <p:ext uri="{BB962C8B-B14F-4D97-AF65-F5344CB8AC3E}">
        <p14:creationId xmlns:p14="http://schemas.microsoft.com/office/powerpoint/2010/main" val="3004145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2C661-38CA-4B97-BA44-C18F617B1D36}" type="datetimeFigureOut">
              <a:rPr lang="en-GB" smtClean="0"/>
              <a:t>07/07/2023</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00C0-D88A-427B-95B4-8A9679D6D829}" type="slidenum">
              <a:rPr lang="en-GB" smtClean="0"/>
              <a:t>‹Nr.›</a:t>
            </a:fld>
            <a:endParaRPr lang="en-GB"/>
          </a:p>
        </p:txBody>
      </p:sp>
    </p:spTree>
    <p:extLst>
      <p:ext uri="{BB962C8B-B14F-4D97-AF65-F5344CB8AC3E}">
        <p14:creationId xmlns:p14="http://schemas.microsoft.com/office/powerpoint/2010/main" val="232470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Before I start, who is familiar with the phenomena of social farms? Does anyone like to explain?</a:t>
            </a:r>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a:t>
            </a:fld>
            <a:endParaRPr lang="en-GB"/>
          </a:p>
        </p:txBody>
      </p:sp>
    </p:spTree>
    <p:extLst>
      <p:ext uri="{BB962C8B-B14F-4D97-AF65-F5344CB8AC3E}">
        <p14:creationId xmlns:p14="http://schemas.microsoft.com/office/powerpoint/2010/main" val="33196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17</a:t>
            </a:fld>
            <a:endParaRPr lang="en-GB"/>
          </a:p>
        </p:txBody>
      </p:sp>
    </p:spTree>
    <p:extLst>
      <p:ext uri="{BB962C8B-B14F-4D97-AF65-F5344CB8AC3E}">
        <p14:creationId xmlns:p14="http://schemas.microsoft.com/office/powerpoint/2010/main" val="2756761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18</a:t>
            </a:fld>
            <a:endParaRPr lang="en-GB"/>
          </a:p>
        </p:txBody>
      </p:sp>
    </p:spTree>
    <p:extLst>
      <p:ext uri="{BB962C8B-B14F-4D97-AF65-F5344CB8AC3E}">
        <p14:creationId xmlns:p14="http://schemas.microsoft.com/office/powerpoint/2010/main" val="3389526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21</a:t>
            </a:fld>
            <a:endParaRPr lang="en-GB"/>
          </a:p>
        </p:txBody>
      </p:sp>
    </p:spTree>
    <p:extLst>
      <p:ext uri="{BB962C8B-B14F-4D97-AF65-F5344CB8AC3E}">
        <p14:creationId xmlns:p14="http://schemas.microsoft.com/office/powerpoint/2010/main" val="45799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22</a:t>
            </a:fld>
            <a:endParaRPr lang="en-GB"/>
          </a:p>
        </p:txBody>
      </p:sp>
    </p:spTree>
    <p:extLst>
      <p:ext uri="{BB962C8B-B14F-4D97-AF65-F5344CB8AC3E}">
        <p14:creationId xmlns:p14="http://schemas.microsoft.com/office/powerpoint/2010/main" val="2183337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23</a:t>
            </a:fld>
            <a:endParaRPr lang="en-GB"/>
          </a:p>
        </p:txBody>
      </p:sp>
    </p:spTree>
    <p:extLst>
      <p:ext uri="{BB962C8B-B14F-4D97-AF65-F5344CB8AC3E}">
        <p14:creationId xmlns:p14="http://schemas.microsoft.com/office/powerpoint/2010/main" val="2214425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24</a:t>
            </a:fld>
            <a:endParaRPr lang="en-GB"/>
          </a:p>
        </p:txBody>
      </p:sp>
    </p:spTree>
    <p:extLst>
      <p:ext uri="{BB962C8B-B14F-4D97-AF65-F5344CB8AC3E}">
        <p14:creationId xmlns:p14="http://schemas.microsoft.com/office/powerpoint/2010/main" val="2081618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25</a:t>
            </a:fld>
            <a:endParaRPr lang="en-GB"/>
          </a:p>
        </p:txBody>
      </p:sp>
    </p:spTree>
    <p:extLst>
      <p:ext uri="{BB962C8B-B14F-4D97-AF65-F5344CB8AC3E}">
        <p14:creationId xmlns:p14="http://schemas.microsoft.com/office/powerpoint/2010/main" val="1223244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social farms in Ireland, Flanders and most of the social farms in the NL fall under this framework</a:t>
            </a:r>
            <a:endParaRPr lang="nl-NL"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26</a:t>
            </a:fld>
            <a:endParaRPr lang="en-GB"/>
          </a:p>
        </p:txBody>
      </p:sp>
    </p:spTree>
    <p:extLst>
      <p:ext uri="{BB962C8B-B14F-4D97-AF65-F5344CB8AC3E}">
        <p14:creationId xmlns:p14="http://schemas.microsoft.com/office/powerpoint/2010/main" val="86111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27</a:t>
            </a:fld>
            <a:endParaRPr lang="en-GB"/>
          </a:p>
        </p:txBody>
      </p:sp>
    </p:spTree>
    <p:extLst>
      <p:ext uri="{BB962C8B-B14F-4D97-AF65-F5344CB8AC3E}">
        <p14:creationId xmlns:p14="http://schemas.microsoft.com/office/powerpoint/2010/main" val="3362835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28</a:t>
            </a:fld>
            <a:endParaRPr lang="en-GB"/>
          </a:p>
        </p:txBody>
      </p:sp>
    </p:spTree>
    <p:extLst>
      <p:ext uri="{BB962C8B-B14F-4D97-AF65-F5344CB8AC3E}">
        <p14:creationId xmlns:p14="http://schemas.microsoft.com/office/powerpoint/2010/main" val="59880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Social farms are farms that combine farming with care or green workplaces that are open to vulnerable people. In Europe there are different terms to describe a social farm or care farm. In the project </a:t>
            </a:r>
            <a:r>
              <a:rPr lang="en-GB" dirty="0" err="1"/>
              <a:t>SoFarTEAM</a:t>
            </a:r>
            <a:r>
              <a:rPr lang="en-GB" dirty="0"/>
              <a:t> we use the definition of Di Iacovo and O’Connor. </a:t>
            </a:r>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a:t>
            </a:fld>
            <a:endParaRPr lang="en-GB"/>
          </a:p>
        </p:txBody>
      </p:sp>
    </p:spTree>
    <p:extLst>
      <p:ext uri="{BB962C8B-B14F-4D97-AF65-F5344CB8AC3E}">
        <p14:creationId xmlns:p14="http://schemas.microsoft.com/office/powerpoint/2010/main" val="3880683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29</a:t>
            </a:fld>
            <a:endParaRPr lang="en-GB"/>
          </a:p>
        </p:txBody>
      </p:sp>
    </p:spTree>
    <p:extLst>
      <p:ext uri="{BB962C8B-B14F-4D97-AF65-F5344CB8AC3E}">
        <p14:creationId xmlns:p14="http://schemas.microsoft.com/office/powerpoint/2010/main" val="3268974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30</a:t>
            </a:fld>
            <a:endParaRPr lang="en-GB"/>
          </a:p>
        </p:txBody>
      </p:sp>
    </p:spTree>
    <p:extLst>
      <p:ext uri="{BB962C8B-B14F-4D97-AF65-F5344CB8AC3E}">
        <p14:creationId xmlns:p14="http://schemas.microsoft.com/office/powerpoint/2010/main" val="4102708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31</a:t>
            </a:fld>
            <a:endParaRPr lang="en-GB"/>
          </a:p>
        </p:txBody>
      </p:sp>
    </p:spTree>
    <p:extLst>
      <p:ext uri="{BB962C8B-B14F-4D97-AF65-F5344CB8AC3E}">
        <p14:creationId xmlns:p14="http://schemas.microsoft.com/office/powerpoint/2010/main" val="2714264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32</a:t>
            </a:fld>
            <a:endParaRPr lang="en-GB"/>
          </a:p>
        </p:txBody>
      </p:sp>
    </p:spTree>
    <p:extLst>
      <p:ext uri="{BB962C8B-B14F-4D97-AF65-F5344CB8AC3E}">
        <p14:creationId xmlns:p14="http://schemas.microsoft.com/office/powerpoint/2010/main" val="1696174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33</a:t>
            </a:fld>
            <a:endParaRPr lang="en-GB"/>
          </a:p>
        </p:txBody>
      </p:sp>
    </p:spTree>
    <p:extLst>
      <p:ext uri="{BB962C8B-B14F-4D97-AF65-F5344CB8AC3E}">
        <p14:creationId xmlns:p14="http://schemas.microsoft.com/office/powerpoint/2010/main" val="11156263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34</a:t>
            </a:fld>
            <a:endParaRPr lang="en-GB"/>
          </a:p>
        </p:txBody>
      </p:sp>
    </p:spTree>
    <p:extLst>
      <p:ext uri="{BB962C8B-B14F-4D97-AF65-F5344CB8AC3E}">
        <p14:creationId xmlns:p14="http://schemas.microsoft.com/office/powerpoint/2010/main" val="168086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35</a:t>
            </a:fld>
            <a:endParaRPr lang="en-GB"/>
          </a:p>
        </p:txBody>
      </p:sp>
    </p:spTree>
    <p:extLst>
      <p:ext uri="{BB962C8B-B14F-4D97-AF65-F5344CB8AC3E}">
        <p14:creationId xmlns:p14="http://schemas.microsoft.com/office/powerpoint/2010/main" val="658915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36</a:t>
            </a:fld>
            <a:endParaRPr lang="en-GB"/>
          </a:p>
        </p:txBody>
      </p:sp>
    </p:spTree>
    <p:extLst>
      <p:ext uri="{BB962C8B-B14F-4D97-AF65-F5344CB8AC3E}">
        <p14:creationId xmlns:p14="http://schemas.microsoft.com/office/powerpoint/2010/main" val="2590322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37</a:t>
            </a:fld>
            <a:endParaRPr lang="en-GB"/>
          </a:p>
        </p:txBody>
      </p:sp>
    </p:spTree>
    <p:extLst>
      <p:ext uri="{BB962C8B-B14F-4D97-AF65-F5344CB8AC3E}">
        <p14:creationId xmlns:p14="http://schemas.microsoft.com/office/powerpoint/2010/main" val="1081423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38</a:t>
            </a:fld>
            <a:endParaRPr lang="en-GB"/>
          </a:p>
        </p:txBody>
      </p:sp>
    </p:spTree>
    <p:extLst>
      <p:ext uri="{BB962C8B-B14F-4D97-AF65-F5344CB8AC3E}">
        <p14:creationId xmlns:p14="http://schemas.microsoft.com/office/powerpoint/2010/main" val="2789130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Not only in the NL but also in other countries like Norway, Belgium,</a:t>
            </a:r>
            <a:r>
              <a:rPr lang="en-GB" altLang="en-US" baseline="0" dirty="0"/>
              <a:t> Italy and the UK there has been an increase in the number of care farms or social farms. Care farming can be seen as part of the green care movement. Green care is the umbrella term for all care or health promotion activities conducted with or in nature. </a:t>
            </a:r>
          </a:p>
          <a:p>
            <a:r>
              <a:rPr lang="en-GB" altLang="en-US" baseline="0" dirty="0"/>
              <a:t>The overview shows that care farms can offer health promotion, therapy and labour reintegration. Over the last few years vocational training and education has become a common feature on care farms as well. In this way care farms in the NL can offer a variety of activities depending on the target group. </a:t>
            </a:r>
          </a:p>
          <a:p>
            <a:r>
              <a:rPr lang="en-GB" altLang="en-US" baseline="0" dirty="0"/>
              <a:t>For instance vulnerable people with a long distance to the labour market can be part of a labour reintegration program in which they can learn new skills and obtain work experiences. Likewise on a care farm serving elderly people with dementia the focus is on accommodating social farm activities. </a:t>
            </a:r>
            <a:endParaRPr lang="en-GB" altLang="en-US"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6</a:t>
            </a:fld>
            <a:endParaRPr lang="en-GB"/>
          </a:p>
        </p:txBody>
      </p:sp>
    </p:spTree>
    <p:extLst>
      <p:ext uri="{BB962C8B-B14F-4D97-AF65-F5344CB8AC3E}">
        <p14:creationId xmlns:p14="http://schemas.microsoft.com/office/powerpoint/2010/main" val="2163565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39</a:t>
            </a:fld>
            <a:endParaRPr lang="en-GB"/>
          </a:p>
        </p:txBody>
      </p:sp>
    </p:spTree>
    <p:extLst>
      <p:ext uri="{BB962C8B-B14F-4D97-AF65-F5344CB8AC3E}">
        <p14:creationId xmlns:p14="http://schemas.microsoft.com/office/powerpoint/2010/main" val="3494302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40</a:t>
            </a:fld>
            <a:endParaRPr lang="en-GB"/>
          </a:p>
        </p:txBody>
      </p:sp>
    </p:spTree>
    <p:extLst>
      <p:ext uri="{BB962C8B-B14F-4D97-AF65-F5344CB8AC3E}">
        <p14:creationId xmlns:p14="http://schemas.microsoft.com/office/powerpoint/2010/main" val="1830105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43</a:t>
            </a:fld>
            <a:endParaRPr lang="en-GB"/>
          </a:p>
        </p:txBody>
      </p:sp>
    </p:spTree>
    <p:extLst>
      <p:ext uri="{BB962C8B-B14F-4D97-AF65-F5344CB8AC3E}">
        <p14:creationId xmlns:p14="http://schemas.microsoft.com/office/powerpoint/2010/main" val="2537251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NL" dirty="0"/>
              <a:t>Answer A. From research of Elings on the importance of being a commercial farm for people with learning difficulties it becomes clear that this target group finds it important to have a real farmer on the farm. For these participants, the farmer is an authority, an authentic figure. As often said, "I want to be like farmer Pete" or participants tell that they come to the farm to help the farmer</a:t>
            </a:r>
            <a:endParaRPr lang="en-NL"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44</a:t>
            </a:fld>
            <a:endParaRPr lang="en-GB"/>
          </a:p>
        </p:txBody>
      </p:sp>
    </p:spTree>
    <p:extLst>
      <p:ext uri="{BB962C8B-B14F-4D97-AF65-F5344CB8AC3E}">
        <p14:creationId xmlns:p14="http://schemas.microsoft.com/office/powerpoint/2010/main" val="35560603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nl-NL" dirty="0"/>
              <a:t>Right </a:t>
            </a:r>
            <a:r>
              <a:rPr lang="nl-NL" altLang="nl-NL" dirty="0" err="1"/>
              <a:t>answer</a:t>
            </a:r>
            <a:r>
              <a:rPr lang="nl-NL" altLang="nl-NL" dirty="0"/>
              <a:t> D:</a:t>
            </a:r>
          </a:p>
          <a:p>
            <a:r>
              <a:rPr lang="en-US" altLang="nl-NL" dirty="0"/>
              <a:t>In focus group meetings with more than 40 people with mental health challenges, it becomes clear that they particularly enjoy being part of a community on a farm. As someone puts it: "You work with colleagues, the farmer and the farm family. All this happens in a safe environment where they are aware of your problems (Elings, et al., 2011)."</a:t>
            </a:r>
            <a:endParaRPr lang="nl-NL" altLang="nl-NL"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45</a:t>
            </a:fld>
            <a:endParaRPr lang="en-GB"/>
          </a:p>
        </p:txBody>
      </p:sp>
    </p:spTree>
    <p:extLst>
      <p:ext uri="{BB962C8B-B14F-4D97-AF65-F5344CB8AC3E}">
        <p14:creationId xmlns:p14="http://schemas.microsoft.com/office/powerpoint/2010/main" val="29258509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nl-NL" dirty="0"/>
              <a:t>Right </a:t>
            </a:r>
            <a:r>
              <a:rPr lang="nl-NL" altLang="nl-NL" dirty="0" err="1"/>
              <a:t>answer</a:t>
            </a:r>
            <a:r>
              <a:rPr lang="nl-NL" altLang="nl-NL" dirty="0"/>
              <a:t> is: C</a:t>
            </a:r>
          </a:p>
          <a:p>
            <a:r>
              <a:rPr lang="en-US" altLang="nl-NL" dirty="0"/>
              <a:t>In a study of Elings et al., 2011 people recovering from addiction indicate in interviews that they are actually surprised by the farmer's openness. People with a drug or alcohol addiction who walk the streets, for example, are used to being looked at with the neck, nobody respects them and they are a burden to society. They thought farmers would have the same attitude but social farmers open their farms and yards to these people and show respect for the work they do and this feels good.</a:t>
            </a:r>
            <a:endParaRPr lang="nl-NL" altLang="nl-NL"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46</a:t>
            </a:fld>
            <a:endParaRPr lang="en-GB"/>
          </a:p>
        </p:txBody>
      </p:sp>
    </p:spTree>
    <p:extLst>
      <p:ext uri="{BB962C8B-B14F-4D97-AF65-F5344CB8AC3E}">
        <p14:creationId xmlns:p14="http://schemas.microsoft.com/office/powerpoint/2010/main" val="489356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In a project with youngsters with behavioural In a quantitative research on the effects of staying on a farm for youngsters with behavioural problems Hassink et al. 2011 saw a significant positive change after the program for the use of drugs, contact with the police and behavioural problems. </a:t>
            </a:r>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47</a:t>
            </a:fld>
            <a:endParaRPr lang="en-GB"/>
          </a:p>
        </p:txBody>
      </p:sp>
    </p:spTree>
    <p:extLst>
      <p:ext uri="{BB962C8B-B14F-4D97-AF65-F5344CB8AC3E}">
        <p14:creationId xmlns:p14="http://schemas.microsoft.com/office/powerpoint/2010/main" val="27023718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Together with the Dutch Mental Health Institute Elings et al., 2011 had a study were they followed 149 respondents that had day activity on either a farm or another day activity centre. Unfortunately the results show no significant positive change on QoL, mental health or social functioning. But there was also no negative change on these outcome measures. What we find is a decrease in medicine during the year we followed the </a:t>
            </a:r>
            <a:r>
              <a:rPr lang="en-GB" altLang="en-US" dirty="0" err="1"/>
              <a:t>partctipants</a:t>
            </a:r>
            <a:r>
              <a:rPr lang="en-GB" altLang="en-US" dirty="0"/>
              <a:t>. Next to that we also measured the satisfaction. On a scale from 1-10 the farms scored a 8.2 on how satisfied they were about the work on the farm. The coaching from farmer and/or farmer’s wife got a 8.3. </a:t>
            </a:r>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48</a:t>
            </a:fld>
            <a:endParaRPr lang="en-GB"/>
          </a:p>
        </p:txBody>
      </p:sp>
    </p:spTree>
    <p:extLst>
      <p:ext uri="{BB962C8B-B14F-4D97-AF65-F5344CB8AC3E}">
        <p14:creationId xmlns:p14="http://schemas.microsoft.com/office/powerpoint/2010/main" val="10592108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In a quasi-experimental research of Simone de Bruin (2009) she compared day care on farm and regular day care for elderly with dementia. From this study she found a significant positive effect on the dietary intake, more intake of carbohydrates and fluid on the elderly that had day care at the farm in comparison with the elderly on regular day care. Next to that the results also show that care farms can give informal care takers some relief. We see for instance that care farms in the NL especially popular with male elderly because they have often not that much alternatives besides handknitting or something like that in the regular day care. </a:t>
            </a:r>
            <a:endParaRPr lang="nl-NL"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49</a:t>
            </a:fld>
            <a:endParaRPr lang="en-GB"/>
          </a:p>
        </p:txBody>
      </p:sp>
    </p:spTree>
    <p:extLst>
      <p:ext uri="{BB962C8B-B14F-4D97-AF65-F5344CB8AC3E}">
        <p14:creationId xmlns:p14="http://schemas.microsoft.com/office/powerpoint/2010/main" val="3014202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different elements and qualities of the care farm also have an effect on participants' well-being. In the following slides, I would like to talk about the effect that working on the farm has on the physical, mental, social and spiritual well-being of participants.  </a:t>
            </a:r>
          </a:p>
          <a:p>
            <a:r>
              <a:rPr lang="en-US" dirty="0"/>
              <a:t>In the impact research I did on people with mental health problems and/or recovering from addiction, I looked at what working on the farm means for their physical, mental and social well-being. In addition, we recently added a fourth in the </a:t>
            </a:r>
            <a:r>
              <a:rPr lang="en-US" dirty="0" err="1"/>
              <a:t>SoFarTEAM</a:t>
            </a:r>
            <a:r>
              <a:rPr lang="en-US" dirty="0"/>
              <a:t> project, namely spiritual well-being. </a:t>
            </a:r>
            <a:endParaRPr lang="en-GB"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50</a:t>
            </a:fld>
            <a:endParaRPr lang="en-GB"/>
          </a:p>
        </p:txBody>
      </p:sp>
    </p:spTree>
    <p:extLst>
      <p:ext uri="{BB962C8B-B14F-4D97-AF65-F5344CB8AC3E}">
        <p14:creationId xmlns:p14="http://schemas.microsoft.com/office/powerpoint/2010/main" val="334044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7</a:t>
            </a:fld>
            <a:endParaRPr lang="en-GB"/>
          </a:p>
        </p:txBody>
      </p:sp>
    </p:spTree>
    <p:extLst>
      <p:ext uri="{BB962C8B-B14F-4D97-AF65-F5344CB8AC3E}">
        <p14:creationId xmlns:p14="http://schemas.microsoft.com/office/powerpoint/2010/main" val="27392313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51</a:t>
            </a:fld>
            <a:endParaRPr lang="en-GB"/>
          </a:p>
        </p:txBody>
      </p:sp>
    </p:spTree>
    <p:extLst>
      <p:ext uri="{BB962C8B-B14F-4D97-AF65-F5344CB8AC3E}">
        <p14:creationId xmlns:p14="http://schemas.microsoft.com/office/powerpoint/2010/main" val="12852366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54</a:t>
            </a:fld>
            <a:endParaRPr lang="en-GB"/>
          </a:p>
        </p:txBody>
      </p:sp>
    </p:spTree>
    <p:extLst>
      <p:ext uri="{BB962C8B-B14F-4D97-AF65-F5344CB8AC3E}">
        <p14:creationId xmlns:p14="http://schemas.microsoft.com/office/powerpoint/2010/main" val="2906831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rhythm on the farm, having to get up and arrive on time increases participants' perseverance. They learn to stick to certain agreements and if they are assigned certain tasks, such as feeding the cows, that is their responsibility. Taking care of the plants and animals also gets participants involved. They are curious to see how the animals and plants are doing and feel responsible to come to the farm and take care. </a:t>
            </a:r>
          </a:p>
          <a:p>
            <a:r>
              <a:rPr lang="en-US" dirty="0"/>
              <a:t>Social farmers and supervisors see participants unwind on the farm. First of all, this is because there is little or no work pressure on the farm. Secondly, the farm offers space to work alone if you want to and the environment offers less stimuli. It therefore also offers space to think about yourself. (Source: Elings et al., 2011)</a:t>
            </a:r>
            <a:endParaRPr lang="en-GB"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57</a:t>
            </a:fld>
            <a:endParaRPr lang="en-GB"/>
          </a:p>
        </p:txBody>
      </p:sp>
    </p:spTree>
    <p:extLst>
      <p:ext uri="{BB962C8B-B14F-4D97-AF65-F5344CB8AC3E}">
        <p14:creationId xmlns:p14="http://schemas.microsoft.com/office/powerpoint/2010/main" val="950556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farm, you work together in a group that in that way you get to know new and different people. Some participants also learn how to make social contacts and how to work together. And not unimportantly: you experience something on such a day on the farm and that in turn provides food for thought for contact with others. Birthday example. You don't have to answer: I'm sitting at home drawing benefits from the government. For participants recovering from addiction, it is a way to leave their old world and scene behind. </a:t>
            </a:r>
          </a:p>
          <a:p>
            <a:r>
              <a:rPr lang="en-US" dirty="0"/>
              <a:t>Once participants feel at home at the farm, it also ensures that they keep appointments more easily because they enjoy coming or encourage each other to do so (this is especially true for people from addiction care). Source: Elings et al., 2011.</a:t>
            </a:r>
            <a:endParaRPr lang="en-GB"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60</a:t>
            </a:fld>
            <a:endParaRPr lang="en-GB"/>
          </a:p>
        </p:txBody>
      </p:sp>
    </p:spTree>
    <p:extLst>
      <p:ext uri="{BB962C8B-B14F-4D97-AF65-F5344CB8AC3E}">
        <p14:creationId xmlns:p14="http://schemas.microsoft.com/office/powerpoint/2010/main" val="2893854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finally, working on the farm also has an effect on participants' so-called spiritual well-being. This involves participants being amazed by nature, by how plants grow or how beautiful the </a:t>
            </a:r>
            <a:r>
              <a:rPr lang="en-US" dirty="0" err="1"/>
              <a:t>behaviour</a:t>
            </a:r>
            <a:r>
              <a:rPr lang="en-US" dirty="0"/>
              <a:t> of animals can be. That they feel more connected to nature and also experience the seasons more and that they therefore also feel part of a greater whole. And on the one hand, this is about the fact that as a person they are important in this greater whole and that they matter, and that they can make a difference, for example, but on the other hand, it is also about putting things into perspective, that despite everything, for example worries, quarrels and problems, nature will take its own course and it will be summer, autumn and winter, and that this can also be a metaphor for people not to worry too much because things will eventually turn out all right. </a:t>
            </a:r>
            <a:endParaRPr lang="en-GB"/>
          </a:p>
          <a:p>
            <a:endParaRPr lang="en-NL"/>
          </a:p>
        </p:txBody>
      </p:sp>
      <p:sp>
        <p:nvSpPr>
          <p:cNvPr id="4" name="Slide Number Placeholder 3"/>
          <p:cNvSpPr>
            <a:spLocks noGrp="1"/>
          </p:cNvSpPr>
          <p:nvPr>
            <p:ph type="sldNum" sz="quarter" idx="5"/>
          </p:nvPr>
        </p:nvSpPr>
        <p:spPr/>
        <p:txBody>
          <a:bodyPr/>
          <a:lstStyle/>
          <a:p>
            <a:fld id="{D20000C0-D88A-427B-95B4-8A9679D6D829}" type="slidenum">
              <a:rPr lang="en-GB" smtClean="0"/>
              <a:t>64</a:t>
            </a:fld>
            <a:endParaRPr lang="en-GB"/>
          </a:p>
        </p:txBody>
      </p:sp>
    </p:spTree>
    <p:extLst>
      <p:ext uri="{BB962C8B-B14F-4D97-AF65-F5344CB8AC3E}">
        <p14:creationId xmlns:p14="http://schemas.microsoft.com/office/powerpoint/2010/main" val="34378490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0000C0-D88A-427B-95B4-8A9679D6D8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974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8</a:t>
            </a:fld>
            <a:endParaRPr lang="en-GB"/>
          </a:p>
        </p:txBody>
      </p:sp>
    </p:spTree>
    <p:extLst>
      <p:ext uri="{BB962C8B-B14F-4D97-AF65-F5344CB8AC3E}">
        <p14:creationId xmlns:p14="http://schemas.microsoft.com/office/powerpoint/2010/main" val="3714007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13</a:t>
            </a:fld>
            <a:endParaRPr lang="en-GB"/>
          </a:p>
        </p:txBody>
      </p:sp>
    </p:spTree>
    <p:extLst>
      <p:ext uri="{BB962C8B-B14F-4D97-AF65-F5344CB8AC3E}">
        <p14:creationId xmlns:p14="http://schemas.microsoft.com/office/powerpoint/2010/main" val="2720656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14</a:t>
            </a:fld>
            <a:endParaRPr lang="en-GB"/>
          </a:p>
        </p:txBody>
      </p:sp>
    </p:spTree>
    <p:extLst>
      <p:ext uri="{BB962C8B-B14F-4D97-AF65-F5344CB8AC3E}">
        <p14:creationId xmlns:p14="http://schemas.microsoft.com/office/powerpoint/2010/main" val="2893637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nl-NL" altLang="en-US" dirty="0"/>
              <a:t>First </a:t>
            </a:r>
            <a:r>
              <a:rPr lang="nl-NL" altLang="en-US" dirty="0" err="1"/>
              <a:t>the</a:t>
            </a:r>
            <a:r>
              <a:rPr lang="nl-NL" altLang="en-US" dirty="0"/>
              <a:t> engagement of </a:t>
            </a:r>
            <a:r>
              <a:rPr lang="nl-NL" altLang="en-US" dirty="0" err="1"/>
              <a:t>the</a:t>
            </a:r>
            <a:r>
              <a:rPr lang="nl-NL" altLang="en-US" dirty="0"/>
              <a:t> farmer: </a:t>
            </a:r>
          </a:p>
          <a:p>
            <a:pPr eaLnBrk="1" hangingPunct="1"/>
            <a:r>
              <a:rPr lang="nl-NL" altLang="en-US" dirty="0" err="1"/>
              <a:t>What</a:t>
            </a:r>
            <a:r>
              <a:rPr lang="nl-NL" altLang="en-US" dirty="0"/>
              <a:t> </a:t>
            </a:r>
            <a:r>
              <a:rPr lang="nl-NL" altLang="en-US" dirty="0" err="1"/>
              <a:t>came</a:t>
            </a:r>
            <a:r>
              <a:rPr lang="nl-NL" altLang="en-US" dirty="0"/>
              <a:t> out </a:t>
            </a:r>
            <a:r>
              <a:rPr lang="nl-NL" altLang="en-US" dirty="0" err="1"/>
              <a:t>from</a:t>
            </a:r>
            <a:r>
              <a:rPr lang="nl-NL" altLang="en-US" dirty="0"/>
              <a:t> a research </a:t>
            </a:r>
            <a:r>
              <a:rPr lang="nl-NL" altLang="en-US" dirty="0" err="1"/>
              <a:t>that</a:t>
            </a:r>
            <a:r>
              <a:rPr lang="nl-NL" altLang="en-US" dirty="0"/>
              <a:t> </a:t>
            </a:r>
            <a:r>
              <a:rPr lang="nl-NL" altLang="en-US" dirty="0" err="1"/>
              <a:t>studied</a:t>
            </a:r>
            <a:r>
              <a:rPr lang="nl-NL" altLang="en-US" dirty="0"/>
              <a:t> a program </a:t>
            </a:r>
            <a:r>
              <a:rPr lang="nl-NL" altLang="en-US" dirty="0" err="1"/>
              <a:t>for</a:t>
            </a:r>
            <a:r>
              <a:rPr lang="nl-NL" altLang="en-US" dirty="0"/>
              <a:t> </a:t>
            </a:r>
            <a:r>
              <a:rPr lang="nl-NL" altLang="en-US" dirty="0" err="1"/>
              <a:t>youngster</a:t>
            </a:r>
            <a:r>
              <a:rPr lang="nl-NL" altLang="en-US" dirty="0"/>
              <a:t> </a:t>
            </a:r>
            <a:r>
              <a:rPr lang="nl-NL" altLang="en-US" dirty="0" err="1"/>
              <a:t>with</a:t>
            </a:r>
            <a:r>
              <a:rPr lang="nl-NL" altLang="en-US" dirty="0"/>
              <a:t> </a:t>
            </a:r>
            <a:r>
              <a:rPr lang="nl-NL" altLang="en-US" dirty="0" err="1"/>
              <a:t>behavioural</a:t>
            </a:r>
            <a:r>
              <a:rPr lang="nl-NL" altLang="en-US" dirty="0"/>
              <a:t> </a:t>
            </a:r>
            <a:r>
              <a:rPr lang="nl-NL" altLang="en-US" dirty="0" err="1"/>
              <a:t>problems</a:t>
            </a:r>
            <a:r>
              <a:rPr lang="nl-NL" altLang="en-US" dirty="0"/>
              <a:t> </a:t>
            </a:r>
            <a:r>
              <a:rPr lang="nl-NL" altLang="en-US" dirty="0" err="1"/>
              <a:t>youth</a:t>
            </a:r>
            <a:r>
              <a:rPr lang="nl-NL" altLang="en-US" dirty="0"/>
              <a:t> on care farms is </a:t>
            </a:r>
            <a:r>
              <a:rPr lang="nl-NL" altLang="en-US" dirty="0" err="1"/>
              <a:t>that</a:t>
            </a:r>
            <a:r>
              <a:rPr lang="nl-NL" altLang="en-US" dirty="0"/>
              <a:t> on care farms </a:t>
            </a:r>
            <a:r>
              <a:rPr lang="nl-NL" altLang="en-US" dirty="0" err="1"/>
              <a:t>the</a:t>
            </a:r>
            <a:r>
              <a:rPr lang="nl-NL" altLang="en-US" dirty="0"/>
              <a:t> farmer </a:t>
            </a:r>
            <a:r>
              <a:rPr lang="nl-NL" altLang="en-US" dirty="0" err="1"/>
              <a:t>and</a:t>
            </a:r>
            <a:r>
              <a:rPr lang="nl-NL" altLang="en-US" dirty="0"/>
              <a:t> his or her family are </a:t>
            </a:r>
            <a:r>
              <a:rPr lang="nl-NL" altLang="en-US" dirty="0" err="1"/>
              <a:t>always</a:t>
            </a:r>
            <a:r>
              <a:rPr lang="nl-NL" altLang="en-US" dirty="0"/>
              <a:t> on </a:t>
            </a:r>
            <a:r>
              <a:rPr lang="nl-NL" altLang="en-US" dirty="0" err="1"/>
              <a:t>the</a:t>
            </a:r>
            <a:r>
              <a:rPr lang="nl-NL" altLang="en-US" dirty="0"/>
              <a:t> farm. </a:t>
            </a:r>
            <a:r>
              <a:rPr lang="nl-NL" altLang="en-US" dirty="0" err="1"/>
              <a:t>So</a:t>
            </a:r>
            <a:r>
              <a:rPr lang="nl-NL" altLang="en-US" dirty="0"/>
              <a:t> </a:t>
            </a:r>
            <a:r>
              <a:rPr lang="nl-NL" altLang="en-US" dirty="0" err="1"/>
              <a:t>when</a:t>
            </a:r>
            <a:r>
              <a:rPr lang="nl-NL" altLang="en-US" dirty="0"/>
              <a:t> a </a:t>
            </a:r>
            <a:r>
              <a:rPr lang="nl-NL" altLang="en-US" dirty="0" err="1"/>
              <a:t>child</a:t>
            </a:r>
            <a:r>
              <a:rPr lang="nl-NL" altLang="en-US" dirty="0"/>
              <a:t> </a:t>
            </a:r>
            <a:r>
              <a:rPr lang="nl-NL" altLang="en-US" dirty="0" err="1"/>
              <a:t>comes</a:t>
            </a:r>
            <a:r>
              <a:rPr lang="nl-NL" altLang="en-US" dirty="0"/>
              <a:t> </a:t>
            </a:r>
            <a:r>
              <a:rPr lang="nl-NL" altLang="en-US" dirty="0" err="1"/>
              <a:t>from</a:t>
            </a:r>
            <a:r>
              <a:rPr lang="nl-NL" altLang="en-US" dirty="0"/>
              <a:t> school he or </a:t>
            </a:r>
            <a:r>
              <a:rPr lang="nl-NL" altLang="en-US" dirty="0" err="1"/>
              <a:t>she</a:t>
            </a:r>
            <a:r>
              <a:rPr lang="nl-NL" altLang="en-US" dirty="0"/>
              <a:t> </a:t>
            </a:r>
            <a:r>
              <a:rPr lang="nl-NL" altLang="en-US" dirty="0" err="1"/>
              <a:t>can</a:t>
            </a:r>
            <a:r>
              <a:rPr lang="nl-NL" altLang="en-US" dirty="0"/>
              <a:t> share </a:t>
            </a:r>
            <a:r>
              <a:rPr lang="nl-NL" altLang="en-US" dirty="0" err="1"/>
              <a:t>their</a:t>
            </a:r>
            <a:r>
              <a:rPr lang="nl-NL" altLang="en-US" dirty="0"/>
              <a:t> story. In </a:t>
            </a:r>
            <a:r>
              <a:rPr lang="nl-NL" altLang="en-US" dirty="0" err="1"/>
              <a:t>regular</a:t>
            </a:r>
            <a:r>
              <a:rPr lang="nl-NL" altLang="en-US" dirty="0"/>
              <a:t> </a:t>
            </a:r>
            <a:r>
              <a:rPr lang="nl-NL" altLang="en-US" dirty="0" err="1"/>
              <a:t>youth</a:t>
            </a:r>
            <a:r>
              <a:rPr lang="nl-NL" altLang="en-US" dirty="0"/>
              <a:t> care </a:t>
            </a:r>
            <a:r>
              <a:rPr lang="nl-NL" altLang="en-US" dirty="0" err="1"/>
              <a:t>facilities</a:t>
            </a:r>
            <a:r>
              <a:rPr lang="nl-NL" altLang="en-US" dirty="0"/>
              <a:t> </a:t>
            </a:r>
            <a:r>
              <a:rPr lang="nl-NL" altLang="en-US" dirty="0" err="1"/>
              <a:t>young</a:t>
            </a:r>
            <a:r>
              <a:rPr lang="nl-NL" altLang="en-US" dirty="0"/>
              <a:t> </a:t>
            </a:r>
            <a:r>
              <a:rPr lang="nl-NL" altLang="en-US" dirty="0" err="1"/>
              <a:t>people</a:t>
            </a:r>
            <a:r>
              <a:rPr lang="nl-NL" altLang="en-US" dirty="0"/>
              <a:t> have </a:t>
            </a:r>
            <a:r>
              <a:rPr lang="nl-NL" altLang="en-US" dirty="0" err="1"/>
              <a:t>to</a:t>
            </a:r>
            <a:r>
              <a:rPr lang="nl-NL" altLang="en-US" dirty="0"/>
              <a:t> deal </a:t>
            </a:r>
            <a:r>
              <a:rPr lang="nl-NL" altLang="en-US" dirty="0" err="1"/>
              <a:t>with</a:t>
            </a:r>
            <a:r>
              <a:rPr lang="nl-NL" altLang="en-US" dirty="0"/>
              <a:t> frequent changes in </a:t>
            </a:r>
            <a:r>
              <a:rPr lang="nl-NL" altLang="en-US" dirty="0" err="1"/>
              <a:t>the</a:t>
            </a:r>
            <a:r>
              <a:rPr lang="nl-NL" altLang="en-US" dirty="0"/>
              <a:t> support </a:t>
            </a:r>
            <a:r>
              <a:rPr lang="nl-NL" altLang="en-US" dirty="0" err="1"/>
              <a:t>staff</a:t>
            </a:r>
            <a:r>
              <a:rPr lang="nl-NL" altLang="en-US" dirty="0"/>
              <a:t>. </a:t>
            </a:r>
            <a:r>
              <a:rPr lang="nl-NL" altLang="en-US" dirty="0" err="1"/>
              <a:t>Staff</a:t>
            </a:r>
            <a:r>
              <a:rPr lang="nl-NL" altLang="en-US" dirty="0"/>
              <a:t> members have </a:t>
            </a:r>
            <a:r>
              <a:rPr lang="nl-NL" altLang="en-US" dirty="0" err="1"/>
              <a:t>their</a:t>
            </a:r>
            <a:r>
              <a:rPr lang="nl-NL" altLang="en-US" dirty="0"/>
              <a:t> </a:t>
            </a:r>
            <a:r>
              <a:rPr lang="nl-NL" altLang="en-US" dirty="0" err="1"/>
              <a:t>own</a:t>
            </a:r>
            <a:r>
              <a:rPr lang="nl-NL" altLang="en-US" dirty="0"/>
              <a:t> </a:t>
            </a:r>
            <a:r>
              <a:rPr lang="nl-NL" altLang="en-US" dirty="0" err="1"/>
              <a:t>norms</a:t>
            </a:r>
            <a:r>
              <a:rPr lang="nl-NL" altLang="en-US" dirty="0"/>
              <a:t> </a:t>
            </a:r>
            <a:r>
              <a:rPr lang="nl-NL" altLang="en-US" dirty="0" err="1"/>
              <a:t>and</a:t>
            </a:r>
            <a:r>
              <a:rPr lang="nl-NL" altLang="en-US" dirty="0"/>
              <a:t> </a:t>
            </a:r>
            <a:r>
              <a:rPr lang="nl-NL" altLang="en-US" dirty="0" err="1"/>
              <a:t>rules</a:t>
            </a:r>
            <a:r>
              <a:rPr lang="nl-NL" altLang="en-US" dirty="0"/>
              <a:t> </a:t>
            </a:r>
            <a:r>
              <a:rPr lang="nl-NL" altLang="en-US" dirty="0" err="1"/>
              <a:t>and</a:t>
            </a:r>
            <a:r>
              <a:rPr lang="nl-NL" altLang="en-US" dirty="0"/>
              <a:t> </a:t>
            </a:r>
            <a:r>
              <a:rPr lang="nl-NL" altLang="en-US" dirty="0" err="1"/>
              <a:t>this</a:t>
            </a:r>
            <a:r>
              <a:rPr lang="nl-NL" altLang="en-US" dirty="0"/>
              <a:t> </a:t>
            </a:r>
            <a:r>
              <a:rPr lang="nl-NL" altLang="en-US" dirty="0" err="1"/>
              <a:t>can</a:t>
            </a:r>
            <a:r>
              <a:rPr lang="nl-NL" altLang="en-US" dirty="0"/>
              <a:t> </a:t>
            </a:r>
            <a:r>
              <a:rPr lang="nl-NL" altLang="en-US" dirty="0" err="1"/>
              <a:t>be</a:t>
            </a:r>
            <a:r>
              <a:rPr lang="nl-NL" altLang="en-US" dirty="0"/>
              <a:t> </a:t>
            </a:r>
            <a:r>
              <a:rPr lang="nl-NL" altLang="en-US" dirty="0" err="1"/>
              <a:t>difficult</a:t>
            </a:r>
            <a:r>
              <a:rPr lang="nl-NL" altLang="en-US" dirty="0"/>
              <a:t> </a:t>
            </a:r>
            <a:r>
              <a:rPr lang="nl-NL" altLang="en-US" dirty="0" err="1"/>
              <a:t>for</a:t>
            </a:r>
            <a:r>
              <a:rPr lang="nl-NL" altLang="en-US" dirty="0"/>
              <a:t> </a:t>
            </a:r>
            <a:r>
              <a:rPr lang="nl-NL" altLang="en-US" dirty="0" err="1"/>
              <a:t>young</a:t>
            </a:r>
            <a:r>
              <a:rPr lang="nl-NL" altLang="en-US" dirty="0"/>
              <a:t> </a:t>
            </a:r>
            <a:r>
              <a:rPr lang="nl-NL" altLang="en-US" dirty="0" err="1"/>
              <a:t>people</a:t>
            </a:r>
            <a:r>
              <a:rPr lang="nl-NL" altLang="en-US" dirty="0"/>
              <a:t> </a:t>
            </a:r>
            <a:r>
              <a:rPr lang="nl-NL" altLang="en-US" dirty="0" err="1"/>
              <a:t>who</a:t>
            </a:r>
            <a:r>
              <a:rPr lang="nl-NL" altLang="en-US" dirty="0"/>
              <a:t> are </a:t>
            </a:r>
            <a:r>
              <a:rPr lang="nl-NL" altLang="en-US" dirty="0" err="1"/>
              <a:t>looking</a:t>
            </a:r>
            <a:r>
              <a:rPr lang="nl-NL" altLang="en-US" dirty="0"/>
              <a:t> </a:t>
            </a:r>
            <a:r>
              <a:rPr lang="nl-NL" altLang="en-US" dirty="0" err="1"/>
              <a:t>for</a:t>
            </a:r>
            <a:r>
              <a:rPr lang="nl-NL" altLang="en-US" dirty="0"/>
              <a:t> </a:t>
            </a:r>
            <a:r>
              <a:rPr lang="nl-NL" altLang="en-US" dirty="0" err="1"/>
              <a:t>clarity</a:t>
            </a:r>
            <a:r>
              <a:rPr lang="nl-NL" altLang="en-US" dirty="0"/>
              <a:t> </a:t>
            </a:r>
            <a:r>
              <a:rPr lang="nl-NL" altLang="en-US" dirty="0" err="1"/>
              <a:t>and</a:t>
            </a:r>
            <a:r>
              <a:rPr lang="nl-NL" altLang="en-US" dirty="0"/>
              <a:t> </a:t>
            </a:r>
            <a:r>
              <a:rPr lang="nl-NL" altLang="en-US" dirty="0" err="1"/>
              <a:t>stability</a:t>
            </a:r>
            <a:r>
              <a:rPr lang="nl-NL" altLang="en-US" dirty="0"/>
              <a:t>. </a:t>
            </a:r>
          </a:p>
          <a:p>
            <a:pPr eaLnBrk="1" hangingPunct="1"/>
            <a:r>
              <a:rPr lang="nl-NL" altLang="en-US" dirty="0"/>
              <a:t>Next </a:t>
            </a:r>
            <a:r>
              <a:rPr lang="nl-NL" altLang="en-US" dirty="0" err="1"/>
              <a:t>to</a:t>
            </a:r>
            <a:r>
              <a:rPr lang="nl-NL" altLang="en-US" dirty="0"/>
              <a:t> </a:t>
            </a:r>
            <a:r>
              <a:rPr lang="nl-NL" altLang="en-US" dirty="0" err="1"/>
              <a:t>that</a:t>
            </a:r>
            <a:r>
              <a:rPr lang="nl-NL" altLang="en-US" dirty="0"/>
              <a:t> </a:t>
            </a:r>
            <a:r>
              <a:rPr lang="nl-NL" altLang="en-US" dirty="0" err="1"/>
              <a:t>what</a:t>
            </a:r>
            <a:r>
              <a:rPr lang="nl-NL" altLang="en-US" dirty="0"/>
              <a:t> we </a:t>
            </a:r>
            <a:r>
              <a:rPr lang="nl-NL" altLang="en-US" dirty="0" err="1"/>
              <a:t>see</a:t>
            </a:r>
            <a:r>
              <a:rPr lang="nl-NL" altLang="en-US" dirty="0"/>
              <a:t> is </a:t>
            </a:r>
            <a:r>
              <a:rPr lang="nl-NL" altLang="en-US" dirty="0" err="1"/>
              <a:t>that</a:t>
            </a:r>
            <a:r>
              <a:rPr lang="nl-NL" altLang="en-US" dirty="0"/>
              <a:t> </a:t>
            </a:r>
            <a:r>
              <a:rPr lang="nl-NL" altLang="en-US" dirty="0" err="1"/>
              <a:t>the</a:t>
            </a:r>
            <a:r>
              <a:rPr lang="nl-NL" altLang="en-US" dirty="0"/>
              <a:t> farmer </a:t>
            </a:r>
            <a:r>
              <a:rPr lang="nl-NL" altLang="en-US" dirty="0" err="1"/>
              <a:t>can</a:t>
            </a:r>
            <a:r>
              <a:rPr lang="nl-NL" altLang="en-US" dirty="0"/>
              <a:t> set </a:t>
            </a:r>
            <a:r>
              <a:rPr lang="nl-NL" altLang="en-US" dirty="0" err="1"/>
              <a:t>an</a:t>
            </a:r>
            <a:r>
              <a:rPr lang="nl-NL" altLang="en-US" dirty="0"/>
              <a:t> </a:t>
            </a:r>
            <a:r>
              <a:rPr lang="nl-NL" altLang="en-US" dirty="0" err="1"/>
              <a:t>example</a:t>
            </a:r>
            <a:r>
              <a:rPr lang="nl-NL" altLang="en-US" dirty="0"/>
              <a:t> </a:t>
            </a:r>
            <a:r>
              <a:rPr lang="nl-NL" altLang="en-US" dirty="0" err="1"/>
              <a:t>for</a:t>
            </a:r>
            <a:r>
              <a:rPr lang="nl-NL" altLang="en-US" dirty="0"/>
              <a:t> </a:t>
            </a:r>
            <a:r>
              <a:rPr lang="nl-NL" altLang="en-US" dirty="0" err="1"/>
              <a:t>young</a:t>
            </a:r>
            <a:r>
              <a:rPr lang="nl-NL" altLang="en-US" dirty="0"/>
              <a:t> </a:t>
            </a:r>
            <a:r>
              <a:rPr lang="nl-NL" altLang="en-US" dirty="0" err="1"/>
              <a:t>people</a:t>
            </a:r>
            <a:r>
              <a:rPr lang="nl-NL" altLang="en-US" dirty="0"/>
              <a:t> </a:t>
            </a:r>
            <a:r>
              <a:rPr lang="nl-NL" altLang="en-US" dirty="0" err="1"/>
              <a:t>who</a:t>
            </a:r>
            <a:r>
              <a:rPr lang="nl-NL" altLang="en-US" dirty="0"/>
              <a:t> are </a:t>
            </a:r>
            <a:r>
              <a:rPr lang="nl-NL" altLang="en-US" dirty="0" err="1"/>
              <a:t>having</a:t>
            </a:r>
            <a:r>
              <a:rPr lang="nl-NL" altLang="en-US" dirty="0"/>
              <a:t> </a:t>
            </a:r>
            <a:r>
              <a:rPr lang="nl-NL" altLang="en-US" dirty="0" err="1"/>
              <a:t>trouble</a:t>
            </a:r>
            <a:r>
              <a:rPr lang="nl-NL" altLang="en-US" dirty="0"/>
              <a:t> </a:t>
            </a:r>
            <a:r>
              <a:rPr lang="nl-NL" altLang="en-US" dirty="0" err="1"/>
              <a:t>with</a:t>
            </a:r>
            <a:r>
              <a:rPr lang="nl-NL" altLang="en-US" dirty="0"/>
              <a:t> </a:t>
            </a:r>
            <a:r>
              <a:rPr lang="nl-NL" altLang="en-US" dirty="0" err="1"/>
              <a:t>their</a:t>
            </a:r>
            <a:r>
              <a:rPr lang="nl-NL" altLang="en-US" dirty="0"/>
              <a:t> </a:t>
            </a:r>
            <a:r>
              <a:rPr lang="nl-NL" altLang="en-US" dirty="0" err="1"/>
              <a:t>identity</a:t>
            </a:r>
            <a:r>
              <a:rPr lang="nl-NL" altLang="en-US" dirty="0"/>
              <a:t>. In </a:t>
            </a:r>
            <a:r>
              <a:rPr lang="nl-NL" altLang="en-US" dirty="0" err="1"/>
              <a:t>general</a:t>
            </a:r>
            <a:r>
              <a:rPr lang="nl-NL" altLang="en-US" dirty="0"/>
              <a:t>, </a:t>
            </a:r>
            <a:r>
              <a:rPr lang="nl-NL" altLang="en-US" dirty="0" err="1"/>
              <a:t>the</a:t>
            </a:r>
            <a:r>
              <a:rPr lang="nl-NL" altLang="en-US" dirty="0"/>
              <a:t> farmer is </a:t>
            </a:r>
            <a:r>
              <a:rPr lang="nl-NL" altLang="en-US" dirty="0" err="1"/>
              <a:t>proud</a:t>
            </a:r>
            <a:r>
              <a:rPr lang="nl-NL" altLang="en-US" dirty="0"/>
              <a:t> of his business </a:t>
            </a:r>
            <a:r>
              <a:rPr lang="nl-NL" altLang="en-US" dirty="0" err="1"/>
              <a:t>and</a:t>
            </a:r>
            <a:r>
              <a:rPr lang="nl-NL" altLang="en-US" dirty="0"/>
              <a:t> </a:t>
            </a:r>
            <a:r>
              <a:rPr lang="nl-NL" altLang="en-US" dirty="0" err="1"/>
              <a:t>what</a:t>
            </a:r>
            <a:r>
              <a:rPr lang="nl-NL" altLang="en-US" dirty="0"/>
              <a:t> he has </a:t>
            </a:r>
            <a:r>
              <a:rPr lang="nl-NL" altLang="en-US" dirty="0" err="1"/>
              <a:t>achieved</a:t>
            </a:r>
            <a:r>
              <a:rPr lang="nl-NL" altLang="en-US" dirty="0"/>
              <a:t>. The farm life is his </a:t>
            </a:r>
            <a:r>
              <a:rPr lang="nl-NL" altLang="en-US" dirty="0" err="1"/>
              <a:t>identity</a:t>
            </a:r>
            <a:r>
              <a:rPr lang="nl-NL" altLang="en-US" dirty="0"/>
              <a:t>. We </a:t>
            </a:r>
            <a:r>
              <a:rPr lang="nl-NL" altLang="en-US" dirty="0" err="1"/>
              <a:t>also</a:t>
            </a:r>
            <a:r>
              <a:rPr lang="nl-NL" altLang="en-US" dirty="0"/>
              <a:t> </a:t>
            </a:r>
            <a:r>
              <a:rPr lang="nl-NL" altLang="en-US" dirty="0" err="1"/>
              <a:t>see</a:t>
            </a:r>
            <a:r>
              <a:rPr lang="nl-NL" altLang="en-US" dirty="0"/>
              <a:t> </a:t>
            </a:r>
            <a:r>
              <a:rPr lang="nl-NL" altLang="en-US" dirty="0" err="1"/>
              <a:t>that</a:t>
            </a:r>
            <a:r>
              <a:rPr lang="nl-NL" altLang="en-US" dirty="0"/>
              <a:t> </a:t>
            </a:r>
            <a:r>
              <a:rPr lang="nl-NL" altLang="en-US" dirty="0" err="1"/>
              <a:t>especially</a:t>
            </a:r>
            <a:r>
              <a:rPr lang="nl-NL" altLang="en-US" dirty="0"/>
              <a:t> boys </a:t>
            </a:r>
            <a:r>
              <a:rPr lang="nl-NL" altLang="en-US" dirty="0" err="1"/>
              <a:t>respects</a:t>
            </a:r>
            <a:r>
              <a:rPr lang="nl-NL" altLang="en-US" dirty="0"/>
              <a:t> </a:t>
            </a:r>
            <a:r>
              <a:rPr lang="nl-NL" altLang="en-US" dirty="0" err="1"/>
              <a:t>the</a:t>
            </a:r>
            <a:r>
              <a:rPr lang="nl-NL" altLang="en-US" dirty="0"/>
              <a:t> </a:t>
            </a:r>
            <a:r>
              <a:rPr lang="nl-NL" altLang="en-US" dirty="0" err="1"/>
              <a:t>farmer’s</a:t>
            </a:r>
            <a:r>
              <a:rPr lang="nl-NL" altLang="en-US" dirty="0"/>
              <a:t> </a:t>
            </a:r>
            <a:r>
              <a:rPr lang="nl-NL" altLang="en-US" dirty="0" err="1"/>
              <a:t>authority</a:t>
            </a:r>
            <a:r>
              <a:rPr lang="nl-NL" altLang="en-US" dirty="0"/>
              <a:t> more </a:t>
            </a:r>
            <a:r>
              <a:rPr lang="nl-NL" altLang="en-US" dirty="0" err="1"/>
              <a:t>easily</a:t>
            </a:r>
            <a:r>
              <a:rPr lang="nl-NL" altLang="en-US" dirty="0"/>
              <a:t> </a:t>
            </a:r>
            <a:r>
              <a:rPr lang="nl-NL" altLang="en-US" dirty="0" err="1"/>
              <a:t>than</a:t>
            </a:r>
            <a:r>
              <a:rPr lang="nl-NL" altLang="en-US" dirty="0"/>
              <a:t> </a:t>
            </a:r>
            <a:r>
              <a:rPr lang="nl-NL" altLang="en-US" dirty="0" err="1"/>
              <a:t>they</a:t>
            </a:r>
            <a:r>
              <a:rPr lang="nl-NL" altLang="en-US" dirty="0"/>
              <a:t> </a:t>
            </a:r>
            <a:r>
              <a:rPr lang="nl-NL" altLang="en-US" dirty="0" err="1"/>
              <a:t>would</a:t>
            </a:r>
            <a:r>
              <a:rPr lang="nl-NL" altLang="en-US" dirty="0"/>
              <a:t> </a:t>
            </a:r>
            <a:r>
              <a:rPr lang="nl-NL" altLang="en-US" dirty="0" err="1"/>
              <a:t>with</a:t>
            </a:r>
            <a:r>
              <a:rPr lang="nl-NL" altLang="en-US" dirty="0"/>
              <a:t> </a:t>
            </a:r>
            <a:r>
              <a:rPr lang="nl-NL" altLang="en-US" dirty="0" err="1"/>
              <a:t>youth</a:t>
            </a:r>
            <a:r>
              <a:rPr lang="nl-NL" altLang="en-US" dirty="0"/>
              <a:t> care </a:t>
            </a:r>
            <a:r>
              <a:rPr lang="nl-NL" altLang="en-US" dirty="0" err="1"/>
              <a:t>workers</a:t>
            </a:r>
            <a:r>
              <a:rPr lang="nl-NL" altLang="en-US" dirty="0"/>
              <a:t>. </a:t>
            </a:r>
          </a:p>
          <a:p>
            <a:pPr eaLnBrk="1" hangingPunct="1"/>
            <a:r>
              <a:rPr lang="nl-NL" altLang="en-US" dirty="0"/>
              <a:t>On </a:t>
            </a:r>
            <a:r>
              <a:rPr lang="nl-NL" altLang="en-US" dirty="0" err="1"/>
              <a:t>the</a:t>
            </a:r>
            <a:r>
              <a:rPr lang="nl-NL" altLang="en-US" dirty="0"/>
              <a:t> farm </a:t>
            </a:r>
            <a:r>
              <a:rPr lang="nl-NL" altLang="en-US" dirty="0" err="1"/>
              <a:t>the</a:t>
            </a:r>
            <a:r>
              <a:rPr lang="nl-NL" altLang="en-US" dirty="0"/>
              <a:t> participant </a:t>
            </a:r>
            <a:r>
              <a:rPr lang="nl-NL" altLang="en-US" dirty="0" err="1"/>
              <a:t>works</a:t>
            </a:r>
            <a:r>
              <a:rPr lang="nl-NL" altLang="en-US" dirty="0"/>
              <a:t> </a:t>
            </a:r>
            <a:r>
              <a:rPr lang="nl-NL" altLang="en-US" dirty="0" err="1"/>
              <a:t>together</a:t>
            </a:r>
            <a:r>
              <a:rPr lang="nl-NL" altLang="en-US" dirty="0"/>
              <a:t> </a:t>
            </a:r>
            <a:r>
              <a:rPr lang="nl-NL" altLang="en-US" dirty="0" err="1"/>
              <a:t>with</a:t>
            </a:r>
            <a:r>
              <a:rPr lang="nl-NL" altLang="en-US" dirty="0"/>
              <a:t> </a:t>
            </a:r>
            <a:r>
              <a:rPr lang="nl-NL" altLang="en-US" dirty="0" err="1"/>
              <a:t>the</a:t>
            </a:r>
            <a:r>
              <a:rPr lang="nl-NL" altLang="en-US" dirty="0"/>
              <a:t> farmer, he or </a:t>
            </a:r>
            <a:r>
              <a:rPr lang="nl-NL" altLang="en-US" dirty="0" err="1"/>
              <a:t>she</a:t>
            </a:r>
            <a:r>
              <a:rPr lang="nl-NL" altLang="en-US" dirty="0"/>
              <a:t> is part of </a:t>
            </a:r>
            <a:r>
              <a:rPr lang="nl-NL" altLang="en-US" dirty="0" err="1"/>
              <a:t>the</a:t>
            </a:r>
            <a:r>
              <a:rPr lang="nl-NL" altLang="en-US" dirty="0"/>
              <a:t> farmers family. </a:t>
            </a:r>
            <a:r>
              <a:rPr lang="nl-NL" altLang="en-US" dirty="0" err="1"/>
              <a:t>This</a:t>
            </a:r>
            <a:r>
              <a:rPr lang="nl-NL" altLang="en-US" dirty="0"/>
              <a:t> </a:t>
            </a:r>
            <a:r>
              <a:rPr lang="nl-NL" altLang="en-US" dirty="0" err="1"/>
              <a:t>creates</a:t>
            </a:r>
            <a:r>
              <a:rPr lang="nl-NL" altLang="en-US" dirty="0"/>
              <a:t> </a:t>
            </a:r>
            <a:r>
              <a:rPr lang="nl-NL" altLang="en-US" dirty="0" err="1"/>
              <a:t>an</a:t>
            </a:r>
            <a:r>
              <a:rPr lang="nl-NL" altLang="en-US" dirty="0"/>
              <a:t> </a:t>
            </a:r>
            <a:r>
              <a:rPr lang="nl-NL" altLang="en-US" dirty="0" err="1"/>
              <a:t>atmosphere</a:t>
            </a:r>
            <a:r>
              <a:rPr lang="nl-NL" altLang="en-US" dirty="0"/>
              <a:t> of </a:t>
            </a:r>
            <a:r>
              <a:rPr lang="nl-NL" altLang="en-US" dirty="0" err="1"/>
              <a:t>equality</a:t>
            </a:r>
            <a:r>
              <a:rPr lang="nl-NL" altLang="en-US" dirty="0"/>
              <a:t>. Farmers </a:t>
            </a:r>
            <a:r>
              <a:rPr lang="nl-NL" altLang="en-US" dirty="0" err="1"/>
              <a:t>indicate</a:t>
            </a:r>
            <a:r>
              <a:rPr lang="nl-NL" altLang="en-US" dirty="0"/>
              <a:t> </a:t>
            </a:r>
            <a:r>
              <a:rPr lang="nl-NL" altLang="en-US" dirty="0" err="1"/>
              <a:t>that</a:t>
            </a:r>
            <a:r>
              <a:rPr lang="nl-NL" altLang="en-US" dirty="0"/>
              <a:t> </a:t>
            </a:r>
            <a:r>
              <a:rPr lang="nl-NL" altLang="en-US" dirty="0" err="1"/>
              <a:t>they</a:t>
            </a:r>
            <a:r>
              <a:rPr lang="nl-NL" altLang="en-US" dirty="0"/>
              <a:t> have </a:t>
            </a:r>
            <a:r>
              <a:rPr lang="nl-NL" altLang="en-US" dirty="0" err="1"/>
              <a:t>the</a:t>
            </a:r>
            <a:r>
              <a:rPr lang="nl-NL" altLang="en-US" dirty="0"/>
              <a:t> </a:t>
            </a:r>
            <a:r>
              <a:rPr lang="nl-NL" altLang="en-US" dirty="0" err="1"/>
              <a:t>freedom</a:t>
            </a:r>
            <a:r>
              <a:rPr lang="nl-NL" altLang="en-US" dirty="0"/>
              <a:t> </a:t>
            </a:r>
            <a:r>
              <a:rPr lang="nl-NL" altLang="en-US" dirty="0" err="1"/>
              <a:t>to</a:t>
            </a:r>
            <a:r>
              <a:rPr lang="nl-NL" altLang="en-US" dirty="0"/>
              <a:t> </a:t>
            </a:r>
            <a:r>
              <a:rPr lang="nl-NL" altLang="en-US" dirty="0" err="1"/>
              <a:t>conduct</a:t>
            </a:r>
            <a:r>
              <a:rPr lang="nl-NL" altLang="en-US" dirty="0"/>
              <a:t> </a:t>
            </a:r>
            <a:r>
              <a:rPr lang="nl-NL" altLang="en-US" dirty="0" err="1"/>
              <a:t>matters</a:t>
            </a:r>
            <a:r>
              <a:rPr lang="nl-NL" altLang="en-US" dirty="0"/>
              <a:t> </a:t>
            </a:r>
            <a:r>
              <a:rPr lang="nl-NL" altLang="en-US" dirty="0" err="1"/>
              <a:t>their</a:t>
            </a:r>
            <a:r>
              <a:rPr lang="nl-NL" altLang="en-US" dirty="0"/>
              <a:t> </a:t>
            </a:r>
            <a:r>
              <a:rPr lang="nl-NL" altLang="en-US" dirty="0" err="1"/>
              <a:t>own</a:t>
            </a:r>
            <a:r>
              <a:rPr lang="nl-NL" altLang="en-US" dirty="0"/>
              <a:t> way </a:t>
            </a:r>
            <a:r>
              <a:rPr lang="nl-NL" altLang="en-US" dirty="0" err="1"/>
              <a:t>and</a:t>
            </a:r>
            <a:r>
              <a:rPr lang="nl-NL" altLang="en-US" dirty="0"/>
              <a:t> </a:t>
            </a:r>
            <a:r>
              <a:rPr lang="nl-NL" altLang="en-US" dirty="0" err="1"/>
              <a:t>dare</a:t>
            </a:r>
            <a:r>
              <a:rPr lang="nl-NL" altLang="en-US" dirty="0"/>
              <a:t> </a:t>
            </a:r>
            <a:r>
              <a:rPr lang="nl-NL" altLang="en-US" dirty="0" err="1"/>
              <a:t>to</a:t>
            </a:r>
            <a:r>
              <a:rPr lang="nl-NL" altLang="en-US" dirty="0"/>
              <a:t> take more risk. </a:t>
            </a:r>
            <a:r>
              <a:rPr lang="nl-NL" altLang="en-US" dirty="0" err="1"/>
              <a:t>They</a:t>
            </a:r>
            <a:r>
              <a:rPr lang="nl-NL" altLang="en-US" dirty="0"/>
              <a:t> </a:t>
            </a:r>
            <a:r>
              <a:rPr lang="nl-NL" altLang="en-US" dirty="0" err="1"/>
              <a:t>can</a:t>
            </a:r>
            <a:r>
              <a:rPr lang="nl-NL" altLang="en-US" dirty="0"/>
              <a:t> </a:t>
            </a:r>
            <a:r>
              <a:rPr lang="nl-NL" altLang="en-US" dirty="0" err="1"/>
              <a:t>explore</a:t>
            </a:r>
            <a:r>
              <a:rPr lang="nl-NL" altLang="en-US" dirty="0"/>
              <a:t> </a:t>
            </a:r>
            <a:r>
              <a:rPr lang="nl-NL" altLang="en-US" dirty="0" err="1"/>
              <a:t>the</a:t>
            </a:r>
            <a:r>
              <a:rPr lang="nl-NL" altLang="en-US" dirty="0"/>
              <a:t> </a:t>
            </a:r>
            <a:r>
              <a:rPr lang="nl-NL" altLang="en-US" dirty="0" err="1"/>
              <a:t>limits</a:t>
            </a:r>
            <a:r>
              <a:rPr lang="nl-NL" altLang="en-US" dirty="0"/>
              <a:t> of </a:t>
            </a:r>
            <a:r>
              <a:rPr lang="nl-NL" altLang="en-US" dirty="0" err="1"/>
              <a:t>people</a:t>
            </a:r>
            <a:r>
              <a:rPr lang="nl-NL" altLang="en-US" dirty="0"/>
              <a:t> </a:t>
            </a:r>
            <a:r>
              <a:rPr lang="nl-NL" altLang="en-US" dirty="0" err="1"/>
              <a:t>if</a:t>
            </a:r>
            <a:r>
              <a:rPr lang="nl-NL" altLang="en-US" dirty="0"/>
              <a:t> </a:t>
            </a:r>
            <a:r>
              <a:rPr lang="nl-NL" altLang="en-US" dirty="0" err="1"/>
              <a:t>they</a:t>
            </a:r>
            <a:r>
              <a:rPr lang="nl-NL" altLang="en-US" dirty="0"/>
              <a:t> </a:t>
            </a:r>
            <a:r>
              <a:rPr lang="nl-NL" altLang="en-US" dirty="0" err="1"/>
              <a:t>need</a:t>
            </a:r>
            <a:r>
              <a:rPr lang="nl-NL" altLang="en-US" dirty="0"/>
              <a:t> more </a:t>
            </a:r>
            <a:r>
              <a:rPr lang="nl-NL" altLang="en-US" dirty="0" err="1"/>
              <a:t>challenge</a:t>
            </a:r>
            <a:r>
              <a:rPr lang="nl-NL" altLang="en-US" dirty="0"/>
              <a:t> </a:t>
            </a:r>
            <a:r>
              <a:rPr lang="nl-NL" altLang="en-US" dirty="0" err="1"/>
              <a:t>which</a:t>
            </a:r>
            <a:r>
              <a:rPr lang="nl-NL" altLang="en-US" dirty="0"/>
              <a:t> </a:t>
            </a:r>
            <a:r>
              <a:rPr lang="nl-NL" altLang="en-US" dirty="0" err="1"/>
              <a:t>can</a:t>
            </a:r>
            <a:r>
              <a:rPr lang="nl-NL" altLang="en-US" dirty="0"/>
              <a:t> </a:t>
            </a:r>
            <a:r>
              <a:rPr lang="nl-NL" altLang="en-US" dirty="0" err="1"/>
              <a:t>stimulate</a:t>
            </a:r>
            <a:r>
              <a:rPr lang="nl-NL" altLang="en-US" dirty="0"/>
              <a:t> </a:t>
            </a:r>
            <a:r>
              <a:rPr lang="nl-NL" altLang="en-US" dirty="0" err="1"/>
              <a:t>their</a:t>
            </a:r>
            <a:r>
              <a:rPr lang="nl-NL" altLang="en-US" dirty="0"/>
              <a:t> </a:t>
            </a:r>
            <a:r>
              <a:rPr lang="nl-NL" altLang="en-US" dirty="0" err="1"/>
              <a:t>responsibility</a:t>
            </a:r>
            <a:r>
              <a:rPr lang="nl-NL" altLang="en-US" dirty="0"/>
              <a:t>. Next </a:t>
            </a:r>
            <a:r>
              <a:rPr lang="nl-NL" altLang="en-US" dirty="0" err="1"/>
              <a:t>to</a:t>
            </a:r>
            <a:r>
              <a:rPr lang="nl-NL" altLang="en-US" dirty="0"/>
              <a:t> </a:t>
            </a:r>
            <a:r>
              <a:rPr lang="nl-NL" altLang="en-US" dirty="0" err="1"/>
              <a:t>that</a:t>
            </a:r>
            <a:r>
              <a:rPr lang="nl-NL" altLang="en-US" dirty="0"/>
              <a:t> </a:t>
            </a:r>
            <a:r>
              <a:rPr lang="nl-NL" altLang="en-US" dirty="0" err="1"/>
              <a:t>the</a:t>
            </a:r>
            <a:r>
              <a:rPr lang="nl-NL" altLang="en-US" dirty="0"/>
              <a:t> farmer </a:t>
            </a:r>
            <a:r>
              <a:rPr lang="nl-NL" altLang="en-US" dirty="0" err="1"/>
              <a:t>focusses</a:t>
            </a:r>
            <a:r>
              <a:rPr lang="nl-NL" altLang="en-US" dirty="0"/>
              <a:t> on </a:t>
            </a:r>
            <a:r>
              <a:rPr lang="nl-NL" altLang="en-US" dirty="0" err="1"/>
              <a:t>what</a:t>
            </a:r>
            <a:r>
              <a:rPr lang="nl-NL" altLang="en-US" dirty="0"/>
              <a:t> </a:t>
            </a:r>
            <a:r>
              <a:rPr lang="nl-NL" altLang="en-US" dirty="0" err="1"/>
              <a:t>particpants</a:t>
            </a:r>
            <a:r>
              <a:rPr lang="nl-NL" altLang="en-US" dirty="0"/>
              <a:t> </a:t>
            </a:r>
            <a:r>
              <a:rPr lang="nl-NL" altLang="en-US" dirty="0" err="1"/>
              <a:t>can</a:t>
            </a:r>
            <a:r>
              <a:rPr lang="nl-NL" altLang="en-US" dirty="0"/>
              <a:t> do on </a:t>
            </a:r>
            <a:r>
              <a:rPr lang="nl-NL" altLang="en-US" dirty="0" err="1"/>
              <a:t>the</a:t>
            </a:r>
            <a:r>
              <a:rPr lang="nl-NL" altLang="en-US" dirty="0"/>
              <a:t> farm in </a:t>
            </a:r>
            <a:r>
              <a:rPr lang="nl-NL" altLang="en-US" dirty="0" err="1"/>
              <a:t>stead</a:t>
            </a:r>
            <a:r>
              <a:rPr lang="nl-NL" altLang="en-US" dirty="0"/>
              <a:t> of </a:t>
            </a:r>
            <a:r>
              <a:rPr lang="nl-NL" altLang="en-US" dirty="0" err="1"/>
              <a:t>their</a:t>
            </a:r>
            <a:r>
              <a:rPr lang="nl-NL" altLang="en-US" dirty="0"/>
              <a:t> </a:t>
            </a:r>
            <a:r>
              <a:rPr lang="nl-NL" altLang="en-US" dirty="0" err="1"/>
              <a:t>dissabilities</a:t>
            </a:r>
            <a:r>
              <a:rPr lang="nl-NL" altLang="en-US" dirty="0"/>
              <a:t>. </a:t>
            </a:r>
            <a:endParaRPr lang="en-US" altLang="en-US" dirty="0"/>
          </a:p>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15</a:t>
            </a:fld>
            <a:endParaRPr lang="en-GB"/>
          </a:p>
        </p:txBody>
      </p:sp>
    </p:spTree>
    <p:extLst>
      <p:ext uri="{BB962C8B-B14F-4D97-AF65-F5344CB8AC3E}">
        <p14:creationId xmlns:p14="http://schemas.microsoft.com/office/powerpoint/2010/main" val="2384939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D20000C0-D88A-427B-95B4-8A9679D6D829}" type="slidenum">
              <a:rPr lang="en-GB" smtClean="0"/>
              <a:t>16</a:t>
            </a:fld>
            <a:endParaRPr lang="en-GB"/>
          </a:p>
        </p:txBody>
      </p:sp>
    </p:spTree>
    <p:extLst>
      <p:ext uri="{BB962C8B-B14F-4D97-AF65-F5344CB8AC3E}">
        <p14:creationId xmlns:p14="http://schemas.microsoft.com/office/powerpoint/2010/main" val="3490608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E019CBF-6F6C-1308-CD7A-8A884A4D21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910"/>
            <a:ext cx="9144000" cy="6858000"/>
          </a:xfrm>
          <a:prstGeom prst="rect">
            <a:avLst/>
          </a:prstGeom>
        </p:spPr>
      </p:pic>
      <p:sp>
        <p:nvSpPr>
          <p:cNvPr id="2" name="Nadpis 1">
            <a:extLst>
              <a:ext uri="{FF2B5EF4-FFF2-40B4-BE49-F238E27FC236}">
                <a16:creationId xmlns:a16="http://schemas.microsoft.com/office/drawing/2014/main" id="{BE510AF5-4381-40E1-828A-550308ADC354}"/>
              </a:ext>
            </a:extLst>
          </p:cNvPr>
          <p:cNvSpPr>
            <a:spLocks noGrp="1"/>
          </p:cNvSpPr>
          <p:nvPr>
            <p:ph type="ctrTitle" hasCustomPrompt="1"/>
          </p:nvPr>
        </p:nvSpPr>
        <p:spPr>
          <a:xfrm>
            <a:off x="0" y="8447"/>
            <a:ext cx="4390931" cy="4518286"/>
          </a:xfrm>
        </p:spPr>
        <p:txBody>
          <a:bodyPr lIns="648000" tIns="414000" bIns="0" anchor="ctr" anchorCtr="0">
            <a:noAutofit/>
          </a:bodyPr>
          <a:lstStyle>
            <a:lvl1pPr algn="l">
              <a:lnSpc>
                <a:spcPts val="3900"/>
              </a:lnSpc>
              <a:defRPr sz="3300" cap="all" spc="100" baseline="0">
                <a:solidFill>
                  <a:schemeClr val="bg1"/>
                </a:solidFill>
                <a:latin typeface="Arial" panose="020B0604020202020204" pitchFamily="34" charset="0"/>
                <a:cs typeface="Arial" panose="020B0604020202020204" pitchFamily="34" charset="0"/>
              </a:defRPr>
            </a:lvl1pPr>
          </a:lstStyle>
          <a:p>
            <a:r>
              <a:rPr lang="cs-CZ" noProof="0" dirty="0"/>
              <a:t>rezentace,</a:t>
            </a:r>
            <a:br>
              <a:rPr lang="cs-CZ" noProof="0" dirty="0"/>
            </a:br>
            <a:r>
              <a:rPr lang="cs-CZ" noProof="0" dirty="0"/>
              <a:t>maximum</a:t>
            </a:r>
            <a:br>
              <a:rPr lang="cs-CZ" noProof="0" dirty="0"/>
            </a:br>
            <a:r>
              <a:rPr lang="cs-CZ" noProof="0" dirty="0"/>
              <a:t>osm řádek, zarovnáno </a:t>
            </a:r>
            <a:br>
              <a:rPr lang="cs-CZ" noProof="0" dirty="0"/>
            </a:br>
            <a:r>
              <a:rPr lang="cs-CZ" noProof="0" dirty="0"/>
              <a:t>zleva odshora</a:t>
            </a:r>
          </a:p>
        </p:txBody>
      </p:sp>
      <p:sp>
        <p:nvSpPr>
          <p:cNvPr id="11" name="Zástupný symbol pro text 2">
            <a:extLst>
              <a:ext uri="{FF2B5EF4-FFF2-40B4-BE49-F238E27FC236}">
                <a16:creationId xmlns:a16="http://schemas.microsoft.com/office/drawing/2014/main" id="{04670152-C586-428C-B537-432D470546B6}"/>
              </a:ext>
            </a:extLst>
          </p:cNvPr>
          <p:cNvSpPr>
            <a:spLocks noGrp="1"/>
          </p:cNvSpPr>
          <p:nvPr>
            <p:ph type="body" sz="quarter" idx="14" hasCustomPrompt="1"/>
          </p:nvPr>
        </p:nvSpPr>
        <p:spPr>
          <a:xfrm>
            <a:off x="4572000" y="4003491"/>
            <a:ext cx="234888"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5" name="Zástupný symbol pro text 2">
            <a:extLst>
              <a:ext uri="{FF2B5EF4-FFF2-40B4-BE49-F238E27FC236}">
                <a16:creationId xmlns:a16="http://schemas.microsoft.com/office/drawing/2014/main" id="{6D541F0F-B5CE-47C6-B7DC-5839E321DEC8}"/>
              </a:ext>
            </a:extLst>
          </p:cNvPr>
          <p:cNvSpPr>
            <a:spLocks noGrp="1"/>
          </p:cNvSpPr>
          <p:nvPr>
            <p:ph type="body" sz="quarter" idx="16" hasCustomPrompt="1"/>
          </p:nvPr>
        </p:nvSpPr>
        <p:spPr>
          <a:xfrm>
            <a:off x="4841300" y="4003490"/>
            <a:ext cx="234887"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6" name="Zástupný symbol pro text 2">
            <a:extLst>
              <a:ext uri="{FF2B5EF4-FFF2-40B4-BE49-F238E27FC236}">
                <a16:creationId xmlns:a16="http://schemas.microsoft.com/office/drawing/2014/main" id="{A32C3597-F65C-4CDA-9C5D-CD8150A25691}"/>
              </a:ext>
            </a:extLst>
          </p:cNvPr>
          <p:cNvSpPr>
            <a:spLocks noGrp="1"/>
          </p:cNvSpPr>
          <p:nvPr>
            <p:ph type="body" sz="quarter" idx="17" hasCustomPrompt="1"/>
          </p:nvPr>
        </p:nvSpPr>
        <p:spPr>
          <a:xfrm>
            <a:off x="5110599" y="4003493"/>
            <a:ext cx="597028"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2022</a:t>
            </a:r>
          </a:p>
        </p:txBody>
      </p:sp>
      <p:sp>
        <p:nvSpPr>
          <p:cNvPr id="14" name="Zástupný obsah 2">
            <a:extLst>
              <a:ext uri="{FF2B5EF4-FFF2-40B4-BE49-F238E27FC236}">
                <a16:creationId xmlns:a16="http://schemas.microsoft.com/office/drawing/2014/main" id="{B06A4DAD-501F-431C-A501-B58413D23248}"/>
              </a:ext>
            </a:extLst>
          </p:cNvPr>
          <p:cNvSpPr>
            <a:spLocks noGrp="1"/>
          </p:cNvSpPr>
          <p:nvPr>
            <p:ph idx="1" hasCustomPrompt="1"/>
          </p:nvPr>
        </p:nvSpPr>
        <p:spPr>
          <a:xfrm>
            <a:off x="4572000" y="2794475"/>
            <a:ext cx="4572003" cy="698512"/>
          </a:xfrm>
        </p:spPr>
        <p:txBody>
          <a:bodyPr lIns="0" tIns="0" rIns="180000" bIns="0">
            <a:noAutofit/>
          </a:bodyPr>
          <a:lstStyle>
            <a:lvl1pPr marL="0" indent="0">
              <a:lnSpc>
                <a:spcPts val="1920"/>
              </a:lnSpc>
              <a:spcBef>
                <a:spcPts val="0"/>
              </a:spcBef>
              <a:spcAft>
                <a:spcPts val="200"/>
              </a:spcAft>
              <a:buNone/>
              <a:defRPr lang="cs-CZ" sz="1600" kern="1200" spc="31" baseline="0" dirty="0">
                <a:solidFill>
                  <a:schemeClr val="accent6"/>
                </a:solidFill>
                <a:latin typeface="Arial" panose="020B0604020202020204" pitchFamily="34" charset="0"/>
                <a:ea typeface="+mn-ea"/>
                <a:cs typeface="Arial" panose="020B0604020202020204" pitchFamily="34" charset="0"/>
              </a:defRPr>
            </a:lvl1pPr>
            <a:lvl2pPr marL="0" marR="0" indent="0" algn="l" defTabSz="914377" rtl="0" eaLnBrk="1" fontAlgn="auto" latinLnBrk="0" hangingPunct="1">
              <a:lnSpc>
                <a:spcPts val="1600"/>
              </a:lnSpc>
              <a:spcBef>
                <a:spcPts val="0"/>
              </a:spcBef>
              <a:spcAft>
                <a:spcPts val="0"/>
              </a:spcAft>
              <a:buClr>
                <a:schemeClr val="accent2"/>
              </a:buClr>
              <a:buSzTx/>
              <a:buFont typeface="Arial" panose="020B0604020202020204" pitchFamily="34" charset="0"/>
              <a:buNone/>
              <a:tabLst/>
              <a:defRPr lang="cs-CZ" sz="1200" kern="1200" dirty="0">
                <a:solidFill>
                  <a:schemeClr val="bg1"/>
                </a:solidFill>
                <a:latin typeface="Arial" panose="020B0604020202020204" pitchFamily="34" charset="0"/>
                <a:ea typeface="+mn-ea"/>
                <a:cs typeface="Arial" panose="020B0604020202020204" pitchFamily="34" charset="0"/>
              </a:defRPr>
            </a:lvl2pPr>
          </a:lstStyle>
          <a:p>
            <a:pPr lvl="0"/>
            <a:r>
              <a:rPr lang="cs-CZ" noProof="0" dirty="0"/>
              <a:t>Ing. Mgr. Bc. Jméno Příjmení, Ph.D.	</a:t>
            </a:r>
          </a:p>
          <a:p>
            <a:pPr lvl="1"/>
            <a:r>
              <a:rPr lang="cs-CZ" noProof="0" dirty="0"/>
              <a:t>Ces </a:t>
            </a:r>
            <a:r>
              <a:rPr lang="cs-CZ" noProof="0" dirty="0" err="1"/>
              <a:t>remoluptat</a:t>
            </a:r>
            <a:r>
              <a:rPr lang="cs-CZ" noProof="0" dirty="0"/>
              <a:t>. Fic </a:t>
            </a:r>
            <a:r>
              <a:rPr lang="cs-CZ" noProof="0" dirty="0" err="1"/>
              <a:t>testrum</a:t>
            </a:r>
            <a:r>
              <a:rPr lang="cs-CZ" noProof="0" dirty="0"/>
              <a:t>, </a:t>
            </a:r>
            <a:r>
              <a:rPr lang="cs-CZ" noProof="0" dirty="0" err="1"/>
              <a:t>culparumque</a:t>
            </a:r>
            <a:r>
              <a:rPr lang="cs-CZ" noProof="0" dirty="0"/>
              <a:t> </a:t>
            </a:r>
            <a:r>
              <a:rPr lang="cs-CZ" noProof="0" dirty="0" err="1"/>
              <a:t>dria</a:t>
            </a:r>
            <a:r>
              <a:rPr lang="cs-CZ" noProof="0" dirty="0"/>
              <a:t> </a:t>
            </a:r>
            <a:r>
              <a:rPr lang="cs-CZ" noProof="0" dirty="0" err="1"/>
              <a:t>plitatur</a:t>
            </a:r>
            <a:endParaRPr lang="cs-CZ" noProof="0" dirty="0"/>
          </a:p>
          <a:p>
            <a:pPr lvl="1"/>
            <a:r>
              <a:rPr lang="cs-CZ" noProof="0" dirty="0" err="1"/>
              <a:t>Ipsuntus</a:t>
            </a:r>
            <a:r>
              <a:rPr lang="cs-CZ" noProof="0" dirty="0"/>
              <a:t>. </a:t>
            </a:r>
            <a:r>
              <a:rPr lang="cs-CZ" noProof="0" dirty="0" err="1"/>
              <a:t>Porrovitatem</a:t>
            </a:r>
            <a:r>
              <a:rPr lang="cs-CZ" noProof="0" dirty="0"/>
              <a:t> </a:t>
            </a:r>
            <a:r>
              <a:rPr lang="cs-CZ" noProof="0" dirty="0" err="1"/>
              <a:t>fugiat</a:t>
            </a:r>
            <a:r>
              <a:rPr lang="cs-CZ" noProof="0" dirty="0"/>
              <a:t> </a:t>
            </a:r>
            <a:r>
              <a:rPr lang="cs-CZ" noProof="0" dirty="0" err="1"/>
              <a:t>odi</a:t>
            </a:r>
            <a:r>
              <a:rPr lang="cs-CZ" noProof="0" dirty="0"/>
              <a:t> </a:t>
            </a:r>
            <a:r>
              <a:rPr lang="cs-CZ" noProof="0" dirty="0" err="1"/>
              <a:t>occum</a:t>
            </a:r>
            <a:r>
              <a:rPr lang="cs-CZ" noProof="0" dirty="0"/>
              <a:t> </a:t>
            </a:r>
            <a:r>
              <a:rPr lang="cs-CZ" noProof="0" dirty="0" err="1"/>
              <a:t>aces</a:t>
            </a:r>
            <a:r>
              <a:rPr lang="cs-CZ" noProof="0" dirty="0"/>
              <a:t> </a:t>
            </a:r>
            <a:r>
              <a:rPr lang="cs-CZ" noProof="0" dirty="0" err="1"/>
              <a:t>aussim</a:t>
            </a:r>
            <a:r>
              <a:rPr lang="cs-CZ" dirty="0"/>
              <a:t>			                     </a:t>
            </a:r>
          </a:p>
          <a:p>
            <a:pPr lvl="1"/>
            <a:endParaRPr lang="cs-CZ" dirty="0"/>
          </a:p>
          <a:p>
            <a:pPr lvl="1"/>
            <a:endParaRPr lang="cs-CZ" dirty="0"/>
          </a:p>
        </p:txBody>
      </p:sp>
      <p:cxnSp>
        <p:nvCxnSpPr>
          <p:cNvPr id="8" name="Přímá spojnice 7">
            <a:extLst>
              <a:ext uri="{FF2B5EF4-FFF2-40B4-BE49-F238E27FC236}">
                <a16:creationId xmlns:a16="http://schemas.microsoft.com/office/drawing/2014/main" id="{66FA774B-88AC-4F8A-95E1-F04EC654DBF6}"/>
              </a:ext>
            </a:extLst>
          </p:cNvPr>
          <p:cNvCxnSpPr/>
          <p:nvPr userDrawn="1"/>
        </p:nvCxnSpPr>
        <p:spPr>
          <a:xfrm>
            <a:off x="4806888" y="4003490"/>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7" name="Přímá spojnice 16">
            <a:extLst>
              <a:ext uri="{FF2B5EF4-FFF2-40B4-BE49-F238E27FC236}">
                <a16:creationId xmlns:a16="http://schemas.microsoft.com/office/drawing/2014/main" id="{B3CFFC30-0420-44B1-8858-7C5A2765B9DF}"/>
              </a:ext>
            </a:extLst>
          </p:cNvPr>
          <p:cNvCxnSpPr/>
          <p:nvPr userDrawn="1"/>
        </p:nvCxnSpPr>
        <p:spPr>
          <a:xfrm>
            <a:off x="5076187" y="4003489"/>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505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Závěr">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7144" y="6300056"/>
            <a:ext cx="3086100" cy="545244"/>
          </a:xfrm>
        </p:spPr>
        <p:txBody>
          <a:bodyPr bIns="144000"/>
          <a:lstStyle>
            <a:lvl1pPr>
              <a:defRPr sz="1100"/>
            </a:lvl1pPr>
          </a:lstStyle>
          <a:p>
            <a:r>
              <a:rPr lang="cs-CZ" dirty="0"/>
              <a:t>Název kapitoly</a:t>
            </a:r>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1" y="1390650"/>
            <a:ext cx="8464991" cy="4786314"/>
          </a:xfrm>
        </p:spPr>
        <p:txBody>
          <a:bodyPr lIns="648000" tIns="0" rIns="0" bIns="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0" indent="-179996">
              <a:lnSpc>
                <a:spcPts val="1900"/>
              </a:lnSpc>
              <a:buClr>
                <a:schemeClr val="tx2"/>
              </a:buClr>
              <a:buFont typeface="Arial" panose="020B0604020202020204" pitchFamily="34" charset="0"/>
              <a:buChar char="•"/>
              <a:defRPr sz="1700">
                <a:solidFill>
                  <a:schemeClr val="accent1"/>
                </a:solidFill>
                <a:latin typeface="Arial" panose="020B0604020202020204" pitchFamily="34" charset="0"/>
                <a:cs typeface="Arial" panose="020B0604020202020204" pitchFamily="34" charset="0"/>
              </a:defRPr>
            </a:lvl2pPr>
          </a:lstStyle>
          <a:p>
            <a:pPr lvl="0"/>
            <a:r>
              <a:rPr lang="cs-CZ" dirty="0"/>
              <a:t>Text závěru zarovnán doleva, bez dělení slov.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7144" y="438151"/>
            <a:ext cx="7879556" cy="952500"/>
          </a:xfrm>
        </p:spPr>
        <p:txBody>
          <a:bodyPr lIns="648000" bIns="0"/>
          <a:lstStyle>
            <a:lvl1pPr>
              <a:defRPr sz="3300" cap="all" baseline="0">
                <a:solidFill>
                  <a:schemeClr val="accent1"/>
                </a:solidFill>
                <a:latin typeface="Arial" panose="020B0604020202020204" pitchFamily="34" charset="0"/>
                <a:cs typeface="Arial" panose="020B0604020202020204" pitchFamily="34" charset="0"/>
              </a:defRPr>
            </a:lvl1pPr>
          </a:lstStyle>
          <a:p>
            <a:r>
              <a:rPr lang="cs-CZ" dirty="0"/>
              <a:t>Závěr</a:t>
            </a:r>
            <a:endParaRPr lang="en-GB" dirty="0"/>
          </a:p>
        </p:txBody>
      </p:sp>
    </p:spTree>
    <p:extLst>
      <p:ext uri="{BB962C8B-B14F-4D97-AF65-F5344CB8AC3E}">
        <p14:creationId xmlns:p14="http://schemas.microsoft.com/office/powerpoint/2010/main" val="738054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ěkujem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C11B805-2AB4-708C-BD64-60A01A6403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1"/>
            <a:ext cx="9142737" cy="6857053"/>
          </a:xfrm>
          <a:prstGeom prst="rect">
            <a:avLst/>
          </a:prstGeom>
        </p:spPr>
      </p:pic>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1263" y="2109457"/>
            <a:ext cx="7223402" cy="896293"/>
          </a:xfrm>
        </p:spPr>
        <p:txBody>
          <a:bodyPr lIns="684000"/>
          <a:lstStyle>
            <a:lvl1pPr>
              <a:defRPr sz="3300" cap="all" spc="100" baseline="0">
                <a:solidFill>
                  <a:schemeClr val="bg1"/>
                </a:solidFill>
                <a:latin typeface="Arial" panose="020B0604020202020204" pitchFamily="34" charset="0"/>
                <a:cs typeface="Arial" panose="020B0604020202020204" pitchFamily="34" charset="0"/>
              </a:defRPr>
            </a:lvl1pPr>
          </a:lstStyle>
          <a:p>
            <a:r>
              <a:rPr lang="cs-CZ" dirty="0"/>
              <a:t>Děkujeme za pozornost</a:t>
            </a:r>
            <a:endParaRPr lang="en-GB" dirty="0"/>
          </a:p>
        </p:txBody>
      </p:sp>
      <p:sp>
        <p:nvSpPr>
          <p:cNvPr id="12" name="Zástupný obsah 3">
            <a:extLst>
              <a:ext uri="{FF2B5EF4-FFF2-40B4-BE49-F238E27FC236}">
                <a16:creationId xmlns:a16="http://schemas.microsoft.com/office/drawing/2014/main" id="{F90F6FC8-EB83-457D-B733-07515518D282}"/>
              </a:ext>
            </a:extLst>
          </p:cNvPr>
          <p:cNvSpPr>
            <a:spLocks noGrp="1"/>
          </p:cNvSpPr>
          <p:nvPr>
            <p:ph sz="half" idx="2" hasCustomPrompt="1"/>
          </p:nvPr>
        </p:nvSpPr>
        <p:spPr>
          <a:xfrm>
            <a:off x="423" y="3626757"/>
            <a:ext cx="6535271" cy="1052639"/>
          </a:xfrm>
        </p:spPr>
        <p:txBody>
          <a:bodyPr lIns="648000" tIns="72000"/>
          <a:lstStyle>
            <a:lvl1pPr marL="0" indent="0">
              <a:lnSpc>
                <a:spcPts val="1920"/>
              </a:lnSpc>
              <a:spcBef>
                <a:spcPts val="0"/>
              </a:spcBef>
              <a:buNone/>
              <a:defRPr sz="1600">
                <a:solidFill>
                  <a:schemeClr val="accent6"/>
                </a:solidFill>
                <a:latin typeface="Arial" panose="020B0604020202020204" pitchFamily="34" charset="0"/>
                <a:cs typeface="Arial" panose="020B0604020202020204" pitchFamily="34" charset="0"/>
              </a:defRPr>
            </a:lvl1pPr>
            <a:lvl2pPr marL="0" indent="0">
              <a:lnSpc>
                <a:spcPts val="1440"/>
              </a:lnSpc>
              <a:spcBef>
                <a:spcPts val="200"/>
              </a:spcBef>
              <a:buClr>
                <a:schemeClr val="tx2"/>
              </a:buClr>
              <a:buFontTx/>
              <a:buNone/>
              <a:defRPr sz="1200">
                <a:solidFill>
                  <a:schemeClr val="bg1"/>
                </a:solidFill>
                <a:latin typeface="Arial" panose="020B0604020202020204" pitchFamily="34" charset="0"/>
                <a:cs typeface="Arial" panose="020B0604020202020204" pitchFamily="34" charset="0"/>
              </a:defRPr>
            </a:lvl2pPr>
            <a:lvl3pPr marL="359991" indent="-179996">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Ing. Mgr. Bc. Jméno Příjmení, Ph.D.</a:t>
            </a:r>
          </a:p>
          <a:p>
            <a:pPr lvl="1"/>
            <a:r>
              <a:rPr lang="cs-CZ" dirty="0"/>
              <a:t>Quis et </a:t>
            </a:r>
            <a:r>
              <a:rPr lang="cs-CZ" dirty="0" err="1"/>
              <a:t>venimin</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br>
              <a:rPr lang="cs-CZ" dirty="0"/>
            </a:br>
            <a:r>
              <a:rPr lang="cs-CZ" dirty="0" err="1"/>
              <a:t>Venimin</a:t>
            </a:r>
            <a:r>
              <a:rPr lang="cs-CZ" dirty="0"/>
              <a:t>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p:txBody>
      </p:sp>
      <p:sp>
        <p:nvSpPr>
          <p:cNvPr id="7" name="Zástupný symbol pro zápatí 4">
            <a:extLst>
              <a:ext uri="{FF2B5EF4-FFF2-40B4-BE49-F238E27FC236}">
                <a16:creationId xmlns:a16="http://schemas.microsoft.com/office/drawing/2014/main" id="{BE4E356F-5034-442E-B93C-F60F420A4B28}"/>
              </a:ext>
            </a:extLst>
          </p:cNvPr>
          <p:cNvSpPr>
            <a:spLocks noGrp="1"/>
          </p:cNvSpPr>
          <p:nvPr>
            <p:ph type="ftr" sz="quarter" idx="11"/>
          </p:nvPr>
        </p:nvSpPr>
        <p:spPr>
          <a:xfrm>
            <a:off x="959048" y="5396852"/>
            <a:ext cx="1871663" cy="279301"/>
          </a:xfrm>
        </p:spPr>
        <p:txBody>
          <a:bodyPr lIns="0" bIns="46800" anchor="ctr" anchorCtr="0"/>
          <a:lstStyle>
            <a:lvl1pPr marL="0" marR="0" indent="0" algn="l" defTabSz="914377"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a:defRPr/>
            </a:pPr>
            <a:r>
              <a:rPr lang="cs-CZ" dirty="0"/>
              <a:t>+111 123 456 789</a:t>
            </a:r>
            <a:endParaRPr lang="en-GB" baseline="30000" dirty="0"/>
          </a:p>
        </p:txBody>
      </p:sp>
      <p:sp>
        <p:nvSpPr>
          <p:cNvPr id="11" name="Zástupný symbol pro zápatí 4">
            <a:extLst>
              <a:ext uri="{FF2B5EF4-FFF2-40B4-BE49-F238E27FC236}">
                <a16:creationId xmlns:a16="http://schemas.microsoft.com/office/drawing/2014/main" id="{77E28A7D-CAD0-4479-A90D-F79AACD542E8}"/>
              </a:ext>
            </a:extLst>
          </p:cNvPr>
          <p:cNvSpPr txBox="1">
            <a:spLocks/>
          </p:cNvSpPr>
          <p:nvPr userDrawn="1"/>
        </p:nvSpPr>
        <p:spPr>
          <a:xfrm>
            <a:off x="959052" y="6084875"/>
            <a:ext cx="1871662" cy="400802"/>
          </a:xfrm>
          <a:prstGeom prst="rect">
            <a:avLst/>
          </a:prstGeom>
        </p:spPr>
        <p:txBody>
          <a:bodyPr vert="horz" lIns="0" tIns="45720" rIns="0" bIns="46800" rtlCol="0" anchor="ctr"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6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sz="1600" dirty="0">
                <a:solidFill>
                  <a:schemeClr val="bg1"/>
                </a:solidFill>
              </a:rPr>
              <a:t>www.sofaredu.eu</a:t>
            </a:r>
            <a:endParaRPr lang="en-GB" sz="1600" baseline="30000" dirty="0">
              <a:solidFill>
                <a:schemeClr val="bg1"/>
              </a:solidFill>
            </a:endParaRPr>
          </a:p>
        </p:txBody>
      </p:sp>
      <p:sp>
        <p:nvSpPr>
          <p:cNvPr id="14" name="Zástupný obsah 3">
            <a:extLst>
              <a:ext uri="{FF2B5EF4-FFF2-40B4-BE49-F238E27FC236}">
                <a16:creationId xmlns:a16="http://schemas.microsoft.com/office/drawing/2014/main" id="{369BAC2E-75B1-46B3-BAEB-6B87FE668C5E}"/>
              </a:ext>
            </a:extLst>
          </p:cNvPr>
          <p:cNvSpPr>
            <a:spLocks noGrp="1"/>
          </p:cNvSpPr>
          <p:nvPr>
            <p:ph sz="half" idx="13" hasCustomPrompt="1"/>
          </p:nvPr>
        </p:nvSpPr>
        <p:spPr>
          <a:xfrm>
            <a:off x="960730" y="5685202"/>
            <a:ext cx="1871662" cy="400802"/>
          </a:xfrm>
        </p:spPr>
        <p:txBody>
          <a:bodyPr lIns="0" tIns="72000">
            <a:normAutofit/>
          </a:bodyPr>
          <a:lstStyle>
            <a:lvl1pPr marL="0" marR="0" indent="0" algn="l" defTabSz="914377" rtl="0" eaLnBrk="1" fontAlgn="auto" latinLnBrk="0" hangingPunct="1">
              <a:lnSpc>
                <a:spcPct val="100000"/>
              </a:lnSpc>
              <a:spcBef>
                <a:spcPts val="0"/>
              </a:spcBef>
              <a:spcAft>
                <a:spcPts val="0"/>
              </a:spcAft>
              <a:buClrTx/>
              <a:buSzTx/>
              <a:buFontTx/>
              <a:buNone/>
              <a:tabLst/>
              <a:defRPr lang="cs-CZ" sz="1600" b="0" kern="1200" dirty="0">
                <a:solidFill>
                  <a:schemeClr val="bg1"/>
                </a:solidFill>
                <a:latin typeface="Arial" panose="020B0604020202020204" pitchFamily="34" charset="0"/>
                <a:ea typeface="+mn-ea"/>
                <a:cs typeface="Arial" panose="020B0604020202020204" pitchFamily="34" charset="0"/>
              </a:defRPr>
            </a:lvl1pPr>
            <a:lvl2pPr marL="0" indent="0">
              <a:lnSpc>
                <a:spcPts val="1440"/>
              </a:lnSpc>
              <a:spcBef>
                <a:spcPts val="0"/>
              </a:spcBef>
              <a:buClr>
                <a:schemeClr val="tx2"/>
              </a:buClr>
              <a:buFontTx/>
              <a:buNone/>
              <a:defRPr sz="1200">
                <a:latin typeface="Arial" panose="020B0604020202020204" pitchFamily="34" charset="0"/>
                <a:cs typeface="Arial" panose="020B0604020202020204" pitchFamily="34" charset="0"/>
              </a:defRPr>
            </a:lvl2pPr>
            <a:lvl3pPr marL="359991" indent="-179996">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jméno</a:t>
            </a:r>
            <a:r>
              <a:rPr lang="cs-CZ" sz="1600" dirty="0">
                <a:latin typeface="Arial" panose="020B0604020202020204" pitchFamily="34" charset="0"/>
                <a:cs typeface="Arial" panose="020B0604020202020204" pitchFamily="34" charset="0"/>
              </a:rPr>
              <a:t>@mail.com</a:t>
            </a:r>
            <a:endParaRPr lang="cs-CZ" dirty="0"/>
          </a:p>
        </p:txBody>
      </p:sp>
    </p:spTree>
    <p:extLst>
      <p:ext uri="{BB962C8B-B14F-4D97-AF65-F5344CB8AC3E}">
        <p14:creationId xmlns:p14="http://schemas.microsoft.com/office/powerpoint/2010/main" val="403447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 tabulka/obráz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486000" y="668338"/>
            <a:ext cx="8045054" cy="646113"/>
          </a:xfrm>
        </p:spPr>
        <p:txBody>
          <a:bodyPr lIns="0" tIns="46800" anchor="t" anchorCtr="0">
            <a:normAutofit/>
          </a:bodyPr>
          <a:lstStyle>
            <a:lvl1pPr>
              <a:lnSpc>
                <a:spcPts val="2550"/>
              </a:lnSpc>
              <a:defRPr sz="2325" cap="all" baseline="0">
                <a:solidFill>
                  <a:schemeClr val="accent1"/>
                </a:solidFill>
                <a:latin typeface="Arial" panose="020B0604020202020204" pitchFamily="34" charset="0"/>
                <a:cs typeface="Arial" panose="020B0604020202020204" pitchFamily="34" charset="0"/>
              </a:defRPr>
            </a:lvl1pPr>
          </a:lstStyle>
          <a:p>
            <a:r>
              <a:rPr lang="cs-CZ" dirty="0"/>
              <a:t>Jednořádkový nadpis zarovnán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486000" y="1762125"/>
            <a:ext cx="4026694" cy="742950"/>
          </a:xfrm>
        </p:spPr>
        <p:txBody>
          <a:bodyPr lIns="0" anchor="t" anchorCtr="0">
            <a:noAutofit/>
          </a:bodyPr>
          <a:lstStyle>
            <a:lvl1pPr marL="0" indent="0">
              <a:lnSpc>
                <a:spcPts val="1875"/>
              </a:lnSpc>
              <a:spcBef>
                <a:spcPts val="0"/>
              </a:spcBef>
              <a:buNone/>
              <a:defRPr sz="1650" b="1">
                <a:solidFill>
                  <a:schemeClr val="accent2"/>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486000" y="2505075"/>
            <a:ext cx="4026694" cy="3684588"/>
          </a:xfrm>
        </p:spPr>
        <p:txBody>
          <a:bodyPr lIns="0" tIns="18000"/>
          <a:lstStyle>
            <a:lvl1pPr marL="0" indent="0">
              <a:lnSpc>
                <a:spcPts val="1800"/>
              </a:lnSpc>
              <a:spcBef>
                <a:spcPts val="0"/>
              </a:spcBef>
              <a:buNone/>
              <a:defRPr sz="1500">
                <a:solidFill>
                  <a:schemeClr val="tx2"/>
                </a:solidFill>
                <a:latin typeface="Arial" panose="020B0604020202020204" pitchFamily="34" charset="0"/>
                <a:cs typeface="Arial" panose="020B0604020202020204" pitchFamily="34" charset="0"/>
              </a:defRPr>
            </a:lvl1pPr>
            <a:lvl2pPr marL="135000" indent="-135000">
              <a:lnSpc>
                <a:spcPts val="1800"/>
              </a:lnSpc>
              <a:spcBef>
                <a:spcPts val="600"/>
              </a:spcBef>
              <a:buClr>
                <a:schemeClr val="accent1"/>
              </a:buClr>
              <a:defRPr sz="1275">
                <a:solidFill>
                  <a:schemeClr val="tx2"/>
                </a:solidFill>
                <a:latin typeface="Arial" panose="020B0604020202020204" pitchFamily="34" charset="0"/>
                <a:cs typeface="Arial" panose="020B0604020202020204" pitchFamily="34" charset="0"/>
              </a:defRPr>
            </a:lvl2pPr>
            <a:lvl3pPr marL="270000" indent="-81000">
              <a:lnSpc>
                <a:spcPts val="1425"/>
              </a:lnSpc>
              <a:spcBef>
                <a:spcPts val="600"/>
              </a:spcBef>
              <a:buClr>
                <a:schemeClr val="accent1"/>
              </a:buClr>
              <a:defRPr sz="1125">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4736306" y="1762126"/>
            <a:ext cx="3936207" cy="3438525"/>
          </a:xfrm>
        </p:spPr>
        <p:txBody>
          <a:bodyPr lIns="0" tIns="0" rIns="0" bIns="0"/>
          <a:lstStyle>
            <a:lvl1pPr marL="0" indent="0">
              <a:buNone/>
              <a:defRPr lang="cs-CZ" sz="1500" kern="1200" dirty="0" smtClean="0">
                <a:solidFill>
                  <a:schemeClr val="accent1"/>
                </a:solidFill>
                <a:latin typeface="Arial" panose="020B0604020202020204" pitchFamily="34" charset="0"/>
                <a:ea typeface="+mn-ea"/>
                <a:cs typeface="Arial" panose="020B0604020202020204" pitchFamily="34" charset="0"/>
              </a:defRPr>
            </a:lvl1pPr>
            <a:lvl2pPr marL="122175" indent="-257175">
              <a:defRPr lang="cs-CZ" sz="1275" kern="1200" dirty="0" smtClean="0">
                <a:solidFill>
                  <a:schemeClr val="tx1"/>
                </a:solidFill>
                <a:latin typeface="Arial" panose="020B0604020202020204" pitchFamily="34" charset="0"/>
                <a:ea typeface="+mn-ea"/>
                <a:cs typeface="Arial" panose="020B0604020202020204" pitchFamily="34" charset="0"/>
              </a:defRPr>
            </a:lvl2pPr>
            <a:lvl3pPr marL="392175" indent="-257175">
              <a:defRPr lang="cs-CZ" sz="1125"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685800" rtl="0" eaLnBrk="1" latinLnBrk="0" hangingPunct="1">
              <a:lnSpc>
                <a:spcPts val="1800"/>
              </a:lnSpc>
              <a:spcBef>
                <a:spcPts val="375"/>
              </a:spcBef>
              <a:buFont typeface="Arial" panose="020B0604020202020204" pitchFamily="34" charset="0"/>
              <a:buNone/>
            </a:pPr>
            <a:r>
              <a:rPr lang="en-GB"/>
              <a:t>Click to edit Master text styles</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4721793" y="5400675"/>
            <a:ext cx="3936207" cy="788988"/>
          </a:xfrm>
        </p:spPr>
        <p:txBody>
          <a:bodyPr lIns="36000" tIns="46800" rIns="0" bIns="0">
            <a:noAutofit/>
          </a:bodyPr>
          <a:lstStyle>
            <a:lvl1pPr marL="0" indent="0">
              <a:lnSpc>
                <a:spcPts val="1425"/>
              </a:lnSpc>
              <a:spcBef>
                <a:spcPts val="0"/>
              </a:spcBef>
              <a:buNone/>
              <a:defRPr sz="1125">
                <a:solidFill>
                  <a:schemeClr val="accent1"/>
                </a:solidFill>
                <a:latin typeface="Arial" panose="020B0604020202020204" pitchFamily="34" charset="0"/>
                <a:cs typeface="Arial" panose="020B0604020202020204" pitchFamily="34" charset="0"/>
              </a:defRPr>
            </a:lvl1pPr>
            <a:lvl2pPr marL="0" indent="0">
              <a:lnSpc>
                <a:spcPts val="1080"/>
              </a:lnSpc>
              <a:spcBef>
                <a:spcPts val="0"/>
              </a:spcBef>
              <a:buClr>
                <a:schemeClr val="tx2"/>
              </a:buClr>
              <a:buFont typeface="Arial" panose="020B0604020202020204" pitchFamily="34" charset="0"/>
              <a:buNone/>
              <a:defRPr sz="9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br>
              <a:rPr lang="cs-CZ" dirty="0"/>
            </a:br>
            <a:r>
              <a:rPr lang="cs-CZ" dirty="0"/>
              <a:t>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Tree>
    <p:extLst>
      <p:ext uri="{BB962C8B-B14F-4D97-AF65-F5344CB8AC3E}">
        <p14:creationId xmlns:p14="http://schemas.microsoft.com/office/powerpoint/2010/main" val="1192283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a:xfrm>
            <a:off x="7278986" y="6300062"/>
            <a:ext cx="1857870" cy="545243"/>
          </a:xfrm>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7144" y="6300056"/>
            <a:ext cx="3086100" cy="545244"/>
          </a:xfrm>
        </p:spPr>
        <p:txBody>
          <a:bodyPr bIns="144000"/>
          <a:lstStyle>
            <a:lvl1pPr>
              <a:defRPr sz="1100"/>
            </a:lvl1pPr>
          </a:lstStyle>
          <a:p>
            <a:r>
              <a:rPr lang="cs-CZ" dirty="0"/>
              <a:t>Název kapitoly</a:t>
            </a:r>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0" y="1602463"/>
            <a:ext cx="9144000" cy="4574500"/>
          </a:xfrm>
        </p:spPr>
        <p:txBody>
          <a:bodyPr lIns="648000" tIns="0" rIns="0" bIns="0"/>
          <a:lstStyle>
            <a:lvl1pPr marL="0" indent="0">
              <a:lnSpc>
                <a:spcPts val="2700"/>
              </a:lnSpc>
              <a:spcBef>
                <a:spcPts val="0"/>
              </a:spcBef>
              <a:buNone/>
              <a:defRPr lang="cs-CZ" sz="2300" kern="1200" dirty="0">
                <a:solidFill>
                  <a:schemeClr val="accent2"/>
                </a:solidFill>
                <a:latin typeface="Arial" panose="020B0604020202020204" pitchFamily="34" charset="0"/>
                <a:ea typeface="+mn-ea"/>
                <a:cs typeface="Arial" panose="020B0604020202020204" pitchFamily="34" charset="0"/>
              </a:defRPr>
            </a:lvl1pPr>
            <a:lvl2pPr marL="0" marR="0" indent="-179996" algn="l" defTabSz="432000" rtl="0" eaLnBrk="1" fontAlgn="auto" latinLnBrk="0" hangingPunct="1">
              <a:lnSpc>
                <a:spcPts val="1920"/>
              </a:lnSpc>
              <a:spcBef>
                <a:spcPts val="600"/>
              </a:spcBef>
              <a:spcAft>
                <a:spcPts val="0"/>
              </a:spcAft>
              <a:buClr>
                <a:schemeClr val="accent2"/>
              </a:buClr>
              <a:buSzTx/>
              <a:buFont typeface="Arial" panose="020B0604020202020204" pitchFamily="34" charset="0"/>
              <a:buChar char="•"/>
              <a:tabLst>
                <a:tab pos="432000" algn="r"/>
              </a:tabLst>
              <a:defRPr lang="cs-CZ" sz="1700" kern="1200" dirty="0">
                <a:solidFill>
                  <a:schemeClr val="tx2"/>
                </a:solidFill>
                <a:latin typeface="Arial" panose="020B0604020202020204" pitchFamily="34" charset="0"/>
                <a:ea typeface="+mn-ea"/>
                <a:cs typeface="Arial" panose="020B0604020202020204" pitchFamily="34" charset="0"/>
              </a:defRPr>
            </a:lvl2pPr>
          </a:lstStyle>
          <a:p>
            <a:pPr lvl="0"/>
            <a:r>
              <a:rPr lang="cs-CZ" noProof="0" dirty="0"/>
              <a:t>Kapitola 1 							                    </a:t>
            </a:r>
          </a:p>
          <a:p>
            <a:pPr lvl="1"/>
            <a:r>
              <a:rPr lang="cs-CZ" noProof="0" dirty="0" err="1"/>
              <a:t>Quis</a:t>
            </a:r>
            <a:r>
              <a:rPr lang="cs-CZ" noProof="0" dirty="0"/>
              <a:t> et venim </a:t>
            </a:r>
            <a:r>
              <a:rPr lang="cs-CZ" noProof="0" dirty="0" err="1"/>
              <a:t>numquam</a:t>
            </a:r>
            <a:r>
              <a:rPr lang="cs-CZ" noProof="0" dirty="0"/>
              <a:t> </a:t>
            </a:r>
            <a:r>
              <a:rPr lang="cs-CZ" noProof="0" dirty="0" err="1"/>
              <a:t>rera</a:t>
            </a:r>
            <a:r>
              <a:rPr lang="cs-CZ" noProof="0" dirty="0"/>
              <a:t> </a:t>
            </a:r>
            <a:r>
              <a:rPr lang="cs-CZ" noProof="0" dirty="0" err="1"/>
              <a:t>cus</a:t>
            </a:r>
            <a:r>
              <a:rPr lang="cs-CZ" noProof="0" dirty="0"/>
              <a:t> </a:t>
            </a:r>
            <a:r>
              <a:rPr lang="cs-CZ" noProof="0" dirty="0" err="1"/>
              <a:t>eliam</a:t>
            </a:r>
            <a:r>
              <a:rPr lang="cs-CZ" noProof="0" dirty="0"/>
              <a:t> et </a:t>
            </a:r>
            <a:r>
              <a:rPr lang="cs-CZ" noProof="0" dirty="0" err="1"/>
              <a:t>et</a:t>
            </a:r>
            <a:r>
              <a:rPr lang="cs-CZ" noProof="0" dirty="0"/>
              <a:t> </a:t>
            </a:r>
            <a:r>
              <a:rPr lang="cs-CZ" noProof="0" dirty="0" err="1"/>
              <a:t>volecusandit</a:t>
            </a:r>
            <a:r>
              <a:rPr lang="cs-CZ" noProof="0" dirty="0"/>
              <a:t> 					2	              </a:t>
            </a:r>
          </a:p>
          <a:p>
            <a:pPr lvl="1"/>
            <a:r>
              <a:rPr lang="cs-CZ" noProof="0" dirty="0" err="1"/>
              <a:t>Quis</a:t>
            </a:r>
            <a:r>
              <a:rPr lang="cs-CZ" noProof="0" dirty="0"/>
              <a:t> et venim </a:t>
            </a:r>
            <a:r>
              <a:rPr lang="cs-CZ" noProof="0" dirty="0" err="1"/>
              <a:t>numquam</a:t>
            </a:r>
            <a:r>
              <a:rPr lang="cs-CZ" noProof="0" dirty="0"/>
              <a:t> </a:t>
            </a:r>
            <a:r>
              <a:rPr lang="cs-CZ" noProof="0" dirty="0" err="1"/>
              <a:t>rera</a:t>
            </a:r>
            <a:r>
              <a:rPr lang="cs-CZ" noProof="0" dirty="0"/>
              <a:t> </a:t>
            </a:r>
            <a:r>
              <a:rPr lang="cs-CZ" noProof="0" dirty="0" err="1"/>
              <a:t>cus</a:t>
            </a:r>
            <a:r>
              <a:rPr lang="cs-CZ" noProof="0" dirty="0"/>
              <a:t> </a:t>
            </a:r>
            <a:r>
              <a:rPr lang="cs-CZ" noProof="0" dirty="0" err="1"/>
              <a:t>eliam</a:t>
            </a:r>
            <a:r>
              <a:rPr lang="cs-CZ" noProof="0" dirty="0"/>
              <a:t> et </a:t>
            </a:r>
            <a:r>
              <a:rPr lang="cs-CZ" noProof="0" dirty="0" err="1"/>
              <a:t>et</a:t>
            </a:r>
            <a:r>
              <a:rPr lang="cs-CZ" noProof="0" dirty="0"/>
              <a:t> </a:t>
            </a:r>
            <a:r>
              <a:rPr lang="cs-CZ" noProof="0" dirty="0" err="1"/>
              <a:t>volecusandit</a:t>
            </a:r>
            <a:r>
              <a:rPr lang="cs-CZ" noProof="0" dirty="0"/>
              <a:t> 					3	               </a:t>
            </a:r>
          </a:p>
          <a:p>
            <a:pPr lvl="1"/>
            <a:endParaRPr lang="cs-CZ" noProof="0" dirty="0"/>
          </a:p>
          <a:p>
            <a:pPr lvl="0"/>
            <a:r>
              <a:rPr lang="cs-CZ" noProof="0" dirty="0"/>
              <a:t>Kapitola 2</a:t>
            </a:r>
          </a:p>
          <a:p>
            <a:pPr lvl="1"/>
            <a:r>
              <a:rPr lang="cs-CZ" noProof="0" dirty="0" err="1"/>
              <a:t>Quis</a:t>
            </a:r>
            <a:r>
              <a:rPr lang="cs-CZ" noProof="0" dirty="0"/>
              <a:t> et venim </a:t>
            </a:r>
            <a:r>
              <a:rPr lang="cs-CZ" noProof="0" dirty="0" err="1"/>
              <a:t>numquam</a:t>
            </a:r>
            <a:r>
              <a:rPr lang="cs-CZ" dirty="0"/>
              <a:t>													6																		               		                                    	</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7144" y="681042"/>
            <a:ext cx="7879556" cy="804863"/>
          </a:xfrm>
        </p:spPr>
        <p:txBody>
          <a:bodyPr lIns="648000">
            <a:noAutofit/>
          </a:bodyPr>
          <a:lstStyle>
            <a:lvl1pPr>
              <a:lnSpc>
                <a:spcPts val="3400"/>
              </a:lnSpc>
              <a:defRPr sz="3300" cap="all" baseline="0">
                <a:solidFill>
                  <a:schemeClr val="accent1"/>
                </a:solidFill>
                <a:latin typeface="Arial" panose="020B0604020202020204" pitchFamily="34" charset="0"/>
                <a:cs typeface="Arial" panose="020B0604020202020204" pitchFamily="34" charset="0"/>
              </a:defRPr>
            </a:lvl1pPr>
          </a:lstStyle>
          <a:p>
            <a:r>
              <a:rPr lang="cs-CZ" dirty="0"/>
              <a:t>obsah</a:t>
            </a:r>
            <a:endParaRPr lang="en-GB" dirty="0"/>
          </a:p>
        </p:txBody>
      </p:sp>
    </p:spTree>
    <p:extLst>
      <p:ext uri="{BB962C8B-B14F-4D97-AF65-F5344CB8AC3E}">
        <p14:creationId xmlns:p14="http://schemas.microsoft.com/office/powerpoint/2010/main" val="3037189509"/>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ázev a podtitul kapito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3E59F8E-8BA2-AC2E-4569-77CAD69219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5" name="Zástupný obsah 3">
            <a:extLst>
              <a:ext uri="{FF2B5EF4-FFF2-40B4-BE49-F238E27FC236}">
                <a16:creationId xmlns:a16="http://schemas.microsoft.com/office/drawing/2014/main" id="{BAC84FFF-E2DC-4583-9616-9A8CA883E47B}"/>
              </a:ext>
            </a:extLst>
          </p:cNvPr>
          <p:cNvSpPr>
            <a:spLocks noGrp="1"/>
          </p:cNvSpPr>
          <p:nvPr>
            <p:ph sz="half" idx="2" hasCustomPrompt="1"/>
          </p:nvPr>
        </p:nvSpPr>
        <p:spPr>
          <a:xfrm>
            <a:off x="2" y="809625"/>
            <a:ext cx="7559641" cy="3481718"/>
          </a:xfrm>
        </p:spPr>
        <p:txBody>
          <a:bodyPr lIns="648000" tIns="72000">
            <a:noAutofit/>
          </a:bodyPr>
          <a:lstStyle>
            <a:lvl1pPr marL="0" indent="0">
              <a:lnSpc>
                <a:spcPts val="3400"/>
              </a:lnSpc>
              <a:spcBef>
                <a:spcPts val="0"/>
              </a:spcBef>
              <a:buNone/>
              <a:defRPr sz="3300" cap="all" baseline="0">
                <a:solidFill>
                  <a:schemeClr val="accent1"/>
                </a:solidFill>
                <a:latin typeface="Arial" panose="020B0604020202020204" pitchFamily="34" charset="0"/>
                <a:cs typeface="Arial" panose="020B0604020202020204" pitchFamily="34" charset="0"/>
              </a:defRPr>
            </a:lvl1pPr>
            <a:lvl2pPr marL="0" indent="0">
              <a:lnSpc>
                <a:spcPts val="3400"/>
              </a:lnSpc>
              <a:spcBef>
                <a:spcPts val="3400"/>
              </a:spcBef>
              <a:buClr>
                <a:schemeClr val="tx2"/>
              </a:buClr>
              <a:buFontTx/>
              <a:buNone/>
              <a:defRPr sz="3300">
                <a:solidFill>
                  <a:schemeClr val="accent2"/>
                </a:solidFill>
                <a:latin typeface="Arial" panose="020B0604020202020204" pitchFamily="34" charset="0"/>
                <a:cs typeface="Arial" panose="020B0604020202020204" pitchFamily="34" charset="0"/>
              </a:defRPr>
            </a:lvl2pPr>
            <a:lvl3pPr marL="359991" indent="-179996">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Název kapitoly </a:t>
            </a:r>
            <a:r>
              <a:rPr lang="cs-CZ" dirty="0" err="1"/>
              <a:t>faci</a:t>
            </a:r>
            <a:br>
              <a:rPr lang="cs-CZ" dirty="0"/>
            </a:br>
            <a:r>
              <a:rPr lang="cs-CZ" dirty="0" err="1"/>
              <a:t>cuptatiaes</a:t>
            </a:r>
            <a:r>
              <a:rPr lang="cs-CZ" dirty="0"/>
              <a:t> sum </a:t>
            </a:r>
            <a:r>
              <a:rPr lang="cs-CZ" dirty="0" err="1"/>
              <a:t>velignam</a:t>
            </a:r>
            <a:r>
              <a:rPr lang="cs-CZ" dirty="0"/>
              <a:t> , </a:t>
            </a:r>
            <a:r>
              <a:rPr lang="cs-CZ" dirty="0" err="1"/>
              <a:t>quam</a:t>
            </a:r>
            <a:r>
              <a:rPr lang="cs-CZ" dirty="0"/>
              <a:t>, </a:t>
            </a:r>
            <a:r>
              <a:rPr lang="cs-CZ" dirty="0" err="1"/>
              <a:t>occuturem</a:t>
            </a:r>
            <a:r>
              <a:rPr lang="cs-CZ" dirty="0"/>
              <a:t>. Ed qui cese </a:t>
            </a:r>
            <a:r>
              <a:rPr lang="cs-CZ" dirty="0" err="1"/>
              <a:t>voluptaspero</a:t>
            </a:r>
            <a:r>
              <a:rPr lang="cs-CZ" dirty="0"/>
              <a:t> </a:t>
            </a:r>
            <a:r>
              <a:rPr lang="cs-CZ" dirty="0" err="1"/>
              <a:t>ovitaquaspiet</a:t>
            </a:r>
            <a:r>
              <a:rPr lang="cs-CZ" dirty="0"/>
              <a:t> </a:t>
            </a:r>
            <a:r>
              <a:rPr lang="cs-CZ" dirty="0" err="1"/>
              <a:t>derumetur</a:t>
            </a:r>
            <a:endParaRPr lang="cs-CZ" dirty="0"/>
          </a:p>
          <a:p>
            <a:pPr lvl="1"/>
            <a:r>
              <a:rPr lang="cs-CZ" dirty="0"/>
              <a:t>Podtitul kapitoly </a:t>
            </a:r>
            <a:r>
              <a:rPr lang="cs-CZ" dirty="0" err="1"/>
              <a:t>faci</a:t>
            </a:r>
            <a:r>
              <a:rPr lang="cs-CZ" dirty="0"/>
              <a:t> </a:t>
            </a:r>
            <a:r>
              <a:rPr lang="cs-CZ" dirty="0" err="1"/>
              <a:t>cuptatiaes</a:t>
            </a:r>
            <a:r>
              <a:rPr lang="cs-CZ" dirty="0"/>
              <a:t> sum</a:t>
            </a:r>
            <a:br>
              <a:rPr lang="cs-CZ" dirty="0"/>
            </a:br>
            <a:r>
              <a:rPr lang="cs-CZ" dirty="0"/>
              <a:t>Ovitaquaspiet </a:t>
            </a:r>
            <a:r>
              <a:rPr lang="cs-CZ" dirty="0" err="1"/>
              <a:t>derumetur</a:t>
            </a:r>
            <a:endParaRPr lang="cs-CZ" dirty="0"/>
          </a:p>
        </p:txBody>
      </p:sp>
    </p:spTree>
    <p:extLst>
      <p:ext uri="{BB962C8B-B14F-4D97-AF65-F5344CB8AC3E}">
        <p14:creationId xmlns:p14="http://schemas.microsoft.com/office/powerpoint/2010/main" val="10834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51850" y="668342"/>
            <a:ext cx="7840299" cy="1022351"/>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 </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51850" y="1801081"/>
            <a:ext cx="3860844" cy="703994"/>
          </a:xfrm>
        </p:spPr>
        <p:txBody>
          <a:bodyPr lIns="0" anchor="t" anchorCtr="0">
            <a:noAutofit/>
          </a:bodyPr>
          <a:lstStyle>
            <a:lvl1pPr marL="0" indent="0">
              <a:lnSpc>
                <a:spcPts val="2500"/>
              </a:lnSpc>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51850" y="2505075"/>
            <a:ext cx="3860844" cy="3684588"/>
          </a:xfrm>
        </p:spPr>
        <p:txBody>
          <a:bodyPr lIns="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10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5" name="Zástupný text 4">
            <a:extLst>
              <a:ext uri="{FF2B5EF4-FFF2-40B4-BE49-F238E27FC236}">
                <a16:creationId xmlns:a16="http://schemas.microsoft.com/office/drawing/2014/main" id="{1BCEAD2E-F707-43D2-8D8F-E58D870FC888}"/>
              </a:ext>
            </a:extLst>
          </p:cNvPr>
          <p:cNvSpPr>
            <a:spLocks noGrp="1"/>
          </p:cNvSpPr>
          <p:nvPr>
            <p:ph type="body" sz="quarter" idx="3" hasCustomPrompt="1"/>
          </p:nvPr>
        </p:nvSpPr>
        <p:spPr>
          <a:xfrm>
            <a:off x="4679157" y="1801084"/>
            <a:ext cx="3812992" cy="703995"/>
          </a:xfrm>
        </p:spPr>
        <p:txBody>
          <a:bodyPr lIns="90000" anchor="t" anchorCtr="0">
            <a:noAutofit/>
          </a:bodyPr>
          <a:lstStyle>
            <a:lvl1pPr marL="0" indent="0">
              <a:buNone/>
              <a:defRPr lang="cs-CZ" sz="2200" b="1" kern="1200" dirty="0">
                <a:solidFill>
                  <a:schemeClr val="accent2"/>
                </a:solidFill>
                <a:latin typeface="Arial" panose="020B0604020202020204" pitchFamily="34" charset="0"/>
                <a:ea typeface="+mn-ea"/>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dirty="0"/>
          </a:p>
        </p:txBody>
      </p:sp>
      <p:sp>
        <p:nvSpPr>
          <p:cNvPr id="12" name="Zástupný obsah 3">
            <a:extLst>
              <a:ext uri="{FF2B5EF4-FFF2-40B4-BE49-F238E27FC236}">
                <a16:creationId xmlns:a16="http://schemas.microsoft.com/office/drawing/2014/main" id="{4592D0E3-54C9-4D4A-A57D-3C81EFF49AB3}"/>
              </a:ext>
            </a:extLst>
          </p:cNvPr>
          <p:cNvSpPr>
            <a:spLocks noGrp="1"/>
          </p:cNvSpPr>
          <p:nvPr>
            <p:ph sz="half" idx="13" hasCustomPrompt="1"/>
          </p:nvPr>
        </p:nvSpPr>
        <p:spPr>
          <a:xfrm>
            <a:off x="4679158" y="2505074"/>
            <a:ext cx="3812992" cy="3684588"/>
          </a:xfrm>
        </p:spPr>
        <p:txBody>
          <a:bodyPr lIns="9000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10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br>
              <a:rPr lang="cs-CZ" dirty="0"/>
            </a:b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Tree>
    <p:extLst>
      <p:ext uri="{BB962C8B-B14F-4D97-AF65-F5344CB8AC3E}">
        <p14:creationId xmlns:p14="http://schemas.microsoft.com/office/powerpoint/2010/main" val="229254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graf">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24689" y="668340"/>
            <a:ext cx="7906366" cy="64611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24688" y="1754016"/>
            <a:ext cx="3888005" cy="72390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a:t>
            </a:r>
            <a:br>
              <a:rPr lang="cs-CZ" dirty="0"/>
            </a:br>
            <a:r>
              <a:rPr lang="cs-CZ" dirty="0"/>
              <a:t>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24688" y="2505075"/>
            <a:ext cx="3888006"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4784507" y="1781175"/>
            <a:ext cx="3734805" cy="2571750"/>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896" indent="-342891">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887" indent="-342891">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377" rtl="0" eaLnBrk="1" latinLnBrk="0" hangingPunct="1">
              <a:lnSpc>
                <a:spcPts val="2400"/>
              </a:lnSpc>
              <a:spcBef>
                <a:spcPts val="500"/>
              </a:spcBef>
              <a:buFont typeface="Arial" panose="020B0604020202020204" pitchFamily="34" charset="0"/>
              <a:buNone/>
            </a:pPr>
            <a:r>
              <a:rPr lang="de-DE"/>
              <a:t>Formatvorlagen des Textmasters bearbeiten</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4736306" y="4412316"/>
            <a:ext cx="3794749" cy="885600"/>
          </a:xfrm>
        </p:spPr>
        <p:txBody>
          <a:bodyPr lIns="90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br>
              <a:rPr lang="cs-CZ" dirty="0"/>
            </a:br>
            <a:r>
              <a:rPr lang="cs-CZ" dirty="0" err="1"/>
              <a:t>Eque</a:t>
            </a:r>
            <a:r>
              <a:rPr lang="cs-CZ" dirty="0"/>
              <a:t> </a:t>
            </a:r>
            <a:r>
              <a:rPr lang="cs-CZ" dirty="0" err="1"/>
              <a:t>quunt</a:t>
            </a:r>
            <a:r>
              <a:rPr lang="cs-CZ" dirty="0"/>
              <a:t>.</a:t>
            </a:r>
            <a:br>
              <a:rPr lang="cs-CZ" dirty="0"/>
            </a:br>
            <a:endParaRPr lang="cs-CZ" dirty="0"/>
          </a:p>
        </p:txBody>
      </p:sp>
    </p:spTree>
    <p:extLst>
      <p:ext uri="{BB962C8B-B14F-4D97-AF65-F5344CB8AC3E}">
        <p14:creationId xmlns:p14="http://schemas.microsoft.com/office/powerpoint/2010/main" val="2714323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tabul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33743" y="668340"/>
            <a:ext cx="7897312" cy="64611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 </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33742" y="1753072"/>
            <a:ext cx="3878951" cy="74295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33742" y="2505075"/>
            <a:ext cx="3878952"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4736306" y="1762126"/>
            <a:ext cx="3794749" cy="3438525"/>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896" indent="-342891">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887" indent="-342891">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377" rtl="0" eaLnBrk="1" latinLnBrk="0" hangingPunct="1">
              <a:lnSpc>
                <a:spcPts val="2400"/>
              </a:lnSpc>
              <a:spcBef>
                <a:spcPts val="500"/>
              </a:spcBef>
              <a:buFont typeface="Arial" panose="020B0604020202020204" pitchFamily="34" charset="0"/>
              <a:buNone/>
            </a:pPr>
            <a:r>
              <a:rPr lang="de-DE"/>
              <a:t>Formatvorlagen des Textmasters bearbeiten</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4721796" y="5400675"/>
            <a:ext cx="3809260" cy="788988"/>
          </a:xfrm>
        </p:spPr>
        <p:txBody>
          <a:bodyPr lIns="36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p>
        </p:txBody>
      </p:sp>
    </p:spTree>
    <p:extLst>
      <p:ext uri="{BB962C8B-B14F-4D97-AF65-F5344CB8AC3E}">
        <p14:creationId xmlns:p14="http://schemas.microsoft.com/office/powerpoint/2010/main" val="1017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 obráz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33743" y="668340"/>
            <a:ext cx="7897312" cy="97433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33742" y="1753072"/>
            <a:ext cx="3878951" cy="74295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33742" y="2505075"/>
            <a:ext cx="3878952"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4736306" y="1762126"/>
            <a:ext cx="3794749" cy="3438525"/>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896" indent="-342891">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887" indent="-342891">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377" rtl="0" eaLnBrk="1" latinLnBrk="0" hangingPunct="1">
              <a:lnSpc>
                <a:spcPts val="2400"/>
              </a:lnSpc>
              <a:spcBef>
                <a:spcPts val="500"/>
              </a:spcBef>
              <a:buFont typeface="Arial" panose="020B0604020202020204" pitchFamily="34" charset="0"/>
              <a:buNone/>
            </a:pPr>
            <a:r>
              <a:rPr lang="de-DE"/>
              <a:t>Formatvorlagen des Textmasters bearbeiten</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4721796" y="5400675"/>
            <a:ext cx="3809260" cy="788988"/>
          </a:xfrm>
        </p:spPr>
        <p:txBody>
          <a:bodyPr lIns="36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p>
        </p:txBody>
      </p:sp>
    </p:spTree>
    <p:extLst>
      <p:ext uri="{BB962C8B-B14F-4D97-AF65-F5344CB8AC3E}">
        <p14:creationId xmlns:p14="http://schemas.microsoft.com/office/powerpoint/2010/main" val="3512291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lká tabulka">
    <p:spTree>
      <p:nvGrpSpPr>
        <p:cNvPr id="1" name=""/>
        <p:cNvGrpSpPr/>
        <p:nvPr/>
      </p:nvGrpSpPr>
      <p:grpSpPr>
        <a:xfrm>
          <a:off x="0" y="0"/>
          <a:ext cx="0" cy="0"/>
          <a:chOff x="0" y="0"/>
          <a:chExt cx="0" cy="0"/>
        </a:xfrm>
      </p:grpSpPr>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lvl1pPr>
              <a:defRPr>
                <a:solidFill>
                  <a:schemeClr val="accent1"/>
                </a:solidFill>
              </a:defRPr>
            </a:lvl1pPr>
          </a:lstStyle>
          <a:p>
            <a:fld id="{AC30E85F-03A9-4DC3-A879-6F4150C88507}" type="slidenum">
              <a:rPr lang="en-GB" smtClean="0"/>
              <a:pPr/>
              <a:t>‹Nr.›</a:t>
            </a:fld>
            <a:endParaRPr lang="en-GB" dirty="0"/>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60903" y="5438774"/>
            <a:ext cx="7870152" cy="545243"/>
          </a:xfrm>
        </p:spPr>
        <p:txBody>
          <a:bodyPr lIns="0" tIns="46800" rIns="0" bIns="0">
            <a:norm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zarovnána doleva. </a:t>
            </a:r>
            <a:r>
              <a:rPr lang="cs-CZ" dirty="0" err="1"/>
              <a:t>Eque</a:t>
            </a:r>
            <a:r>
              <a:rPr lang="cs-CZ" dirty="0"/>
              <a:t> </a:t>
            </a:r>
            <a:r>
              <a:rPr lang="cs-CZ" dirty="0" err="1"/>
              <a:t>quunt</a:t>
            </a:r>
            <a:r>
              <a:rPr lang="cs-CZ" dirty="0"/>
              <a:t>. 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
        <p:nvSpPr>
          <p:cNvPr id="10" name="Zástupný obsah 11">
            <a:extLst>
              <a:ext uri="{FF2B5EF4-FFF2-40B4-BE49-F238E27FC236}">
                <a16:creationId xmlns:a16="http://schemas.microsoft.com/office/drawing/2014/main" id="{CA356CCC-F898-4B43-8EA0-2C9FD3059818}"/>
              </a:ext>
            </a:extLst>
          </p:cNvPr>
          <p:cNvSpPr>
            <a:spLocks noGrp="1"/>
          </p:cNvSpPr>
          <p:nvPr>
            <p:ph sz="quarter" idx="4"/>
          </p:nvPr>
        </p:nvSpPr>
        <p:spPr>
          <a:xfrm>
            <a:off x="660902" y="1876429"/>
            <a:ext cx="7870152" cy="3418337"/>
          </a:xfrm>
        </p:spPr>
        <p:txBody>
          <a:bodyPr/>
          <a:lstStyle>
            <a:lvl1pPr marL="0" indent="0">
              <a:buNone/>
              <a:defRPr/>
            </a:lvl1pPr>
          </a:lstStyle>
          <a:p>
            <a:pPr lvl="0"/>
            <a:r>
              <a:rPr lang="de-DE"/>
              <a:t>Formatvorlagen des Textmasters bearbeiten</a:t>
            </a:r>
          </a:p>
        </p:txBody>
      </p:sp>
      <p:sp>
        <p:nvSpPr>
          <p:cNvPr id="7" name="Nadpis 1">
            <a:extLst>
              <a:ext uri="{FF2B5EF4-FFF2-40B4-BE49-F238E27FC236}">
                <a16:creationId xmlns:a16="http://schemas.microsoft.com/office/drawing/2014/main" id="{F483E421-82E4-4242-9E91-178B4AC74DAA}"/>
              </a:ext>
            </a:extLst>
          </p:cNvPr>
          <p:cNvSpPr>
            <a:spLocks noGrp="1"/>
          </p:cNvSpPr>
          <p:nvPr>
            <p:ph type="title" hasCustomPrompt="1"/>
          </p:nvPr>
        </p:nvSpPr>
        <p:spPr>
          <a:xfrm>
            <a:off x="660903" y="668342"/>
            <a:ext cx="7870152" cy="836079"/>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a:t>
            </a:r>
            <a:endParaRPr lang="en-GB" dirty="0"/>
          </a:p>
        </p:txBody>
      </p:sp>
    </p:spTree>
    <p:extLst>
      <p:ext uri="{BB962C8B-B14F-4D97-AF65-F5344CB8AC3E}">
        <p14:creationId xmlns:p14="http://schemas.microsoft.com/office/powerpoint/2010/main" val="2220957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ázev+text ve4 úrovních">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073BB03D-30D0-4F9D-8CA1-257BD977963F}"/>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5" name="Zástupný symbol pro číslo snímku 4">
            <a:extLst>
              <a:ext uri="{FF2B5EF4-FFF2-40B4-BE49-F238E27FC236}">
                <a16:creationId xmlns:a16="http://schemas.microsoft.com/office/drawing/2014/main" id="{7425CB23-83F8-4E92-BCE7-5943D3DA4CB4}"/>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8" name="Nadpis 1">
            <a:extLst>
              <a:ext uri="{FF2B5EF4-FFF2-40B4-BE49-F238E27FC236}">
                <a16:creationId xmlns:a16="http://schemas.microsoft.com/office/drawing/2014/main" id="{8F8AA3EE-05A3-45B3-B7EA-9A4E5EDC389D}"/>
              </a:ext>
            </a:extLst>
          </p:cNvPr>
          <p:cNvSpPr>
            <a:spLocks noGrp="1"/>
          </p:cNvSpPr>
          <p:nvPr>
            <p:ph type="title" hasCustomPrompt="1"/>
          </p:nvPr>
        </p:nvSpPr>
        <p:spPr>
          <a:xfrm>
            <a:off x="660903" y="668342"/>
            <a:ext cx="7822194" cy="1022351"/>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a:t>
            </a:r>
            <a:endParaRPr lang="en-GB" dirty="0"/>
          </a:p>
        </p:txBody>
      </p:sp>
      <p:sp>
        <p:nvSpPr>
          <p:cNvPr id="9" name="Zástupný text 2">
            <a:extLst>
              <a:ext uri="{FF2B5EF4-FFF2-40B4-BE49-F238E27FC236}">
                <a16:creationId xmlns:a16="http://schemas.microsoft.com/office/drawing/2014/main" id="{E6A0F913-BDE8-4413-9F6C-9B23331613E7}"/>
              </a:ext>
            </a:extLst>
          </p:cNvPr>
          <p:cNvSpPr>
            <a:spLocks noGrp="1"/>
          </p:cNvSpPr>
          <p:nvPr>
            <p:ph type="body" idx="1" hasCustomPrompt="1"/>
          </p:nvPr>
        </p:nvSpPr>
        <p:spPr>
          <a:xfrm>
            <a:off x="660903" y="1801086"/>
            <a:ext cx="7822194" cy="427769"/>
          </a:xfrm>
        </p:spPr>
        <p:txBody>
          <a:bodyPr lIns="0" anchor="t" anchorCtr="0">
            <a:norm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a:t>
            </a:r>
            <a:br>
              <a:rPr lang="cs-CZ" dirty="0"/>
            </a:br>
            <a:endParaRPr lang="cs-CZ" dirty="0"/>
          </a:p>
        </p:txBody>
      </p:sp>
      <p:sp>
        <p:nvSpPr>
          <p:cNvPr id="10" name="Zástupný obsah 3">
            <a:extLst>
              <a:ext uri="{FF2B5EF4-FFF2-40B4-BE49-F238E27FC236}">
                <a16:creationId xmlns:a16="http://schemas.microsoft.com/office/drawing/2014/main" id="{F485995A-C222-438A-B0FE-6D92DF9C6DFF}"/>
              </a:ext>
            </a:extLst>
          </p:cNvPr>
          <p:cNvSpPr>
            <a:spLocks noGrp="1"/>
          </p:cNvSpPr>
          <p:nvPr>
            <p:ph sz="half" idx="2" hasCustomPrompt="1"/>
          </p:nvPr>
        </p:nvSpPr>
        <p:spPr>
          <a:xfrm>
            <a:off x="660903" y="2228855"/>
            <a:ext cx="7822194" cy="3960813"/>
          </a:xfrm>
        </p:spPr>
        <p:txBody>
          <a:bodyPr lIns="0" tIns="36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7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err="1"/>
              <a:t>Facercipid</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 </a:t>
            </a:r>
            <a:r>
              <a:rPr lang="cs-CZ" dirty="0" err="1"/>
              <a:t>acercipid</a:t>
            </a:r>
            <a:r>
              <a:rPr lang="cs-CZ" dirty="0"/>
              <a:t> maxim. </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a:p>
            <a:pPr lvl="2"/>
            <a:r>
              <a:rPr lang="cs-CZ" dirty="0"/>
              <a:t>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a:t>
            </a:r>
          </a:p>
        </p:txBody>
      </p:sp>
    </p:spTree>
    <p:extLst>
      <p:ext uri="{BB962C8B-B14F-4D97-AF65-F5344CB8AC3E}">
        <p14:creationId xmlns:p14="http://schemas.microsoft.com/office/powerpoint/2010/main" val="750586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9C0C2B6-63DD-828E-E2F4-0B44A9D664AE}"/>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0" y="0"/>
            <a:ext cx="9144000" cy="6858000"/>
          </a:xfrm>
          <a:prstGeom prst="rect">
            <a:avLst/>
          </a:prstGeom>
        </p:spPr>
      </p:pic>
      <p:sp>
        <p:nvSpPr>
          <p:cNvPr id="2" name="Zástupný nadpis 1">
            <a:extLst>
              <a:ext uri="{FF2B5EF4-FFF2-40B4-BE49-F238E27FC236}">
                <a16:creationId xmlns:a16="http://schemas.microsoft.com/office/drawing/2014/main" id="{63214D28-0DA1-4624-BAB7-B2F6E5DBF6AF}"/>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221DD6FD-91DB-45E3-87DD-112AED868D26}"/>
              </a:ext>
            </a:extLst>
          </p:cNvPr>
          <p:cNvSpPr>
            <a:spLocks noGrp="1"/>
          </p:cNvSpPr>
          <p:nvPr>
            <p:ph type="body" idx="1"/>
          </p:nvPr>
        </p:nvSpPr>
        <p:spPr>
          <a:xfrm>
            <a:off x="1" y="1825625"/>
            <a:ext cx="9136856"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GB" dirty="0"/>
          </a:p>
        </p:txBody>
      </p:sp>
      <p:sp>
        <p:nvSpPr>
          <p:cNvPr id="5" name="Zástupný symbol pro zápatí 4">
            <a:extLst>
              <a:ext uri="{FF2B5EF4-FFF2-40B4-BE49-F238E27FC236}">
                <a16:creationId xmlns:a16="http://schemas.microsoft.com/office/drawing/2014/main" id="{40786BE7-A26E-4F3E-9866-CEB10436349D}"/>
              </a:ext>
            </a:extLst>
          </p:cNvPr>
          <p:cNvSpPr>
            <a:spLocks noGrp="1"/>
          </p:cNvSpPr>
          <p:nvPr>
            <p:ph type="ftr" sz="quarter" idx="3"/>
          </p:nvPr>
        </p:nvSpPr>
        <p:spPr>
          <a:xfrm>
            <a:off x="0" y="6311901"/>
            <a:ext cx="3086100" cy="545244"/>
          </a:xfrm>
          <a:prstGeom prst="rect">
            <a:avLst/>
          </a:prstGeom>
        </p:spPr>
        <p:txBody>
          <a:bodyPr vert="horz" lIns="648000" tIns="45720" rIns="0" bIns="144000" rtlCol="0" anchor="b" anchorCtr="0"/>
          <a:lstStyle>
            <a:lvl1pPr algn="l">
              <a:lnSpc>
                <a:spcPts val="1335"/>
              </a:lnSpc>
              <a:defRPr sz="1100">
                <a:solidFill>
                  <a:schemeClr val="accent1"/>
                </a:solidFill>
                <a:latin typeface="Arial" panose="020B0604020202020204" pitchFamily="34" charset="0"/>
                <a:cs typeface="Arial" panose="020B0604020202020204" pitchFamily="34" charset="0"/>
              </a:defRPr>
            </a:lvl1pPr>
          </a:lstStyle>
          <a:p>
            <a:r>
              <a:rPr lang="cs-CZ" dirty="0"/>
              <a:t>Název kapitoly</a:t>
            </a:r>
            <a:endParaRPr lang="en-GB" dirty="0"/>
          </a:p>
        </p:txBody>
      </p:sp>
      <p:sp>
        <p:nvSpPr>
          <p:cNvPr id="6" name="Zástupný symbol pro číslo snímku 5">
            <a:extLst>
              <a:ext uri="{FF2B5EF4-FFF2-40B4-BE49-F238E27FC236}">
                <a16:creationId xmlns:a16="http://schemas.microsoft.com/office/drawing/2014/main" id="{45E8839A-E64B-463B-B902-6C78D4BEF8BE}"/>
              </a:ext>
            </a:extLst>
          </p:cNvPr>
          <p:cNvSpPr>
            <a:spLocks noGrp="1"/>
          </p:cNvSpPr>
          <p:nvPr>
            <p:ph type="sldNum" sz="quarter" idx="4"/>
          </p:nvPr>
        </p:nvSpPr>
        <p:spPr>
          <a:xfrm>
            <a:off x="7079456" y="6300062"/>
            <a:ext cx="2057400" cy="545243"/>
          </a:xfrm>
          <a:prstGeom prst="rect">
            <a:avLst/>
          </a:prstGeom>
        </p:spPr>
        <p:txBody>
          <a:bodyPr vert="horz" lIns="0" tIns="45720" rIns="648000" bIns="144000" rtlCol="0" anchor="b" anchorCtr="0"/>
          <a:lstStyle>
            <a:lvl1pPr algn="r">
              <a:lnSpc>
                <a:spcPts val="1335"/>
              </a:lnSpc>
              <a:defRPr sz="1100" b="1" baseline="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Tree>
    <p:extLst>
      <p:ext uri="{BB962C8B-B14F-4D97-AF65-F5344CB8AC3E}">
        <p14:creationId xmlns:p14="http://schemas.microsoft.com/office/powerpoint/2010/main" val="1449741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3" r:id="rId4"/>
    <p:sldLayoutId id="2147483662" r:id="rId5"/>
    <p:sldLayoutId id="2147483667" r:id="rId6"/>
    <p:sldLayoutId id="2147483668" r:id="rId7"/>
    <p:sldLayoutId id="2147483666" r:id="rId8"/>
    <p:sldLayoutId id="2147483654" r:id="rId9"/>
    <p:sldLayoutId id="2147483663" r:id="rId10"/>
    <p:sldLayoutId id="2147483664" r:id="rId11"/>
    <p:sldLayoutId id="2147483669" r:id="rId12"/>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video" Target="https://www.youtube.com/embed/y-bxwxY0XYQ?feature=oembed"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green4c.eu/"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7DDF12-B719-4928-AC12-F785D199D47F}"/>
              </a:ext>
            </a:extLst>
          </p:cNvPr>
          <p:cNvSpPr>
            <a:spLocks noGrp="1"/>
          </p:cNvSpPr>
          <p:nvPr>
            <p:ph type="ctrTitle"/>
          </p:nvPr>
        </p:nvSpPr>
        <p:spPr/>
        <p:txBody>
          <a:bodyPr/>
          <a:lstStyle/>
          <a:p>
            <a:r>
              <a:rPr lang="en-GB" dirty="0"/>
              <a:t>Introduction Social Farming </a:t>
            </a:r>
            <a:endParaRPr lang="cs-CZ" dirty="0"/>
          </a:p>
        </p:txBody>
      </p:sp>
      <p:sp>
        <p:nvSpPr>
          <p:cNvPr id="3" name="Zástupný text 2">
            <a:extLst>
              <a:ext uri="{FF2B5EF4-FFF2-40B4-BE49-F238E27FC236}">
                <a16:creationId xmlns:a16="http://schemas.microsoft.com/office/drawing/2014/main" id="{A8070C48-7B3A-47A4-B80C-312EC55E3EFB}"/>
              </a:ext>
            </a:extLst>
          </p:cNvPr>
          <p:cNvSpPr>
            <a:spLocks noGrp="1"/>
          </p:cNvSpPr>
          <p:nvPr>
            <p:ph type="body" sz="quarter" idx="14"/>
          </p:nvPr>
        </p:nvSpPr>
        <p:spPr>
          <a:xfrm>
            <a:off x="4533900" y="4003491"/>
            <a:ext cx="272988" cy="260793"/>
          </a:xfrm>
        </p:spPr>
        <p:txBody>
          <a:bodyPr/>
          <a:lstStyle/>
          <a:p>
            <a:r>
              <a:rPr lang="de-DE" dirty="0"/>
              <a:t>00</a:t>
            </a:r>
            <a:endParaRPr lang="en-GB" dirty="0"/>
          </a:p>
        </p:txBody>
      </p:sp>
      <p:sp>
        <p:nvSpPr>
          <p:cNvPr id="4" name="Zástupný text 3">
            <a:extLst>
              <a:ext uri="{FF2B5EF4-FFF2-40B4-BE49-F238E27FC236}">
                <a16:creationId xmlns:a16="http://schemas.microsoft.com/office/drawing/2014/main" id="{62703F81-5C0F-4E59-AAA3-6E6C6D52582C}"/>
              </a:ext>
            </a:extLst>
          </p:cNvPr>
          <p:cNvSpPr>
            <a:spLocks noGrp="1"/>
          </p:cNvSpPr>
          <p:nvPr>
            <p:ph type="body" sz="quarter" idx="16"/>
          </p:nvPr>
        </p:nvSpPr>
        <p:spPr>
          <a:xfrm>
            <a:off x="4803200" y="4003490"/>
            <a:ext cx="272987" cy="260793"/>
          </a:xfrm>
        </p:spPr>
        <p:txBody>
          <a:bodyPr/>
          <a:lstStyle/>
          <a:p>
            <a:r>
              <a:rPr lang="de-DE" dirty="0"/>
              <a:t>00</a:t>
            </a:r>
            <a:endParaRPr lang="en-GB" dirty="0"/>
          </a:p>
        </p:txBody>
      </p:sp>
      <p:sp>
        <p:nvSpPr>
          <p:cNvPr id="5" name="Zástupný text 4">
            <a:extLst>
              <a:ext uri="{FF2B5EF4-FFF2-40B4-BE49-F238E27FC236}">
                <a16:creationId xmlns:a16="http://schemas.microsoft.com/office/drawing/2014/main" id="{93153CB7-257E-42F3-8844-6080AEA0683D}"/>
              </a:ext>
            </a:extLst>
          </p:cNvPr>
          <p:cNvSpPr>
            <a:spLocks noGrp="1"/>
          </p:cNvSpPr>
          <p:nvPr>
            <p:ph type="body" sz="quarter" idx="17"/>
          </p:nvPr>
        </p:nvSpPr>
        <p:spPr/>
        <p:txBody>
          <a:bodyPr/>
          <a:lstStyle/>
          <a:p>
            <a:r>
              <a:rPr lang="de-DE" dirty="0"/>
              <a:t>0000</a:t>
            </a:r>
            <a:endParaRPr lang="en-GB" dirty="0"/>
          </a:p>
        </p:txBody>
      </p:sp>
      <p:sp>
        <p:nvSpPr>
          <p:cNvPr id="6" name="Zástupný obsah 5">
            <a:extLst>
              <a:ext uri="{FF2B5EF4-FFF2-40B4-BE49-F238E27FC236}">
                <a16:creationId xmlns:a16="http://schemas.microsoft.com/office/drawing/2014/main" id="{2F32F526-0F68-4D27-AC42-431F4A79F8E3}"/>
              </a:ext>
            </a:extLst>
          </p:cNvPr>
          <p:cNvSpPr>
            <a:spLocks noGrp="1"/>
          </p:cNvSpPr>
          <p:nvPr>
            <p:ph idx="1"/>
          </p:nvPr>
        </p:nvSpPr>
        <p:spPr/>
        <p:txBody>
          <a:bodyPr/>
          <a:lstStyle/>
          <a:p>
            <a:r>
              <a:rPr lang="de-DE" dirty="0"/>
              <a:t>Name </a:t>
            </a:r>
            <a:r>
              <a:rPr lang="de-DE" dirty="0" err="1"/>
              <a:t>of</a:t>
            </a:r>
            <a:r>
              <a:rPr lang="de-DE" dirty="0"/>
              <a:t> </a:t>
            </a:r>
            <a:r>
              <a:rPr lang="de-DE" dirty="0" err="1"/>
              <a:t>Lecturer</a:t>
            </a:r>
            <a:endParaRPr lang="en-GB" dirty="0"/>
          </a:p>
          <a:p>
            <a:pPr lvl="1"/>
            <a:r>
              <a:rPr lang="de-DE" dirty="0"/>
              <a:t>Institution </a:t>
            </a:r>
            <a:r>
              <a:rPr lang="de-DE" dirty="0" err="1"/>
              <a:t>of</a:t>
            </a:r>
            <a:r>
              <a:rPr lang="de-DE" dirty="0"/>
              <a:t> </a:t>
            </a:r>
            <a:r>
              <a:rPr lang="de-DE" dirty="0" err="1"/>
              <a:t>Lecturer</a:t>
            </a:r>
            <a:endParaRPr lang="en-GB" dirty="0"/>
          </a:p>
        </p:txBody>
      </p:sp>
    </p:spTree>
    <p:extLst>
      <p:ext uri="{BB962C8B-B14F-4D97-AF65-F5344CB8AC3E}">
        <p14:creationId xmlns:p14="http://schemas.microsoft.com/office/powerpoint/2010/main" val="327117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dirty="0"/>
              <a:t>Mixed target groups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2250506"/>
            <a:ext cx="3878952" cy="4546990"/>
          </a:xfrm>
        </p:spPr>
        <p:txBody>
          <a:bodyPr>
            <a:normAutofit/>
          </a:bodyPr>
          <a:lstStyle/>
          <a:p>
            <a:pPr marL="0" indent="0">
              <a:buNone/>
            </a:pPr>
            <a:r>
              <a:rPr lang="en-US" i="1" dirty="0"/>
              <a:t>“Sometimes when I had a talk with the psychotherapist or  really have a bad day and in tears. Maarten comes along as says: come let’s go to work. And with his shear full character he makes me go to work and after a while forget a bit of my problems.” (</a:t>
            </a:r>
            <a:r>
              <a:rPr lang="en-US" i="1" dirty="0" err="1"/>
              <a:t>Elings</a:t>
            </a:r>
            <a:r>
              <a:rPr lang="en-US" i="1" dirty="0"/>
              <a:t>, </a:t>
            </a:r>
            <a:r>
              <a:rPr lang="en-US" i="1" dirty="0" err="1"/>
              <a:t>Baars</a:t>
            </a:r>
            <a:r>
              <a:rPr lang="en-US" i="1" dirty="0"/>
              <a:t> &amp; </a:t>
            </a:r>
            <a:r>
              <a:rPr lang="en-US" i="1" dirty="0" err="1"/>
              <a:t>Hassink</a:t>
            </a:r>
            <a:r>
              <a:rPr lang="en-US" i="1" dirty="0"/>
              <a:t>, 2008)</a:t>
            </a:r>
            <a:endParaRPr lang="nl-NL" i="1" dirty="0"/>
          </a:p>
          <a:p>
            <a:endParaRPr lang="cs-CZ" dirty="0"/>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10</a:t>
            </a:fld>
            <a:endParaRPr lang="en-GB"/>
          </a:p>
        </p:txBody>
      </p:sp>
      <p:pic>
        <p:nvPicPr>
          <p:cNvPr id="2" name="Picture Placeholder 6" descr="A group of people in a greenhouse&#10;&#10;Description automatically generated with medium confidence">
            <a:extLst>
              <a:ext uri="{FF2B5EF4-FFF2-40B4-BE49-F238E27FC236}">
                <a16:creationId xmlns:a16="http://schemas.microsoft.com/office/drawing/2014/main" id="{8B5D2C55-C538-E4D9-D954-B2321EBAA69F}"/>
              </a:ext>
            </a:extLst>
          </p:cNvPr>
          <p:cNvPicPr>
            <a:picLocks noChangeAspect="1"/>
          </p:cNvPicPr>
          <p:nvPr/>
        </p:nvPicPr>
        <p:blipFill rotWithShape="1">
          <a:blip r:embed="rId2">
            <a:extLst>
              <a:ext uri="{28A0092B-C50C-407E-A947-70E740481C1C}">
                <a14:useLocalDpi xmlns:a14="http://schemas.microsoft.com/office/drawing/2010/main" val="0"/>
              </a:ext>
            </a:extLst>
          </a:blip>
          <a:srcRect l="18551" t="-113" r="33177" b="113"/>
          <a:stretch/>
        </p:blipFill>
        <p:spPr>
          <a:xfrm>
            <a:off x="4582399" y="1535832"/>
            <a:ext cx="4264494" cy="4264494"/>
          </a:xfrm>
          <a:prstGeom prst="ellipse">
            <a:avLst/>
          </a:prstGeom>
        </p:spPr>
      </p:pic>
    </p:spTree>
    <p:extLst>
      <p:ext uri="{BB962C8B-B14F-4D97-AF65-F5344CB8AC3E}">
        <p14:creationId xmlns:p14="http://schemas.microsoft.com/office/powerpoint/2010/main" val="1693503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11</a:t>
            </a:fld>
            <a:endParaRPr lang="en-GB"/>
          </a:p>
        </p:txBody>
      </p:sp>
      <p:pic>
        <p:nvPicPr>
          <p:cNvPr id="11" name="Online Media 1" title="Social Farms &amp; Gardens - Care farming for mental health and wellbeing">
            <a:hlinkClick r:id="" action="ppaction://media"/>
            <a:extLst>
              <a:ext uri="{FF2B5EF4-FFF2-40B4-BE49-F238E27FC236}">
                <a16:creationId xmlns:a16="http://schemas.microsoft.com/office/drawing/2014/main" id="{E3B9C17B-7229-B8DB-8F8E-B3C618606E59}"/>
              </a:ext>
            </a:extLst>
          </p:cNvPr>
          <p:cNvPicPr>
            <a:picLocks noRot="1" noChangeAspect="1"/>
          </p:cNvPicPr>
          <p:nvPr>
            <a:videoFile r:link="rId1"/>
          </p:nvPr>
        </p:nvPicPr>
        <p:blipFill>
          <a:blip r:embed="rId3"/>
          <a:stretch>
            <a:fillRect/>
          </a:stretch>
        </p:blipFill>
        <p:spPr>
          <a:xfrm>
            <a:off x="600273" y="1184975"/>
            <a:ext cx="7943454" cy="4488050"/>
          </a:xfrm>
          <a:prstGeom prst="rect">
            <a:avLst/>
          </a:prstGeom>
        </p:spPr>
      </p:pic>
    </p:spTree>
    <p:extLst>
      <p:ext uri="{BB962C8B-B14F-4D97-AF65-F5344CB8AC3E}">
        <p14:creationId xmlns:p14="http://schemas.microsoft.com/office/powerpoint/2010/main" val="298016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GB" altLang="en-US" sz="3200" dirty="0"/>
              <a:t>Assignment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2666142"/>
            <a:ext cx="3938257" cy="2861821"/>
          </a:xfrm>
        </p:spPr>
        <p:txBody>
          <a:bodyPr>
            <a:normAutofit/>
          </a:bodyPr>
          <a:lstStyle/>
          <a:p>
            <a:pPr>
              <a:lnSpc>
                <a:spcPct val="150000"/>
              </a:lnSpc>
            </a:pPr>
            <a:r>
              <a:rPr lang="en-GB" altLang="en-US" sz="2000" dirty="0"/>
              <a:t>What do you think are the key working elements of social farms?</a:t>
            </a:r>
            <a:endParaRPr lang="en-US" dirty="0"/>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12</a:t>
            </a:fld>
            <a:endParaRPr lang="en-GB"/>
          </a:p>
        </p:txBody>
      </p:sp>
      <p:pic>
        <p:nvPicPr>
          <p:cNvPr id="8" name="Picture 4" descr="DSC_1451">
            <a:extLst>
              <a:ext uri="{FF2B5EF4-FFF2-40B4-BE49-F238E27FC236}">
                <a16:creationId xmlns:a16="http://schemas.microsoft.com/office/drawing/2014/main" id="{7499D747-19C3-53FC-D2F8-94C4F77241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6" r="22693" b="-2"/>
          <a:stretch/>
        </p:blipFill>
        <p:spPr bwMode="auto">
          <a:xfrm>
            <a:off x="4911629" y="1459871"/>
            <a:ext cx="3938257" cy="3938257"/>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579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394526" y="669938"/>
            <a:ext cx="8742330" cy="974333"/>
          </a:xfrm>
        </p:spPr>
        <p:txBody>
          <a:bodyPr/>
          <a:lstStyle/>
          <a:p>
            <a:r>
              <a:rPr lang="en-GB" altLang="en-US" dirty="0"/>
              <a:t>The ‘ground’ beneath the social farm</a:t>
            </a: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13</a:t>
            </a:fld>
            <a:endParaRPr lang="en-GB"/>
          </a:p>
        </p:txBody>
      </p:sp>
      <p:grpSp>
        <p:nvGrpSpPr>
          <p:cNvPr id="20" name="Group 19">
            <a:extLst>
              <a:ext uri="{FF2B5EF4-FFF2-40B4-BE49-F238E27FC236}">
                <a16:creationId xmlns:a16="http://schemas.microsoft.com/office/drawing/2014/main" id="{238258C7-7CA3-F949-B25D-5BFDAF9D779C}"/>
              </a:ext>
            </a:extLst>
          </p:cNvPr>
          <p:cNvGrpSpPr/>
          <p:nvPr/>
        </p:nvGrpSpPr>
        <p:grpSpPr>
          <a:xfrm>
            <a:off x="1496670" y="1881066"/>
            <a:ext cx="6538042" cy="3095868"/>
            <a:chOff x="1302979" y="2046896"/>
            <a:chExt cx="6538042" cy="3095868"/>
          </a:xfrm>
        </p:grpSpPr>
        <p:sp>
          <p:nvSpPr>
            <p:cNvPr id="21" name="Rectangle: Rounded Corners 3">
              <a:extLst>
                <a:ext uri="{FF2B5EF4-FFF2-40B4-BE49-F238E27FC236}">
                  <a16:creationId xmlns:a16="http://schemas.microsoft.com/office/drawing/2014/main" id="{428F3DB6-7B03-4D9F-15E0-F6E1F021E135}"/>
                </a:ext>
              </a:extLst>
            </p:cNvPr>
            <p:cNvSpPr/>
            <p:nvPr/>
          </p:nvSpPr>
          <p:spPr>
            <a:xfrm>
              <a:off x="1302979" y="2046896"/>
              <a:ext cx="2305918" cy="846605"/>
            </a:xfrm>
            <a:prstGeom prst="roundRect">
              <a:avLst/>
            </a:prstGeom>
            <a:solidFill>
              <a:srgbClr val="34B233">
                <a:lumMod val="60000"/>
                <a:lumOff val="40000"/>
              </a:srgbClr>
            </a:solidFill>
            <a:ln w="25400" cap="flat" cmpd="sng" algn="ctr">
              <a:noFill/>
              <a:prstDash val="solid"/>
            </a:ln>
            <a:effectLst/>
          </p:spPr>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5172"/>
                  </a:solidFill>
                  <a:effectLst/>
                  <a:uLnTx/>
                  <a:uFillTx/>
                  <a:latin typeface="Verdana"/>
                  <a:ea typeface="+mn-ea"/>
                  <a:cs typeface="+mn-cs"/>
                </a:rPr>
                <a:t>Engagement of farmer and supervisors</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nl-NL" sz="1400" b="0" i="0" u="none" strike="noStrike" kern="0" cap="none" spc="0" normalizeH="0" baseline="0" noProof="0" dirty="0">
                <a:ln>
                  <a:noFill/>
                </a:ln>
                <a:solidFill>
                  <a:srgbClr val="005172"/>
                </a:solidFill>
                <a:effectLst/>
                <a:uLnTx/>
                <a:uFillTx/>
                <a:latin typeface="Verdana"/>
                <a:ea typeface="+mn-ea"/>
                <a:cs typeface="+mn-cs"/>
              </a:endParaRPr>
            </a:p>
          </p:txBody>
        </p:sp>
        <p:sp>
          <p:nvSpPr>
            <p:cNvPr id="22" name="Rectangle: Rounded Corners 5">
              <a:extLst>
                <a:ext uri="{FF2B5EF4-FFF2-40B4-BE49-F238E27FC236}">
                  <a16:creationId xmlns:a16="http://schemas.microsoft.com/office/drawing/2014/main" id="{38A4DB83-3475-8B59-D55A-9E964DA43699}"/>
                </a:ext>
              </a:extLst>
            </p:cNvPr>
            <p:cNvSpPr/>
            <p:nvPr/>
          </p:nvSpPr>
          <p:spPr>
            <a:xfrm>
              <a:off x="1402465" y="4057796"/>
              <a:ext cx="2387110" cy="1084968"/>
            </a:xfrm>
            <a:prstGeom prst="roundRect">
              <a:avLst/>
            </a:prstGeom>
            <a:solidFill>
              <a:srgbClr val="34B233">
                <a:lumMod val="60000"/>
                <a:lumOff val="40000"/>
              </a:srgbClr>
            </a:solidFill>
            <a:ln w="25400" cap="flat" cmpd="sng" algn="ctr">
              <a:noFill/>
              <a:prstDash val="solid"/>
            </a:ln>
            <a:effectLst/>
          </p:spPr>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5172"/>
                </a:solidFill>
                <a:effectLst/>
                <a:uLnTx/>
                <a:uFillTx/>
                <a:latin typeface="Verdana"/>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5172"/>
                  </a:solidFill>
                  <a:effectLst/>
                  <a:uLnTx/>
                  <a:uFillTx/>
                  <a:latin typeface="Verdana"/>
                  <a:ea typeface="+mn-ea"/>
                  <a:cs typeface="+mn-cs"/>
                </a:rPr>
                <a:t>Useful and diverse activities</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nl-NL" sz="1400" b="0" i="0" u="none" strike="noStrike" kern="0" cap="none" spc="0" normalizeH="0" baseline="0" noProof="0" dirty="0">
                <a:ln>
                  <a:noFill/>
                </a:ln>
                <a:solidFill>
                  <a:srgbClr val="005172"/>
                </a:solidFill>
                <a:effectLst/>
                <a:uLnTx/>
                <a:uFillTx/>
                <a:latin typeface="Verdana"/>
                <a:ea typeface="+mn-ea"/>
                <a:cs typeface="+mn-cs"/>
              </a:endParaRPr>
            </a:p>
          </p:txBody>
        </p:sp>
        <p:sp>
          <p:nvSpPr>
            <p:cNvPr id="23" name="Rectangle: Rounded Corners 6">
              <a:extLst>
                <a:ext uri="{FF2B5EF4-FFF2-40B4-BE49-F238E27FC236}">
                  <a16:creationId xmlns:a16="http://schemas.microsoft.com/office/drawing/2014/main" id="{9DDCD154-FF94-A06A-1F65-F7D4F1AFA41A}"/>
                </a:ext>
              </a:extLst>
            </p:cNvPr>
            <p:cNvSpPr/>
            <p:nvPr/>
          </p:nvSpPr>
          <p:spPr>
            <a:xfrm>
              <a:off x="5435616" y="4176977"/>
              <a:ext cx="2305919" cy="846605"/>
            </a:xfrm>
            <a:prstGeom prst="roundRect">
              <a:avLst/>
            </a:prstGeom>
            <a:solidFill>
              <a:srgbClr val="34B233">
                <a:lumMod val="60000"/>
                <a:lumOff val="40000"/>
              </a:srgbClr>
            </a:solidFill>
            <a:ln w="25400" cap="flat" cmpd="sng" algn="ctr">
              <a:noFill/>
              <a:prstDash val="solid"/>
            </a:ln>
            <a:effectLst/>
          </p:spPr>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5172"/>
                </a:solidFill>
                <a:effectLst/>
                <a:uLnTx/>
                <a:uFillTx/>
                <a:latin typeface="Verdana"/>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5172"/>
                  </a:solidFill>
                  <a:effectLst/>
                  <a:uLnTx/>
                  <a:uFillTx/>
                  <a:latin typeface="Verdana"/>
                  <a:ea typeface="+mn-ea"/>
                  <a:cs typeface="+mn-cs"/>
                </a:rPr>
                <a:t>Green environment</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5172"/>
                </a:solidFill>
                <a:effectLst/>
                <a:uLnTx/>
                <a:uFillTx/>
                <a:latin typeface="Verdana"/>
                <a:ea typeface="+mn-ea"/>
                <a:cs typeface="+mn-cs"/>
              </a:endParaRPr>
            </a:p>
          </p:txBody>
        </p:sp>
        <p:sp>
          <p:nvSpPr>
            <p:cNvPr id="24" name="Rectangle: Rounded Corners 7">
              <a:extLst>
                <a:ext uri="{FF2B5EF4-FFF2-40B4-BE49-F238E27FC236}">
                  <a16:creationId xmlns:a16="http://schemas.microsoft.com/office/drawing/2014/main" id="{7BCEDF60-467C-7B42-ABB9-8CED37BF6E02}"/>
                </a:ext>
              </a:extLst>
            </p:cNvPr>
            <p:cNvSpPr/>
            <p:nvPr/>
          </p:nvSpPr>
          <p:spPr>
            <a:xfrm>
              <a:off x="3708384" y="3216789"/>
              <a:ext cx="1523489" cy="608242"/>
            </a:xfrm>
            <a:prstGeom prst="roundRect">
              <a:avLst/>
            </a:prstGeom>
            <a:solidFill>
              <a:srgbClr val="005172">
                <a:lumMod val="40000"/>
                <a:lumOff val="60000"/>
              </a:srgbClr>
            </a:solidFill>
            <a:ln w="25400" cap="flat" cmpd="sng" algn="ctr">
              <a:noFill/>
              <a:prstDash val="solid"/>
            </a:ln>
            <a:effectLst/>
          </p:spPr>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5172"/>
                  </a:solidFill>
                  <a:effectLst/>
                  <a:uLnTx/>
                  <a:uFillTx/>
                  <a:latin typeface="Verdana"/>
                  <a:ea typeface="+mn-ea"/>
                  <a:cs typeface="+mn-cs"/>
                </a:rPr>
                <a:t>Informal non-care context</a:t>
              </a:r>
              <a:endParaRPr kumimoji="0" lang="nl-NL" sz="1400" b="0" i="0" u="none" strike="noStrike" kern="0" cap="none" spc="0" normalizeH="0" baseline="0" noProof="0" dirty="0">
                <a:ln>
                  <a:noFill/>
                </a:ln>
                <a:solidFill>
                  <a:srgbClr val="005172"/>
                </a:solidFill>
                <a:effectLst/>
                <a:uLnTx/>
                <a:uFillTx/>
                <a:latin typeface="Verdana"/>
                <a:ea typeface="+mn-ea"/>
                <a:cs typeface="+mn-cs"/>
              </a:endParaRPr>
            </a:p>
          </p:txBody>
        </p:sp>
        <p:sp>
          <p:nvSpPr>
            <p:cNvPr id="25" name="Rectangle: Rounded Corners 11">
              <a:extLst>
                <a:ext uri="{FF2B5EF4-FFF2-40B4-BE49-F238E27FC236}">
                  <a16:creationId xmlns:a16="http://schemas.microsoft.com/office/drawing/2014/main" id="{347DA4F3-04E7-2A35-4243-93BCD0A23E4F}"/>
                </a:ext>
              </a:extLst>
            </p:cNvPr>
            <p:cNvSpPr/>
            <p:nvPr/>
          </p:nvSpPr>
          <p:spPr>
            <a:xfrm>
              <a:off x="5535102" y="2079069"/>
              <a:ext cx="2305919" cy="846605"/>
            </a:xfrm>
            <a:prstGeom prst="roundRect">
              <a:avLst/>
            </a:prstGeom>
            <a:solidFill>
              <a:srgbClr val="34B233">
                <a:lumMod val="60000"/>
                <a:lumOff val="40000"/>
              </a:srgbClr>
            </a:solidFill>
            <a:ln w="25400" cap="flat" cmpd="sng" algn="ctr">
              <a:noFill/>
              <a:prstDash val="solid"/>
            </a:ln>
            <a:effectLst/>
          </p:spPr>
          <p:txBody>
            <a:bodyPr rot="0" spcFirstLastPara="0" vertOverflow="overflow" horzOverflow="overflow" vert="horz" wrap="square" lIns="91440" tIns="45720" rIns="91440" bIns="72000" numCol="1" spcCol="0" rtlCol="0" fromWordArt="0" anchor="ctr" anchorCtr="0" forceAA="0" compatLnSpc="1">
              <a:prstTxWarp prst="textNoShape">
                <a:avLst/>
              </a:prstTxWarp>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5172"/>
                </a:solidFill>
                <a:effectLst/>
                <a:uLnTx/>
                <a:uFillTx/>
                <a:latin typeface="Verdana"/>
                <a:ea typeface="+mn-ea"/>
                <a:cs typeface="+mn-cs"/>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5172"/>
                  </a:solidFill>
                  <a:effectLst/>
                  <a:uLnTx/>
                  <a:uFillTx/>
                  <a:latin typeface="Verdana"/>
                  <a:ea typeface="+mn-ea"/>
                  <a:cs typeface="+mn-cs"/>
                </a:rPr>
                <a:t>Social community</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400" b="0" i="0" u="none" strike="noStrike" kern="0" cap="none" spc="0" normalizeH="0" baseline="0" noProof="0" dirty="0">
                <a:ln>
                  <a:noFill/>
                </a:ln>
                <a:solidFill>
                  <a:srgbClr val="005172"/>
                </a:solidFill>
                <a:effectLst/>
                <a:uLnTx/>
                <a:uFillTx/>
                <a:latin typeface="Verdana"/>
                <a:ea typeface="+mn-ea"/>
                <a:cs typeface="+mn-cs"/>
              </a:endParaRPr>
            </a:p>
          </p:txBody>
        </p:sp>
        <p:cxnSp>
          <p:nvCxnSpPr>
            <p:cNvPr id="26" name="Straight Arrow Connector 25">
              <a:extLst>
                <a:ext uri="{FF2B5EF4-FFF2-40B4-BE49-F238E27FC236}">
                  <a16:creationId xmlns:a16="http://schemas.microsoft.com/office/drawing/2014/main" id="{8A80714E-E4D4-3B16-5E21-E16BCFAA4650}"/>
                </a:ext>
              </a:extLst>
            </p:cNvPr>
            <p:cNvCxnSpPr/>
            <p:nvPr/>
          </p:nvCxnSpPr>
          <p:spPr>
            <a:xfrm>
              <a:off x="3469064" y="2752627"/>
              <a:ext cx="461913" cy="518474"/>
            </a:xfrm>
            <a:prstGeom prst="straightConnector1">
              <a:avLst/>
            </a:prstGeom>
            <a:noFill/>
            <a:ln w="15875" cap="flat" cmpd="sng" algn="ctr">
              <a:solidFill>
                <a:srgbClr val="005172"/>
              </a:solidFill>
              <a:prstDash val="solid"/>
              <a:tailEnd type="triangle"/>
            </a:ln>
            <a:effectLst/>
          </p:spPr>
        </p:cxnSp>
        <p:cxnSp>
          <p:nvCxnSpPr>
            <p:cNvPr id="27" name="Straight Arrow Connector 26">
              <a:extLst>
                <a:ext uri="{FF2B5EF4-FFF2-40B4-BE49-F238E27FC236}">
                  <a16:creationId xmlns:a16="http://schemas.microsoft.com/office/drawing/2014/main" id="{C0D3828E-C099-6660-01F6-BB89703D38D0}"/>
                </a:ext>
              </a:extLst>
            </p:cNvPr>
            <p:cNvCxnSpPr/>
            <p:nvPr/>
          </p:nvCxnSpPr>
          <p:spPr>
            <a:xfrm flipH="1">
              <a:off x="5033913" y="2722700"/>
              <a:ext cx="801279" cy="567255"/>
            </a:xfrm>
            <a:prstGeom prst="straightConnector1">
              <a:avLst/>
            </a:prstGeom>
            <a:noFill/>
            <a:ln w="15875" cap="flat" cmpd="sng" algn="ctr">
              <a:solidFill>
                <a:srgbClr val="005172"/>
              </a:solidFill>
              <a:prstDash val="solid"/>
              <a:tailEnd type="triangle"/>
            </a:ln>
            <a:effectLst/>
          </p:spPr>
        </p:cxnSp>
        <p:cxnSp>
          <p:nvCxnSpPr>
            <p:cNvPr id="28" name="Straight Arrow Connector 27">
              <a:extLst>
                <a:ext uri="{FF2B5EF4-FFF2-40B4-BE49-F238E27FC236}">
                  <a16:creationId xmlns:a16="http://schemas.microsoft.com/office/drawing/2014/main" id="{24AC14F2-5792-C347-8DEB-A36B9176EDE5}"/>
                </a:ext>
              </a:extLst>
            </p:cNvPr>
            <p:cNvCxnSpPr/>
            <p:nvPr/>
          </p:nvCxnSpPr>
          <p:spPr>
            <a:xfrm flipV="1">
              <a:off x="3469064" y="3761295"/>
              <a:ext cx="461913" cy="471340"/>
            </a:xfrm>
            <a:prstGeom prst="straightConnector1">
              <a:avLst/>
            </a:prstGeom>
            <a:noFill/>
            <a:ln w="15875" cap="flat" cmpd="sng" algn="ctr">
              <a:solidFill>
                <a:srgbClr val="005172"/>
              </a:solidFill>
              <a:prstDash val="solid"/>
              <a:tailEnd type="triangle"/>
            </a:ln>
            <a:effectLst/>
          </p:spPr>
        </p:cxnSp>
        <p:cxnSp>
          <p:nvCxnSpPr>
            <p:cNvPr id="29" name="Straight Arrow Connector 28">
              <a:extLst>
                <a:ext uri="{FF2B5EF4-FFF2-40B4-BE49-F238E27FC236}">
                  <a16:creationId xmlns:a16="http://schemas.microsoft.com/office/drawing/2014/main" id="{918C7DA9-1FD6-26D2-0576-6224C3F0747B}"/>
                </a:ext>
              </a:extLst>
            </p:cNvPr>
            <p:cNvCxnSpPr/>
            <p:nvPr/>
          </p:nvCxnSpPr>
          <p:spPr>
            <a:xfrm flipH="1" flipV="1">
              <a:off x="5033913" y="3761295"/>
              <a:ext cx="725864" cy="471340"/>
            </a:xfrm>
            <a:prstGeom prst="straightConnector1">
              <a:avLst/>
            </a:prstGeom>
            <a:noFill/>
            <a:ln w="15875" cap="flat" cmpd="sng" algn="ctr">
              <a:solidFill>
                <a:srgbClr val="005172"/>
              </a:solidFill>
              <a:prstDash val="solid"/>
              <a:tailEnd type="triangle"/>
            </a:ln>
            <a:effectLst/>
          </p:spPr>
        </p:cxnSp>
      </p:grpSp>
    </p:spTree>
    <p:extLst>
      <p:ext uri="{BB962C8B-B14F-4D97-AF65-F5344CB8AC3E}">
        <p14:creationId xmlns:p14="http://schemas.microsoft.com/office/powerpoint/2010/main" val="2872894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sz="3200" dirty="0"/>
              <a:t>Engagement of the farmer (f/m)</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842180" y="2180890"/>
            <a:ext cx="3938257" cy="2861821"/>
          </a:xfrm>
        </p:spPr>
        <p:txBody>
          <a:bodyPr>
            <a:normAutofit/>
          </a:bodyPr>
          <a:lstStyle/>
          <a:p>
            <a:pPr marL="342900" indent="-342900">
              <a:lnSpc>
                <a:spcPct val="150000"/>
              </a:lnSpc>
              <a:buFont typeface="Arial" panose="020B0604020202020204" pitchFamily="34" charset="0"/>
              <a:buChar char="•"/>
            </a:pPr>
            <a:r>
              <a:rPr lang="en-US" altLang="en-US" sz="2000" dirty="0"/>
              <a:t>Continuity of care</a:t>
            </a:r>
          </a:p>
          <a:p>
            <a:pPr marL="342900" indent="-342900">
              <a:lnSpc>
                <a:spcPct val="150000"/>
              </a:lnSpc>
              <a:buFont typeface="Arial" panose="020B0604020202020204" pitchFamily="34" charset="0"/>
              <a:buChar char="•"/>
            </a:pPr>
            <a:r>
              <a:rPr lang="en-US" altLang="en-US" sz="2000" dirty="0"/>
              <a:t>Role model</a:t>
            </a:r>
          </a:p>
          <a:p>
            <a:pPr marL="342900" indent="-342900">
              <a:lnSpc>
                <a:spcPct val="150000"/>
              </a:lnSpc>
              <a:buFont typeface="Arial" panose="020B0604020202020204" pitchFamily="34" charset="0"/>
              <a:buChar char="•"/>
            </a:pPr>
            <a:r>
              <a:rPr lang="en-US" altLang="en-US" sz="2000" dirty="0"/>
              <a:t>Involvement and responsibility</a:t>
            </a:r>
          </a:p>
          <a:p>
            <a:pPr marL="342900" indent="-342900">
              <a:lnSpc>
                <a:spcPct val="150000"/>
              </a:lnSpc>
              <a:buFont typeface="Arial" panose="020B0604020202020204" pitchFamily="34" charset="0"/>
              <a:buChar char="•"/>
            </a:pPr>
            <a:r>
              <a:rPr lang="en-US" altLang="en-US" sz="2000" dirty="0"/>
              <a:t>Emphasis on what people can do</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14</a:t>
            </a:fld>
            <a:endParaRPr lang="en-GB"/>
          </a:p>
        </p:txBody>
      </p:sp>
      <p:pic>
        <p:nvPicPr>
          <p:cNvPr id="9" name="Picture 8" descr="DSC_1431">
            <a:extLst>
              <a:ext uri="{FF2B5EF4-FFF2-40B4-BE49-F238E27FC236}">
                <a16:creationId xmlns:a16="http://schemas.microsoft.com/office/drawing/2014/main" id="{D68AE10C-5C28-B0FA-7B27-F3F3F08C5F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26" r="-2" b="15573"/>
          <a:stretch/>
        </p:blipFill>
        <p:spPr bwMode="auto">
          <a:xfrm>
            <a:off x="135918" y="1642673"/>
            <a:ext cx="3938257" cy="3938257"/>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9974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sz="3200" dirty="0"/>
              <a:t>Engagement of the farmer (f/m)</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842180" y="2180890"/>
            <a:ext cx="3938257" cy="2861821"/>
          </a:xfrm>
        </p:spPr>
        <p:txBody>
          <a:bodyPr>
            <a:normAutofit/>
          </a:bodyPr>
          <a:lstStyle/>
          <a:p>
            <a:r>
              <a:rPr lang="en-US" altLang="en-US" sz="2000" i="1" dirty="0"/>
              <a:t>“I can imagine that working together and forming a community makes you create less of that client-helper, that falls away a bit. And therefore, you're also much more likely to just be human rather than a client.” </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15</a:t>
            </a:fld>
            <a:endParaRPr lang="en-GB"/>
          </a:p>
        </p:txBody>
      </p:sp>
      <p:pic>
        <p:nvPicPr>
          <p:cNvPr id="9" name="Picture 8" descr="DSC_1431">
            <a:extLst>
              <a:ext uri="{FF2B5EF4-FFF2-40B4-BE49-F238E27FC236}">
                <a16:creationId xmlns:a16="http://schemas.microsoft.com/office/drawing/2014/main" id="{D68AE10C-5C28-B0FA-7B27-F3F3F08C5F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926" r="-2" b="15573"/>
          <a:stretch/>
        </p:blipFill>
        <p:spPr bwMode="auto">
          <a:xfrm>
            <a:off x="135918" y="1642673"/>
            <a:ext cx="3938257" cy="3938257"/>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2470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sz="3200" dirty="0"/>
              <a:t>Social community</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2666142"/>
            <a:ext cx="3938257" cy="2861821"/>
          </a:xfrm>
        </p:spPr>
        <p:txBody>
          <a:bodyPr>
            <a:normAutofit/>
          </a:bodyPr>
          <a:lstStyle/>
          <a:p>
            <a:pPr marL="342900" indent="-342900">
              <a:lnSpc>
                <a:spcPct val="150000"/>
              </a:lnSpc>
              <a:buFont typeface="Arial" panose="020B0604020202020204" pitchFamily="34" charset="0"/>
              <a:buChar char="•"/>
            </a:pPr>
            <a:r>
              <a:rPr lang="en-US" altLang="en-US" dirty="0"/>
              <a:t>More social contacts</a:t>
            </a:r>
          </a:p>
          <a:p>
            <a:pPr marL="342900" indent="-342900">
              <a:lnSpc>
                <a:spcPct val="150000"/>
              </a:lnSpc>
              <a:buFont typeface="Arial" panose="020B0604020202020204" pitchFamily="34" charset="0"/>
              <a:buChar char="•"/>
            </a:pPr>
            <a:r>
              <a:rPr lang="en-US" altLang="en-US" dirty="0"/>
              <a:t>Demonstrating more social </a:t>
            </a:r>
            <a:r>
              <a:rPr lang="en-US" altLang="en-US" dirty="0" err="1"/>
              <a:t>behaviour</a:t>
            </a:r>
            <a:endParaRPr lang="en-US" altLang="en-US" dirty="0"/>
          </a:p>
          <a:p>
            <a:pPr marL="342900" indent="-342900">
              <a:lnSpc>
                <a:spcPct val="150000"/>
              </a:lnSpc>
              <a:buFont typeface="Arial" panose="020B0604020202020204" pitchFamily="34" charset="0"/>
              <a:buChar char="•"/>
            </a:pPr>
            <a:r>
              <a:rPr lang="en-US" altLang="en-US" dirty="0"/>
              <a:t>Increase of perseverance</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16</a:t>
            </a:fld>
            <a:endParaRPr lang="en-GB"/>
          </a:p>
        </p:txBody>
      </p:sp>
      <p:pic>
        <p:nvPicPr>
          <p:cNvPr id="2" name="Picture Placeholder 6" descr="A group of people walking with animals&#10;&#10;Description automatically generated with low confidence">
            <a:extLst>
              <a:ext uri="{FF2B5EF4-FFF2-40B4-BE49-F238E27FC236}">
                <a16:creationId xmlns:a16="http://schemas.microsoft.com/office/drawing/2014/main" id="{F75529DD-CD4D-0F5C-3F78-A4D08AA44E23}"/>
              </a:ext>
            </a:extLst>
          </p:cNvPr>
          <p:cNvPicPr>
            <a:picLocks noChangeAspect="1"/>
          </p:cNvPicPr>
          <p:nvPr/>
        </p:nvPicPr>
        <p:blipFill rotWithShape="1">
          <a:blip r:embed="rId3">
            <a:extLst>
              <a:ext uri="{28A0092B-C50C-407E-A947-70E740481C1C}">
                <a14:useLocalDpi xmlns:a14="http://schemas.microsoft.com/office/drawing/2010/main" val="0"/>
              </a:ext>
            </a:extLst>
          </a:blip>
          <a:srcRect l="-7669" t="16161" r="7669" b="205"/>
          <a:stretch/>
        </p:blipFill>
        <p:spPr>
          <a:xfrm>
            <a:off x="4104168" y="1330037"/>
            <a:ext cx="4564856" cy="4564856"/>
          </a:xfrm>
          <a:prstGeom prst="ellipse">
            <a:avLst/>
          </a:prstGeom>
        </p:spPr>
      </p:pic>
    </p:spTree>
    <p:extLst>
      <p:ext uri="{BB962C8B-B14F-4D97-AF65-F5344CB8AC3E}">
        <p14:creationId xmlns:p14="http://schemas.microsoft.com/office/powerpoint/2010/main" val="763356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sz="3200" dirty="0"/>
              <a:t>Useful and diverse activities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2666142"/>
            <a:ext cx="3938257" cy="2861821"/>
          </a:xfrm>
        </p:spPr>
        <p:txBody>
          <a:bodyPr>
            <a:normAutofit/>
          </a:bodyPr>
          <a:lstStyle/>
          <a:p>
            <a:pPr marL="342900" indent="-342900">
              <a:lnSpc>
                <a:spcPct val="150000"/>
              </a:lnSpc>
              <a:buFont typeface="Arial" panose="020B0604020202020204" pitchFamily="34" charset="0"/>
              <a:buChar char="•"/>
            </a:pPr>
            <a:r>
              <a:rPr lang="en-US" altLang="en-US" dirty="0"/>
              <a:t>Distraction</a:t>
            </a:r>
          </a:p>
          <a:p>
            <a:pPr marL="342900" indent="-342900">
              <a:lnSpc>
                <a:spcPct val="150000"/>
              </a:lnSpc>
              <a:buFont typeface="Arial" panose="020B0604020202020204" pitchFamily="34" charset="0"/>
              <a:buChar char="•"/>
            </a:pPr>
            <a:r>
              <a:rPr lang="en-US" altLang="en-US" dirty="0"/>
              <a:t> Structure and routine</a:t>
            </a:r>
          </a:p>
          <a:p>
            <a:pPr marL="342900" indent="-342900">
              <a:lnSpc>
                <a:spcPct val="150000"/>
              </a:lnSpc>
              <a:buFont typeface="Arial" panose="020B0604020202020204" pitchFamily="34" charset="0"/>
              <a:buChar char="•"/>
            </a:pPr>
            <a:r>
              <a:rPr lang="en-US" altLang="en-US" dirty="0"/>
              <a:t> Different environment</a:t>
            </a:r>
          </a:p>
          <a:p>
            <a:pPr marL="342900" indent="-342900">
              <a:lnSpc>
                <a:spcPct val="150000"/>
              </a:lnSpc>
              <a:buFont typeface="Arial" panose="020B0604020202020204" pitchFamily="34" charset="0"/>
              <a:buChar char="•"/>
            </a:pPr>
            <a:r>
              <a:rPr lang="en-US" altLang="en-US" dirty="0"/>
              <a:t> Learning new competences</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17</a:t>
            </a:fld>
            <a:endParaRPr lang="en-GB"/>
          </a:p>
        </p:txBody>
      </p:sp>
      <p:pic>
        <p:nvPicPr>
          <p:cNvPr id="8" name="Picture 4" descr="DSC_1530">
            <a:extLst>
              <a:ext uri="{FF2B5EF4-FFF2-40B4-BE49-F238E27FC236}">
                <a16:creationId xmlns:a16="http://schemas.microsoft.com/office/drawing/2014/main" id="{559DACA4-499F-1F40-B992-F40F686468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8" r="11834" b="3"/>
          <a:stretch/>
        </p:blipFill>
        <p:spPr bwMode="auto">
          <a:xfrm>
            <a:off x="4592797" y="1589705"/>
            <a:ext cx="3938258" cy="3938258"/>
          </a:xfrm>
          <a:prstGeom prst="ellipse">
            <a:avLst/>
          </a:prstGeom>
          <a:solidFill>
            <a:srgbClr val="004C7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53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sz="3200" dirty="0"/>
              <a:t>Green environment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572000" y="2180890"/>
            <a:ext cx="4346982" cy="3400040"/>
          </a:xfrm>
        </p:spPr>
        <p:txBody>
          <a:bodyPr>
            <a:normAutofit/>
          </a:bodyPr>
          <a:lstStyle/>
          <a:p>
            <a:pPr marL="342900" indent="-342900">
              <a:lnSpc>
                <a:spcPct val="150000"/>
              </a:lnSpc>
              <a:buFont typeface="Arial" panose="020B0604020202020204" pitchFamily="34" charset="0"/>
              <a:buChar char="•"/>
            </a:pPr>
            <a:r>
              <a:rPr lang="en-US" altLang="en-US" sz="2000" i="1" dirty="0"/>
              <a:t>“</a:t>
            </a:r>
            <a:r>
              <a:rPr lang="en-US" altLang="en-US" sz="2000" dirty="0"/>
              <a:t>A better mood</a:t>
            </a:r>
          </a:p>
          <a:p>
            <a:pPr marL="342900" indent="-342900">
              <a:lnSpc>
                <a:spcPct val="150000"/>
              </a:lnSpc>
              <a:buFont typeface="Arial" panose="020B0604020202020204" pitchFamily="34" charset="0"/>
              <a:buChar char="•"/>
            </a:pPr>
            <a:r>
              <a:rPr lang="en-US" altLang="en-US" sz="2000" dirty="0"/>
              <a:t>Improved concentration</a:t>
            </a:r>
          </a:p>
          <a:p>
            <a:pPr marL="342900" indent="-342900">
              <a:lnSpc>
                <a:spcPct val="150000"/>
              </a:lnSpc>
              <a:buFont typeface="Arial" panose="020B0604020202020204" pitchFamily="34" charset="0"/>
              <a:buChar char="•"/>
            </a:pPr>
            <a:r>
              <a:rPr lang="en-US" altLang="en-US" sz="2000" dirty="0"/>
              <a:t>Recovery from stress</a:t>
            </a:r>
          </a:p>
          <a:p>
            <a:pPr marL="342900" indent="-342900">
              <a:lnSpc>
                <a:spcPct val="150000"/>
              </a:lnSpc>
              <a:buFont typeface="Arial" panose="020B0604020202020204" pitchFamily="34" charset="0"/>
              <a:buChar char="•"/>
            </a:pPr>
            <a:r>
              <a:rPr lang="en-US" altLang="en-US" sz="2000" dirty="0"/>
              <a:t>Stimulates physical activity</a:t>
            </a:r>
          </a:p>
          <a:p>
            <a:pPr marL="342900" indent="-342900">
              <a:lnSpc>
                <a:spcPct val="150000"/>
              </a:lnSpc>
              <a:buFont typeface="Arial" panose="020B0604020202020204" pitchFamily="34" charset="0"/>
              <a:buChar char="•"/>
            </a:pPr>
            <a:r>
              <a:rPr lang="en-US" altLang="en-US" sz="2000" dirty="0"/>
              <a:t>Different environment than used to</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18</a:t>
            </a:fld>
            <a:endParaRPr lang="en-GB"/>
          </a:p>
        </p:txBody>
      </p:sp>
      <p:pic>
        <p:nvPicPr>
          <p:cNvPr id="8" name="Picture 7" descr="DSC_1455">
            <a:extLst>
              <a:ext uri="{FF2B5EF4-FFF2-40B4-BE49-F238E27FC236}">
                <a16:creationId xmlns:a16="http://schemas.microsoft.com/office/drawing/2014/main" id="{886E97FC-B687-EE98-CDFD-C67AE3D5E2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02" r="14097" b="-2"/>
          <a:stretch/>
        </p:blipFill>
        <p:spPr bwMode="auto">
          <a:xfrm>
            <a:off x="258502" y="1642673"/>
            <a:ext cx="3938257" cy="3938257"/>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5713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sz="3200" dirty="0"/>
              <a:t>Green environment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475018" y="1852848"/>
            <a:ext cx="4513237" cy="4237039"/>
          </a:xfrm>
        </p:spPr>
        <p:txBody>
          <a:bodyPr>
            <a:normAutofit/>
          </a:bodyPr>
          <a:lstStyle/>
          <a:p>
            <a:pPr marL="0" indent="0">
              <a:lnSpc>
                <a:spcPct val="90000"/>
              </a:lnSpc>
              <a:buNone/>
            </a:pPr>
            <a:r>
              <a:rPr lang="en-US" altLang="en-US" sz="2000" i="1" dirty="0"/>
              <a:t>“Because it is not complicated, you are not distracted by emotions. It's lettuce, no more and no less, and the bad leaves you just pick off.” (Elings et al., 2011)</a:t>
            </a:r>
          </a:p>
          <a:p>
            <a:pPr marL="0" indent="0">
              <a:lnSpc>
                <a:spcPct val="90000"/>
              </a:lnSpc>
              <a:buNone/>
            </a:pPr>
            <a:endParaRPr lang="en-US" altLang="en-US" sz="2000" i="1" dirty="0"/>
          </a:p>
          <a:p>
            <a:pPr marL="0" indent="0">
              <a:lnSpc>
                <a:spcPct val="90000"/>
              </a:lnSpc>
              <a:buNone/>
            </a:pPr>
            <a:r>
              <a:rPr lang="en-US" altLang="en-US" sz="2000" i="1" dirty="0"/>
              <a:t>“[...] that everything that happens in your head that meanwhile all those little animals, if you look on the ground, all those little insects that all that goes on. That the birds continue to sing, it continues to be autumn and winter." (Elings et al., 2011)</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19</a:t>
            </a:fld>
            <a:endParaRPr lang="en-GB"/>
          </a:p>
        </p:txBody>
      </p:sp>
      <p:pic>
        <p:nvPicPr>
          <p:cNvPr id="8" name="Picture 7" descr="DSC_1455">
            <a:extLst>
              <a:ext uri="{FF2B5EF4-FFF2-40B4-BE49-F238E27FC236}">
                <a16:creationId xmlns:a16="http://schemas.microsoft.com/office/drawing/2014/main" id="{886E97FC-B687-EE98-CDFD-C67AE3D5E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02" r="14097" b="-2"/>
          <a:stretch/>
        </p:blipFill>
        <p:spPr bwMode="auto">
          <a:xfrm>
            <a:off x="258502" y="1642673"/>
            <a:ext cx="3938257" cy="3938257"/>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7713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2</a:t>
            </a:fld>
            <a:endParaRPr lang="en-GB" dirty="0"/>
          </a:p>
        </p:txBody>
      </p:sp>
      <p:sp>
        <p:nvSpPr>
          <p:cNvPr id="4" name="Zástupný obsah 3">
            <a:extLst>
              <a:ext uri="{FF2B5EF4-FFF2-40B4-BE49-F238E27FC236}">
                <a16:creationId xmlns:a16="http://schemas.microsoft.com/office/drawing/2014/main" id="{5A2D67AB-4EB0-4B69-B6E3-CE3A99B76A60}"/>
              </a:ext>
            </a:extLst>
          </p:cNvPr>
          <p:cNvSpPr>
            <a:spLocks noGrp="1"/>
          </p:cNvSpPr>
          <p:nvPr>
            <p:ph idx="1"/>
          </p:nvPr>
        </p:nvSpPr>
        <p:spPr/>
        <p:txBody>
          <a:bodyPr/>
          <a:lstStyle/>
          <a:p>
            <a:r>
              <a:rPr lang="en-US" altLang="en-US" sz="2400" dirty="0"/>
              <a:t>Part 1: What is social farming?</a:t>
            </a:r>
          </a:p>
          <a:p>
            <a:pPr lvl="1" indent="0">
              <a:buNone/>
            </a:pPr>
            <a:endParaRPr lang="cs-CZ" dirty="0"/>
          </a:p>
          <a:p>
            <a:pPr lvl="1" indent="0">
              <a:buNone/>
            </a:pPr>
            <a:endParaRPr lang="cs-CZ" dirty="0"/>
          </a:p>
          <a:p>
            <a:r>
              <a:rPr lang="en-US" altLang="en-US" sz="2400" dirty="0"/>
              <a:t>Part 2: Development of the social farming sector in Europe? </a:t>
            </a:r>
          </a:p>
          <a:p>
            <a:pPr lvl="1" indent="0">
              <a:lnSpc>
                <a:spcPts val="2760"/>
              </a:lnSpc>
              <a:spcBef>
                <a:spcPts val="0"/>
              </a:spcBef>
              <a:buNone/>
            </a:pPr>
            <a:endParaRPr lang="cs-CZ" sz="2300" dirty="0">
              <a:solidFill>
                <a:schemeClr val="accent2"/>
              </a:solidFill>
            </a:endParaRPr>
          </a:p>
          <a:p>
            <a:pPr lvl="1" indent="0">
              <a:lnSpc>
                <a:spcPts val="2760"/>
              </a:lnSpc>
              <a:spcBef>
                <a:spcPts val="0"/>
              </a:spcBef>
              <a:buNone/>
            </a:pPr>
            <a:endParaRPr lang="cs-CZ" sz="2300" dirty="0">
              <a:solidFill>
                <a:schemeClr val="accent2"/>
              </a:solidFill>
            </a:endParaRPr>
          </a:p>
          <a:p>
            <a:pPr lvl="1" indent="0">
              <a:buNone/>
            </a:pPr>
            <a:r>
              <a:rPr kumimoji="0" lang="en-US" altLang="en-US" sz="2400" b="0" i="0" u="none" strike="noStrike" kern="1200" cap="none" spc="0" normalizeH="0" baseline="0" noProof="0" dirty="0">
                <a:ln>
                  <a:noFill/>
                </a:ln>
                <a:solidFill>
                  <a:srgbClr val="057233"/>
                </a:solidFill>
                <a:effectLst/>
                <a:uLnTx/>
                <a:uFillTx/>
                <a:latin typeface="Arial" panose="020B0604020202020204" pitchFamily="34" charset="0"/>
                <a:ea typeface="+mn-ea"/>
                <a:cs typeface="Arial" panose="020B0604020202020204" pitchFamily="34" charset="0"/>
              </a:rPr>
              <a:t>Part 3: The evidence base under the social farm</a:t>
            </a:r>
            <a:endParaRPr lang="en-GB" dirty="0"/>
          </a:p>
          <a:p>
            <a:pPr lvl="1"/>
            <a:endParaRPr lang="en-GB" dirty="0"/>
          </a:p>
          <a:p>
            <a:pPr lvl="1"/>
            <a:endParaRPr lang="en-GB" dirty="0"/>
          </a:p>
        </p:txBody>
      </p:sp>
      <p:sp>
        <p:nvSpPr>
          <p:cNvPr id="5" name="Nadpis 4">
            <a:extLst>
              <a:ext uri="{FF2B5EF4-FFF2-40B4-BE49-F238E27FC236}">
                <a16:creationId xmlns:a16="http://schemas.microsoft.com/office/drawing/2014/main" id="{AAE301EB-4D79-430B-841F-5A8EC341F275}"/>
              </a:ext>
            </a:extLst>
          </p:cNvPr>
          <p:cNvSpPr>
            <a:spLocks noGrp="1"/>
          </p:cNvSpPr>
          <p:nvPr>
            <p:ph type="title"/>
          </p:nvPr>
        </p:nvSpPr>
        <p:spPr/>
        <p:txBody>
          <a:bodyPr/>
          <a:lstStyle/>
          <a:p>
            <a:r>
              <a:rPr lang="en-GB" dirty="0"/>
              <a:t>program</a:t>
            </a:r>
          </a:p>
        </p:txBody>
      </p:sp>
    </p:spTree>
    <p:extLst>
      <p:ext uri="{BB962C8B-B14F-4D97-AF65-F5344CB8AC3E}">
        <p14:creationId xmlns:p14="http://schemas.microsoft.com/office/powerpoint/2010/main" val="115203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a:xfrm>
            <a:off x="2" y="809625"/>
            <a:ext cx="8617525" cy="3481718"/>
          </a:xfrm>
        </p:spPr>
        <p:txBody>
          <a:bodyPr/>
          <a:lstStyle/>
          <a:p>
            <a:r>
              <a:rPr lang="en-US" dirty="0"/>
              <a:t>Part 2: Development of the social farming sector in Europe</a:t>
            </a:r>
            <a:endParaRPr lang="en-GB" dirty="0"/>
          </a:p>
        </p:txBody>
      </p:sp>
      <p:pic>
        <p:nvPicPr>
          <p:cNvPr id="3" name="Picture 2" descr="Europa en Buitenland - SGP">
            <a:extLst>
              <a:ext uri="{FF2B5EF4-FFF2-40B4-BE49-F238E27FC236}">
                <a16:creationId xmlns:a16="http://schemas.microsoft.com/office/drawing/2014/main" id="{0B24B515-F371-0867-18FC-BC58934916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23" r="5356" b="1"/>
          <a:stretch/>
        </p:blipFill>
        <p:spPr bwMode="auto">
          <a:xfrm>
            <a:off x="526473" y="2163749"/>
            <a:ext cx="3208940" cy="3208940"/>
          </a:xfrm>
          <a:prstGeom prst="ellipse">
            <a:avLst/>
          </a:prstGeom>
          <a:solidFill>
            <a:srgbClr val="FFFFFF"/>
          </a:solidFill>
        </p:spPr>
      </p:pic>
    </p:spTree>
    <p:extLst>
      <p:ext uri="{BB962C8B-B14F-4D97-AF65-F5344CB8AC3E}">
        <p14:creationId xmlns:p14="http://schemas.microsoft.com/office/powerpoint/2010/main" val="3593567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GB" sz="3200" dirty="0"/>
              <a:t>European perspective of social farming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059382" y="2127582"/>
            <a:ext cx="4887309" cy="3938257"/>
          </a:xfrm>
        </p:spPr>
        <p:txBody>
          <a:bodyPr>
            <a:normAutofit/>
          </a:bodyPr>
          <a:lstStyle/>
          <a:p>
            <a:pPr marL="342900" indent="-342900">
              <a:lnSpc>
                <a:spcPct val="150000"/>
              </a:lnSpc>
              <a:buFont typeface="Arial" panose="020B0604020202020204" pitchFamily="34" charset="0"/>
              <a:buChar char="•"/>
            </a:pPr>
            <a:r>
              <a:rPr lang="en-GB" dirty="0"/>
              <a:t>Social agriculture is a fast growing sector in Europe</a:t>
            </a:r>
          </a:p>
          <a:p>
            <a:pPr marL="342900" indent="-342900">
              <a:lnSpc>
                <a:spcPct val="150000"/>
              </a:lnSpc>
              <a:buFont typeface="Arial" panose="020B0604020202020204" pitchFamily="34" charset="0"/>
              <a:buChar char="•"/>
            </a:pPr>
            <a:r>
              <a:rPr lang="en-GB" dirty="0"/>
              <a:t>Different developments and systems in different countries</a:t>
            </a:r>
          </a:p>
          <a:p>
            <a:pPr marL="342900" indent="-342900">
              <a:lnSpc>
                <a:spcPct val="150000"/>
              </a:lnSpc>
              <a:buFont typeface="Arial" panose="020B0604020202020204" pitchFamily="34" charset="0"/>
              <a:buChar char="•"/>
            </a:pPr>
            <a:r>
              <a:rPr lang="en-GB" dirty="0"/>
              <a:t>Innovate sector: combines health care, education and social services with agricultural production. </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21</a:t>
            </a:fld>
            <a:endParaRPr lang="en-GB"/>
          </a:p>
        </p:txBody>
      </p:sp>
      <p:pic>
        <p:nvPicPr>
          <p:cNvPr id="9" name="Picture 8">
            <a:extLst>
              <a:ext uri="{FF2B5EF4-FFF2-40B4-BE49-F238E27FC236}">
                <a16:creationId xmlns:a16="http://schemas.microsoft.com/office/drawing/2014/main" id="{D0105533-6636-9B3F-AA8A-ECD36C9D0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43" y="1752807"/>
            <a:ext cx="2946810" cy="4436853"/>
          </a:xfrm>
          <a:prstGeom prst="rect">
            <a:avLst/>
          </a:prstGeom>
        </p:spPr>
      </p:pic>
    </p:spTree>
    <p:extLst>
      <p:ext uri="{BB962C8B-B14F-4D97-AF65-F5344CB8AC3E}">
        <p14:creationId xmlns:p14="http://schemas.microsoft.com/office/powerpoint/2010/main" val="501306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GB" sz="3200" dirty="0"/>
              <a:t>European perspective of social farming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2002236"/>
            <a:ext cx="4887309" cy="3938257"/>
          </a:xfrm>
        </p:spPr>
        <p:txBody>
          <a:bodyPr>
            <a:normAutofit/>
          </a:bodyPr>
          <a:lstStyle/>
          <a:p>
            <a:pPr marL="0" indent="0">
              <a:lnSpc>
                <a:spcPct val="150000"/>
              </a:lnSpc>
              <a:buNone/>
            </a:pPr>
            <a:r>
              <a:rPr lang="en-US" dirty="0"/>
              <a:t>Social farming builds on the concept of:</a:t>
            </a:r>
          </a:p>
          <a:p>
            <a:pPr marL="342900" indent="-342900">
              <a:lnSpc>
                <a:spcPct val="150000"/>
              </a:lnSpc>
              <a:buFont typeface="Arial" panose="020B0604020202020204" pitchFamily="34" charset="0"/>
              <a:buChar char="•"/>
            </a:pPr>
            <a:r>
              <a:rPr lang="en-US" dirty="0"/>
              <a:t>A more inclusive agricultural sector</a:t>
            </a:r>
          </a:p>
          <a:p>
            <a:pPr marL="342900" indent="-342900">
              <a:lnSpc>
                <a:spcPct val="150000"/>
              </a:lnSpc>
              <a:buFont typeface="Arial" panose="020B0604020202020204" pitchFamily="34" charset="0"/>
              <a:buChar char="•"/>
            </a:pPr>
            <a:r>
              <a:rPr lang="en-US" dirty="0"/>
              <a:t>In some countries to more sustainable production systems such as organic farming</a:t>
            </a:r>
          </a:p>
          <a:p>
            <a:pPr marL="342900" indent="-342900">
              <a:lnSpc>
                <a:spcPct val="150000"/>
              </a:lnSpc>
              <a:buFont typeface="Arial" panose="020B0604020202020204" pitchFamily="34" charset="0"/>
              <a:buChar char="•"/>
            </a:pPr>
            <a:r>
              <a:rPr lang="en-US" dirty="0"/>
              <a:t>In some countries ties in with developments in health care </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22</a:t>
            </a:fld>
            <a:endParaRPr lang="en-GB"/>
          </a:p>
        </p:txBody>
      </p:sp>
      <p:pic>
        <p:nvPicPr>
          <p:cNvPr id="2" name="Picture Placeholder 6" descr="A picture containing grass, outdoor, tree, field&#10;&#10;Description automatically generated">
            <a:extLst>
              <a:ext uri="{FF2B5EF4-FFF2-40B4-BE49-F238E27FC236}">
                <a16:creationId xmlns:a16="http://schemas.microsoft.com/office/drawing/2014/main" id="{BA317E36-644B-FAEA-D675-31982A2A314B}"/>
              </a:ext>
            </a:extLst>
          </p:cNvPr>
          <p:cNvPicPr>
            <a:picLocks noChangeAspect="1"/>
          </p:cNvPicPr>
          <p:nvPr/>
        </p:nvPicPr>
        <p:blipFill rotWithShape="1">
          <a:blip r:embed="rId3">
            <a:extLst>
              <a:ext uri="{28A0092B-C50C-407E-A947-70E740481C1C}">
                <a14:useLocalDpi xmlns:a14="http://schemas.microsoft.com/office/drawing/2010/main" val="0"/>
              </a:ext>
            </a:extLst>
          </a:blip>
          <a:srcRect r="54960"/>
          <a:stretch/>
        </p:blipFill>
        <p:spPr>
          <a:xfrm>
            <a:off x="5220586" y="2292276"/>
            <a:ext cx="3827998" cy="3827998"/>
          </a:xfrm>
          <a:prstGeom prst="ellipse">
            <a:avLst/>
          </a:prstGeom>
        </p:spPr>
      </p:pic>
    </p:spTree>
    <p:extLst>
      <p:ext uri="{BB962C8B-B14F-4D97-AF65-F5344CB8AC3E}">
        <p14:creationId xmlns:p14="http://schemas.microsoft.com/office/powerpoint/2010/main" val="3626594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23</a:t>
            </a:fld>
            <a:endParaRPr lang="en-GB" dirty="0"/>
          </a:p>
        </p:txBody>
      </p:sp>
      <p:sp>
        <p:nvSpPr>
          <p:cNvPr id="5" name="Title 4">
            <a:extLst>
              <a:ext uri="{FF2B5EF4-FFF2-40B4-BE49-F238E27FC236}">
                <a16:creationId xmlns:a16="http://schemas.microsoft.com/office/drawing/2014/main" id="{D31B6C9B-7787-E5C7-8C0D-04BB1EACF98D}"/>
              </a:ext>
            </a:extLst>
          </p:cNvPr>
          <p:cNvSpPr>
            <a:spLocks noGrp="1"/>
          </p:cNvSpPr>
          <p:nvPr>
            <p:ph type="title"/>
          </p:nvPr>
        </p:nvSpPr>
        <p:spPr/>
        <p:txBody>
          <a:bodyPr/>
          <a:lstStyle/>
          <a:p>
            <a:r>
              <a:rPr lang="en-GB" dirty="0"/>
              <a:t>Some numbers</a:t>
            </a:r>
          </a:p>
        </p:txBody>
      </p:sp>
      <p:pic>
        <p:nvPicPr>
          <p:cNvPr id="11" name="Picture 10">
            <a:extLst>
              <a:ext uri="{FF2B5EF4-FFF2-40B4-BE49-F238E27FC236}">
                <a16:creationId xmlns:a16="http://schemas.microsoft.com/office/drawing/2014/main" id="{2D8715FA-8279-7657-1614-10BB9835F022}"/>
              </a:ext>
            </a:extLst>
          </p:cNvPr>
          <p:cNvPicPr>
            <a:picLocks noChangeAspect="1"/>
          </p:cNvPicPr>
          <p:nvPr/>
        </p:nvPicPr>
        <p:blipFill>
          <a:blip r:embed="rId3"/>
          <a:stretch>
            <a:fillRect/>
          </a:stretch>
        </p:blipFill>
        <p:spPr>
          <a:xfrm>
            <a:off x="253724" y="2224727"/>
            <a:ext cx="8636551" cy="2115954"/>
          </a:xfrm>
          <a:prstGeom prst="rect">
            <a:avLst/>
          </a:prstGeom>
          <a:noFill/>
        </p:spPr>
      </p:pic>
      <p:sp>
        <p:nvSpPr>
          <p:cNvPr id="12" name="Zástupný symbol pro zápatí 5">
            <a:extLst>
              <a:ext uri="{FF2B5EF4-FFF2-40B4-BE49-F238E27FC236}">
                <a16:creationId xmlns:a16="http://schemas.microsoft.com/office/drawing/2014/main" id="{5938C18C-97EB-50B0-F37A-CB114BE8D583}"/>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Tree>
    <p:extLst>
      <p:ext uri="{BB962C8B-B14F-4D97-AF65-F5344CB8AC3E}">
        <p14:creationId xmlns:p14="http://schemas.microsoft.com/office/powerpoint/2010/main" val="3005061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24</a:t>
            </a:fld>
            <a:endParaRPr lang="en-GB" dirty="0"/>
          </a:p>
        </p:txBody>
      </p:sp>
      <p:sp>
        <p:nvSpPr>
          <p:cNvPr id="5" name="Title 4">
            <a:extLst>
              <a:ext uri="{FF2B5EF4-FFF2-40B4-BE49-F238E27FC236}">
                <a16:creationId xmlns:a16="http://schemas.microsoft.com/office/drawing/2014/main" id="{D31B6C9B-7787-E5C7-8C0D-04BB1EACF98D}"/>
              </a:ext>
            </a:extLst>
          </p:cNvPr>
          <p:cNvSpPr>
            <a:spLocks noGrp="1"/>
          </p:cNvSpPr>
          <p:nvPr>
            <p:ph type="title"/>
          </p:nvPr>
        </p:nvSpPr>
        <p:spPr/>
        <p:txBody>
          <a:bodyPr/>
          <a:lstStyle/>
          <a:p>
            <a:r>
              <a:rPr lang="en-GB" dirty="0"/>
              <a:t>Some numbers</a:t>
            </a:r>
          </a:p>
        </p:txBody>
      </p:sp>
      <p:sp>
        <p:nvSpPr>
          <p:cNvPr id="12" name="Zástupný symbol pro zápatí 5">
            <a:extLst>
              <a:ext uri="{FF2B5EF4-FFF2-40B4-BE49-F238E27FC236}">
                <a16:creationId xmlns:a16="http://schemas.microsoft.com/office/drawing/2014/main" id="{5938C18C-97EB-50B0-F37A-CB114BE8D583}"/>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6" name="Zástupný obsah 3">
            <a:extLst>
              <a:ext uri="{FF2B5EF4-FFF2-40B4-BE49-F238E27FC236}">
                <a16:creationId xmlns:a16="http://schemas.microsoft.com/office/drawing/2014/main" id="{5187FE04-1215-4CF8-A353-3E9D0F677A72}"/>
              </a:ext>
            </a:extLst>
          </p:cNvPr>
          <p:cNvSpPr txBox="1">
            <a:spLocks/>
          </p:cNvSpPr>
          <p:nvPr/>
        </p:nvSpPr>
        <p:spPr>
          <a:xfrm>
            <a:off x="688998" y="1607127"/>
            <a:ext cx="7870152" cy="4237039"/>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tx2"/>
                </a:solidFill>
              </a:rPr>
              <a:t>Of the countries where it is available, we see that:</a:t>
            </a:r>
          </a:p>
          <a:p>
            <a:pPr>
              <a:buFont typeface="Arial" panose="020B0604020202020204" pitchFamily="34" charset="0"/>
              <a:buChar char="•"/>
            </a:pPr>
            <a:r>
              <a:rPr lang="en-US" sz="2200" dirty="0">
                <a:solidFill>
                  <a:schemeClr val="tx2"/>
                </a:solidFill>
              </a:rPr>
              <a:t>In most countries, we see that the number of participants coming to social farms is growing (NL: 35.000, Italy: 15.000, </a:t>
            </a:r>
            <a:r>
              <a:rPr lang="en-US" sz="2200" dirty="0" err="1">
                <a:solidFill>
                  <a:schemeClr val="tx2"/>
                </a:solidFill>
              </a:rPr>
              <a:t>Fanders</a:t>
            </a:r>
            <a:r>
              <a:rPr lang="en-US" sz="2200" dirty="0">
                <a:solidFill>
                  <a:schemeClr val="tx2"/>
                </a:solidFill>
              </a:rPr>
              <a:t>: 2050)</a:t>
            </a:r>
          </a:p>
          <a:p>
            <a:pPr>
              <a:buFont typeface="Arial" panose="020B0604020202020204" pitchFamily="34" charset="0"/>
              <a:buChar char="•"/>
            </a:pPr>
            <a:r>
              <a:rPr lang="en-US" sz="2200" dirty="0">
                <a:solidFill>
                  <a:schemeClr val="tx2"/>
                </a:solidFill>
              </a:rPr>
              <a:t>Growth in revenues (</a:t>
            </a:r>
            <a:r>
              <a:rPr lang="en-US" sz="2200" dirty="0" err="1">
                <a:solidFill>
                  <a:schemeClr val="tx2"/>
                </a:solidFill>
              </a:rPr>
              <a:t>f.i</a:t>
            </a:r>
            <a:r>
              <a:rPr lang="en-US" sz="2200" dirty="0">
                <a:solidFill>
                  <a:schemeClr val="tx2"/>
                </a:solidFill>
              </a:rPr>
              <a:t>. NL revenues of the joint regional social agriculture </a:t>
            </a:r>
            <a:r>
              <a:rPr lang="en-US" sz="2200" dirty="0" err="1">
                <a:solidFill>
                  <a:schemeClr val="tx2"/>
                </a:solidFill>
              </a:rPr>
              <a:t>organisations</a:t>
            </a:r>
            <a:r>
              <a:rPr lang="en-US" sz="2200" dirty="0">
                <a:solidFill>
                  <a:schemeClr val="tx2"/>
                </a:solidFill>
              </a:rPr>
              <a:t> have increased from 11.3 million euros in 2011 to 88.6 million euros in 2018. At the moment the total revenues of the sector is estimated at 250 million euros, 200k on average per social farm)</a:t>
            </a:r>
          </a:p>
          <a:p>
            <a:pPr>
              <a:buFont typeface="Arial" panose="020B0604020202020204" pitchFamily="34" charset="0"/>
              <a:buChar char="•"/>
            </a:pPr>
            <a:r>
              <a:rPr lang="en-US" sz="2200" dirty="0">
                <a:solidFill>
                  <a:schemeClr val="tx2"/>
                </a:solidFill>
              </a:rPr>
              <a:t>But conclusion: in many countries, data from the social farming sector are still unavailable</a:t>
            </a:r>
          </a:p>
          <a:p>
            <a:endParaRPr lang="en-GB" dirty="0"/>
          </a:p>
        </p:txBody>
      </p:sp>
    </p:spTree>
    <p:extLst>
      <p:ext uri="{BB962C8B-B14F-4D97-AF65-F5344CB8AC3E}">
        <p14:creationId xmlns:p14="http://schemas.microsoft.com/office/powerpoint/2010/main" val="1925665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25</a:t>
            </a:fld>
            <a:endParaRPr lang="en-GB" dirty="0"/>
          </a:p>
        </p:txBody>
      </p:sp>
      <p:sp>
        <p:nvSpPr>
          <p:cNvPr id="4" name="Zástupný obsah 3">
            <a:extLst>
              <a:ext uri="{FF2B5EF4-FFF2-40B4-BE49-F238E27FC236}">
                <a16:creationId xmlns:a16="http://schemas.microsoft.com/office/drawing/2014/main" id="{CA0A06B1-AF46-4422-ABE0-42E0E75D5AB2}"/>
              </a:ext>
            </a:extLst>
          </p:cNvPr>
          <p:cNvSpPr>
            <a:spLocks noGrp="1"/>
          </p:cNvSpPr>
          <p:nvPr>
            <p:ph idx="18"/>
          </p:nvPr>
        </p:nvSpPr>
        <p:spPr/>
        <p:txBody>
          <a:bodyPr>
            <a:normAutofit/>
          </a:bodyPr>
          <a:lstStyle/>
          <a:p>
            <a:pPr marL="0" indent="0">
              <a:buNone/>
            </a:pPr>
            <a:r>
              <a:rPr lang="en-GB" sz="1000" dirty="0"/>
              <a:t>Source: Green4C social agriculture market-outlook report (2021, Briers, O’Connor, </a:t>
            </a:r>
            <a:r>
              <a:rPr lang="en-GB" sz="1000" dirty="0" err="1"/>
              <a:t>Elings</a:t>
            </a:r>
            <a:r>
              <a:rPr lang="en-GB" sz="1000" dirty="0"/>
              <a:t> et al.)</a:t>
            </a:r>
          </a:p>
        </p:txBody>
      </p:sp>
      <p:sp>
        <p:nvSpPr>
          <p:cNvPr id="5" name="Title 4">
            <a:extLst>
              <a:ext uri="{FF2B5EF4-FFF2-40B4-BE49-F238E27FC236}">
                <a16:creationId xmlns:a16="http://schemas.microsoft.com/office/drawing/2014/main" id="{D31B6C9B-7787-E5C7-8C0D-04BB1EACF98D}"/>
              </a:ext>
            </a:extLst>
          </p:cNvPr>
          <p:cNvSpPr>
            <a:spLocks noGrp="1"/>
          </p:cNvSpPr>
          <p:nvPr>
            <p:ph type="title"/>
          </p:nvPr>
        </p:nvSpPr>
        <p:spPr>
          <a:xfrm>
            <a:off x="660902" y="668342"/>
            <a:ext cx="8067461" cy="836079"/>
          </a:xfrm>
        </p:spPr>
        <p:txBody>
          <a:bodyPr/>
          <a:lstStyle/>
          <a:p>
            <a:r>
              <a:rPr lang="en-GB" dirty="0"/>
              <a:t>European perspective: different frameworks/discourses in social farming</a:t>
            </a:r>
          </a:p>
        </p:txBody>
      </p:sp>
      <p:pic>
        <p:nvPicPr>
          <p:cNvPr id="11" name="image3.png">
            <a:extLst>
              <a:ext uri="{FF2B5EF4-FFF2-40B4-BE49-F238E27FC236}">
                <a16:creationId xmlns:a16="http://schemas.microsoft.com/office/drawing/2014/main" id="{E4F03EAE-B383-78C6-AA5C-2B210A08CE80}"/>
              </a:ext>
            </a:extLst>
          </p:cNvPr>
          <p:cNvPicPr/>
          <p:nvPr/>
        </p:nvPicPr>
        <p:blipFill>
          <a:blip r:embed="rId3"/>
          <a:srcRect/>
          <a:stretch>
            <a:fillRect/>
          </a:stretch>
        </p:blipFill>
        <p:spPr>
          <a:xfrm>
            <a:off x="1967114" y="1755304"/>
            <a:ext cx="5257729" cy="3525447"/>
          </a:xfrm>
          <a:prstGeom prst="rect">
            <a:avLst/>
          </a:prstGeom>
          <a:ln/>
        </p:spPr>
      </p:pic>
      <p:sp>
        <p:nvSpPr>
          <p:cNvPr id="12" name="Zástupný symbol pro zápatí 5">
            <a:extLst>
              <a:ext uri="{FF2B5EF4-FFF2-40B4-BE49-F238E27FC236}">
                <a16:creationId xmlns:a16="http://schemas.microsoft.com/office/drawing/2014/main" id="{0C7AC553-F1A5-5A32-BD27-E5B9A1C80202}"/>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Tree>
    <p:extLst>
      <p:ext uri="{BB962C8B-B14F-4D97-AF65-F5344CB8AC3E}">
        <p14:creationId xmlns:p14="http://schemas.microsoft.com/office/powerpoint/2010/main" val="156138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GB" sz="3200" dirty="0"/>
              <a:t>Multifunctional agriculture framework</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1771650"/>
            <a:ext cx="5102039" cy="4297820"/>
          </a:xfrm>
        </p:spPr>
        <p:txBody>
          <a:bodyPr>
            <a:normAutofit fontScale="92500" lnSpcReduction="20000"/>
          </a:bodyPr>
          <a:lstStyle/>
          <a:p>
            <a:pPr marL="342900" indent="-342900">
              <a:lnSpc>
                <a:spcPct val="150000"/>
              </a:lnSpc>
              <a:buFont typeface="Arial" panose="020B0604020202020204" pitchFamily="34" charset="0"/>
              <a:buChar char="•"/>
            </a:pPr>
            <a:r>
              <a:rPr lang="en-GB" sz="2000" dirty="0"/>
              <a:t>Social farming (SF) is one of the multifunctional activities of a farm</a:t>
            </a:r>
          </a:p>
          <a:p>
            <a:pPr marL="342900" indent="-342900">
              <a:lnSpc>
                <a:spcPct val="150000"/>
              </a:lnSpc>
              <a:buFont typeface="Arial" panose="020B0604020202020204" pitchFamily="34" charset="0"/>
              <a:buChar char="•"/>
            </a:pPr>
            <a:r>
              <a:rPr lang="en-GB" sz="2000" dirty="0"/>
              <a:t>SF takes place on a private or family farm</a:t>
            </a:r>
          </a:p>
          <a:p>
            <a:pPr marL="342900" indent="-342900">
              <a:lnSpc>
                <a:spcPct val="150000"/>
              </a:lnSpc>
              <a:buFont typeface="Arial" panose="020B0604020202020204" pitchFamily="34" charset="0"/>
              <a:buChar char="•"/>
            </a:pPr>
            <a:r>
              <a:rPr lang="en-GB" sz="2000" dirty="0"/>
              <a:t>Combination of commercial farming activities and care activities</a:t>
            </a:r>
          </a:p>
          <a:p>
            <a:pPr marL="342900" indent="-342900">
              <a:lnSpc>
                <a:spcPct val="150000"/>
              </a:lnSpc>
              <a:buFont typeface="Arial" panose="020B0604020202020204" pitchFamily="34" charset="0"/>
              <a:buChar char="•"/>
            </a:pPr>
            <a:r>
              <a:rPr lang="en-GB" sz="2000" dirty="0"/>
              <a:t>SF is an economic activity </a:t>
            </a:r>
          </a:p>
          <a:p>
            <a:pPr marL="342900" indent="-342900">
              <a:lnSpc>
                <a:spcPct val="150000"/>
              </a:lnSpc>
              <a:buFont typeface="Arial" panose="020B0604020202020204" pitchFamily="34" charset="0"/>
              <a:buChar char="•"/>
            </a:pPr>
            <a:r>
              <a:rPr lang="en-GB" sz="2000" dirty="0"/>
              <a:t>Farmer or farmer’s wife are the supervisor</a:t>
            </a:r>
          </a:p>
          <a:p>
            <a:pPr marL="342900" indent="-342900">
              <a:lnSpc>
                <a:spcPct val="150000"/>
              </a:lnSpc>
              <a:buFont typeface="Arial" panose="020B0604020202020204" pitchFamily="34" charset="0"/>
              <a:buChar char="•"/>
            </a:pPr>
            <a:r>
              <a:rPr lang="en-GB" sz="2000" dirty="0"/>
              <a:t>Farmers are paid for care activities</a:t>
            </a:r>
          </a:p>
          <a:p>
            <a:pPr marL="342900" indent="-342900">
              <a:lnSpc>
                <a:spcPct val="150000"/>
              </a:lnSpc>
              <a:buFont typeface="Arial" panose="020B0604020202020204" pitchFamily="34" charset="0"/>
              <a:buChar char="•"/>
            </a:pPr>
            <a:r>
              <a:rPr lang="en-GB" sz="2000" dirty="0"/>
              <a:t>Farmers are mostly no health care professionals</a:t>
            </a:r>
          </a:p>
          <a:p>
            <a:pPr marL="342900" indent="-342900">
              <a:lnSpc>
                <a:spcPct val="150000"/>
              </a:lnSpc>
              <a:buFont typeface="Arial" panose="020B0604020202020204" pitchFamily="34" charset="0"/>
              <a:buChar char="•"/>
            </a:pPr>
            <a:r>
              <a:rPr lang="en-GB" sz="2000" dirty="0"/>
              <a:t>Ireland, Flanders and The Netherlands</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26</a:t>
            </a:fld>
            <a:endParaRPr lang="en-GB"/>
          </a:p>
        </p:txBody>
      </p:sp>
      <p:pic>
        <p:nvPicPr>
          <p:cNvPr id="2" name="Picture Placeholder 6" descr="A person walking out of a shop&#10;&#10;Description automatically generated with low confidence">
            <a:extLst>
              <a:ext uri="{FF2B5EF4-FFF2-40B4-BE49-F238E27FC236}">
                <a16:creationId xmlns:a16="http://schemas.microsoft.com/office/drawing/2014/main" id="{06646010-517D-37D3-5142-B5C35E250986}"/>
              </a:ext>
            </a:extLst>
          </p:cNvPr>
          <p:cNvPicPr>
            <a:picLocks noChangeAspect="1"/>
          </p:cNvPicPr>
          <p:nvPr/>
        </p:nvPicPr>
        <p:blipFill rotWithShape="1">
          <a:blip r:embed="rId3">
            <a:extLst>
              <a:ext uri="{28A0092B-C50C-407E-A947-70E740481C1C}">
                <a14:useLocalDpi xmlns:a14="http://schemas.microsoft.com/office/drawing/2010/main" val="0"/>
              </a:ext>
            </a:extLst>
          </a:blip>
          <a:srcRect l="374" t="20398" r="-374" b="26550"/>
          <a:stretch/>
        </p:blipFill>
        <p:spPr>
          <a:xfrm>
            <a:off x="5491942" y="1509393"/>
            <a:ext cx="3813437" cy="3813437"/>
          </a:xfrm>
          <a:prstGeom prst="ellipse">
            <a:avLst/>
          </a:prstGeom>
        </p:spPr>
      </p:pic>
    </p:spTree>
    <p:extLst>
      <p:ext uri="{BB962C8B-B14F-4D97-AF65-F5344CB8AC3E}">
        <p14:creationId xmlns:p14="http://schemas.microsoft.com/office/powerpoint/2010/main" val="2148347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GB" sz="3200" dirty="0"/>
              <a:t>Public health framework</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1405001"/>
            <a:ext cx="5853080" cy="4859510"/>
          </a:xfrm>
        </p:spPr>
        <p:txBody>
          <a:bodyPr>
            <a:noAutofit/>
          </a:bodyPr>
          <a:lstStyle/>
          <a:p>
            <a:pPr marL="342900" indent="-342900">
              <a:lnSpc>
                <a:spcPct val="100000"/>
              </a:lnSpc>
              <a:spcBef>
                <a:spcPts val="600"/>
              </a:spcBef>
              <a:buFont typeface="Arial" panose="020B0604020202020204" pitchFamily="34" charset="0"/>
              <a:buChar char="•"/>
            </a:pPr>
            <a:r>
              <a:rPr lang="en-GB" sz="1900" dirty="0"/>
              <a:t>Social farming refers to activities that fall under health promotion, rehabilitation and therapy</a:t>
            </a:r>
          </a:p>
          <a:p>
            <a:pPr marL="342900" indent="-342900">
              <a:lnSpc>
                <a:spcPct val="100000"/>
              </a:lnSpc>
              <a:spcBef>
                <a:spcPts val="600"/>
              </a:spcBef>
              <a:buFont typeface="Arial" panose="020B0604020202020204" pitchFamily="34" charset="0"/>
              <a:buChar char="•"/>
            </a:pPr>
            <a:r>
              <a:rPr lang="en-GB" sz="1900" dirty="0"/>
              <a:t>Focus is on care services</a:t>
            </a:r>
          </a:p>
          <a:p>
            <a:pPr marL="342900" indent="-342900">
              <a:lnSpc>
                <a:spcPct val="100000"/>
              </a:lnSpc>
              <a:spcBef>
                <a:spcPts val="600"/>
              </a:spcBef>
              <a:buFont typeface="Arial" panose="020B0604020202020204" pitchFamily="34" charset="0"/>
              <a:buChar char="•"/>
            </a:pPr>
            <a:r>
              <a:rPr lang="en-GB" sz="1900" dirty="0"/>
              <a:t>Private or institutional farms (</a:t>
            </a:r>
            <a:r>
              <a:rPr lang="en-GB" sz="1900" dirty="0" err="1"/>
              <a:t>e.g</a:t>
            </a:r>
            <a:r>
              <a:rPr lang="en-GB" sz="1900" dirty="0"/>
              <a:t> hospital gardens)</a:t>
            </a:r>
          </a:p>
          <a:p>
            <a:pPr marL="342900" indent="-342900">
              <a:lnSpc>
                <a:spcPct val="100000"/>
              </a:lnSpc>
              <a:spcBef>
                <a:spcPts val="600"/>
              </a:spcBef>
              <a:buFont typeface="Arial" panose="020B0604020202020204" pitchFamily="34" charset="0"/>
              <a:buChar char="•"/>
            </a:pPr>
            <a:r>
              <a:rPr lang="en-GB" sz="1900" dirty="0"/>
              <a:t>Farmer provides the green environment</a:t>
            </a:r>
          </a:p>
          <a:p>
            <a:pPr marL="342900" indent="-342900">
              <a:lnSpc>
                <a:spcPct val="100000"/>
              </a:lnSpc>
              <a:spcBef>
                <a:spcPts val="600"/>
              </a:spcBef>
              <a:buFont typeface="Arial" panose="020B0604020202020204" pitchFamily="34" charset="0"/>
              <a:buChar char="•"/>
            </a:pPr>
            <a:r>
              <a:rPr lang="en-GB" sz="1900" dirty="0"/>
              <a:t>Green environment is seen as therapeutic for people with special needs</a:t>
            </a:r>
          </a:p>
          <a:p>
            <a:pPr marL="342900" indent="-342900">
              <a:lnSpc>
                <a:spcPct val="100000"/>
              </a:lnSpc>
              <a:spcBef>
                <a:spcPts val="600"/>
              </a:spcBef>
              <a:buFont typeface="Arial" panose="020B0604020202020204" pitchFamily="34" charset="0"/>
              <a:buChar char="•"/>
            </a:pPr>
            <a:r>
              <a:rPr lang="en-GB" sz="1900" dirty="0"/>
              <a:t>Farmer has no role in supervision</a:t>
            </a:r>
          </a:p>
          <a:p>
            <a:pPr marL="342900" indent="-342900">
              <a:lnSpc>
                <a:spcPct val="100000"/>
              </a:lnSpc>
              <a:spcBef>
                <a:spcPts val="600"/>
              </a:spcBef>
              <a:buFont typeface="Arial" panose="020B0604020202020204" pitchFamily="34" charset="0"/>
              <a:buChar char="•"/>
            </a:pPr>
            <a:r>
              <a:rPr lang="en-GB" sz="1900" dirty="0"/>
              <a:t>Professionals interacting with participants are health professionals or work supervisors </a:t>
            </a:r>
          </a:p>
          <a:p>
            <a:pPr marL="342900" indent="-342900">
              <a:lnSpc>
                <a:spcPct val="100000"/>
              </a:lnSpc>
              <a:spcBef>
                <a:spcPts val="600"/>
              </a:spcBef>
              <a:buFont typeface="Arial" panose="020B0604020202020204" pitchFamily="34" charset="0"/>
              <a:buChar char="•"/>
            </a:pPr>
            <a:r>
              <a:rPr lang="en-GB" sz="1900" dirty="0"/>
              <a:t>Professionals are formally employed and receive wages. Farmers might receive payment for providing farm setting</a:t>
            </a:r>
          </a:p>
          <a:p>
            <a:pPr marL="342900" indent="-342900">
              <a:lnSpc>
                <a:spcPct val="100000"/>
              </a:lnSpc>
              <a:spcBef>
                <a:spcPts val="600"/>
              </a:spcBef>
              <a:buFont typeface="Arial" panose="020B0604020202020204" pitchFamily="34" charset="0"/>
              <a:buChar char="•"/>
            </a:pPr>
            <a:r>
              <a:rPr lang="en-GB" sz="1900" dirty="0"/>
              <a:t>Germany, Austria and the UK</a:t>
            </a:r>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27</a:t>
            </a:fld>
            <a:endParaRPr lang="en-GB"/>
          </a:p>
        </p:txBody>
      </p:sp>
      <p:pic>
        <p:nvPicPr>
          <p:cNvPr id="8" name="Picture 4" descr="DSC_1530">
            <a:extLst>
              <a:ext uri="{FF2B5EF4-FFF2-40B4-BE49-F238E27FC236}">
                <a16:creationId xmlns:a16="http://schemas.microsoft.com/office/drawing/2014/main" id="{D2538AEC-8F3E-5158-56BD-334757B591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18" r="11834" b="3"/>
          <a:stretch/>
        </p:blipFill>
        <p:spPr bwMode="auto">
          <a:xfrm>
            <a:off x="6202681" y="2252058"/>
            <a:ext cx="3165396" cy="3165396"/>
          </a:xfrm>
          <a:prstGeom prst="ellipse">
            <a:avLst/>
          </a:prstGeom>
          <a:solidFill>
            <a:srgbClr val="004C7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479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GB" sz="3200" dirty="0"/>
              <a:t>Social inclusion framework</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1440546"/>
            <a:ext cx="4715497" cy="4859510"/>
          </a:xfrm>
        </p:spPr>
        <p:txBody>
          <a:bodyPr>
            <a:normAutofit/>
          </a:bodyPr>
          <a:lstStyle/>
          <a:p>
            <a:pPr marL="342900" indent="-342900">
              <a:lnSpc>
                <a:spcPct val="150000"/>
              </a:lnSpc>
              <a:buFont typeface="Arial" panose="020B0604020202020204" pitchFamily="34" charset="0"/>
              <a:buChar char="•"/>
            </a:pPr>
            <a:r>
              <a:rPr lang="en-GB" sz="1900" dirty="0"/>
              <a:t>Social farming contributes to the reintegration of vulnerable people in society by offering activities on the farm</a:t>
            </a:r>
          </a:p>
          <a:p>
            <a:pPr marL="342900" indent="-342900">
              <a:lnSpc>
                <a:spcPct val="150000"/>
              </a:lnSpc>
              <a:buFont typeface="Arial" panose="020B0604020202020204" pitchFamily="34" charset="0"/>
              <a:buChar char="•"/>
            </a:pPr>
            <a:r>
              <a:rPr lang="en-GB" sz="1900" dirty="0"/>
              <a:t>Focus is social inclusion</a:t>
            </a:r>
          </a:p>
          <a:p>
            <a:pPr marL="342900" indent="-342900">
              <a:lnSpc>
                <a:spcPct val="150000"/>
              </a:lnSpc>
              <a:buFont typeface="Arial" panose="020B0604020202020204" pitchFamily="34" charset="0"/>
              <a:buChar char="•"/>
            </a:pPr>
            <a:r>
              <a:rPr lang="en-GB" sz="1900" dirty="0"/>
              <a:t>Private farms, co-operatives or institutional farms</a:t>
            </a:r>
          </a:p>
          <a:p>
            <a:pPr marL="342900" indent="-342900">
              <a:lnSpc>
                <a:spcPct val="150000"/>
              </a:lnSpc>
              <a:buFont typeface="Arial" panose="020B0604020202020204" pitchFamily="34" charset="0"/>
              <a:buChar char="•"/>
            </a:pPr>
            <a:r>
              <a:rPr lang="en-GB" sz="1900" dirty="0"/>
              <a:t>Supervision by farmer or social services</a:t>
            </a:r>
          </a:p>
          <a:p>
            <a:pPr marL="342900" indent="-342900">
              <a:lnSpc>
                <a:spcPct val="150000"/>
              </a:lnSpc>
              <a:buFont typeface="Arial" panose="020B0604020202020204" pitchFamily="34" charset="0"/>
              <a:buChar char="•"/>
            </a:pPr>
            <a:r>
              <a:rPr lang="en-GB" sz="1900" dirty="0"/>
              <a:t>Participants are paid and sometimes the farmer</a:t>
            </a:r>
          </a:p>
          <a:p>
            <a:pPr marL="342900" indent="-342900">
              <a:lnSpc>
                <a:spcPct val="150000"/>
              </a:lnSpc>
              <a:buFont typeface="Arial" panose="020B0604020202020204" pitchFamily="34" charset="0"/>
              <a:buChar char="•"/>
            </a:pPr>
            <a:r>
              <a:rPr lang="en-GB" sz="1900" dirty="0"/>
              <a:t>Italy</a:t>
            </a:r>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28</a:t>
            </a:fld>
            <a:endParaRPr lang="en-GB"/>
          </a:p>
        </p:txBody>
      </p:sp>
      <p:pic>
        <p:nvPicPr>
          <p:cNvPr id="2" name="Picture Placeholder 10" descr="A group of people standing in a field&#10;&#10;Description automatically generated with medium confidence">
            <a:extLst>
              <a:ext uri="{FF2B5EF4-FFF2-40B4-BE49-F238E27FC236}">
                <a16:creationId xmlns:a16="http://schemas.microsoft.com/office/drawing/2014/main" id="{C05EFBA7-C82D-9D3D-6DEE-73F9FDEEB3E0}"/>
              </a:ext>
            </a:extLst>
          </p:cNvPr>
          <p:cNvPicPr>
            <a:picLocks noChangeAspect="1"/>
          </p:cNvPicPr>
          <p:nvPr/>
        </p:nvPicPr>
        <p:blipFill>
          <a:blip r:embed="rId3">
            <a:extLst>
              <a:ext uri="{28A0092B-C50C-407E-A947-70E740481C1C}">
                <a14:useLocalDpi xmlns:a14="http://schemas.microsoft.com/office/drawing/2010/main" val="0"/>
              </a:ext>
            </a:extLst>
          </a:blip>
          <a:srcRect l="27321" r="27321"/>
          <a:stretch>
            <a:fillRect/>
          </a:stretch>
        </p:blipFill>
        <p:spPr>
          <a:xfrm>
            <a:off x="5257800" y="1566474"/>
            <a:ext cx="3673354" cy="3673354"/>
          </a:xfrm>
          <a:prstGeom prst="ellipse">
            <a:avLst/>
          </a:prstGeom>
        </p:spPr>
      </p:pic>
    </p:spTree>
    <p:extLst>
      <p:ext uri="{BB962C8B-B14F-4D97-AF65-F5344CB8AC3E}">
        <p14:creationId xmlns:p14="http://schemas.microsoft.com/office/powerpoint/2010/main" val="25290832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sz="3200" dirty="0"/>
              <a:t>Assignment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78200" y="1642673"/>
            <a:ext cx="4530829" cy="4859510"/>
          </a:xfrm>
        </p:spPr>
        <p:txBody>
          <a:bodyPr>
            <a:normAutofit/>
          </a:bodyPr>
          <a:lstStyle/>
          <a:p>
            <a:pPr marL="0" indent="0">
              <a:lnSpc>
                <a:spcPct val="150000"/>
              </a:lnSpc>
              <a:buNone/>
            </a:pPr>
            <a:r>
              <a:rPr lang="en-GB" dirty="0"/>
              <a:t>How, in your opinion would the social farming sector ideally be organised? And why?</a:t>
            </a:r>
          </a:p>
          <a:p>
            <a:pPr marL="0" indent="0">
              <a:lnSpc>
                <a:spcPct val="150000"/>
              </a:lnSpc>
              <a:buNone/>
            </a:pPr>
            <a:endParaRPr lang="en-GB" dirty="0"/>
          </a:p>
          <a:p>
            <a:pPr marL="0" indent="0">
              <a:lnSpc>
                <a:spcPct val="150000"/>
              </a:lnSpc>
              <a:buNone/>
            </a:pPr>
            <a:r>
              <a:rPr lang="en-GB" dirty="0"/>
              <a:t>How would you organize the social farming sector in Germany taking into account the German perspective and system? </a:t>
            </a:r>
            <a:endParaRPr lang="nl-NL" dirty="0"/>
          </a:p>
          <a:p>
            <a:pPr>
              <a:lnSpc>
                <a:spcPct val="15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29</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pic>
        <p:nvPicPr>
          <p:cNvPr id="8" name="image3.png">
            <a:extLst>
              <a:ext uri="{FF2B5EF4-FFF2-40B4-BE49-F238E27FC236}">
                <a16:creationId xmlns:a16="http://schemas.microsoft.com/office/drawing/2014/main" id="{B3C45D30-F0A5-51DE-0ACF-FA0C521128FE}"/>
              </a:ext>
            </a:extLst>
          </p:cNvPr>
          <p:cNvPicPr/>
          <p:nvPr/>
        </p:nvPicPr>
        <p:blipFill>
          <a:blip r:embed="rId3"/>
          <a:srcRect/>
          <a:stretch>
            <a:fillRect/>
          </a:stretch>
        </p:blipFill>
        <p:spPr>
          <a:xfrm>
            <a:off x="4856929" y="2010026"/>
            <a:ext cx="3926227" cy="2837947"/>
          </a:xfrm>
          <a:prstGeom prst="rect">
            <a:avLst/>
          </a:prstGeom>
          <a:ln/>
        </p:spPr>
      </p:pic>
      <p:sp>
        <p:nvSpPr>
          <p:cNvPr id="3" name="Zástupný obsah 3">
            <a:extLst>
              <a:ext uri="{FF2B5EF4-FFF2-40B4-BE49-F238E27FC236}">
                <a16:creationId xmlns:a16="http://schemas.microsoft.com/office/drawing/2014/main" id="{57DAB277-79BE-72FF-9667-9C9238E6AA23}"/>
              </a:ext>
            </a:extLst>
          </p:cNvPr>
          <p:cNvSpPr txBox="1">
            <a:spLocks/>
          </p:cNvSpPr>
          <p:nvPr/>
        </p:nvSpPr>
        <p:spPr>
          <a:xfrm>
            <a:off x="5109029" y="4847974"/>
            <a:ext cx="3422026" cy="627793"/>
          </a:xfrm>
          <a:prstGeom prst="rect">
            <a:avLst/>
          </a:prstGeom>
        </p:spPr>
        <p:txBody>
          <a:bodyPr vert="horz" lIns="36000" tIns="46800" rIns="0" bIns="0" rtlCol="0">
            <a:normAutofit/>
          </a:bodyPr>
          <a:lstStyle>
            <a:lvl1pPr marL="0" indent="0" algn="l" defTabSz="914377" rtl="0" eaLnBrk="1" latinLnBrk="0" hangingPunct="1">
              <a:lnSpc>
                <a:spcPts val="1900"/>
              </a:lnSpc>
              <a:spcBef>
                <a:spcPts val="0"/>
              </a:spcBef>
              <a:buFont typeface="Arial" panose="020B0604020202020204" pitchFamily="34" charset="0"/>
              <a:buNone/>
              <a:defRPr sz="1500" kern="1200">
                <a:solidFill>
                  <a:schemeClr val="accent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ts val="1440"/>
              </a:lnSpc>
              <a:spcBef>
                <a:spcPts val="0"/>
              </a:spcBef>
              <a:buClr>
                <a:schemeClr val="tx2"/>
              </a:buClr>
              <a:buFont typeface="Arial" panose="020B0604020202020204" pitchFamily="34" charset="0"/>
              <a:buNone/>
              <a:defRPr sz="1200" kern="1200">
                <a:solidFill>
                  <a:schemeClr val="accent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t>Source: Green4C social agriculture market-outlook report (2021, Briers, O’Connor, Elings et al.)</a:t>
            </a:r>
            <a:endParaRPr lang="en-GB" sz="1000" dirty="0"/>
          </a:p>
        </p:txBody>
      </p:sp>
    </p:spTree>
    <p:extLst>
      <p:ext uri="{BB962C8B-B14F-4D97-AF65-F5344CB8AC3E}">
        <p14:creationId xmlns:p14="http://schemas.microsoft.com/office/powerpoint/2010/main" val="601551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p:txBody>
          <a:bodyPr/>
          <a:lstStyle/>
          <a:p>
            <a:r>
              <a:rPr lang="en-GB" dirty="0"/>
              <a:t>Part 1: </a:t>
            </a:r>
            <a:br>
              <a:rPr lang="en-GB" dirty="0"/>
            </a:br>
            <a:r>
              <a:rPr lang="en-GB" dirty="0"/>
              <a:t>Social farming: what is it about? </a:t>
            </a:r>
          </a:p>
        </p:txBody>
      </p:sp>
    </p:spTree>
    <p:extLst>
      <p:ext uri="{BB962C8B-B14F-4D97-AF65-F5344CB8AC3E}">
        <p14:creationId xmlns:p14="http://schemas.microsoft.com/office/powerpoint/2010/main" val="2321744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sz="3200" dirty="0"/>
              <a:t>Funding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1376252"/>
            <a:ext cx="4475286" cy="4859510"/>
          </a:xfrm>
        </p:spPr>
        <p:txBody>
          <a:bodyPr>
            <a:normAutofit/>
          </a:bodyPr>
          <a:lstStyle/>
          <a:p>
            <a:pPr marL="0" indent="0">
              <a:lnSpc>
                <a:spcPct val="100000"/>
              </a:lnSpc>
              <a:buNone/>
            </a:pPr>
            <a:r>
              <a:rPr lang="en-US" altLang="en-US" sz="2000" dirty="0"/>
              <a:t>Influenced by different welfare models</a:t>
            </a:r>
          </a:p>
          <a:p>
            <a:pPr marL="0" indent="0">
              <a:lnSpc>
                <a:spcPct val="100000"/>
              </a:lnSpc>
              <a:buNone/>
            </a:pPr>
            <a:r>
              <a:rPr lang="en-US" altLang="en-US" sz="2000" dirty="0"/>
              <a:t>The Netherlands:</a:t>
            </a:r>
          </a:p>
          <a:p>
            <a:pPr marL="342900" indent="-342900">
              <a:lnSpc>
                <a:spcPct val="100000"/>
              </a:lnSpc>
              <a:buFont typeface="Arial" panose="020B0604020202020204" pitchFamily="34" charset="0"/>
              <a:buChar char="•"/>
            </a:pPr>
            <a:r>
              <a:rPr lang="en-US" altLang="en-US" sz="2000" dirty="0"/>
              <a:t>Number of social farms increased because of innovations in financial structure of the healthcare sector</a:t>
            </a:r>
          </a:p>
          <a:p>
            <a:pPr marL="342900" indent="-342900">
              <a:lnSpc>
                <a:spcPct val="100000"/>
              </a:lnSpc>
              <a:buFont typeface="Arial" panose="020B0604020202020204" pitchFamily="34" charset="0"/>
              <a:buChar char="•"/>
            </a:pPr>
            <a:r>
              <a:rPr lang="en-US" altLang="en-US" sz="2000" dirty="0"/>
              <a:t>Personal budgets</a:t>
            </a:r>
          </a:p>
          <a:p>
            <a:pPr marL="342900" indent="-342900">
              <a:lnSpc>
                <a:spcPct val="100000"/>
              </a:lnSpc>
              <a:buFont typeface="Arial" panose="020B0604020202020204" pitchFamily="34" charset="0"/>
              <a:buChar char="•"/>
            </a:pPr>
            <a:r>
              <a:rPr lang="en-US" altLang="en-US" sz="2000" dirty="0"/>
              <a:t>Neo-liberal reforms of health care sector gave social farmers opportunity to have an accreditation and have direct contracts with municipalities</a:t>
            </a:r>
          </a:p>
          <a:p>
            <a:pPr marL="342900" indent="-342900">
              <a:lnSpc>
                <a:spcPct val="100000"/>
              </a:lnSpc>
              <a:buFont typeface="Arial" panose="020B0604020202020204" pitchFamily="34" charset="0"/>
              <a:buChar char="•"/>
            </a:pPr>
            <a:r>
              <a:rPr lang="en-US" altLang="en-US" sz="2000" b="1" dirty="0"/>
              <a:t>1998</a:t>
            </a:r>
            <a:r>
              <a:rPr lang="en-US" altLang="en-US" sz="2000" dirty="0"/>
              <a:t>: 75   </a:t>
            </a:r>
            <a:r>
              <a:rPr lang="en-US" altLang="en-US" sz="2000" b="1" dirty="0"/>
              <a:t>2022</a:t>
            </a:r>
            <a:r>
              <a:rPr lang="en-US" altLang="en-US" sz="2000" dirty="0"/>
              <a:t>: 1300</a:t>
            </a:r>
          </a:p>
          <a:p>
            <a:pPr marL="342900" indent="-342900">
              <a:lnSpc>
                <a:spcPct val="100000"/>
              </a:lnSpc>
              <a:buFont typeface="Arial" panose="020B0604020202020204" pitchFamily="34" charset="0"/>
              <a:buChar char="•"/>
            </a:pPr>
            <a:r>
              <a:rPr lang="en-US" altLang="en-US" sz="2000" dirty="0"/>
              <a:t>Annual revenues of the SF sector increased from 11.3 million euros in 2011 till 88.6 million in 2018 </a:t>
            </a:r>
          </a:p>
          <a:p>
            <a:pPr marL="342900" indent="-342900">
              <a:lnSpc>
                <a:spcPct val="150000"/>
              </a:lnSpc>
              <a:buFont typeface="Arial" panose="020B0604020202020204" pitchFamily="34" charset="0"/>
              <a:buChar char="•"/>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30</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pic>
        <p:nvPicPr>
          <p:cNvPr id="3" name="Picture Placeholder 6" descr="A picture containing grass, outdoor, tree, field&#10;&#10;Description automatically generated">
            <a:extLst>
              <a:ext uri="{FF2B5EF4-FFF2-40B4-BE49-F238E27FC236}">
                <a16:creationId xmlns:a16="http://schemas.microsoft.com/office/drawing/2014/main" id="{9EB39EA7-A4BE-04BF-D8BA-A764D432DC26}"/>
              </a:ext>
            </a:extLst>
          </p:cNvPr>
          <p:cNvPicPr>
            <a:picLocks noChangeAspect="1"/>
          </p:cNvPicPr>
          <p:nvPr/>
        </p:nvPicPr>
        <p:blipFill rotWithShape="1">
          <a:blip r:embed="rId3">
            <a:extLst>
              <a:ext uri="{28A0092B-C50C-407E-A947-70E740481C1C}">
                <a14:useLocalDpi xmlns:a14="http://schemas.microsoft.com/office/drawing/2010/main" val="0"/>
              </a:ext>
            </a:extLst>
          </a:blip>
          <a:srcRect r="54960"/>
          <a:stretch/>
        </p:blipFill>
        <p:spPr>
          <a:xfrm>
            <a:off x="4880343" y="982221"/>
            <a:ext cx="4051990" cy="4051990"/>
          </a:xfrm>
          <a:prstGeom prst="ellipse">
            <a:avLst/>
          </a:prstGeom>
        </p:spPr>
      </p:pic>
    </p:spTree>
    <p:extLst>
      <p:ext uri="{BB962C8B-B14F-4D97-AF65-F5344CB8AC3E}">
        <p14:creationId xmlns:p14="http://schemas.microsoft.com/office/powerpoint/2010/main" val="2014604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sz="3200" dirty="0"/>
              <a:t>Funding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1376252"/>
            <a:ext cx="4475286" cy="4859510"/>
          </a:xfrm>
        </p:spPr>
        <p:txBody>
          <a:bodyPr>
            <a:normAutofit/>
          </a:bodyPr>
          <a:lstStyle/>
          <a:p>
            <a:pPr marL="0" indent="0">
              <a:buNone/>
            </a:pPr>
            <a:r>
              <a:rPr lang="en-GB" altLang="en-US" sz="2000" dirty="0"/>
              <a:t>Italy:</a:t>
            </a:r>
          </a:p>
          <a:p>
            <a:pPr marL="0" indent="0">
              <a:buNone/>
            </a:pPr>
            <a:endParaRPr lang="en-GB" altLang="en-US" sz="2000" dirty="0"/>
          </a:p>
          <a:p>
            <a:pPr marL="342900" indent="-342900">
              <a:buFont typeface="Arial" panose="020B0604020202020204" pitchFamily="34" charset="0"/>
              <a:buChar char="•"/>
            </a:pPr>
            <a:r>
              <a:rPr lang="en-GB" altLang="en-US" sz="2000" dirty="0"/>
              <a:t>Funding for social farming (SF) comes mainly from the European Agricultural Fund for Rural Development but no data available on the specific amount</a:t>
            </a:r>
          </a:p>
          <a:p>
            <a:pPr marL="342900" indent="-342900">
              <a:buFont typeface="Arial" panose="020B0604020202020204" pitchFamily="34" charset="0"/>
              <a:buChar char="•"/>
            </a:pPr>
            <a:r>
              <a:rPr lang="en-GB" altLang="en-US" sz="2000" dirty="0"/>
              <a:t>SF activities are not reimbursed by public health care systems </a:t>
            </a:r>
          </a:p>
          <a:p>
            <a:pPr marL="342900" indent="-342900">
              <a:buFont typeface="Arial" panose="020B0604020202020204" pitchFamily="34" charset="0"/>
              <a:buChar char="•"/>
            </a:pPr>
            <a:r>
              <a:rPr lang="en-GB" altLang="en-US" sz="2000" dirty="0"/>
              <a:t>Often the participants are paid rather than the farmers</a:t>
            </a:r>
          </a:p>
          <a:p>
            <a:pPr marL="342900" indent="-342900">
              <a:lnSpc>
                <a:spcPct val="150000"/>
              </a:lnSpc>
              <a:buFont typeface="Arial" panose="020B0604020202020204" pitchFamily="34" charset="0"/>
              <a:buChar char="•"/>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31</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pic>
        <p:nvPicPr>
          <p:cNvPr id="3" name="Picture Placeholder 6" descr="A group of people walking a dog on a trail in the woods&#10;&#10;Description automatically generated with medium confidence">
            <a:extLst>
              <a:ext uri="{FF2B5EF4-FFF2-40B4-BE49-F238E27FC236}">
                <a16:creationId xmlns:a16="http://schemas.microsoft.com/office/drawing/2014/main" id="{56C6418E-E2BA-6D88-A8B8-39345C2D5C51}"/>
              </a:ext>
            </a:extLst>
          </p:cNvPr>
          <p:cNvPicPr>
            <a:picLocks noChangeAspect="1"/>
          </p:cNvPicPr>
          <p:nvPr/>
        </p:nvPicPr>
        <p:blipFill rotWithShape="1">
          <a:blip r:embed="rId3">
            <a:extLst>
              <a:ext uri="{28A0092B-C50C-407E-A947-70E740481C1C}">
                <a14:useLocalDpi xmlns:a14="http://schemas.microsoft.com/office/drawing/2010/main" val="0"/>
              </a:ext>
            </a:extLst>
          </a:blip>
          <a:srcRect l="481" t="39442" r="-481" b="1958"/>
          <a:stretch/>
        </p:blipFill>
        <p:spPr>
          <a:xfrm>
            <a:off x="4898758" y="2226270"/>
            <a:ext cx="4073786" cy="4073786"/>
          </a:xfrm>
          <a:prstGeom prst="ellipse">
            <a:avLst/>
          </a:prstGeom>
        </p:spPr>
      </p:pic>
    </p:spTree>
    <p:extLst>
      <p:ext uri="{BB962C8B-B14F-4D97-AF65-F5344CB8AC3E}">
        <p14:creationId xmlns:p14="http://schemas.microsoft.com/office/powerpoint/2010/main" val="6451363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sz="3200" dirty="0"/>
              <a:t>Funding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1440546"/>
            <a:ext cx="3938257" cy="4859510"/>
          </a:xfrm>
        </p:spPr>
        <p:txBody>
          <a:bodyPr>
            <a:normAutofit/>
          </a:bodyPr>
          <a:lstStyle/>
          <a:p>
            <a:pPr marL="0" indent="0">
              <a:buNone/>
            </a:pPr>
            <a:r>
              <a:rPr lang="en-GB" altLang="en-US" sz="2000" dirty="0"/>
              <a:t>Flanders (Belgium):</a:t>
            </a:r>
          </a:p>
          <a:p>
            <a:pPr marL="0" indent="0">
              <a:buNone/>
            </a:pPr>
            <a:r>
              <a:rPr lang="en-GB" altLang="en-US" sz="2000" dirty="0"/>
              <a:t> </a:t>
            </a:r>
          </a:p>
          <a:p>
            <a:pPr marL="342900" indent="-342900">
              <a:buFont typeface="Arial" panose="020B0604020202020204" pitchFamily="34" charset="0"/>
              <a:buChar char="•"/>
            </a:pPr>
            <a:r>
              <a:rPr lang="en-GB" altLang="en-US" sz="2000" dirty="0"/>
              <a:t>But mostly farmers receive a Compensation of the Flemish Department of Agriculture and Fisheries for offering SF activities </a:t>
            </a:r>
          </a:p>
          <a:p>
            <a:pPr marL="342900" indent="-342900">
              <a:buFont typeface="Arial" panose="020B0604020202020204" pitchFamily="34" charset="0"/>
              <a:buChar char="•"/>
            </a:pPr>
            <a:r>
              <a:rPr lang="en-GB" altLang="en-US" sz="2000" dirty="0"/>
              <a:t>40 euros per day irrespective of the number of participants taken onto their farms</a:t>
            </a:r>
          </a:p>
          <a:p>
            <a:pPr marL="342900" indent="-342900">
              <a:lnSpc>
                <a:spcPct val="150000"/>
              </a:lnSpc>
              <a:buFont typeface="Arial" panose="020B0604020202020204" pitchFamily="34" charset="0"/>
              <a:buChar char="•"/>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32</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pic>
        <p:nvPicPr>
          <p:cNvPr id="3" name="Picture Placeholder 6" descr="A picture containing grass, tree, outdoor, sheep&#10;&#10;Description automatically generated">
            <a:extLst>
              <a:ext uri="{FF2B5EF4-FFF2-40B4-BE49-F238E27FC236}">
                <a16:creationId xmlns:a16="http://schemas.microsoft.com/office/drawing/2014/main" id="{0AE55CAB-5D62-58E5-2791-A0E670911B71}"/>
              </a:ext>
            </a:extLst>
          </p:cNvPr>
          <p:cNvPicPr>
            <a:picLocks noChangeAspect="1"/>
          </p:cNvPicPr>
          <p:nvPr/>
        </p:nvPicPr>
        <p:blipFill rotWithShape="1">
          <a:blip r:embed="rId3">
            <a:extLst>
              <a:ext uri="{28A0092B-C50C-407E-A947-70E740481C1C}">
                <a14:useLocalDpi xmlns:a14="http://schemas.microsoft.com/office/drawing/2010/main" val="0"/>
              </a:ext>
            </a:extLst>
          </a:blip>
          <a:srcRect l="12822" t="-113" r="42138" b="113"/>
          <a:stretch/>
        </p:blipFill>
        <p:spPr>
          <a:xfrm>
            <a:off x="4740885" y="1791143"/>
            <a:ext cx="4158315" cy="4158315"/>
          </a:xfrm>
          <a:prstGeom prst="ellipse">
            <a:avLst/>
          </a:prstGeom>
        </p:spPr>
      </p:pic>
    </p:spTree>
    <p:extLst>
      <p:ext uri="{BB962C8B-B14F-4D97-AF65-F5344CB8AC3E}">
        <p14:creationId xmlns:p14="http://schemas.microsoft.com/office/powerpoint/2010/main" val="1535805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sz="3200" dirty="0"/>
              <a:t>Quality assurance and certification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1752191"/>
            <a:ext cx="4530829" cy="4859510"/>
          </a:xfrm>
        </p:spPr>
        <p:txBody>
          <a:bodyPr>
            <a:normAutofit/>
          </a:bodyPr>
          <a:lstStyle/>
          <a:p>
            <a:r>
              <a:rPr lang="en-US" altLang="en-US" sz="2000" dirty="0"/>
              <a:t>Differences between countries</a:t>
            </a:r>
          </a:p>
          <a:p>
            <a:endParaRPr lang="en-US" altLang="en-US" sz="2000" dirty="0"/>
          </a:p>
          <a:p>
            <a:pPr marL="342900" indent="-342900">
              <a:buFont typeface="Arial" panose="020B0604020202020204" pitchFamily="34" charset="0"/>
              <a:buChar char="•"/>
            </a:pPr>
            <a:r>
              <a:rPr lang="en-US" altLang="en-US" sz="2000" dirty="0"/>
              <a:t>The Netherlands, Norway, Flanders (Belgium), Austria and Ireland have a kind of National Support Centers or franchise formula </a:t>
            </a:r>
          </a:p>
          <a:p>
            <a:pPr marL="342900" indent="-342900">
              <a:buFont typeface="Arial" panose="020B0604020202020204" pitchFamily="34" charset="0"/>
              <a:buChar char="•"/>
            </a:pPr>
            <a:r>
              <a:rPr lang="en-US" altLang="en-US" sz="2000" dirty="0"/>
              <a:t>The Netherlands have the Dutch Federation of Care Farms </a:t>
            </a:r>
          </a:p>
          <a:p>
            <a:pPr marL="342900" indent="-342900">
              <a:buFont typeface="Arial" panose="020B0604020202020204" pitchFamily="34" charset="0"/>
              <a:buChar char="•"/>
            </a:pPr>
            <a:r>
              <a:rPr lang="en-US" altLang="en-US" sz="2000" dirty="0"/>
              <a:t>Flanders (Belgium) Green Care support </a:t>
            </a:r>
            <a:r>
              <a:rPr lang="en-US" altLang="en-US" sz="2000" dirty="0" err="1"/>
              <a:t>centre</a:t>
            </a:r>
            <a:endParaRPr lang="en-US" altLang="en-US" sz="2000" dirty="0"/>
          </a:p>
          <a:p>
            <a:pPr marL="342900" indent="-342900">
              <a:buFont typeface="Arial" panose="020B0604020202020204" pitchFamily="34" charset="0"/>
              <a:buChar char="•"/>
            </a:pPr>
            <a:r>
              <a:rPr lang="en-US" altLang="en-US" sz="2000" dirty="0"/>
              <a:t>Austria has green care Austria ‘Wo Menschen </a:t>
            </a:r>
            <a:r>
              <a:rPr lang="en-US" altLang="en-US" sz="2000" dirty="0" err="1"/>
              <a:t>aufbluhen</a:t>
            </a:r>
            <a:r>
              <a:rPr lang="en-US" altLang="en-US" sz="2000" dirty="0"/>
              <a:t>’</a:t>
            </a:r>
          </a:p>
          <a:p>
            <a:pPr marL="342900" indent="-342900">
              <a:buFont typeface="Arial" panose="020B0604020202020204" pitchFamily="34" charset="0"/>
              <a:buChar char="•"/>
            </a:pPr>
            <a:r>
              <a:rPr lang="en-US" altLang="en-US" sz="2000" dirty="0"/>
              <a:t>Norway has ‘In the courtyard’</a:t>
            </a:r>
          </a:p>
          <a:p>
            <a:pPr marL="342900" indent="-342900">
              <a:lnSpc>
                <a:spcPct val="150000"/>
              </a:lnSpc>
              <a:buFont typeface="Arial" panose="020B0604020202020204" pitchFamily="34" charset="0"/>
              <a:buChar char="•"/>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33</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grpSp>
        <p:nvGrpSpPr>
          <p:cNvPr id="8" name="Group 7">
            <a:extLst>
              <a:ext uri="{FF2B5EF4-FFF2-40B4-BE49-F238E27FC236}">
                <a16:creationId xmlns:a16="http://schemas.microsoft.com/office/drawing/2014/main" id="{9966E0D4-27F8-8B94-A3E7-66C29813E51F}"/>
              </a:ext>
            </a:extLst>
          </p:cNvPr>
          <p:cNvGrpSpPr/>
          <p:nvPr/>
        </p:nvGrpSpPr>
        <p:grpSpPr>
          <a:xfrm>
            <a:off x="5838218" y="1519631"/>
            <a:ext cx="2482476" cy="4398625"/>
            <a:chOff x="5377388" y="1058746"/>
            <a:chExt cx="3143044" cy="5569066"/>
          </a:xfrm>
        </p:grpSpPr>
        <p:pic>
          <p:nvPicPr>
            <p:cNvPr id="10" name="Picture 9">
              <a:extLst>
                <a:ext uri="{FF2B5EF4-FFF2-40B4-BE49-F238E27FC236}">
                  <a16:creationId xmlns:a16="http://schemas.microsoft.com/office/drawing/2014/main" id="{5EC35732-2B05-20CC-7B82-147BE37A194C}"/>
                </a:ext>
              </a:extLst>
            </p:cNvPr>
            <p:cNvPicPr>
              <a:picLocks noChangeAspect="1"/>
            </p:cNvPicPr>
            <p:nvPr/>
          </p:nvPicPr>
          <p:blipFill>
            <a:blip r:embed="rId3"/>
            <a:stretch>
              <a:fillRect/>
            </a:stretch>
          </p:blipFill>
          <p:spPr>
            <a:xfrm>
              <a:off x="5670321" y="3701534"/>
              <a:ext cx="2724150" cy="1676400"/>
            </a:xfrm>
            <a:prstGeom prst="rect">
              <a:avLst/>
            </a:prstGeom>
          </p:spPr>
        </p:pic>
        <p:pic>
          <p:nvPicPr>
            <p:cNvPr id="11" name="Picture 10">
              <a:extLst>
                <a:ext uri="{FF2B5EF4-FFF2-40B4-BE49-F238E27FC236}">
                  <a16:creationId xmlns:a16="http://schemas.microsoft.com/office/drawing/2014/main" id="{3488C1AF-A340-A528-673E-4A5E36A4953A}"/>
                </a:ext>
              </a:extLst>
            </p:cNvPr>
            <p:cNvPicPr>
              <a:picLocks noChangeAspect="1"/>
            </p:cNvPicPr>
            <p:nvPr/>
          </p:nvPicPr>
          <p:blipFill>
            <a:blip r:embed="rId4"/>
            <a:stretch>
              <a:fillRect/>
            </a:stretch>
          </p:blipFill>
          <p:spPr>
            <a:xfrm>
              <a:off x="6057163" y="5637212"/>
              <a:ext cx="1743075" cy="990600"/>
            </a:xfrm>
            <a:prstGeom prst="rect">
              <a:avLst/>
            </a:prstGeom>
          </p:spPr>
        </p:pic>
        <p:pic>
          <p:nvPicPr>
            <p:cNvPr id="12" name="Picture 11">
              <a:extLst>
                <a:ext uri="{FF2B5EF4-FFF2-40B4-BE49-F238E27FC236}">
                  <a16:creationId xmlns:a16="http://schemas.microsoft.com/office/drawing/2014/main" id="{C9C95EC1-48A2-F8DE-27F1-31DAE81FA4EC}"/>
                </a:ext>
              </a:extLst>
            </p:cNvPr>
            <p:cNvPicPr>
              <a:picLocks noChangeAspect="1"/>
            </p:cNvPicPr>
            <p:nvPr/>
          </p:nvPicPr>
          <p:blipFill>
            <a:blip r:embed="rId5"/>
            <a:stretch>
              <a:fillRect/>
            </a:stretch>
          </p:blipFill>
          <p:spPr>
            <a:xfrm>
              <a:off x="5377388" y="2620467"/>
              <a:ext cx="3143044" cy="951428"/>
            </a:xfrm>
            <a:prstGeom prst="rect">
              <a:avLst/>
            </a:prstGeom>
          </p:spPr>
        </p:pic>
        <p:pic>
          <p:nvPicPr>
            <p:cNvPr id="14" name="Picture 13">
              <a:extLst>
                <a:ext uri="{FF2B5EF4-FFF2-40B4-BE49-F238E27FC236}">
                  <a16:creationId xmlns:a16="http://schemas.microsoft.com/office/drawing/2014/main" id="{17C63F83-ADFC-B16A-8110-C8FD161C6F51}"/>
                </a:ext>
              </a:extLst>
            </p:cNvPr>
            <p:cNvPicPr>
              <a:picLocks noChangeAspect="1"/>
            </p:cNvPicPr>
            <p:nvPr/>
          </p:nvPicPr>
          <p:blipFill>
            <a:blip r:embed="rId6"/>
            <a:stretch>
              <a:fillRect/>
            </a:stretch>
          </p:blipFill>
          <p:spPr>
            <a:xfrm>
              <a:off x="5896932" y="1058746"/>
              <a:ext cx="2604886" cy="1302443"/>
            </a:xfrm>
            <a:prstGeom prst="rect">
              <a:avLst/>
            </a:prstGeom>
          </p:spPr>
        </p:pic>
      </p:grpSp>
    </p:spTree>
    <p:extLst>
      <p:ext uri="{BB962C8B-B14F-4D97-AF65-F5344CB8AC3E}">
        <p14:creationId xmlns:p14="http://schemas.microsoft.com/office/powerpoint/2010/main" val="21545046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sz="3200" dirty="0"/>
              <a:t>Quality assurance and certification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0016" y="1978488"/>
            <a:ext cx="4530829" cy="4859510"/>
          </a:xfrm>
        </p:spPr>
        <p:txBody>
          <a:bodyPr>
            <a:normAutofit/>
          </a:bodyPr>
          <a:lstStyle/>
          <a:p>
            <a:r>
              <a:rPr lang="en-US" altLang="en-US" sz="2000" dirty="0"/>
              <a:t>The Netherlands:</a:t>
            </a:r>
          </a:p>
          <a:p>
            <a:endParaRPr lang="en-US" altLang="en-US" sz="2000" dirty="0"/>
          </a:p>
          <a:p>
            <a:pPr marL="342900" indent="-342900">
              <a:buFont typeface="Arial" panose="020B0604020202020204" pitchFamily="34" charset="0"/>
              <a:buChar char="•"/>
            </a:pPr>
            <a:r>
              <a:rPr lang="en-US" altLang="en-US" sz="2000" dirty="0"/>
              <a:t>Federation of Care Farms, quality systems since 2000</a:t>
            </a:r>
          </a:p>
          <a:p>
            <a:pPr marL="342900" indent="-342900">
              <a:buFont typeface="Arial" panose="020B0604020202020204" pitchFamily="34" charset="0"/>
              <a:buChar char="•"/>
            </a:pPr>
            <a:r>
              <a:rPr lang="en-US" altLang="en-US" sz="2000" dirty="0"/>
              <a:t>Quality mark, farmers need to comply with laws and regulations, every 3 years an audit</a:t>
            </a:r>
          </a:p>
          <a:p>
            <a:r>
              <a:rPr lang="en-US" altLang="en-US" sz="2000" dirty="0"/>
              <a:t>Flanders (Belgium)</a:t>
            </a:r>
          </a:p>
          <a:p>
            <a:pPr marL="342900" indent="-342900">
              <a:buFont typeface="Arial" panose="020B0604020202020204" pitchFamily="34" charset="0"/>
              <a:buChar char="•"/>
            </a:pPr>
            <a:r>
              <a:rPr lang="en-US" altLang="en-US" sz="2000" dirty="0"/>
              <a:t>Quality is guaranteed by co-operation between social farmer and a care or welfare </a:t>
            </a:r>
            <a:r>
              <a:rPr lang="en-US" altLang="en-US" sz="2000" dirty="0" err="1"/>
              <a:t>organisation</a:t>
            </a:r>
            <a:endParaRPr lang="en-US" altLang="en-US" sz="2000" dirty="0"/>
          </a:p>
          <a:p>
            <a:pPr marL="342900" indent="-342900">
              <a:lnSpc>
                <a:spcPct val="150000"/>
              </a:lnSpc>
              <a:buFont typeface="Arial" panose="020B0604020202020204" pitchFamily="34" charset="0"/>
              <a:buChar char="•"/>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34</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pic>
        <p:nvPicPr>
          <p:cNvPr id="15" name="Picture 14">
            <a:extLst>
              <a:ext uri="{FF2B5EF4-FFF2-40B4-BE49-F238E27FC236}">
                <a16:creationId xmlns:a16="http://schemas.microsoft.com/office/drawing/2014/main" id="{0DABC952-8550-5E0D-65DE-E8C136C2C331}"/>
              </a:ext>
            </a:extLst>
          </p:cNvPr>
          <p:cNvPicPr>
            <a:picLocks noChangeAspect="1"/>
          </p:cNvPicPr>
          <p:nvPr/>
        </p:nvPicPr>
        <p:blipFill>
          <a:blip r:embed="rId3"/>
          <a:stretch>
            <a:fillRect/>
          </a:stretch>
        </p:blipFill>
        <p:spPr>
          <a:xfrm>
            <a:off x="6729527" y="809897"/>
            <a:ext cx="1847248" cy="1847248"/>
          </a:xfrm>
          <a:prstGeom prst="rect">
            <a:avLst/>
          </a:prstGeom>
        </p:spPr>
      </p:pic>
      <p:pic>
        <p:nvPicPr>
          <p:cNvPr id="16" name="Picture 4" descr="DSC_1530">
            <a:extLst>
              <a:ext uri="{FF2B5EF4-FFF2-40B4-BE49-F238E27FC236}">
                <a16:creationId xmlns:a16="http://schemas.microsoft.com/office/drawing/2014/main" id="{9D6F6209-3D52-034A-CE06-42AEB250FA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18" r="11834" b="3"/>
          <a:stretch/>
        </p:blipFill>
        <p:spPr bwMode="auto">
          <a:xfrm>
            <a:off x="5225899" y="2704105"/>
            <a:ext cx="3305156" cy="3305156"/>
          </a:xfrm>
          <a:prstGeom prst="ellipse">
            <a:avLst/>
          </a:prstGeom>
          <a:solidFill>
            <a:srgbClr val="004C7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0091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normAutofit fontScale="90000"/>
          </a:bodyPr>
          <a:lstStyle/>
          <a:p>
            <a:r>
              <a:rPr lang="en-GB" sz="3200" dirty="0"/>
              <a:t>Key success factors in the development of the Dutch social farming sector</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2487268"/>
            <a:ext cx="7897312" cy="4980954"/>
          </a:xfrm>
        </p:spPr>
        <p:txBody>
          <a:bodyPr>
            <a:normAutofit/>
          </a:bodyPr>
          <a:lstStyle/>
          <a:p>
            <a:pPr marL="342900" indent="-342900">
              <a:lnSpc>
                <a:spcPct val="100000"/>
              </a:lnSpc>
              <a:buFont typeface="Arial" panose="020B0604020202020204" pitchFamily="34" charset="0"/>
              <a:buChar char="•"/>
            </a:pPr>
            <a:r>
              <a:rPr lang="en-GB" altLang="nl-NL" sz="2000" dirty="0"/>
              <a:t>1990’s: Isolated initiatives, lack of legitimacy and no financing</a:t>
            </a:r>
          </a:p>
          <a:p>
            <a:pPr marL="342900" indent="-342900">
              <a:lnSpc>
                <a:spcPct val="100000"/>
              </a:lnSpc>
              <a:buFont typeface="Arial" panose="020B0604020202020204" pitchFamily="34" charset="0"/>
              <a:buChar char="•"/>
            </a:pPr>
            <a:r>
              <a:rPr lang="en-GB" altLang="nl-NL" sz="2000" dirty="0"/>
              <a:t>In line with objectives Ministries of Agriculture and Health Care</a:t>
            </a:r>
          </a:p>
          <a:p>
            <a:pPr lvl="1">
              <a:lnSpc>
                <a:spcPct val="100000"/>
              </a:lnSpc>
            </a:pPr>
            <a:r>
              <a:rPr lang="en-GB" altLang="nl-NL" sz="2000" dirty="0"/>
              <a:t>Support ministries </a:t>
            </a:r>
          </a:p>
          <a:p>
            <a:pPr lvl="1">
              <a:lnSpc>
                <a:spcPct val="100000"/>
              </a:lnSpc>
            </a:pPr>
            <a:r>
              <a:rPr lang="en-GB" altLang="nl-NL" sz="2000" dirty="0"/>
              <a:t>National support centre (networks, database, quality system)</a:t>
            </a:r>
          </a:p>
          <a:p>
            <a:pPr marL="342900" indent="-342900">
              <a:lnSpc>
                <a:spcPct val="100000"/>
              </a:lnSpc>
              <a:buFont typeface="Arial" panose="020B0604020202020204" pitchFamily="34" charset="0"/>
              <a:buChar char="•"/>
            </a:pPr>
            <a:r>
              <a:rPr lang="en-GB" altLang="nl-NL" sz="2000" dirty="0"/>
              <a:t>Changes in regulations (personal budgets and liberalization of health care sector (new entrants)</a:t>
            </a:r>
          </a:p>
          <a:p>
            <a:pPr marL="342900" indent="-342900">
              <a:lnSpc>
                <a:spcPct val="100000"/>
              </a:lnSpc>
              <a:buFont typeface="Arial" panose="020B0604020202020204" pitchFamily="34" charset="0"/>
              <a:buChar char="•"/>
            </a:pPr>
            <a:r>
              <a:rPr lang="en-GB" altLang="nl-NL" sz="2000" dirty="0"/>
              <a:t>Regional collaboration and entrepreneurship</a:t>
            </a:r>
          </a:p>
          <a:p>
            <a:pPr lvl="1">
              <a:lnSpc>
                <a:spcPct val="100000"/>
              </a:lnSpc>
            </a:pPr>
            <a:r>
              <a:rPr lang="en-GB" altLang="nl-NL" sz="2000" dirty="0"/>
              <a:t>Professional regional organisations</a:t>
            </a:r>
          </a:p>
          <a:p>
            <a:pPr lvl="1">
              <a:lnSpc>
                <a:spcPct val="100000"/>
              </a:lnSpc>
            </a:pPr>
            <a:r>
              <a:rPr lang="en-GB" altLang="nl-NL" sz="2000" dirty="0"/>
              <a:t>New services initiated by care farmers</a:t>
            </a:r>
          </a:p>
          <a:p>
            <a:pPr marL="342900" indent="-342900">
              <a:lnSpc>
                <a:spcPct val="150000"/>
              </a:lnSpc>
              <a:buFont typeface="Arial" panose="020B0604020202020204" pitchFamily="34" charset="0"/>
              <a:buChar char="•"/>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35</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spTree>
    <p:extLst>
      <p:ext uri="{BB962C8B-B14F-4D97-AF65-F5344CB8AC3E}">
        <p14:creationId xmlns:p14="http://schemas.microsoft.com/office/powerpoint/2010/main" val="638443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normAutofit/>
          </a:bodyPr>
          <a:lstStyle/>
          <a:p>
            <a:r>
              <a:rPr lang="en-GB" sz="3200" dirty="0"/>
              <a:t>Clever strategies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12945" y="1591724"/>
            <a:ext cx="7897312" cy="4980954"/>
          </a:xfrm>
        </p:spPr>
        <p:txBody>
          <a:bodyPr>
            <a:normAutofit/>
          </a:bodyPr>
          <a:lstStyle/>
          <a:p>
            <a:pPr marL="342900" indent="-342900">
              <a:buFont typeface="Arial" panose="020B0604020202020204" pitchFamily="34" charset="0"/>
              <a:buChar char="•"/>
            </a:pPr>
            <a:r>
              <a:rPr lang="en-GB" altLang="nl-NL" dirty="0"/>
              <a:t>Pioneers </a:t>
            </a:r>
          </a:p>
          <a:p>
            <a:pPr lvl="2"/>
            <a:r>
              <a:rPr lang="en-GB" altLang="nl-NL" sz="2000" dirty="0"/>
              <a:t>Looking for support from influential persons; parents of clients, media, alternative financing</a:t>
            </a:r>
          </a:p>
          <a:p>
            <a:pPr marL="342900" indent="-342900">
              <a:buFont typeface="Arial" panose="020B0604020202020204" pitchFamily="34" charset="0"/>
              <a:buChar char="•"/>
            </a:pPr>
            <a:r>
              <a:rPr lang="en-GB" altLang="nl-NL" dirty="0"/>
              <a:t>Support Centre/ Federation of care farmers </a:t>
            </a:r>
          </a:p>
          <a:p>
            <a:pPr lvl="2"/>
            <a:r>
              <a:rPr lang="en-GB" altLang="nl-NL" sz="2000" dirty="0"/>
              <a:t>database, PR, quality system, connecting to policies, promoting research </a:t>
            </a:r>
          </a:p>
          <a:p>
            <a:pPr marL="342900" indent="-342900">
              <a:buFont typeface="Arial" panose="020B0604020202020204" pitchFamily="34" charset="0"/>
              <a:buChar char="•"/>
            </a:pPr>
            <a:r>
              <a:rPr lang="en-GB" altLang="nl-NL" dirty="0"/>
              <a:t>Regional organisations: </a:t>
            </a:r>
          </a:p>
          <a:p>
            <a:pPr lvl="2"/>
            <a:r>
              <a:rPr lang="en-GB" altLang="nl-NL" sz="2000" dirty="0"/>
              <a:t>Framing to be innovative (focus on clients, innovative services, meeting demands of municipalities and ministries) and professional</a:t>
            </a:r>
          </a:p>
          <a:p>
            <a:pPr marL="342900" indent="-342900">
              <a:buFont typeface="Arial" panose="020B0604020202020204" pitchFamily="34" charset="0"/>
              <a:buChar char="•"/>
            </a:pPr>
            <a:r>
              <a:rPr lang="en-GB" altLang="nl-NL" dirty="0"/>
              <a:t>Care farmers at this moment</a:t>
            </a:r>
          </a:p>
          <a:p>
            <a:pPr lvl="2"/>
            <a:r>
              <a:rPr lang="en-GB" altLang="nl-NL" sz="2000" dirty="0"/>
              <a:t>Good relation municipality, focus on participation, collaboration and being part of chain</a:t>
            </a:r>
          </a:p>
          <a:p>
            <a:pPr marL="342900" indent="-342900">
              <a:lnSpc>
                <a:spcPct val="150000"/>
              </a:lnSpc>
              <a:buFont typeface="Arial" panose="020B0604020202020204" pitchFamily="34" charset="0"/>
              <a:buChar char="•"/>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36</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spTree>
    <p:extLst>
      <p:ext uri="{BB962C8B-B14F-4D97-AF65-F5344CB8AC3E}">
        <p14:creationId xmlns:p14="http://schemas.microsoft.com/office/powerpoint/2010/main" val="11009319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GB" sz="3200" dirty="0"/>
              <a:t>Market outlook report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62136" y="1642673"/>
            <a:ext cx="4530829" cy="4859510"/>
          </a:xfrm>
        </p:spPr>
        <p:txBody>
          <a:bodyPr>
            <a:normAutofit/>
          </a:bodyPr>
          <a:lstStyle/>
          <a:p>
            <a:pPr marL="342900" indent="-342900">
              <a:buFont typeface="Arial" panose="020B0604020202020204" pitchFamily="34" charset="0"/>
              <a:buChar char="•"/>
            </a:pPr>
            <a:r>
              <a:rPr lang="en-US" sz="2000" dirty="0">
                <a:ea typeface="Verdana" panose="020B0604030504040204" pitchFamily="34" charset="0"/>
              </a:rPr>
              <a:t>Developments of the social farming sector in Europe</a:t>
            </a:r>
          </a:p>
          <a:p>
            <a:pPr marL="342900" indent="-342900">
              <a:buFont typeface="Arial" panose="020B0604020202020204" pitchFamily="34" charset="0"/>
              <a:buChar char="•"/>
            </a:pPr>
            <a:endParaRPr lang="en-US" sz="2000" dirty="0">
              <a:ea typeface="Verdana" panose="020B0604030504040204" pitchFamily="34" charset="0"/>
            </a:endParaRPr>
          </a:p>
          <a:p>
            <a:pPr marL="342900" indent="-342900">
              <a:buFont typeface="Arial" panose="020B0604020202020204" pitchFamily="34" charset="0"/>
              <a:buChar char="•"/>
            </a:pPr>
            <a:r>
              <a:rPr lang="en-US" sz="2000" dirty="0">
                <a:ea typeface="Verdana" panose="020B0604030504040204" pitchFamily="34" charset="0"/>
              </a:rPr>
              <a:t>Future prospects of the social farming sector in Europe</a:t>
            </a:r>
          </a:p>
          <a:p>
            <a:pPr marL="342900" indent="-342900">
              <a:buFont typeface="Arial" panose="020B0604020202020204" pitchFamily="34" charset="0"/>
              <a:buChar char="•"/>
            </a:pPr>
            <a:endParaRPr lang="en-US" sz="2000" dirty="0">
              <a:ea typeface="Verdana" panose="020B0604030504040204" pitchFamily="34" charset="0"/>
            </a:endParaRPr>
          </a:p>
          <a:p>
            <a:pPr marL="342900" indent="-342900">
              <a:buFont typeface="Arial" panose="020B0604020202020204" pitchFamily="34" charset="0"/>
              <a:buChar char="•"/>
            </a:pPr>
            <a:r>
              <a:rPr lang="en-US" sz="2000" dirty="0">
                <a:ea typeface="Verdana" panose="020B0604030504040204" pitchFamily="34" charset="0"/>
                <a:hlinkClick r:id="rId3"/>
              </a:rPr>
              <a:t>www.green4c.eu</a:t>
            </a:r>
            <a:r>
              <a:rPr lang="en-US" sz="2000" dirty="0">
                <a:ea typeface="Verdana" panose="020B0604030504040204" pitchFamily="34" charset="0"/>
              </a:rPr>
              <a:t> </a:t>
            </a:r>
            <a:endParaRPr lang="en-GB" sz="2000" dirty="0"/>
          </a:p>
          <a:p>
            <a:pPr marL="342900" indent="-342900">
              <a:lnSpc>
                <a:spcPct val="150000"/>
              </a:lnSpc>
              <a:buFont typeface="Arial" panose="020B0604020202020204" pitchFamily="34" charset="0"/>
              <a:buChar char="•"/>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37</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pic>
        <p:nvPicPr>
          <p:cNvPr id="8" name="Picture 7">
            <a:extLst>
              <a:ext uri="{FF2B5EF4-FFF2-40B4-BE49-F238E27FC236}">
                <a16:creationId xmlns:a16="http://schemas.microsoft.com/office/drawing/2014/main" id="{1296C067-0E5C-8EFA-4642-92BC10BE5143}"/>
              </a:ext>
            </a:extLst>
          </p:cNvPr>
          <p:cNvPicPr>
            <a:picLocks noChangeAspect="1"/>
          </p:cNvPicPr>
          <p:nvPr/>
        </p:nvPicPr>
        <p:blipFill>
          <a:blip r:embed="rId4"/>
          <a:stretch>
            <a:fillRect/>
          </a:stretch>
        </p:blipFill>
        <p:spPr>
          <a:xfrm>
            <a:off x="5390779" y="1435819"/>
            <a:ext cx="3119478" cy="4329552"/>
          </a:xfrm>
          <a:prstGeom prst="rect">
            <a:avLst/>
          </a:prstGeom>
        </p:spPr>
      </p:pic>
    </p:spTree>
    <p:extLst>
      <p:ext uri="{BB962C8B-B14F-4D97-AF65-F5344CB8AC3E}">
        <p14:creationId xmlns:p14="http://schemas.microsoft.com/office/powerpoint/2010/main" val="1792664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normAutofit fontScale="90000"/>
          </a:bodyPr>
          <a:lstStyle/>
          <a:p>
            <a:r>
              <a:rPr lang="en-GB" sz="3200" dirty="0"/>
              <a:t>Future of social farming in Europe: broadening of target groups and activities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2191561"/>
            <a:ext cx="7897312" cy="4980954"/>
          </a:xfrm>
        </p:spPr>
        <p:txBody>
          <a:bodyPr>
            <a:normAutofit/>
          </a:bodyPr>
          <a:lstStyle/>
          <a:p>
            <a:pPr marL="342900" indent="-342900">
              <a:buFont typeface="Arial" panose="020B0604020202020204" pitchFamily="34" charset="0"/>
              <a:buChar char="•"/>
            </a:pPr>
            <a:r>
              <a:rPr lang="en-GB" dirty="0"/>
              <a:t>Historically focused on activities for people with disabilities or mental health issues </a:t>
            </a:r>
          </a:p>
          <a:p>
            <a:pPr marL="342900" indent="-342900">
              <a:buFont typeface="Arial" panose="020B0604020202020204" pitchFamily="34" charset="0"/>
              <a:buChar char="•"/>
            </a:pPr>
            <a:r>
              <a:rPr lang="en-GB" dirty="0"/>
              <a:t>Recently increase of demand from other groups: elderly, school drop-outs, refugees, school children</a:t>
            </a:r>
          </a:p>
          <a:p>
            <a:pPr marL="342900" indent="-342900">
              <a:buFont typeface="Arial" panose="020B0604020202020204" pitchFamily="34" charset="0"/>
              <a:buChar char="•"/>
            </a:pPr>
            <a:r>
              <a:rPr lang="en-GB" dirty="0"/>
              <a:t>Changing demand also different types of social entrepreneurs and business models are needed</a:t>
            </a:r>
          </a:p>
          <a:p>
            <a:pPr marL="342900" indent="-342900">
              <a:buFont typeface="Arial" panose="020B0604020202020204" pitchFamily="34" charset="0"/>
              <a:buChar char="•"/>
            </a:pPr>
            <a:r>
              <a:rPr lang="en-GB" dirty="0"/>
              <a:t>Discussants stressed the unique role of and contact with ordinary farmers and their families</a:t>
            </a:r>
          </a:p>
          <a:p>
            <a:pPr marL="342900" indent="-342900">
              <a:buFont typeface="Arial" panose="020B0604020202020204" pitchFamily="34" charset="0"/>
              <a:buChar char="•"/>
            </a:pPr>
            <a:r>
              <a:rPr lang="en-GB" dirty="0"/>
              <a:t>Diversification in terms of participants profiles will allow for other sources of funding</a:t>
            </a:r>
          </a:p>
          <a:p>
            <a:pPr marL="342900" indent="-342900">
              <a:lnSpc>
                <a:spcPct val="150000"/>
              </a:lnSpc>
              <a:buFont typeface="Arial" panose="020B0604020202020204" pitchFamily="34" charset="0"/>
              <a:buChar char="•"/>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38</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spTree>
    <p:extLst>
      <p:ext uri="{BB962C8B-B14F-4D97-AF65-F5344CB8AC3E}">
        <p14:creationId xmlns:p14="http://schemas.microsoft.com/office/powerpoint/2010/main" val="1263528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normAutofit/>
          </a:bodyPr>
          <a:lstStyle/>
          <a:p>
            <a:r>
              <a:rPr lang="en-GB" sz="3200" dirty="0"/>
              <a:t>Future of social farming in Europe: visibility</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2191561"/>
            <a:ext cx="7897312" cy="4980954"/>
          </a:xfrm>
        </p:spPr>
        <p:txBody>
          <a:bodyPr>
            <a:normAutofit/>
          </a:bodyPr>
          <a:lstStyle/>
          <a:p>
            <a:pPr marL="342900" indent="-342900">
              <a:lnSpc>
                <a:spcPct val="150000"/>
              </a:lnSpc>
              <a:buFont typeface="Arial" panose="020B0604020202020204" pitchFamily="34" charset="0"/>
              <a:buChar char="•"/>
            </a:pPr>
            <a:r>
              <a:rPr lang="en-GB" dirty="0"/>
              <a:t>Importance of communication</a:t>
            </a:r>
          </a:p>
          <a:p>
            <a:pPr marL="342900" indent="-342900">
              <a:lnSpc>
                <a:spcPct val="150000"/>
              </a:lnSpc>
              <a:buFont typeface="Arial" panose="020B0604020202020204" pitchFamily="34" charset="0"/>
              <a:buChar char="•"/>
            </a:pPr>
            <a:r>
              <a:rPr lang="en-GB" dirty="0"/>
              <a:t>Social farming not only beneficial for participants but also (economically) beneficial for farmers and rural areas</a:t>
            </a:r>
          </a:p>
          <a:p>
            <a:pPr marL="342900" indent="-342900">
              <a:lnSpc>
                <a:spcPct val="150000"/>
              </a:lnSpc>
              <a:buFont typeface="Arial" panose="020B0604020202020204" pitchFamily="34" charset="0"/>
              <a:buChar char="•"/>
            </a:pPr>
            <a:r>
              <a:rPr lang="en-GB" dirty="0"/>
              <a:t>Positive image of agriculture</a:t>
            </a:r>
          </a:p>
          <a:p>
            <a:pPr marL="342900" indent="-342900">
              <a:lnSpc>
                <a:spcPct val="150000"/>
              </a:lnSpc>
              <a:buFont typeface="Arial" panose="020B0604020202020204" pitchFamily="34" charset="0"/>
              <a:buChar char="•"/>
            </a:pPr>
            <a:r>
              <a:rPr lang="en-GB" dirty="0"/>
              <a:t>Play a role in communicating the role of farming in food production</a:t>
            </a:r>
          </a:p>
          <a:p>
            <a:pPr marL="342900" indent="-342900">
              <a:lnSpc>
                <a:spcPct val="150000"/>
              </a:lnSpc>
              <a:buFont typeface="Arial" panose="020B0604020202020204" pitchFamily="34" charset="0"/>
              <a:buChar char="•"/>
            </a:pPr>
            <a:r>
              <a:rPr lang="en-GB" dirty="0"/>
              <a:t>Important role of national federations of care farmers to disseminate best practices and develop evidence base on the social farming sector</a:t>
            </a:r>
          </a:p>
          <a:p>
            <a:pPr marL="342900" indent="-342900">
              <a:lnSpc>
                <a:spcPct val="150000"/>
              </a:lnSpc>
              <a:buFont typeface="Arial" panose="020B0604020202020204" pitchFamily="34" charset="0"/>
              <a:buChar char="•"/>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39</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spTree>
    <p:extLst>
      <p:ext uri="{BB962C8B-B14F-4D97-AF65-F5344CB8AC3E}">
        <p14:creationId xmlns:p14="http://schemas.microsoft.com/office/powerpoint/2010/main" val="2837853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9FE678-B9C6-4A79-9A8D-F5528474A15B}"/>
              </a:ext>
            </a:extLst>
          </p:cNvPr>
          <p:cNvSpPr>
            <a:spLocks noGrp="1"/>
          </p:cNvSpPr>
          <p:nvPr>
            <p:ph type="title"/>
          </p:nvPr>
        </p:nvSpPr>
        <p:spPr/>
        <p:txBody>
          <a:bodyPr/>
          <a:lstStyle/>
          <a:p>
            <a:r>
              <a:rPr lang="en-GB" dirty="0"/>
              <a:t>Part 1: </a:t>
            </a:r>
            <a:br>
              <a:rPr lang="en-GB" dirty="0"/>
            </a:br>
            <a:r>
              <a:rPr lang="en-GB" dirty="0"/>
              <a:t>Social farming: what is it about? </a:t>
            </a:r>
            <a:endParaRPr lang="cs-CZ" dirty="0"/>
          </a:p>
        </p:txBody>
      </p:sp>
      <p:sp>
        <p:nvSpPr>
          <p:cNvPr id="3" name="Zástupný text 2">
            <a:extLst>
              <a:ext uri="{FF2B5EF4-FFF2-40B4-BE49-F238E27FC236}">
                <a16:creationId xmlns:a16="http://schemas.microsoft.com/office/drawing/2014/main" id="{481531D1-4878-42C3-B68B-5CBD5C962783}"/>
              </a:ext>
            </a:extLst>
          </p:cNvPr>
          <p:cNvSpPr>
            <a:spLocks noGrp="1"/>
          </p:cNvSpPr>
          <p:nvPr>
            <p:ph type="body" idx="1"/>
          </p:nvPr>
        </p:nvSpPr>
        <p:spPr/>
        <p:txBody>
          <a:bodyPr/>
          <a:lstStyle/>
          <a:p>
            <a:r>
              <a:rPr lang="en-US" dirty="0"/>
              <a:t>Farms that combine farming with care or green workplaces that are open to vulnerable people</a:t>
            </a:r>
          </a:p>
        </p:txBody>
      </p:sp>
      <p:sp>
        <p:nvSpPr>
          <p:cNvPr id="5" name="Zástupný text 4">
            <a:extLst>
              <a:ext uri="{FF2B5EF4-FFF2-40B4-BE49-F238E27FC236}">
                <a16:creationId xmlns:a16="http://schemas.microsoft.com/office/drawing/2014/main" id="{9786FFF2-8406-4255-B085-8420972B1013}"/>
              </a:ext>
            </a:extLst>
          </p:cNvPr>
          <p:cNvSpPr>
            <a:spLocks noGrp="1"/>
          </p:cNvSpPr>
          <p:nvPr>
            <p:ph type="body" sz="quarter" idx="3"/>
          </p:nvPr>
        </p:nvSpPr>
        <p:spPr/>
        <p:txBody>
          <a:bodyPr/>
          <a:lstStyle/>
          <a:p>
            <a:r>
              <a:rPr lang="en-GB" dirty="0"/>
              <a:t>Different terms are used and discusses</a:t>
            </a:r>
          </a:p>
        </p:txBody>
      </p:sp>
      <p:sp>
        <p:nvSpPr>
          <p:cNvPr id="7" name="Zástupný symbol pro zápatí 6">
            <a:extLst>
              <a:ext uri="{FF2B5EF4-FFF2-40B4-BE49-F238E27FC236}">
                <a16:creationId xmlns:a16="http://schemas.microsoft.com/office/drawing/2014/main" id="{9A4658F4-FE63-4102-8E6B-2F4E2054CE8B}"/>
              </a:ext>
            </a:extLst>
          </p:cNvPr>
          <p:cNvSpPr>
            <a:spLocks noGrp="1"/>
          </p:cNvSpPr>
          <p:nvPr>
            <p:ph type="ftr" sz="quarter" idx="11"/>
          </p:nvPr>
        </p:nvSpPr>
        <p:spPr/>
        <p:txBody>
          <a:bodyPr/>
          <a:lstStyle/>
          <a:p>
            <a:r>
              <a:rPr lang="en-GB" dirty="0"/>
              <a:t>Part 1: Social farming: what is it about? </a:t>
            </a:r>
          </a:p>
        </p:txBody>
      </p:sp>
      <p:sp>
        <p:nvSpPr>
          <p:cNvPr id="8" name="Zástupný symbol pro číslo snímku 7">
            <a:extLst>
              <a:ext uri="{FF2B5EF4-FFF2-40B4-BE49-F238E27FC236}">
                <a16:creationId xmlns:a16="http://schemas.microsoft.com/office/drawing/2014/main" id="{1EB69269-A478-42D0-8531-A6C99ABBC1C2}"/>
              </a:ext>
            </a:extLst>
          </p:cNvPr>
          <p:cNvSpPr>
            <a:spLocks noGrp="1"/>
          </p:cNvSpPr>
          <p:nvPr>
            <p:ph type="sldNum" sz="quarter" idx="12"/>
          </p:nvPr>
        </p:nvSpPr>
        <p:spPr/>
        <p:txBody>
          <a:bodyPr/>
          <a:lstStyle/>
          <a:p>
            <a:fld id="{AC30E85F-03A9-4DC3-A879-6F4150C88507}" type="slidenum">
              <a:rPr lang="en-GB" smtClean="0"/>
              <a:t>4</a:t>
            </a:fld>
            <a:endParaRPr lang="en-GB" dirty="0"/>
          </a:p>
        </p:txBody>
      </p:sp>
      <p:sp>
        <p:nvSpPr>
          <p:cNvPr id="6" name="Zástupný obsah 5">
            <a:extLst>
              <a:ext uri="{FF2B5EF4-FFF2-40B4-BE49-F238E27FC236}">
                <a16:creationId xmlns:a16="http://schemas.microsoft.com/office/drawing/2014/main" id="{F1939DF6-D716-4B94-A96A-B13A0934D303}"/>
              </a:ext>
            </a:extLst>
          </p:cNvPr>
          <p:cNvSpPr>
            <a:spLocks noGrp="1"/>
          </p:cNvSpPr>
          <p:nvPr>
            <p:ph sz="half" idx="13"/>
          </p:nvPr>
        </p:nvSpPr>
        <p:spPr/>
        <p:txBody>
          <a:bodyPr>
            <a:normAutofit/>
          </a:bodyPr>
          <a:lstStyle/>
          <a:p>
            <a:r>
              <a:rPr lang="cs-CZ" sz="2000" dirty="0">
                <a:solidFill>
                  <a:schemeClr val="tx2"/>
                </a:solidFill>
                <a:latin typeface="Arial" panose="020B0604020202020204" pitchFamily="34" charset="0"/>
                <a:cs typeface="Arial" panose="020B0604020202020204" pitchFamily="34" charset="0"/>
              </a:rPr>
              <a:t>Di </a:t>
            </a:r>
            <a:r>
              <a:rPr lang="cs-CZ" sz="2000" dirty="0" err="1">
                <a:solidFill>
                  <a:schemeClr val="tx2"/>
                </a:solidFill>
                <a:latin typeface="Arial" panose="020B0604020202020204" pitchFamily="34" charset="0"/>
                <a:cs typeface="Arial" panose="020B0604020202020204" pitchFamily="34" charset="0"/>
              </a:rPr>
              <a:t>Iacovo</a:t>
            </a:r>
            <a:r>
              <a:rPr lang="cs-CZ" sz="2000" dirty="0">
                <a:solidFill>
                  <a:schemeClr val="tx2"/>
                </a:solidFill>
                <a:latin typeface="Arial" panose="020B0604020202020204" pitchFamily="34" charset="0"/>
                <a:cs typeface="Arial" panose="020B0604020202020204" pitchFamily="34" charset="0"/>
              </a:rPr>
              <a:t> and </a:t>
            </a:r>
            <a:r>
              <a:rPr lang="cs-CZ" sz="2000" dirty="0" err="1">
                <a:solidFill>
                  <a:schemeClr val="tx2"/>
                </a:solidFill>
                <a:latin typeface="Arial" panose="020B0604020202020204" pitchFamily="34" charset="0"/>
                <a:cs typeface="Arial" panose="020B0604020202020204" pitchFamily="34" charset="0"/>
              </a:rPr>
              <a:t>O’Connor</a:t>
            </a:r>
            <a:r>
              <a:rPr lang="cs-CZ" sz="2000" dirty="0">
                <a:solidFill>
                  <a:schemeClr val="tx2"/>
                </a:solidFill>
                <a:latin typeface="Arial" panose="020B0604020202020204" pitchFamily="34" charset="0"/>
                <a:cs typeface="Arial" panose="020B0604020202020204" pitchFamily="34" charset="0"/>
              </a:rPr>
              <a:t> (2009):”</a:t>
            </a:r>
            <a:r>
              <a:rPr lang="cs-CZ" sz="2000" dirty="0" err="1">
                <a:solidFill>
                  <a:schemeClr val="tx2"/>
                </a:solidFill>
                <a:latin typeface="Arial" panose="020B0604020202020204" pitchFamily="34" charset="0"/>
                <a:cs typeface="Arial" panose="020B0604020202020204" pitchFamily="34" charset="0"/>
              </a:rPr>
              <a:t>Social</a:t>
            </a:r>
            <a:r>
              <a:rPr lang="cs-CZ" sz="2000" dirty="0">
                <a:solidFill>
                  <a:schemeClr val="tx2"/>
                </a:solidFill>
                <a:latin typeface="Arial" panose="020B0604020202020204" pitchFamily="34" charset="0"/>
                <a:cs typeface="Arial" panose="020B0604020202020204" pitchFamily="34" charset="0"/>
              </a:rPr>
              <a:t> </a:t>
            </a:r>
            <a:r>
              <a:rPr lang="cs-CZ" sz="2000" dirty="0" err="1">
                <a:solidFill>
                  <a:schemeClr val="tx2"/>
                </a:solidFill>
                <a:latin typeface="Arial" panose="020B0604020202020204" pitchFamily="34" charset="0"/>
                <a:cs typeface="Arial" panose="020B0604020202020204" pitchFamily="34" charset="0"/>
              </a:rPr>
              <a:t>agriculture</a:t>
            </a:r>
            <a:r>
              <a:rPr lang="cs-CZ" sz="2000" dirty="0">
                <a:solidFill>
                  <a:schemeClr val="tx2"/>
                </a:solidFill>
                <a:latin typeface="Arial" panose="020B0604020202020204" pitchFamily="34" charset="0"/>
                <a:cs typeface="Arial" panose="020B0604020202020204" pitchFamily="34" charset="0"/>
              </a:rPr>
              <a:t> </a:t>
            </a:r>
            <a:r>
              <a:rPr lang="cs-CZ" sz="2000" dirty="0" err="1">
                <a:solidFill>
                  <a:schemeClr val="tx2"/>
                </a:solidFill>
                <a:latin typeface="Arial" panose="020B0604020202020204" pitchFamily="34" charset="0"/>
                <a:cs typeface="Arial" panose="020B0604020202020204" pitchFamily="34" charset="0"/>
              </a:rPr>
              <a:t>refers</a:t>
            </a:r>
            <a:r>
              <a:rPr lang="cs-CZ" sz="2000" dirty="0">
                <a:solidFill>
                  <a:schemeClr val="tx2"/>
                </a:solidFill>
                <a:latin typeface="Arial" panose="020B0604020202020204" pitchFamily="34" charset="0"/>
                <a:cs typeface="Arial" panose="020B0604020202020204" pitchFamily="34" charset="0"/>
              </a:rPr>
              <a:t> to </a:t>
            </a:r>
            <a:r>
              <a:rPr lang="cs-CZ" sz="2000" dirty="0" err="1">
                <a:solidFill>
                  <a:schemeClr val="tx2"/>
                </a:solidFill>
                <a:latin typeface="Arial" panose="020B0604020202020204" pitchFamily="34" charset="0"/>
                <a:cs typeface="Arial" panose="020B0604020202020204" pitchFamily="34" charset="0"/>
              </a:rPr>
              <a:t>all</a:t>
            </a:r>
            <a:r>
              <a:rPr lang="cs-CZ" sz="2000" dirty="0">
                <a:solidFill>
                  <a:schemeClr val="tx2"/>
                </a:solidFill>
                <a:latin typeface="Arial" panose="020B0604020202020204" pitchFamily="34" charset="0"/>
                <a:cs typeface="Arial" panose="020B0604020202020204" pitchFamily="34" charset="0"/>
              </a:rPr>
              <a:t> </a:t>
            </a:r>
            <a:r>
              <a:rPr lang="cs-CZ" sz="2000" dirty="0" err="1">
                <a:solidFill>
                  <a:schemeClr val="tx2"/>
                </a:solidFill>
                <a:latin typeface="Arial" panose="020B0604020202020204" pitchFamily="34" charset="0"/>
                <a:cs typeface="Arial" panose="020B0604020202020204" pitchFamily="34" charset="0"/>
              </a:rPr>
              <a:t>activities</a:t>
            </a:r>
            <a:r>
              <a:rPr lang="cs-CZ" sz="2000" dirty="0">
                <a:solidFill>
                  <a:schemeClr val="tx2"/>
                </a:solidFill>
                <a:latin typeface="Arial" panose="020B0604020202020204" pitchFamily="34" charset="0"/>
                <a:cs typeface="Arial" panose="020B0604020202020204" pitchFamily="34" charset="0"/>
              </a:rPr>
              <a:t> </a:t>
            </a:r>
            <a:r>
              <a:rPr lang="cs-CZ" sz="2000" dirty="0" err="1">
                <a:solidFill>
                  <a:schemeClr val="tx2"/>
                </a:solidFill>
                <a:latin typeface="Arial" panose="020B0604020202020204" pitchFamily="34" charset="0"/>
                <a:cs typeface="Arial" panose="020B0604020202020204" pitchFamily="34" charset="0"/>
              </a:rPr>
              <a:t>that</a:t>
            </a:r>
            <a:r>
              <a:rPr lang="cs-CZ" sz="2000" dirty="0">
                <a:solidFill>
                  <a:schemeClr val="tx2"/>
                </a:solidFill>
                <a:latin typeface="Arial" panose="020B0604020202020204" pitchFamily="34" charset="0"/>
                <a:cs typeface="Arial" panose="020B0604020202020204" pitchFamily="34" charset="0"/>
              </a:rPr>
              <a:t> make use </a:t>
            </a:r>
            <a:r>
              <a:rPr lang="cs-CZ" sz="2000" dirty="0" err="1">
                <a:solidFill>
                  <a:schemeClr val="tx2"/>
                </a:solidFill>
                <a:latin typeface="Arial" panose="020B0604020202020204" pitchFamily="34" charset="0"/>
                <a:cs typeface="Arial" panose="020B0604020202020204" pitchFamily="34" charset="0"/>
              </a:rPr>
              <a:t>of</a:t>
            </a:r>
            <a:r>
              <a:rPr lang="cs-CZ" sz="2000" dirty="0">
                <a:solidFill>
                  <a:schemeClr val="tx2"/>
                </a:solidFill>
                <a:latin typeface="Arial" panose="020B0604020202020204" pitchFamily="34" charset="0"/>
                <a:cs typeface="Arial" panose="020B0604020202020204" pitchFamily="34" charset="0"/>
              </a:rPr>
              <a:t> </a:t>
            </a:r>
            <a:r>
              <a:rPr lang="cs-CZ" sz="2000" dirty="0" err="1">
                <a:solidFill>
                  <a:schemeClr val="tx2"/>
                </a:solidFill>
                <a:latin typeface="Arial" panose="020B0604020202020204" pitchFamily="34" charset="0"/>
                <a:cs typeface="Arial" panose="020B0604020202020204" pitchFamily="34" charset="0"/>
              </a:rPr>
              <a:t>the</a:t>
            </a:r>
            <a:r>
              <a:rPr lang="cs-CZ" sz="2000" dirty="0">
                <a:solidFill>
                  <a:schemeClr val="tx2"/>
                </a:solidFill>
                <a:latin typeface="Arial" panose="020B0604020202020204" pitchFamily="34" charset="0"/>
                <a:cs typeface="Arial" panose="020B0604020202020204" pitchFamily="34" charset="0"/>
              </a:rPr>
              <a:t> </a:t>
            </a:r>
            <a:r>
              <a:rPr lang="cs-CZ" sz="2000" dirty="0" err="1">
                <a:solidFill>
                  <a:schemeClr val="tx2"/>
                </a:solidFill>
                <a:latin typeface="Arial" panose="020B0604020202020204" pitchFamily="34" charset="0"/>
                <a:cs typeface="Arial" panose="020B0604020202020204" pitchFamily="34" charset="0"/>
              </a:rPr>
              <a:t>agricultural</a:t>
            </a:r>
            <a:r>
              <a:rPr lang="cs-CZ" sz="2000" dirty="0">
                <a:solidFill>
                  <a:schemeClr val="tx2"/>
                </a:solidFill>
                <a:latin typeface="Arial" panose="020B0604020202020204" pitchFamily="34" charset="0"/>
                <a:cs typeface="Arial" panose="020B0604020202020204" pitchFamily="34" charset="0"/>
              </a:rPr>
              <a:t> </a:t>
            </a:r>
            <a:r>
              <a:rPr lang="cs-CZ" sz="2000" dirty="0" err="1">
                <a:solidFill>
                  <a:schemeClr val="tx2"/>
                </a:solidFill>
                <a:latin typeface="Arial" panose="020B0604020202020204" pitchFamily="34" charset="0"/>
                <a:cs typeface="Arial" panose="020B0604020202020204" pitchFamily="34" charset="0"/>
              </a:rPr>
              <a:t>context</a:t>
            </a:r>
            <a:r>
              <a:rPr lang="cs-CZ" sz="2000" dirty="0">
                <a:solidFill>
                  <a:schemeClr val="tx2"/>
                </a:solidFill>
                <a:latin typeface="Arial" panose="020B0604020202020204" pitchFamily="34" charset="0"/>
                <a:cs typeface="Arial" panose="020B0604020202020204" pitchFamily="34" charset="0"/>
              </a:rPr>
              <a:t> to </a:t>
            </a:r>
            <a:r>
              <a:rPr lang="cs-CZ" sz="2000" dirty="0" err="1">
                <a:solidFill>
                  <a:schemeClr val="tx2"/>
                </a:solidFill>
                <a:latin typeface="Arial" panose="020B0604020202020204" pitchFamily="34" charset="0"/>
                <a:cs typeface="Arial" panose="020B0604020202020204" pitchFamily="34" charset="0"/>
              </a:rPr>
              <a:t>provide</a:t>
            </a:r>
            <a:r>
              <a:rPr lang="cs-CZ" sz="2000" dirty="0">
                <a:solidFill>
                  <a:schemeClr val="tx2"/>
                </a:solidFill>
                <a:latin typeface="Arial" panose="020B0604020202020204" pitchFamily="34" charset="0"/>
                <a:cs typeface="Arial" panose="020B0604020202020204" pitchFamily="34" charset="0"/>
              </a:rPr>
              <a:t> care and </a:t>
            </a:r>
            <a:r>
              <a:rPr lang="cs-CZ" sz="2000" dirty="0" err="1">
                <a:solidFill>
                  <a:schemeClr val="tx2"/>
                </a:solidFill>
                <a:latin typeface="Arial" panose="020B0604020202020204" pitchFamily="34" charset="0"/>
                <a:cs typeface="Arial" panose="020B0604020202020204" pitchFamily="34" charset="0"/>
              </a:rPr>
              <a:t>social</a:t>
            </a:r>
            <a:r>
              <a:rPr lang="cs-CZ" sz="2000" dirty="0">
                <a:solidFill>
                  <a:schemeClr val="tx2"/>
                </a:solidFill>
                <a:latin typeface="Arial" panose="020B0604020202020204" pitchFamily="34" charset="0"/>
                <a:cs typeface="Arial" panose="020B0604020202020204" pitchFamily="34" charset="0"/>
              </a:rPr>
              <a:t> </a:t>
            </a:r>
            <a:r>
              <a:rPr lang="cs-CZ" sz="2000" dirty="0" err="1">
                <a:solidFill>
                  <a:schemeClr val="tx2"/>
                </a:solidFill>
                <a:latin typeface="Arial" panose="020B0604020202020204" pitchFamily="34" charset="0"/>
                <a:cs typeface="Arial" panose="020B0604020202020204" pitchFamily="34" charset="0"/>
              </a:rPr>
              <a:t>services</a:t>
            </a:r>
            <a:r>
              <a:rPr lang="cs-CZ" sz="2000" dirty="0">
                <a:solidFill>
                  <a:schemeClr val="tx2"/>
                </a:solidFill>
                <a:latin typeface="Arial" panose="020B0604020202020204" pitchFamily="34" charset="0"/>
                <a:cs typeface="Arial" panose="020B0604020202020204" pitchFamily="34" charset="0"/>
              </a:rPr>
              <a:t>”</a:t>
            </a:r>
          </a:p>
          <a:p>
            <a:endParaRPr lang="cs-CZ" sz="2000" dirty="0">
              <a:solidFill>
                <a:schemeClr val="tx2"/>
              </a:solidFill>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7359624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normAutofit fontScale="90000"/>
          </a:bodyPr>
          <a:lstStyle/>
          <a:p>
            <a:r>
              <a:rPr lang="en-GB" sz="3200" dirty="0"/>
              <a:t>Future of social farming in Europe: open up to a wider audience</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159902" y="1790560"/>
            <a:ext cx="4530829" cy="4859510"/>
          </a:xfrm>
        </p:spPr>
        <p:txBody>
          <a:bodyPr>
            <a:normAutofit/>
          </a:bodyPr>
          <a:lstStyle/>
          <a:p>
            <a:pPr marL="342900" indent="-342900">
              <a:lnSpc>
                <a:spcPct val="150000"/>
              </a:lnSpc>
              <a:buFont typeface="Arial" panose="020B0604020202020204" pitchFamily="34" charset="0"/>
              <a:buChar char="•"/>
            </a:pPr>
            <a:r>
              <a:rPr lang="en-GB" dirty="0"/>
              <a:t>Social agriculture can play an important role in making green spaces more accessible not only for people with disabilities but to the wider public </a:t>
            </a:r>
          </a:p>
          <a:p>
            <a:pPr>
              <a:lnSpc>
                <a:spcPct val="15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22618" cy="545244"/>
          </a:xfrm>
        </p:spPr>
        <p:txBody>
          <a:bodyPr/>
          <a:lstStyle/>
          <a:p>
            <a:r>
              <a:rPr lang="en-US" dirty="0"/>
              <a:t>Part 2: Development of the social farming sector in Europe</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40</a:t>
            </a:fld>
            <a:endParaRPr lang="en-GB"/>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endParaRPr lang="en-NL" dirty="0"/>
          </a:p>
        </p:txBody>
      </p:sp>
      <p:pic>
        <p:nvPicPr>
          <p:cNvPr id="3" name="Picture Placeholder 6" descr="A group of people walking a dog on a trail in the woods&#10;&#10;Description automatically generated with medium confidence">
            <a:extLst>
              <a:ext uri="{FF2B5EF4-FFF2-40B4-BE49-F238E27FC236}">
                <a16:creationId xmlns:a16="http://schemas.microsoft.com/office/drawing/2014/main" id="{4CF2233B-D138-2B43-EE82-CD505FFBAC4A}"/>
              </a:ext>
            </a:extLst>
          </p:cNvPr>
          <p:cNvPicPr>
            <a:picLocks noChangeAspect="1"/>
          </p:cNvPicPr>
          <p:nvPr/>
        </p:nvPicPr>
        <p:blipFill rotWithShape="1">
          <a:blip r:embed="rId3">
            <a:extLst>
              <a:ext uri="{28A0092B-C50C-407E-A947-70E740481C1C}">
                <a14:useLocalDpi xmlns:a14="http://schemas.microsoft.com/office/drawing/2010/main" val="0"/>
              </a:ext>
            </a:extLst>
          </a:blip>
          <a:srcRect l="481" t="39442" r="-481" b="1958"/>
          <a:stretch/>
        </p:blipFill>
        <p:spPr>
          <a:xfrm>
            <a:off x="4582399" y="1957851"/>
            <a:ext cx="4268267" cy="4268267"/>
          </a:xfrm>
          <a:prstGeom prst="ellipse">
            <a:avLst/>
          </a:prstGeom>
        </p:spPr>
      </p:pic>
    </p:spTree>
    <p:extLst>
      <p:ext uri="{BB962C8B-B14F-4D97-AF65-F5344CB8AC3E}">
        <p14:creationId xmlns:p14="http://schemas.microsoft.com/office/powerpoint/2010/main" val="41269164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03812B77-5F38-4154-B6B6-F756E162DC33}"/>
              </a:ext>
            </a:extLst>
          </p:cNvPr>
          <p:cNvSpPr>
            <a:spLocks noGrp="1"/>
          </p:cNvSpPr>
          <p:nvPr>
            <p:ph sz="half" idx="2"/>
          </p:nvPr>
        </p:nvSpPr>
        <p:spPr>
          <a:xfrm>
            <a:off x="2" y="809625"/>
            <a:ext cx="8617525" cy="3481718"/>
          </a:xfrm>
        </p:spPr>
        <p:txBody>
          <a:bodyPr/>
          <a:lstStyle/>
          <a:p>
            <a:r>
              <a:rPr lang="en-US" dirty="0"/>
              <a:t>Part 3: Evidence base: research on social farming</a:t>
            </a:r>
            <a:endParaRPr lang="en-GB" dirty="0"/>
          </a:p>
        </p:txBody>
      </p:sp>
      <p:pic>
        <p:nvPicPr>
          <p:cNvPr id="4" name="Picture Placeholder 6" descr="A group of people around a fire&#10;&#10;Description automatically generated with low confidence">
            <a:extLst>
              <a:ext uri="{FF2B5EF4-FFF2-40B4-BE49-F238E27FC236}">
                <a16:creationId xmlns:a16="http://schemas.microsoft.com/office/drawing/2014/main" id="{D4B50E83-5944-8271-2426-174E766E010B}"/>
              </a:ext>
            </a:extLst>
          </p:cNvPr>
          <p:cNvPicPr>
            <a:picLocks noChangeAspect="1"/>
          </p:cNvPicPr>
          <p:nvPr/>
        </p:nvPicPr>
        <p:blipFill>
          <a:blip r:embed="rId2">
            <a:extLst>
              <a:ext uri="{28A0092B-C50C-407E-A947-70E740481C1C}">
                <a14:useLocalDpi xmlns:a14="http://schemas.microsoft.com/office/drawing/2010/main" val="0"/>
              </a:ext>
            </a:extLst>
          </a:blip>
          <a:srcRect t="12451" b="12451"/>
          <a:stretch>
            <a:fillRect/>
          </a:stretch>
        </p:blipFill>
        <p:spPr>
          <a:xfrm>
            <a:off x="526473" y="2017024"/>
            <a:ext cx="3481718" cy="3481718"/>
          </a:xfrm>
          <a:prstGeom prst="ellipse">
            <a:avLst/>
          </a:prstGeom>
        </p:spPr>
      </p:pic>
    </p:spTree>
    <p:extLst>
      <p:ext uri="{BB962C8B-B14F-4D97-AF65-F5344CB8AC3E}">
        <p14:creationId xmlns:p14="http://schemas.microsoft.com/office/powerpoint/2010/main" val="4022944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fontScale="90000"/>
          </a:bodyPr>
          <a:lstStyle/>
          <a:p>
            <a:r>
              <a:rPr lang="en-GB" sz="3200" dirty="0"/>
              <a:t>Research on the effects of working on social farming for participants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231038" y="1852848"/>
            <a:ext cx="4757218" cy="4447208"/>
          </a:xfrm>
        </p:spPr>
        <p:txBody>
          <a:bodyPr>
            <a:normAutofit/>
          </a:bodyPr>
          <a:lstStyle/>
          <a:p>
            <a:pPr marL="342900" indent="-342900">
              <a:buFont typeface="Arial" panose="020B0604020202020204" pitchFamily="34" charset="0"/>
              <a:buChar char="•"/>
            </a:pPr>
            <a:r>
              <a:rPr lang="en-US" dirty="0"/>
              <a:t>Evidence base is necessary in healthcare to receive reimbursements for interventions or to convince consumers that you are providing good health care </a:t>
            </a:r>
          </a:p>
          <a:p>
            <a:pPr marL="342900" indent="-342900">
              <a:buFont typeface="Arial" panose="020B0604020202020204" pitchFamily="34" charset="0"/>
              <a:buChar char="•"/>
            </a:pPr>
            <a:r>
              <a:rPr lang="en-US" dirty="0"/>
              <a:t>In addition, it is important for the development of your care practice: am I doing the right thing, and does it have a positive effect on the clients? Also, for the development of your practice</a:t>
            </a:r>
          </a:p>
          <a:p>
            <a:pPr marL="342900" indent="-342900">
              <a:buFont typeface="Arial" panose="020B0604020202020204" pitchFamily="34" charset="0"/>
              <a:buChar char="•"/>
            </a:pPr>
            <a:r>
              <a:rPr lang="en-US" dirty="0"/>
              <a:t>But how can we best study the effects of care farms?</a:t>
            </a:r>
            <a:endParaRPr lang="en-GB" dirty="0"/>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42</a:t>
            </a:fld>
            <a:endParaRPr lang="en-GB"/>
          </a:p>
        </p:txBody>
      </p:sp>
      <p:pic>
        <p:nvPicPr>
          <p:cNvPr id="9" name="Picture 8">
            <a:extLst>
              <a:ext uri="{FF2B5EF4-FFF2-40B4-BE49-F238E27FC236}">
                <a16:creationId xmlns:a16="http://schemas.microsoft.com/office/drawing/2014/main" id="{6F4135FA-EFBF-BAF0-4721-2A44AA4B077D}"/>
              </a:ext>
            </a:extLst>
          </p:cNvPr>
          <p:cNvPicPr>
            <a:picLocks noChangeAspect="1"/>
          </p:cNvPicPr>
          <p:nvPr/>
        </p:nvPicPr>
        <p:blipFill>
          <a:blip r:embed="rId2"/>
          <a:stretch>
            <a:fillRect/>
          </a:stretch>
        </p:blipFill>
        <p:spPr>
          <a:xfrm>
            <a:off x="430861" y="2270698"/>
            <a:ext cx="3397219" cy="3401332"/>
          </a:xfrm>
          <a:prstGeom prst="rect">
            <a:avLst/>
          </a:prstGeom>
        </p:spPr>
      </p:pic>
    </p:spTree>
    <p:extLst>
      <p:ext uri="{BB962C8B-B14F-4D97-AF65-F5344CB8AC3E}">
        <p14:creationId xmlns:p14="http://schemas.microsoft.com/office/powerpoint/2010/main" val="266352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a:bodyPr>
          <a:lstStyle/>
          <a:p>
            <a:r>
              <a:rPr lang="en-US" sz="3200" dirty="0"/>
              <a:t>Doing research</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2" y="1852848"/>
            <a:ext cx="4757218" cy="4447208"/>
          </a:xfrm>
        </p:spPr>
        <p:txBody>
          <a:bodyPr>
            <a:normAutofit/>
          </a:bodyPr>
          <a:lstStyle/>
          <a:p>
            <a:pPr marL="342900" indent="-342900">
              <a:buFont typeface="Arial" panose="020B0604020202020204" pitchFamily="34" charset="0"/>
              <a:buChar char="•"/>
            </a:pPr>
            <a:r>
              <a:rPr lang="en-US" dirty="0"/>
              <a:t>Evidence base practice</a:t>
            </a:r>
          </a:p>
          <a:p>
            <a:pPr marL="342900" indent="-342900">
              <a:buFont typeface="Arial" panose="020B0604020202020204" pitchFamily="34" charset="0"/>
              <a:buChar char="•"/>
            </a:pPr>
            <a:r>
              <a:rPr lang="en-US" dirty="0"/>
              <a:t>Quantitative research by RCT or experimental design using standardized surveys</a:t>
            </a:r>
          </a:p>
          <a:p>
            <a:pPr marL="342900" indent="-342900">
              <a:buFont typeface="Arial" panose="020B0604020202020204" pitchFamily="34" charset="0"/>
              <a:buChar char="•"/>
            </a:pPr>
            <a:r>
              <a:rPr lang="en-US" dirty="0"/>
              <a:t>Surveys did not capture the holistic approach of social farms</a:t>
            </a:r>
          </a:p>
          <a:p>
            <a:pPr marL="342900" indent="-342900">
              <a:buFont typeface="Arial" panose="020B0604020202020204" pitchFamily="34" charset="0"/>
              <a:buChar char="•"/>
            </a:pPr>
            <a:r>
              <a:rPr lang="en-US" dirty="0"/>
              <a:t>Qualitative research</a:t>
            </a:r>
          </a:p>
          <a:p>
            <a:pPr marL="342900" indent="-342900">
              <a:buFont typeface="Arial" panose="020B0604020202020204" pitchFamily="34" charset="0"/>
              <a:buChar char="•"/>
            </a:pPr>
            <a:r>
              <a:rPr lang="en-US" dirty="0"/>
              <a:t>Insights in how the farm environment is beneficial for participants</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43</a:t>
            </a:fld>
            <a:endParaRPr lang="en-GB"/>
          </a:p>
        </p:txBody>
      </p:sp>
      <p:pic>
        <p:nvPicPr>
          <p:cNvPr id="8" name="Picture Placeholder 6" descr="A picture containing text, businesscard&#10;&#10;Description automatically generated">
            <a:extLst>
              <a:ext uri="{FF2B5EF4-FFF2-40B4-BE49-F238E27FC236}">
                <a16:creationId xmlns:a16="http://schemas.microsoft.com/office/drawing/2014/main" id="{521A2956-8667-C45F-7B06-B3EB1CE5146C}"/>
              </a:ext>
            </a:extLst>
          </p:cNvPr>
          <p:cNvPicPr>
            <a:picLocks noChangeAspect="1"/>
          </p:cNvPicPr>
          <p:nvPr/>
        </p:nvPicPr>
        <p:blipFill>
          <a:blip r:embed="rId3" cstate="print">
            <a:extLst>
              <a:ext uri="{28A0092B-C50C-407E-A947-70E740481C1C}">
                <a14:useLocalDpi xmlns:a14="http://schemas.microsoft.com/office/drawing/2010/main" val="0"/>
              </a:ext>
            </a:extLst>
          </a:blip>
          <a:srcRect t="15442" b="15442"/>
          <a:stretch>
            <a:fillRect/>
          </a:stretch>
        </p:blipFill>
        <p:spPr>
          <a:xfrm>
            <a:off x="5396199" y="1642673"/>
            <a:ext cx="3489298" cy="3489298"/>
          </a:xfrm>
          <a:prstGeom prst="ellipse">
            <a:avLst/>
          </a:prstGeom>
        </p:spPr>
      </p:pic>
    </p:spTree>
    <p:extLst>
      <p:ext uri="{BB962C8B-B14F-4D97-AF65-F5344CB8AC3E}">
        <p14:creationId xmlns:p14="http://schemas.microsoft.com/office/powerpoint/2010/main" val="2589688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a:bodyPr>
          <a:lstStyle/>
          <a:p>
            <a:r>
              <a:rPr lang="en-US" altLang="nl-NL" sz="3200" dirty="0"/>
              <a:t>People with learning difficulties see the farmer as: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2" y="2125470"/>
            <a:ext cx="4757218" cy="4447208"/>
          </a:xfrm>
        </p:spPr>
        <p:txBody>
          <a:bodyPr>
            <a:normAutofit/>
          </a:bodyPr>
          <a:lstStyle/>
          <a:p>
            <a:pPr marL="0" indent="0">
              <a:lnSpc>
                <a:spcPct val="200000"/>
              </a:lnSpc>
              <a:buNone/>
            </a:pPr>
            <a:r>
              <a:rPr lang="nl-NL" altLang="nl-NL" dirty="0"/>
              <a:t>A: </a:t>
            </a:r>
            <a:r>
              <a:rPr lang="nl-NL" altLang="nl-NL" dirty="0" err="1"/>
              <a:t>role</a:t>
            </a:r>
            <a:r>
              <a:rPr lang="nl-NL" altLang="nl-NL" dirty="0"/>
              <a:t> model </a:t>
            </a:r>
          </a:p>
          <a:p>
            <a:pPr marL="0" indent="0">
              <a:lnSpc>
                <a:spcPct val="200000"/>
              </a:lnSpc>
              <a:buNone/>
            </a:pPr>
            <a:r>
              <a:rPr lang="nl-NL" altLang="nl-NL" dirty="0"/>
              <a:t>B: </a:t>
            </a:r>
            <a:r>
              <a:rPr lang="nl-NL" altLang="nl-NL" dirty="0" err="1"/>
              <a:t>friend</a:t>
            </a:r>
            <a:endParaRPr lang="nl-NL" altLang="nl-NL" dirty="0"/>
          </a:p>
          <a:p>
            <a:pPr marL="0" indent="0">
              <a:lnSpc>
                <a:spcPct val="200000"/>
              </a:lnSpc>
              <a:buNone/>
            </a:pPr>
            <a:r>
              <a:rPr lang="nl-NL" altLang="nl-NL" dirty="0"/>
              <a:t>C: </a:t>
            </a:r>
            <a:r>
              <a:rPr lang="nl-NL" altLang="nl-NL" dirty="0" err="1"/>
              <a:t>employer</a:t>
            </a:r>
            <a:r>
              <a:rPr lang="nl-NL" altLang="nl-NL" dirty="0"/>
              <a:t> </a:t>
            </a:r>
          </a:p>
          <a:p>
            <a:pPr marL="0" indent="0">
              <a:lnSpc>
                <a:spcPct val="200000"/>
              </a:lnSpc>
              <a:buNone/>
            </a:pPr>
            <a:r>
              <a:rPr lang="nl-NL" altLang="nl-NL" dirty="0"/>
              <a:t>D: boss</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44</a:t>
            </a:fld>
            <a:endParaRPr lang="en-GB"/>
          </a:p>
        </p:txBody>
      </p:sp>
      <p:pic>
        <p:nvPicPr>
          <p:cNvPr id="9" name="Picture 8" descr="A group of people on a field&#10;&#10;Description automatically generated with low confidence">
            <a:extLst>
              <a:ext uri="{FF2B5EF4-FFF2-40B4-BE49-F238E27FC236}">
                <a16:creationId xmlns:a16="http://schemas.microsoft.com/office/drawing/2014/main" id="{11DD8CEC-B532-7C5D-AA93-9B67B1E1F73E}"/>
              </a:ext>
            </a:extLst>
          </p:cNvPr>
          <p:cNvPicPr>
            <a:picLocks noChangeAspect="1"/>
          </p:cNvPicPr>
          <p:nvPr/>
        </p:nvPicPr>
        <p:blipFill rotWithShape="1">
          <a:blip r:embed="rId3">
            <a:extLst>
              <a:ext uri="{28A0092B-C50C-407E-A947-70E740481C1C}">
                <a14:useLocalDpi xmlns:a14="http://schemas.microsoft.com/office/drawing/2010/main" val="0"/>
              </a:ext>
            </a:extLst>
          </a:blip>
          <a:srcRect t="25000"/>
          <a:stretch/>
        </p:blipFill>
        <p:spPr>
          <a:xfrm>
            <a:off x="3828080" y="1852762"/>
            <a:ext cx="4237200" cy="4237200"/>
          </a:xfrm>
          <a:prstGeom prst="ellipse">
            <a:avLst/>
          </a:prstGeom>
          <a:noFill/>
        </p:spPr>
      </p:pic>
    </p:spTree>
    <p:extLst>
      <p:ext uri="{BB962C8B-B14F-4D97-AF65-F5344CB8AC3E}">
        <p14:creationId xmlns:p14="http://schemas.microsoft.com/office/powerpoint/2010/main" val="4038041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fontScale="90000"/>
          </a:bodyPr>
          <a:lstStyle/>
          <a:p>
            <a:r>
              <a:rPr lang="en-US" altLang="nl-NL" sz="3200" dirty="0"/>
              <a:t>What aspect on the social farm do people with mental health challenges find most important?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2" y="2461358"/>
            <a:ext cx="4757218" cy="4447208"/>
          </a:xfrm>
        </p:spPr>
        <p:txBody>
          <a:bodyPr>
            <a:normAutofit/>
          </a:bodyPr>
          <a:lstStyle/>
          <a:p>
            <a:pPr marL="0" indent="0">
              <a:lnSpc>
                <a:spcPct val="200000"/>
              </a:lnSpc>
              <a:buNone/>
            </a:pPr>
            <a:r>
              <a:rPr lang="nl-NL" altLang="nl-NL" dirty="0"/>
              <a:t>A: </a:t>
            </a:r>
            <a:r>
              <a:rPr lang="nl-NL" altLang="nl-NL" dirty="0" err="1"/>
              <a:t>working</a:t>
            </a:r>
            <a:r>
              <a:rPr lang="nl-NL" altLang="nl-NL" dirty="0"/>
              <a:t> </a:t>
            </a:r>
            <a:r>
              <a:rPr lang="nl-NL" altLang="nl-NL" dirty="0" err="1"/>
              <a:t>with</a:t>
            </a:r>
            <a:r>
              <a:rPr lang="nl-NL" altLang="nl-NL" dirty="0"/>
              <a:t> </a:t>
            </a:r>
            <a:r>
              <a:rPr lang="nl-NL" altLang="nl-NL" dirty="0" err="1"/>
              <a:t>animals</a:t>
            </a:r>
            <a:r>
              <a:rPr lang="nl-NL" altLang="nl-NL" dirty="0"/>
              <a:t> </a:t>
            </a:r>
          </a:p>
          <a:p>
            <a:pPr marL="0" indent="0">
              <a:lnSpc>
                <a:spcPct val="200000"/>
              </a:lnSpc>
              <a:buNone/>
            </a:pPr>
            <a:r>
              <a:rPr lang="nl-NL" altLang="nl-NL" dirty="0"/>
              <a:t>B: </a:t>
            </a:r>
            <a:r>
              <a:rPr lang="nl-NL" altLang="nl-NL" dirty="0" err="1"/>
              <a:t>caring</a:t>
            </a:r>
            <a:r>
              <a:rPr lang="nl-NL" altLang="nl-NL" dirty="0"/>
              <a:t> </a:t>
            </a:r>
            <a:r>
              <a:rPr lang="nl-NL" altLang="nl-NL" dirty="0" err="1"/>
              <a:t>for</a:t>
            </a:r>
            <a:r>
              <a:rPr lang="nl-NL" altLang="nl-NL" dirty="0"/>
              <a:t> </a:t>
            </a:r>
            <a:r>
              <a:rPr lang="nl-NL" altLang="nl-NL" dirty="0" err="1"/>
              <a:t>plants</a:t>
            </a:r>
            <a:r>
              <a:rPr lang="nl-NL" altLang="nl-NL" dirty="0"/>
              <a:t> </a:t>
            </a:r>
          </a:p>
          <a:p>
            <a:pPr marL="0" indent="0">
              <a:lnSpc>
                <a:spcPct val="200000"/>
              </a:lnSpc>
              <a:buNone/>
            </a:pPr>
            <a:r>
              <a:rPr lang="nl-NL" altLang="nl-NL" dirty="0"/>
              <a:t>C: </a:t>
            </a:r>
            <a:r>
              <a:rPr lang="nl-NL" altLang="nl-NL" dirty="0" err="1"/>
              <a:t>being</a:t>
            </a:r>
            <a:r>
              <a:rPr lang="nl-NL" altLang="nl-NL" dirty="0"/>
              <a:t> part of a community</a:t>
            </a:r>
          </a:p>
          <a:p>
            <a:pPr marL="0" indent="0">
              <a:lnSpc>
                <a:spcPct val="200000"/>
              </a:lnSpc>
              <a:buNone/>
            </a:pPr>
            <a:r>
              <a:rPr lang="nl-NL" altLang="nl-NL" dirty="0"/>
              <a:t>D: </a:t>
            </a:r>
            <a:r>
              <a:rPr lang="nl-NL" altLang="nl-NL" dirty="0" err="1"/>
              <a:t>having</a:t>
            </a:r>
            <a:r>
              <a:rPr lang="nl-NL" altLang="nl-NL" dirty="0"/>
              <a:t> </a:t>
            </a:r>
            <a:r>
              <a:rPr lang="nl-NL" altLang="nl-NL" dirty="0" err="1"/>
              <a:t>meaningful</a:t>
            </a:r>
            <a:r>
              <a:rPr lang="nl-NL" altLang="nl-NL" dirty="0"/>
              <a:t> </a:t>
            </a:r>
            <a:r>
              <a:rPr lang="nl-NL" altLang="nl-NL" dirty="0" err="1"/>
              <a:t>work</a:t>
            </a:r>
            <a:r>
              <a:rPr lang="nl-NL" altLang="nl-NL" dirty="0"/>
              <a:t> </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45</a:t>
            </a:fld>
            <a:endParaRPr lang="en-GB"/>
          </a:p>
        </p:txBody>
      </p:sp>
      <p:pic>
        <p:nvPicPr>
          <p:cNvPr id="8" name="Picture Placeholder 6">
            <a:extLst>
              <a:ext uri="{FF2B5EF4-FFF2-40B4-BE49-F238E27FC236}">
                <a16:creationId xmlns:a16="http://schemas.microsoft.com/office/drawing/2014/main" id="{7247A37E-4D49-6651-8D8B-31A6A206CA06}"/>
              </a:ext>
            </a:extLst>
          </p:cNvPr>
          <p:cNvPicPr>
            <a:picLocks noChangeAspect="1"/>
          </p:cNvPicPr>
          <p:nvPr/>
        </p:nvPicPr>
        <p:blipFill>
          <a:blip r:embed="rId3">
            <a:extLst>
              <a:ext uri="{28A0092B-C50C-407E-A947-70E740481C1C}">
                <a14:useLocalDpi xmlns:a14="http://schemas.microsoft.com/office/drawing/2010/main" val="0"/>
              </a:ext>
            </a:extLst>
          </a:blip>
          <a:srcRect t="16667" b="16667"/>
          <a:stretch>
            <a:fillRect/>
          </a:stretch>
        </p:blipFill>
        <p:spPr>
          <a:xfrm>
            <a:off x="4572000" y="2361579"/>
            <a:ext cx="3828081" cy="3828081"/>
          </a:xfrm>
          <a:prstGeom prst="ellipse">
            <a:avLst/>
          </a:prstGeom>
        </p:spPr>
      </p:pic>
    </p:spTree>
    <p:extLst>
      <p:ext uri="{BB962C8B-B14F-4D97-AF65-F5344CB8AC3E}">
        <p14:creationId xmlns:p14="http://schemas.microsoft.com/office/powerpoint/2010/main" val="3532851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fontScale="90000"/>
          </a:bodyPr>
          <a:lstStyle/>
          <a:p>
            <a:r>
              <a:rPr lang="en-US" altLang="nl-NL" sz="3200" dirty="0"/>
              <a:t>What aspect on a social farm do people with an addiction history value the most?</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2" y="2461358"/>
            <a:ext cx="4757218" cy="4447208"/>
          </a:xfrm>
        </p:spPr>
        <p:txBody>
          <a:bodyPr>
            <a:normAutofit/>
          </a:bodyPr>
          <a:lstStyle/>
          <a:p>
            <a:pPr marL="0" indent="0">
              <a:lnSpc>
                <a:spcPct val="200000"/>
              </a:lnSpc>
              <a:buNone/>
            </a:pPr>
            <a:r>
              <a:rPr lang="nl-NL" altLang="nl-NL" dirty="0"/>
              <a:t>A: </a:t>
            </a:r>
            <a:r>
              <a:rPr lang="nl-NL" altLang="nl-NL" dirty="0" err="1"/>
              <a:t>the</a:t>
            </a:r>
            <a:r>
              <a:rPr lang="nl-NL" altLang="nl-NL" dirty="0"/>
              <a:t> </a:t>
            </a:r>
            <a:r>
              <a:rPr lang="nl-NL" altLang="nl-NL" dirty="0" err="1"/>
              <a:t>animals</a:t>
            </a:r>
            <a:r>
              <a:rPr lang="nl-NL" altLang="nl-NL" dirty="0"/>
              <a:t> </a:t>
            </a:r>
          </a:p>
          <a:p>
            <a:pPr marL="0" indent="0">
              <a:lnSpc>
                <a:spcPct val="200000"/>
              </a:lnSpc>
              <a:buNone/>
            </a:pPr>
            <a:r>
              <a:rPr lang="nl-NL" altLang="nl-NL" dirty="0"/>
              <a:t>B: </a:t>
            </a:r>
            <a:r>
              <a:rPr lang="nl-NL" altLang="nl-NL" dirty="0" err="1"/>
              <a:t>the</a:t>
            </a:r>
            <a:r>
              <a:rPr lang="nl-NL" altLang="nl-NL" dirty="0"/>
              <a:t> </a:t>
            </a:r>
            <a:r>
              <a:rPr lang="nl-NL" altLang="nl-NL" dirty="0" err="1"/>
              <a:t>farmer's</a:t>
            </a:r>
            <a:r>
              <a:rPr lang="nl-NL" altLang="nl-NL" dirty="0"/>
              <a:t> respect</a:t>
            </a:r>
          </a:p>
          <a:p>
            <a:pPr marL="0" indent="0">
              <a:lnSpc>
                <a:spcPct val="200000"/>
              </a:lnSpc>
              <a:buNone/>
            </a:pPr>
            <a:r>
              <a:rPr lang="nl-NL" altLang="nl-NL" dirty="0"/>
              <a:t>C: </a:t>
            </a:r>
            <a:r>
              <a:rPr lang="nl-NL" altLang="nl-NL" dirty="0" err="1"/>
              <a:t>the</a:t>
            </a:r>
            <a:r>
              <a:rPr lang="nl-NL" altLang="nl-NL" dirty="0"/>
              <a:t> </a:t>
            </a:r>
            <a:r>
              <a:rPr lang="nl-NL" altLang="nl-NL" dirty="0" err="1"/>
              <a:t>social</a:t>
            </a:r>
            <a:r>
              <a:rPr lang="nl-NL" altLang="nl-NL" dirty="0"/>
              <a:t> </a:t>
            </a:r>
            <a:r>
              <a:rPr lang="nl-NL" altLang="nl-NL" dirty="0" err="1"/>
              <a:t>contacts</a:t>
            </a:r>
            <a:r>
              <a:rPr lang="nl-NL" altLang="nl-NL" dirty="0"/>
              <a:t> </a:t>
            </a:r>
          </a:p>
          <a:p>
            <a:pPr marL="0" indent="0">
              <a:lnSpc>
                <a:spcPct val="200000"/>
              </a:lnSpc>
              <a:buNone/>
            </a:pPr>
            <a:r>
              <a:rPr lang="nl-NL" altLang="nl-NL" dirty="0"/>
              <a:t>D: </a:t>
            </a:r>
            <a:r>
              <a:rPr lang="nl-NL" altLang="nl-NL" dirty="0" err="1"/>
              <a:t>being</a:t>
            </a:r>
            <a:r>
              <a:rPr lang="nl-NL" altLang="nl-NL" dirty="0"/>
              <a:t> </a:t>
            </a:r>
            <a:r>
              <a:rPr lang="nl-NL" altLang="nl-NL" dirty="0" err="1"/>
              <a:t>outdoors</a:t>
            </a:r>
            <a:endParaRPr lang="nl-NL" altLang="nl-NL" dirty="0"/>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46</a:t>
            </a:fld>
            <a:endParaRPr lang="en-GB"/>
          </a:p>
        </p:txBody>
      </p:sp>
      <p:pic>
        <p:nvPicPr>
          <p:cNvPr id="9" name="Picture Placeholder 6" descr="A group of people sitting outside a building&#10;&#10;Description automatically generated with medium confidence">
            <a:extLst>
              <a:ext uri="{FF2B5EF4-FFF2-40B4-BE49-F238E27FC236}">
                <a16:creationId xmlns:a16="http://schemas.microsoft.com/office/drawing/2014/main" id="{BB621AF6-1DC5-A728-AFFF-5B5BD855E2EB}"/>
              </a:ext>
            </a:extLst>
          </p:cNvPr>
          <p:cNvPicPr>
            <a:picLocks noChangeAspect="1"/>
          </p:cNvPicPr>
          <p:nvPr/>
        </p:nvPicPr>
        <p:blipFill>
          <a:blip r:embed="rId3">
            <a:extLst>
              <a:ext uri="{28A0092B-C50C-407E-A947-70E740481C1C}">
                <a14:useLocalDpi xmlns:a14="http://schemas.microsoft.com/office/drawing/2010/main" val="0"/>
              </a:ext>
            </a:extLst>
          </a:blip>
          <a:srcRect l="12526" r="12526"/>
          <a:stretch>
            <a:fillRect/>
          </a:stretch>
        </p:blipFill>
        <p:spPr>
          <a:xfrm>
            <a:off x="4488783" y="1960630"/>
            <a:ext cx="4021475" cy="4021475"/>
          </a:xfrm>
          <a:prstGeom prst="ellipse">
            <a:avLst/>
          </a:prstGeom>
        </p:spPr>
      </p:pic>
    </p:spTree>
    <p:extLst>
      <p:ext uri="{BB962C8B-B14F-4D97-AF65-F5344CB8AC3E}">
        <p14:creationId xmlns:p14="http://schemas.microsoft.com/office/powerpoint/2010/main" val="3137509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a:bodyPr>
          <a:lstStyle/>
          <a:p>
            <a:r>
              <a:rPr lang="en-GB" altLang="en-US" sz="3200" dirty="0"/>
              <a:t>Effect study: Youngsters with behavioural problems</a:t>
            </a: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47</a:t>
            </a:fld>
            <a:endParaRPr lang="en-GB"/>
          </a:p>
        </p:txBody>
      </p:sp>
      <p:pic>
        <p:nvPicPr>
          <p:cNvPr id="11" name="Picture 3">
            <a:extLst>
              <a:ext uri="{FF2B5EF4-FFF2-40B4-BE49-F238E27FC236}">
                <a16:creationId xmlns:a16="http://schemas.microsoft.com/office/drawing/2014/main" id="{5A8961F4-E0AD-3F96-5CA1-82728672E9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5373" y="2517157"/>
            <a:ext cx="7533253" cy="3061903"/>
          </a:xfrm>
          <a:prstGeom prst="rect">
            <a:avLst/>
          </a:prstGeom>
          <a:noFill/>
          <a:ln>
            <a:noFill/>
          </a:ln>
        </p:spPr>
      </p:pic>
    </p:spTree>
    <p:extLst>
      <p:ext uri="{BB962C8B-B14F-4D97-AF65-F5344CB8AC3E}">
        <p14:creationId xmlns:p14="http://schemas.microsoft.com/office/powerpoint/2010/main" val="28795926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a:bodyPr>
          <a:lstStyle/>
          <a:p>
            <a:r>
              <a:rPr lang="en-GB" altLang="en-US" sz="3200" dirty="0"/>
              <a:t>Effect study: People with mental ill health/addiction</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2" y="1852848"/>
            <a:ext cx="7657851" cy="4447208"/>
          </a:xfrm>
        </p:spPr>
        <p:txBody>
          <a:bodyPr>
            <a:normAutofit/>
          </a:bodyPr>
          <a:lstStyle/>
          <a:p>
            <a:pPr>
              <a:lnSpc>
                <a:spcPct val="150000"/>
              </a:lnSpc>
              <a:buFont typeface="Arial" panose="020B0604020202020204" pitchFamily="34" charset="0"/>
              <a:buChar char="•"/>
            </a:pPr>
            <a:r>
              <a:rPr lang="en-GB" altLang="en-US" dirty="0"/>
              <a:t> Quasi-experimental setting </a:t>
            </a:r>
          </a:p>
          <a:p>
            <a:pPr>
              <a:lnSpc>
                <a:spcPct val="150000"/>
              </a:lnSpc>
              <a:buFont typeface="Arial" panose="020B0604020202020204" pitchFamily="34" charset="0"/>
              <a:buChar char="•"/>
            </a:pPr>
            <a:r>
              <a:rPr lang="en-GB" altLang="en-US" dirty="0"/>
              <a:t> Follow-up T=0, T= 1 (half year) T=2 (one year)</a:t>
            </a:r>
          </a:p>
          <a:p>
            <a:pPr>
              <a:lnSpc>
                <a:spcPct val="150000"/>
              </a:lnSpc>
              <a:buFont typeface="Arial" panose="020B0604020202020204" pitchFamily="34" charset="0"/>
              <a:buChar char="•"/>
            </a:pPr>
            <a:r>
              <a:rPr lang="en-GB" altLang="en-US" dirty="0"/>
              <a:t> N=149</a:t>
            </a:r>
          </a:p>
          <a:p>
            <a:pPr>
              <a:lnSpc>
                <a:spcPct val="150000"/>
              </a:lnSpc>
              <a:buFont typeface="Arial" panose="020B0604020202020204" pitchFamily="34" charset="0"/>
              <a:buChar char="•"/>
            </a:pPr>
            <a:r>
              <a:rPr lang="en-GB" altLang="en-US" dirty="0"/>
              <a:t> No significant change on quantitative data</a:t>
            </a:r>
          </a:p>
          <a:p>
            <a:pPr>
              <a:lnSpc>
                <a:spcPct val="150000"/>
              </a:lnSpc>
              <a:buFont typeface="Arial" panose="020B0604020202020204" pitchFamily="34" charset="0"/>
              <a:buChar char="•"/>
            </a:pPr>
            <a:r>
              <a:rPr lang="en-GB" altLang="en-US" dirty="0"/>
              <a:t> No negative change in QoL, mental health or social functioning</a:t>
            </a:r>
          </a:p>
          <a:p>
            <a:pPr>
              <a:lnSpc>
                <a:spcPct val="150000"/>
              </a:lnSpc>
              <a:buFont typeface="Arial" panose="020B0604020202020204" pitchFamily="34" charset="0"/>
              <a:buChar char="•"/>
            </a:pPr>
            <a:r>
              <a:rPr lang="en-GB" altLang="en-US" dirty="0"/>
              <a:t> Decrease of use in medicine</a:t>
            </a:r>
          </a:p>
          <a:p>
            <a:pPr>
              <a:lnSpc>
                <a:spcPct val="150000"/>
              </a:lnSpc>
              <a:buFont typeface="Arial" panose="020B0604020202020204" pitchFamily="34" charset="0"/>
              <a:buChar char="•"/>
            </a:pPr>
            <a:r>
              <a:rPr lang="en-GB" altLang="en-US" dirty="0"/>
              <a:t> Highly satisfied with care on farm (8.2 and 8.3)</a:t>
            </a: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48</a:t>
            </a:fld>
            <a:endParaRPr lang="en-GB"/>
          </a:p>
        </p:txBody>
      </p:sp>
    </p:spTree>
    <p:extLst>
      <p:ext uri="{BB962C8B-B14F-4D97-AF65-F5344CB8AC3E}">
        <p14:creationId xmlns:p14="http://schemas.microsoft.com/office/powerpoint/2010/main" val="24369427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a:bodyPr>
          <a:lstStyle/>
          <a:p>
            <a:r>
              <a:rPr lang="en-GB" altLang="en-US" sz="3200" dirty="0"/>
              <a:t>Elderly with dementia</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58704" y="1852848"/>
            <a:ext cx="4757218" cy="4447208"/>
          </a:xfrm>
        </p:spPr>
        <p:txBody>
          <a:bodyPr>
            <a:normAutofit/>
          </a:bodyPr>
          <a:lstStyle/>
          <a:p>
            <a:pPr marL="342900" indent="-342900">
              <a:lnSpc>
                <a:spcPct val="200000"/>
              </a:lnSpc>
              <a:buFont typeface="Arial" panose="020B0604020202020204" pitchFamily="34" charset="0"/>
              <a:buChar char="•"/>
            </a:pPr>
            <a:r>
              <a:rPr lang="en-GB" altLang="en-US" dirty="0"/>
              <a:t>Quasi-experimental </a:t>
            </a:r>
          </a:p>
          <a:p>
            <a:pPr marL="342900" indent="-342900">
              <a:lnSpc>
                <a:spcPct val="200000"/>
              </a:lnSpc>
              <a:buFont typeface="Arial" panose="020B0604020202020204" pitchFamily="34" charset="0"/>
              <a:buChar char="•"/>
            </a:pPr>
            <a:r>
              <a:rPr lang="en-GB" altLang="en-US" dirty="0"/>
              <a:t>Care farms – regular day care</a:t>
            </a:r>
          </a:p>
          <a:p>
            <a:pPr marL="342900" indent="-342900">
              <a:lnSpc>
                <a:spcPct val="200000"/>
              </a:lnSpc>
              <a:buFont typeface="Arial" panose="020B0604020202020204" pitchFamily="34" charset="0"/>
              <a:buChar char="•"/>
            </a:pPr>
            <a:r>
              <a:rPr lang="en-GB" altLang="en-US" dirty="0"/>
              <a:t>Positive significant change in dietary intake</a:t>
            </a:r>
          </a:p>
          <a:p>
            <a:pPr marL="342900" indent="-342900">
              <a:lnSpc>
                <a:spcPct val="200000"/>
              </a:lnSpc>
              <a:buFont typeface="Arial" panose="020B0604020202020204" pitchFamily="34" charset="0"/>
              <a:buChar char="•"/>
            </a:pPr>
            <a:r>
              <a:rPr lang="en-GB" altLang="en-US" dirty="0"/>
              <a:t>Relief of informal care takers</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49</a:t>
            </a:fld>
            <a:endParaRPr lang="en-GB"/>
          </a:p>
        </p:txBody>
      </p:sp>
      <p:pic>
        <p:nvPicPr>
          <p:cNvPr id="2" name="Picture Placeholder 6" descr="A picture containing outdoor, truck, parked, outdoor object&#10;&#10;Description automatically generated">
            <a:extLst>
              <a:ext uri="{FF2B5EF4-FFF2-40B4-BE49-F238E27FC236}">
                <a16:creationId xmlns:a16="http://schemas.microsoft.com/office/drawing/2014/main" id="{3D3D60C4-B3A6-DD98-29A8-61E02A430866}"/>
              </a:ext>
            </a:extLst>
          </p:cNvPr>
          <p:cNvPicPr>
            <a:picLocks noChangeAspect="1"/>
          </p:cNvPicPr>
          <p:nvPr/>
        </p:nvPicPr>
        <p:blipFill>
          <a:blip r:embed="rId3">
            <a:extLst>
              <a:ext uri="{28A0092B-C50C-407E-A947-70E740481C1C}">
                <a14:useLocalDpi xmlns:a14="http://schemas.microsoft.com/office/drawing/2010/main" val="0"/>
              </a:ext>
            </a:extLst>
          </a:blip>
          <a:srcRect l="18217" r="18217"/>
          <a:stretch>
            <a:fillRect/>
          </a:stretch>
        </p:blipFill>
        <p:spPr>
          <a:xfrm>
            <a:off x="5123065" y="1723848"/>
            <a:ext cx="3912781" cy="3912781"/>
          </a:xfrm>
          <a:prstGeom prst="ellipse">
            <a:avLst/>
          </a:prstGeom>
        </p:spPr>
      </p:pic>
    </p:spTree>
    <p:extLst>
      <p:ext uri="{BB962C8B-B14F-4D97-AF65-F5344CB8AC3E}">
        <p14:creationId xmlns:p14="http://schemas.microsoft.com/office/powerpoint/2010/main" val="383035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GB" dirty="0"/>
              <a:t>Social farming: a broad definition </a:t>
            </a:r>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2" y="1642673"/>
            <a:ext cx="3878952" cy="4546990"/>
          </a:xfrm>
        </p:spPr>
        <p:txBody>
          <a:bodyPr>
            <a:normAutofit/>
          </a:bodyPr>
          <a:lstStyle/>
          <a:p>
            <a:pPr marL="342900" indent="-342900">
              <a:buFont typeface="Arial" panose="020B0604020202020204" pitchFamily="34" charset="0"/>
              <a:buChar char="•"/>
            </a:pPr>
            <a:r>
              <a:rPr lang="cs-CZ" dirty="0" err="1"/>
              <a:t>Broad</a:t>
            </a:r>
            <a:r>
              <a:rPr lang="cs-CZ" dirty="0"/>
              <a:t> variety </a:t>
            </a:r>
            <a:r>
              <a:rPr lang="cs-CZ" dirty="0" err="1"/>
              <a:t>of</a:t>
            </a:r>
            <a:r>
              <a:rPr lang="cs-CZ" dirty="0"/>
              <a:t> </a:t>
            </a:r>
            <a:r>
              <a:rPr lang="cs-CZ" dirty="0" err="1"/>
              <a:t>social</a:t>
            </a:r>
            <a:r>
              <a:rPr lang="cs-CZ" dirty="0"/>
              <a:t> </a:t>
            </a:r>
            <a:r>
              <a:rPr lang="cs-CZ" dirty="0" err="1"/>
              <a:t>farms</a:t>
            </a:r>
            <a:endParaRPr lang="cs-CZ" dirty="0"/>
          </a:p>
          <a:p>
            <a:pPr marL="342900" indent="-342900">
              <a:buFont typeface="Arial" panose="020B0604020202020204" pitchFamily="34" charset="0"/>
              <a:buChar char="•"/>
            </a:pPr>
            <a:r>
              <a:rPr lang="cs-CZ" dirty="0" err="1"/>
              <a:t>From</a:t>
            </a:r>
            <a:r>
              <a:rPr lang="cs-CZ" dirty="0"/>
              <a:t> </a:t>
            </a:r>
            <a:r>
              <a:rPr lang="cs-CZ" dirty="0" err="1"/>
              <a:t>farm</a:t>
            </a:r>
            <a:r>
              <a:rPr lang="cs-CZ" dirty="0"/>
              <a:t> </a:t>
            </a:r>
            <a:r>
              <a:rPr lang="cs-CZ" dirty="0" err="1"/>
              <a:t>based</a:t>
            </a:r>
            <a:r>
              <a:rPr lang="cs-CZ" dirty="0"/>
              <a:t> </a:t>
            </a:r>
            <a:r>
              <a:rPr lang="cs-CZ" dirty="0" err="1"/>
              <a:t>institutions</a:t>
            </a:r>
            <a:r>
              <a:rPr lang="cs-CZ" dirty="0"/>
              <a:t> (</a:t>
            </a:r>
            <a:r>
              <a:rPr lang="cs-CZ" dirty="0" err="1"/>
              <a:t>e.g</a:t>
            </a:r>
            <a:r>
              <a:rPr lang="cs-CZ" dirty="0"/>
              <a:t>. </a:t>
            </a:r>
            <a:r>
              <a:rPr lang="cs-CZ" dirty="0" err="1"/>
              <a:t>hospitals</a:t>
            </a:r>
            <a:r>
              <a:rPr lang="cs-CZ" dirty="0"/>
              <a:t>, care </a:t>
            </a:r>
            <a:r>
              <a:rPr lang="cs-CZ" dirty="0" err="1"/>
              <a:t>institutions</a:t>
            </a:r>
            <a:r>
              <a:rPr lang="cs-CZ" dirty="0"/>
              <a:t> and </a:t>
            </a:r>
            <a:r>
              <a:rPr lang="cs-CZ" dirty="0" err="1"/>
              <a:t>schools</a:t>
            </a:r>
            <a:r>
              <a:rPr lang="cs-CZ" dirty="0"/>
              <a:t>) </a:t>
            </a:r>
            <a:r>
              <a:rPr lang="cs-CZ" dirty="0" err="1"/>
              <a:t>that</a:t>
            </a:r>
            <a:r>
              <a:rPr lang="cs-CZ" dirty="0"/>
              <a:t> </a:t>
            </a:r>
            <a:r>
              <a:rPr lang="cs-CZ" dirty="0" err="1"/>
              <a:t>offer</a:t>
            </a:r>
            <a:r>
              <a:rPr lang="cs-CZ" dirty="0"/>
              <a:t> green </a:t>
            </a:r>
            <a:r>
              <a:rPr lang="cs-CZ" dirty="0" err="1"/>
              <a:t>or</a:t>
            </a:r>
            <a:r>
              <a:rPr lang="cs-CZ" dirty="0"/>
              <a:t> </a:t>
            </a:r>
            <a:r>
              <a:rPr lang="cs-CZ" dirty="0" err="1"/>
              <a:t>agricultural</a:t>
            </a:r>
            <a:r>
              <a:rPr lang="cs-CZ" dirty="0"/>
              <a:t> </a:t>
            </a:r>
            <a:r>
              <a:rPr lang="cs-CZ" dirty="0" err="1"/>
              <a:t>activities</a:t>
            </a:r>
            <a:r>
              <a:rPr lang="cs-CZ" dirty="0"/>
              <a:t> </a:t>
            </a:r>
          </a:p>
          <a:p>
            <a:pPr marL="342900" indent="-342900">
              <a:buFont typeface="Arial" panose="020B0604020202020204" pitchFamily="34" charset="0"/>
              <a:buChar char="•"/>
            </a:pPr>
            <a:r>
              <a:rPr lang="cs-CZ" dirty="0"/>
              <a:t>To </a:t>
            </a:r>
            <a:r>
              <a:rPr lang="cs-CZ" dirty="0" err="1"/>
              <a:t>family</a:t>
            </a:r>
            <a:r>
              <a:rPr lang="cs-CZ" dirty="0"/>
              <a:t> </a:t>
            </a:r>
            <a:r>
              <a:rPr lang="cs-CZ" dirty="0" err="1"/>
              <a:t>farms</a:t>
            </a:r>
            <a:r>
              <a:rPr lang="cs-CZ" dirty="0"/>
              <a:t> </a:t>
            </a:r>
            <a:r>
              <a:rPr lang="cs-CZ" dirty="0" err="1"/>
              <a:t>that</a:t>
            </a:r>
            <a:r>
              <a:rPr lang="cs-CZ" dirty="0"/>
              <a:t> </a:t>
            </a:r>
            <a:r>
              <a:rPr lang="cs-CZ" dirty="0" err="1"/>
              <a:t>have</a:t>
            </a:r>
            <a:r>
              <a:rPr lang="cs-CZ" dirty="0"/>
              <a:t> </a:t>
            </a:r>
            <a:r>
              <a:rPr lang="cs-CZ" dirty="0" err="1"/>
              <a:t>expanded</a:t>
            </a:r>
            <a:r>
              <a:rPr lang="cs-CZ" dirty="0"/>
              <a:t> </a:t>
            </a:r>
            <a:r>
              <a:rPr lang="cs-CZ" dirty="0" err="1"/>
              <a:t>their</a:t>
            </a:r>
            <a:r>
              <a:rPr lang="cs-CZ" dirty="0"/>
              <a:t> business to </a:t>
            </a:r>
            <a:r>
              <a:rPr lang="cs-CZ" dirty="0" err="1"/>
              <a:t>include</a:t>
            </a:r>
            <a:r>
              <a:rPr lang="cs-CZ" dirty="0"/>
              <a:t> care </a:t>
            </a:r>
            <a:r>
              <a:rPr lang="cs-CZ" dirty="0" err="1"/>
              <a:t>activities</a:t>
            </a:r>
            <a:endParaRPr lang="cs-CZ" dirty="0"/>
          </a:p>
          <a:p>
            <a:pPr marL="342900" indent="-342900">
              <a:buFont typeface="Arial" panose="020B0604020202020204" pitchFamily="34" charset="0"/>
              <a:buChar char="•"/>
            </a:pPr>
            <a:r>
              <a:rPr lang="cs-CZ" dirty="0" err="1"/>
              <a:t>Both</a:t>
            </a:r>
            <a:r>
              <a:rPr lang="cs-CZ" dirty="0"/>
              <a:t> in </a:t>
            </a:r>
            <a:r>
              <a:rPr lang="cs-CZ" dirty="0" err="1"/>
              <a:t>the</a:t>
            </a:r>
            <a:r>
              <a:rPr lang="cs-CZ" dirty="0"/>
              <a:t> </a:t>
            </a:r>
            <a:r>
              <a:rPr lang="cs-CZ" dirty="0" err="1"/>
              <a:t>Netherlands</a:t>
            </a:r>
            <a:r>
              <a:rPr lang="cs-CZ" dirty="0"/>
              <a:t> as </a:t>
            </a:r>
            <a:r>
              <a:rPr lang="cs-CZ" dirty="0" err="1"/>
              <a:t>Europe</a:t>
            </a:r>
            <a:r>
              <a:rPr lang="cs-CZ" dirty="0"/>
              <a:t> </a:t>
            </a:r>
            <a:r>
              <a:rPr lang="cs-CZ" dirty="0" err="1"/>
              <a:t>discussions</a:t>
            </a:r>
            <a:r>
              <a:rPr lang="cs-CZ" dirty="0"/>
              <a:t> </a:t>
            </a:r>
            <a:r>
              <a:rPr lang="cs-CZ" dirty="0" err="1"/>
              <a:t>about</a:t>
            </a:r>
            <a:r>
              <a:rPr lang="cs-CZ" dirty="0"/>
              <a:t> </a:t>
            </a:r>
            <a:r>
              <a:rPr lang="cs-CZ" dirty="0" err="1"/>
              <a:t>definition</a:t>
            </a:r>
            <a:endParaRPr lang="cs-CZ" dirty="0"/>
          </a:p>
          <a:p>
            <a:pPr marL="342900" indent="-342900">
              <a:buFont typeface="Arial" panose="020B0604020202020204" pitchFamily="34" charset="0"/>
              <a:buChar char="•"/>
            </a:pPr>
            <a:r>
              <a:rPr lang="cs-CZ" dirty="0" err="1"/>
              <a:t>The</a:t>
            </a:r>
            <a:r>
              <a:rPr lang="cs-CZ" dirty="0"/>
              <a:t> </a:t>
            </a:r>
            <a:r>
              <a:rPr lang="cs-CZ" dirty="0" err="1"/>
              <a:t>social</a:t>
            </a:r>
            <a:r>
              <a:rPr lang="cs-CZ" dirty="0"/>
              <a:t> </a:t>
            </a:r>
            <a:r>
              <a:rPr lang="cs-CZ" dirty="0" err="1"/>
              <a:t>farm</a:t>
            </a:r>
            <a:r>
              <a:rPr lang="cs-CZ" dirty="0"/>
              <a:t> </a:t>
            </a:r>
            <a:r>
              <a:rPr lang="cs-CZ" dirty="0" err="1"/>
              <a:t>doesn’t</a:t>
            </a:r>
            <a:r>
              <a:rPr lang="cs-CZ" dirty="0"/>
              <a:t> </a:t>
            </a:r>
            <a:r>
              <a:rPr lang="cs-CZ" dirty="0" err="1"/>
              <a:t>exist</a:t>
            </a:r>
            <a:endParaRPr lang="cs-CZ" dirty="0"/>
          </a:p>
          <a:p>
            <a:endParaRPr lang="cs-CZ" dirty="0"/>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a:t>
            </a:fld>
            <a:endParaRPr lang="en-GB"/>
          </a:p>
        </p:txBody>
      </p:sp>
      <p:pic>
        <p:nvPicPr>
          <p:cNvPr id="2" name="Picture Placeholder 6" descr="A person standing in front of a house&#10;&#10;Description automatically generated with low confidence">
            <a:extLst>
              <a:ext uri="{FF2B5EF4-FFF2-40B4-BE49-F238E27FC236}">
                <a16:creationId xmlns:a16="http://schemas.microsoft.com/office/drawing/2014/main" id="{2B5B9093-AB14-FF12-95A6-3A199DC7F738}"/>
              </a:ext>
            </a:extLst>
          </p:cNvPr>
          <p:cNvPicPr>
            <a:picLocks noChangeAspect="1"/>
          </p:cNvPicPr>
          <p:nvPr/>
        </p:nvPicPr>
        <p:blipFill rotWithShape="1">
          <a:blip r:embed="rId2">
            <a:extLst>
              <a:ext uri="{28A0092B-C50C-407E-A947-70E740481C1C}">
                <a14:useLocalDpi xmlns:a14="http://schemas.microsoft.com/office/drawing/2010/main" val="0"/>
              </a:ext>
            </a:extLst>
          </a:blip>
          <a:srcRect l="25879" t="-113" r="29081" b="113"/>
          <a:stretch/>
        </p:blipFill>
        <p:spPr>
          <a:xfrm>
            <a:off x="4292272" y="1302430"/>
            <a:ext cx="4657383" cy="4657383"/>
          </a:xfrm>
          <a:prstGeom prst="ellipse">
            <a:avLst/>
          </a:prstGeom>
        </p:spPr>
      </p:pic>
    </p:spTree>
    <p:extLst>
      <p:ext uri="{BB962C8B-B14F-4D97-AF65-F5344CB8AC3E}">
        <p14:creationId xmlns:p14="http://schemas.microsoft.com/office/powerpoint/2010/main" val="1242478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a:bodyPr>
          <a:lstStyle/>
          <a:p>
            <a:r>
              <a:rPr lang="en-GB" sz="3200" dirty="0"/>
              <a:t>Effects of working on a social farm for participants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572000" y="2243109"/>
            <a:ext cx="4757218" cy="4447208"/>
          </a:xfrm>
        </p:spPr>
        <p:txBody>
          <a:bodyPr>
            <a:normAutofit/>
          </a:bodyPr>
          <a:lstStyle/>
          <a:p>
            <a:pPr marL="342900" indent="-342900">
              <a:lnSpc>
                <a:spcPct val="200000"/>
              </a:lnSpc>
              <a:buFont typeface="Arial" panose="020B0604020202020204" pitchFamily="34" charset="0"/>
              <a:buChar char="•"/>
            </a:pPr>
            <a:r>
              <a:rPr lang="en-US" dirty="0"/>
              <a:t>Physical well-being</a:t>
            </a:r>
          </a:p>
          <a:p>
            <a:pPr marL="342900" indent="-342900">
              <a:lnSpc>
                <a:spcPct val="200000"/>
              </a:lnSpc>
              <a:buFont typeface="Arial" panose="020B0604020202020204" pitchFamily="34" charset="0"/>
              <a:buChar char="•"/>
            </a:pPr>
            <a:r>
              <a:rPr lang="en-US" dirty="0"/>
              <a:t>Mental well-being</a:t>
            </a:r>
          </a:p>
          <a:p>
            <a:pPr marL="342900" indent="-342900">
              <a:lnSpc>
                <a:spcPct val="200000"/>
              </a:lnSpc>
              <a:buFont typeface="Arial" panose="020B0604020202020204" pitchFamily="34" charset="0"/>
              <a:buChar char="•"/>
            </a:pPr>
            <a:r>
              <a:rPr lang="en-US" dirty="0"/>
              <a:t>Social well-being</a:t>
            </a:r>
          </a:p>
          <a:p>
            <a:pPr marL="342900" indent="-342900">
              <a:lnSpc>
                <a:spcPct val="200000"/>
              </a:lnSpc>
              <a:buFont typeface="Arial" panose="020B0604020202020204" pitchFamily="34" charset="0"/>
              <a:buChar char="•"/>
            </a:pPr>
            <a:r>
              <a:rPr lang="en-US" dirty="0"/>
              <a:t>Spiritual well-being</a:t>
            </a:r>
            <a:endParaRPr lang="en-GB" dirty="0"/>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50</a:t>
            </a:fld>
            <a:endParaRPr lang="en-GB"/>
          </a:p>
        </p:txBody>
      </p:sp>
      <p:pic>
        <p:nvPicPr>
          <p:cNvPr id="9" name="Picture 8">
            <a:extLst>
              <a:ext uri="{FF2B5EF4-FFF2-40B4-BE49-F238E27FC236}">
                <a16:creationId xmlns:a16="http://schemas.microsoft.com/office/drawing/2014/main" id="{16E1FA7B-EB3F-E92B-9934-234BF5559D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42" y="1877649"/>
            <a:ext cx="2715910" cy="4089199"/>
          </a:xfrm>
          <a:prstGeom prst="rect">
            <a:avLst/>
          </a:prstGeom>
        </p:spPr>
      </p:pic>
    </p:spTree>
    <p:extLst>
      <p:ext uri="{BB962C8B-B14F-4D97-AF65-F5344CB8AC3E}">
        <p14:creationId xmlns:p14="http://schemas.microsoft.com/office/powerpoint/2010/main" val="5089862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a:bodyPr>
          <a:lstStyle/>
          <a:p>
            <a:r>
              <a:rPr lang="en-GB" altLang="en-US" sz="3200" dirty="0"/>
              <a:t>Physical: getting in motion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0080" y="1852848"/>
            <a:ext cx="4675842" cy="4447208"/>
          </a:xfrm>
        </p:spPr>
        <p:txBody>
          <a:bodyPr>
            <a:normAutofit/>
          </a:bodyPr>
          <a:lstStyle/>
          <a:p>
            <a:pPr marL="342900" indent="-342900">
              <a:lnSpc>
                <a:spcPct val="150000"/>
              </a:lnSpc>
              <a:buFont typeface="Arial" panose="020B0604020202020204" pitchFamily="34" charset="0"/>
              <a:buChar char="•"/>
            </a:pPr>
            <a:r>
              <a:rPr lang="en-GB" altLang="en-US" dirty="0"/>
              <a:t>Getting in motion</a:t>
            </a:r>
          </a:p>
          <a:p>
            <a:pPr marL="342900" indent="-342900">
              <a:lnSpc>
                <a:spcPct val="150000"/>
              </a:lnSpc>
              <a:buFont typeface="Arial" panose="020B0604020202020204" pitchFamily="34" charset="0"/>
              <a:buChar char="•"/>
            </a:pPr>
            <a:r>
              <a:rPr lang="en-GB" altLang="en-US" dirty="0"/>
              <a:t>Structure and rhythm</a:t>
            </a:r>
          </a:p>
          <a:p>
            <a:pPr marL="342900" indent="-342900">
              <a:lnSpc>
                <a:spcPct val="150000"/>
              </a:lnSpc>
              <a:buFont typeface="Arial" panose="020B0604020202020204" pitchFamily="34" charset="0"/>
              <a:buChar char="•"/>
            </a:pPr>
            <a:r>
              <a:rPr lang="en-GB" altLang="en-US" dirty="0"/>
              <a:t>Getting physically stronger</a:t>
            </a:r>
          </a:p>
          <a:p>
            <a:pPr marL="342900" indent="-342900">
              <a:lnSpc>
                <a:spcPct val="150000"/>
              </a:lnSpc>
              <a:buFont typeface="Arial" panose="020B0604020202020204" pitchFamily="34" charset="0"/>
              <a:buChar char="•"/>
            </a:pPr>
            <a:r>
              <a:rPr lang="en-GB" altLang="en-US" dirty="0"/>
              <a:t>Better appetite</a:t>
            </a:r>
          </a:p>
          <a:p>
            <a:pPr marL="342900" indent="-342900">
              <a:lnSpc>
                <a:spcPct val="150000"/>
              </a:lnSpc>
              <a:buFont typeface="Arial" panose="020B0604020202020204" pitchFamily="34" charset="0"/>
              <a:buChar char="•"/>
            </a:pPr>
            <a:r>
              <a:rPr lang="en-GB" altLang="en-US" dirty="0"/>
              <a:t>Use of senses</a:t>
            </a:r>
          </a:p>
          <a:p>
            <a:pPr marL="342900" indent="-342900">
              <a:lnSpc>
                <a:spcPct val="150000"/>
              </a:lnSpc>
              <a:buFont typeface="Arial" panose="020B0604020202020204" pitchFamily="34" charset="0"/>
              <a:buChar char="•"/>
            </a:pPr>
            <a:r>
              <a:rPr lang="en-GB" altLang="en-US" dirty="0"/>
              <a:t>Balancing energy</a:t>
            </a:r>
          </a:p>
          <a:p>
            <a:pPr marL="342900" indent="-342900">
              <a:lnSpc>
                <a:spcPct val="150000"/>
              </a:lnSpc>
              <a:buFont typeface="Arial" panose="020B0604020202020204" pitchFamily="34" charset="0"/>
              <a:buChar char="•"/>
            </a:pPr>
            <a:r>
              <a:rPr lang="en-GB" altLang="en-US" dirty="0"/>
              <a:t>Getting tired</a:t>
            </a:r>
          </a:p>
          <a:p>
            <a:pPr marL="342900" indent="-342900">
              <a:lnSpc>
                <a:spcPct val="150000"/>
              </a:lnSpc>
              <a:buFont typeface="Arial" panose="020B0604020202020204" pitchFamily="34" charset="0"/>
              <a:buChar char="•"/>
            </a:pPr>
            <a:r>
              <a:rPr lang="en-GB" altLang="en-US" dirty="0"/>
              <a:t>Feeling your body</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51</a:t>
            </a:fld>
            <a:endParaRPr lang="en-GB"/>
          </a:p>
        </p:txBody>
      </p:sp>
      <p:pic>
        <p:nvPicPr>
          <p:cNvPr id="2" name="Picture Placeholder 6" descr="A person standing in front of a house&#10;&#10;Description automatically generated with low confidence">
            <a:extLst>
              <a:ext uri="{FF2B5EF4-FFF2-40B4-BE49-F238E27FC236}">
                <a16:creationId xmlns:a16="http://schemas.microsoft.com/office/drawing/2014/main" id="{51DDE112-01A1-301E-0B6A-B08E65EBB3F3}"/>
              </a:ext>
            </a:extLst>
          </p:cNvPr>
          <p:cNvPicPr>
            <a:picLocks noChangeAspect="1"/>
          </p:cNvPicPr>
          <p:nvPr/>
        </p:nvPicPr>
        <p:blipFill rotWithShape="1">
          <a:blip r:embed="rId3">
            <a:extLst>
              <a:ext uri="{28A0092B-C50C-407E-A947-70E740481C1C}">
                <a14:useLocalDpi xmlns:a14="http://schemas.microsoft.com/office/drawing/2010/main" val="0"/>
              </a:ext>
            </a:extLst>
          </a:blip>
          <a:srcRect l="25879" t="-113" r="29081" b="113"/>
          <a:stretch/>
        </p:blipFill>
        <p:spPr>
          <a:xfrm>
            <a:off x="4165802" y="1642673"/>
            <a:ext cx="4419494" cy="4419494"/>
          </a:xfrm>
          <a:prstGeom prst="ellipse">
            <a:avLst/>
          </a:prstGeom>
        </p:spPr>
      </p:pic>
    </p:spTree>
    <p:extLst>
      <p:ext uri="{BB962C8B-B14F-4D97-AF65-F5344CB8AC3E}">
        <p14:creationId xmlns:p14="http://schemas.microsoft.com/office/powerpoint/2010/main" val="17472592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a:bodyPr>
          <a:lstStyle/>
          <a:p>
            <a:r>
              <a:rPr lang="en-US" altLang="nl-NL" sz="3200" dirty="0"/>
              <a:t>Physical well-being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58704" y="2410792"/>
            <a:ext cx="4757218" cy="4447208"/>
          </a:xfrm>
        </p:spPr>
        <p:txBody>
          <a:bodyPr>
            <a:normAutofit/>
          </a:bodyPr>
          <a:lstStyle/>
          <a:p>
            <a:r>
              <a:rPr lang="en-US" altLang="nl-NL" i="1" dirty="0"/>
              <a:t>"This is where I learnt my first lesson of 'smart hoeing' so not going at it like crazy, putting all your feelings into it and being broken quickly. Becoming aware of how I work and finding your own rhythm." (</a:t>
            </a:r>
            <a:r>
              <a:rPr lang="en-US" altLang="nl-NL" i="1" dirty="0" err="1"/>
              <a:t>Elings</a:t>
            </a:r>
            <a:r>
              <a:rPr lang="en-US" altLang="nl-NL" i="1" dirty="0"/>
              <a:t>, </a:t>
            </a:r>
            <a:r>
              <a:rPr lang="en-US" altLang="nl-NL" i="1" dirty="0" err="1"/>
              <a:t>Baars</a:t>
            </a:r>
            <a:r>
              <a:rPr lang="en-US" altLang="nl-NL" i="1" dirty="0"/>
              <a:t> &amp; </a:t>
            </a:r>
            <a:r>
              <a:rPr lang="en-US" altLang="nl-NL" i="1" dirty="0" err="1"/>
              <a:t>Hassink</a:t>
            </a:r>
            <a:r>
              <a:rPr lang="en-US" altLang="nl-NL" i="1" dirty="0"/>
              <a:t>, 2008)</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52</a:t>
            </a:fld>
            <a:endParaRPr lang="en-GB"/>
          </a:p>
        </p:txBody>
      </p:sp>
      <p:pic>
        <p:nvPicPr>
          <p:cNvPr id="9" name="Picture 4">
            <a:extLst>
              <a:ext uri="{FF2B5EF4-FFF2-40B4-BE49-F238E27FC236}">
                <a16:creationId xmlns:a16="http://schemas.microsoft.com/office/drawing/2014/main" id="{3F71F997-7352-ACEF-F25F-155E06A62F2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250" r="1" b="1"/>
          <a:stretch/>
        </p:blipFill>
        <p:spPr bwMode="auto">
          <a:xfrm>
            <a:off x="5579391" y="1716730"/>
            <a:ext cx="3424540" cy="3424540"/>
          </a:xfrm>
          <a:prstGeom prst="ellipse">
            <a:avLst/>
          </a:prstGeom>
          <a:solidFill>
            <a:srgbClr val="80BA64"/>
          </a:solidFill>
          <a:ln>
            <a:noFill/>
          </a:ln>
          <a:effectLst/>
          <a:extLst>
            <a:ext uri="{91240B29-F687-4F45-9708-019B960494DF}">
              <a14:hiddenLine xmlns:a14="http://schemas.microsoft.com/office/drawing/2010/main" w="12700">
                <a:solidFill>
                  <a:schemeClr val="bg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pic>
    </p:spTree>
    <p:extLst>
      <p:ext uri="{BB962C8B-B14F-4D97-AF65-F5344CB8AC3E}">
        <p14:creationId xmlns:p14="http://schemas.microsoft.com/office/powerpoint/2010/main" val="2417102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251755" cy="974333"/>
          </a:xfrm>
        </p:spPr>
        <p:txBody>
          <a:bodyPr>
            <a:normAutofit/>
          </a:bodyPr>
          <a:lstStyle/>
          <a:p>
            <a:r>
              <a:rPr lang="en-US" altLang="nl-NL" sz="3200" dirty="0"/>
              <a:t>Physical well-being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49275" y="1672045"/>
            <a:ext cx="3922725" cy="4447208"/>
          </a:xfrm>
        </p:spPr>
        <p:txBody>
          <a:bodyPr>
            <a:normAutofit/>
          </a:bodyPr>
          <a:lstStyle/>
          <a:p>
            <a:r>
              <a:rPr lang="en-US" altLang="en-US" i="1" dirty="0"/>
              <a:t>"We used to live much more with the seasons now summers are as long as winters because you can turn on the lights and the stove at home. With that, you miss the rhythm of the seasons as you retreat in winter. Working on the farm gets people back into their rhythm." (</a:t>
            </a:r>
            <a:r>
              <a:rPr lang="en-US" altLang="en-US" i="1" dirty="0" err="1"/>
              <a:t>Elings</a:t>
            </a:r>
            <a:r>
              <a:rPr lang="en-US" altLang="en-US" i="1" dirty="0"/>
              <a:t> et al., 2011)</a:t>
            </a:r>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28081"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53</a:t>
            </a:fld>
            <a:endParaRPr lang="en-GB"/>
          </a:p>
        </p:txBody>
      </p:sp>
      <p:pic>
        <p:nvPicPr>
          <p:cNvPr id="2" name="Picture Placeholder 8" descr="A picture containing grass, outdoor, parked, old&#10;&#10;Description automatically generated">
            <a:extLst>
              <a:ext uri="{FF2B5EF4-FFF2-40B4-BE49-F238E27FC236}">
                <a16:creationId xmlns:a16="http://schemas.microsoft.com/office/drawing/2014/main" id="{FD6CA955-0117-AA12-9285-7B521A3816CE}"/>
              </a:ext>
            </a:extLst>
          </p:cNvPr>
          <p:cNvPicPr>
            <a:picLocks noChangeAspect="1"/>
          </p:cNvPicPr>
          <p:nvPr/>
        </p:nvPicPr>
        <p:blipFill rotWithShape="1">
          <a:blip r:embed="rId2">
            <a:extLst>
              <a:ext uri="{28A0092B-C50C-407E-A947-70E740481C1C}">
                <a14:useLocalDpi xmlns:a14="http://schemas.microsoft.com/office/drawing/2010/main" val="0"/>
              </a:ext>
            </a:extLst>
          </a:blip>
          <a:srcRect l="3989" t="-113" r="20627" b="113"/>
          <a:stretch/>
        </p:blipFill>
        <p:spPr>
          <a:xfrm>
            <a:off x="4805916" y="1878007"/>
            <a:ext cx="4233018" cy="4233018"/>
          </a:xfrm>
          <a:prstGeom prst="ellipse">
            <a:avLst/>
          </a:prstGeom>
        </p:spPr>
      </p:pic>
    </p:spTree>
    <p:extLst>
      <p:ext uri="{BB962C8B-B14F-4D97-AF65-F5344CB8AC3E}">
        <p14:creationId xmlns:p14="http://schemas.microsoft.com/office/powerpoint/2010/main" val="38411620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p:txBody>
          <a:bodyPr>
            <a:normAutofit/>
          </a:bodyPr>
          <a:lstStyle/>
          <a:p>
            <a:pPr marL="285750" indent="-285750">
              <a:lnSpc>
                <a:spcPct val="150000"/>
              </a:lnSpc>
              <a:spcBef>
                <a:spcPts val="1200"/>
              </a:spcBef>
              <a:buFont typeface="Arial" panose="020B0604020202020204" pitchFamily="34" charset="0"/>
              <a:buChar char="•"/>
            </a:pPr>
            <a:r>
              <a:rPr lang="en-GB" altLang="en-US" sz="2000" dirty="0"/>
              <a:t>Aim for the day</a:t>
            </a:r>
          </a:p>
          <a:p>
            <a:pPr marL="285750" indent="-285750">
              <a:lnSpc>
                <a:spcPct val="150000"/>
              </a:lnSpc>
              <a:spcBef>
                <a:spcPts val="1200"/>
              </a:spcBef>
              <a:buFont typeface="Arial" panose="020B0604020202020204" pitchFamily="34" charset="0"/>
              <a:buChar char="•"/>
            </a:pPr>
            <a:r>
              <a:rPr lang="en-GB" altLang="en-US" sz="2000" dirty="0"/>
              <a:t>Increase in self confidence and self-respect</a:t>
            </a:r>
          </a:p>
          <a:p>
            <a:pPr marL="285750" indent="-285750">
              <a:lnSpc>
                <a:spcPct val="150000"/>
              </a:lnSpc>
              <a:spcBef>
                <a:spcPts val="1200"/>
              </a:spcBef>
              <a:buFont typeface="Arial" panose="020B0604020202020204" pitchFamily="34" charset="0"/>
              <a:buChar char="•"/>
            </a:pPr>
            <a:endParaRPr lang="en-GB" sz="2000"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4312920"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pPr/>
              <a:t>54</a:t>
            </a:fld>
            <a:endParaRPr lang="en-GB"/>
          </a:p>
        </p:txBody>
      </p:sp>
      <p:pic>
        <p:nvPicPr>
          <p:cNvPr id="3" name="Picture Placeholder 6" descr="A person petting a cow&#10;&#10;Description automatically generated with low confidence">
            <a:extLst>
              <a:ext uri="{FF2B5EF4-FFF2-40B4-BE49-F238E27FC236}">
                <a16:creationId xmlns:a16="http://schemas.microsoft.com/office/drawing/2014/main" id="{22BDE0E4-AD33-6F51-ED19-D5DB33F24818}"/>
              </a:ext>
            </a:extLst>
          </p:cNvPr>
          <p:cNvPicPr>
            <a:picLocks noChangeAspect="1"/>
          </p:cNvPicPr>
          <p:nvPr/>
        </p:nvPicPr>
        <p:blipFill rotWithShape="1">
          <a:blip r:embed="rId3">
            <a:extLst>
              <a:ext uri="{28A0092B-C50C-407E-A947-70E740481C1C}">
                <a14:useLocalDpi xmlns:a14="http://schemas.microsoft.com/office/drawing/2010/main" val="0"/>
              </a:ext>
            </a:extLst>
          </a:blip>
          <a:srcRect l="2214" t="-113" r="3626" b="113"/>
          <a:stretch/>
        </p:blipFill>
        <p:spPr>
          <a:xfrm>
            <a:off x="4919297" y="1533688"/>
            <a:ext cx="4111150" cy="4111150"/>
          </a:xfrm>
          <a:prstGeom prst="ellipse">
            <a:avLst/>
          </a:prstGeom>
        </p:spPr>
      </p:pic>
      <p:sp>
        <p:nvSpPr>
          <p:cNvPr id="16" name="Nadpis 1">
            <a:extLst>
              <a:ext uri="{FF2B5EF4-FFF2-40B4-BE49-F238E27FC236}">
                <a16:creationId xmlns:a16="http://schemas.microsoft.com/office/drawing/2014/main" id="{922B45BD-31E4-685B-6F95-5B623895C228}"/>
              </a:ext>
            </a:extLst>
          </p:cNvPr>
          <p:cNvSpPr>
            <a:spLocks noGrp="1"/>
          </p:cNvSpPr>
          <p:nvPr>
            <p:ph type="title"/>
          </p:nvPr>
        </p:nvSpPr>
        <p:spPr>
          <a:xfrm>
            <a:off x="486000" y="855482"/>
            <a:ext cx="7216061" cy="484585"/>
          </a:xfrm>
        </p:spPr>
        <p:txBody>
          <a:bodyPr>
            <a:normAutofit/>
          </a:bodyPr>
          <a:lstStyle/>
          <a:p>
            <a:r>
              <a:rPr lang="en-GB" altLang="en-US" sz="3200" dirty="0"/>
              <a:t>Mental well-being</a:t>
            </a:r>
            <a:endParaRPr lang="en-GB" dirty="0"/>
          </a:p>
        </p:txBody>
      </p:sp>
    </p:spTree>
    <p:extLst>
      <p:ext uri="{BB962C8B-B14F-4D97-AF65-F5344CB8AC3E}">
        <p14:creationId xmlns:p14="http://schemas.microsoft.com/office/powerpoint/2010/main" val="11190629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86000" y="855482"/>
            <a:ext cx="7216061" cy="484585"/>
          </a:xfrm>
        </p:spPr>
        <p:txBody>
          <a:bodyPr>
            <a:normAutofit/>
          </a:bodyPr>
          <a:lstStyle/>
          <a:p>
            <a:r>
              <a:rPr lang="en-GB" altLang="en-US" sz="3200" dirty="0"/>
              <a:t>Mental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85999" y="1596325"/>
            <a:ext cx="4783427" cy="4703731"/>
          </a:xfrm>
        </p:spPr>
        <p:txBody>
          <a:bodyPr>
            <a:normAutofit fontScale="92500" lnSpcReduction="20000"/>
          </a:bodyPr>
          <a:lstStyle/>
          <a:p>
            <a:pPr>
              <a:lnSpc>
                <a:spcPct val="120000"/>
              </a:lnSpc>
            </a:pPr>
            <a:r>
              <a:rPr lang="en-US" altLang="en-US" sz="2000" i="1" dirty="0"/>
              <a:t>"You are working on something and you see results. I always say when plants come into my room they kill themselves immediately, I thought that will never work here at the farm. And then I had planted or sown something and I liked it so much and then you just see it grow and come to life [...] then I hadn't been to the place for a month and then the green beans were up to 1.5 meters high, then I was completely amazed. I think I told everyone. Then the confidence comes back anyway. I've had three years where I could hardly do anything. And then here I have a gigantic result with that little bit of energy." </a:t>
            </a:r>
            <a:br>
              <a:rPr lang="en-US" altLang="en-US" sz="2000" i="1" dirty="0"/>
            </a:br>
            <a:r>
              <a:rPr lang="en-US" altLang="en-US" sz="2000" i="1" dirty="0"/>
              <a:t>(</a:t>
            </a:r>
            <a:r>
              <a:rPr lang="en-US" altLang="en-US" sz="2000" i="1" dirty="0" err="1"/>
              <a:t>Elings</a:t>
            </a:r>
            <a:r>
              <a:rPr lang="en-US" altLang="en-US" sz="2000" i="1" dirty="0"/>
              <a:t> et al., 2011)</a:t>
            </a:r>
            <a:endParaRPr lang="en-GB" altLang="en-US" sz="2000" i="1" dirty="0"/>
          </a:p>
          <a:p>
            <a:pPr>
              <a:lnSpc>
                <a:spcPct val="12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3874576"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55</a:t>
            </a:fld>
            <a:endParaRPr lang="en-GB"/>
          </a:p>
        </p:txBody>
      </p:sp>
      <p:pic>
        <p:nvPicPr>
          <p:cNvPr id="3" name="Picture Placeholder 10" descr="A picture containing outdoor, tree, ground, group&#10;&#10;Description automatically generated">
            <a:extLst>
              <a:ext uri="{FF2B5EF4-FFF2-40B4-BE49-F238E27FC236}">
                <a16:creationId xmlns:a16="http://schemas.microsoft.com/office/drawing/2014/main" id="{4CBD4DA6-AB96-D30E-2837-6052353E0100}"/>
              </a:ext>
            </a:extLst>
          </p:cNvPr>
          <p:cNvPicPr>
            <a:picLocks noChangeAspect="1"/>
          </p:cNvPicPr>
          <p:nvPr/>
        </p:nvPicPr>
        <p:blipFill rotWithShape="1">
          <a:blip r:embed="rId2">
            <a:extLst>
              <a:ext uri="{28A0092B-C50C-407E-A947-70E740481C1C}">
                <a14:useLocalDpi xmlns:a14="http://schemas.microsoft.com/office/drawing/2010/main" val="0"/>
              </a:ext>
            </a:extLst>
          </a:blip>
          <a:srcRect l="31945" t="-113" r="23015" b="113"/>
          <a:stretch/>
        </p:blipFill>
        <p:spPr>
          <a:xfrm>
            <a:off x="5440680" y="2267596"/>
            <a:ext cx="3547793" cy="3547793"/>
          </a:xfrm>
          <a:prstGeom prst="ellipse">
            <a:avLst/>
          </a:prstGeom>
        </p:spPr>
      </p:pic>
    </p:spTree>
    <p:extLst>
      <p:ext uri="{BB962C8B-B14F-4D97-AF65-F5344CB8AC3E}">
        <p14:creationId xmlns:p14="http://schemas.microsoft.com/office/powerpoint/2010/main" val="4011885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86000" y="855482"/>
            <a:ext cx="7216061" cy="484585"/>
          </a:xfrm>
        </p:spPr>
        <p:txBody>
          <a:bodyPr>
            <a:normAutofit/>
          </a:bodyPr>
          <a:lstStyle/>
          <a:p>
            <a:r>
              <a:rPr lang="en-GB" altLang="en-US" sz="3200" dirty="0"/>
              <a:t>Mental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86000" y="1911866"/>
            <a:ext cx="4363676" cy="4243508"/>
          </a:xfrm>
        </p:spPr>
        <p:txBody>
          <a:bodyPr>
            <a:normAutofit/>
          </a:bodyPr>
          <a:lstStyle/>
          <a:p>
            <a:pPr>
              <a:lnSpc>
                <a:spcPct val="100000"/>
              </a:lnSpc>
            </a:pPr>
            <a:r>
              <a:rPr lang="en-US" altLang="en-US" sz="2000" i="1" dirty="0"/>
              <a:t>"Self-esteem and self-confidence that has increased tremendously for me. You have the opportunity to make a success of things here, you grow from that. And I also notice something like that in my environment, which reacts very differently to me than when I came out of the clinic. That's because of more self-confidence, before I felt like I was walking with a sign around my neck saying 'junk.”(</a:t>
            </a:r>
            <a:r>
              <a:rPr lang="en-US" altLang="en-US" sz="2000" i="1" dirty="0" err="1"/>
              <a:t>Elings</a:t>
            </a:r>
            <a:r>
              <a:rPr lang="en-US" altLang="en-US" sz="2000" i="1" dirty="0"/>
              <a:t> et al., 2011)</a:t>
            </a:r>
            <a:endParaRPr lang="en-GB" altLang="en-US" sz="2000" i="1" dirty="0"/>
          </a:p>
          <a:p>
            <a:pPr>
              <a:lnSpc>
                <a:spcPct val="9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1" y="6300056"/>
            <a:ext cx="3890075"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56</a:t>
            </a:fld>
            <a:endParaRPr lang="en-GB"/>
          </a:p>
        </p:txBody>
      </p:sp>
      <p:pic>
        <p:nvPicPr>
          <p:cNvPr id="3" name="Picture Placeholder 6" descr="A person petting a cow&#10;&#10;Description automatically generated with low confidence">
            <a:extLst>
              <a:ext uri="{FF2B5EF4-FFF2-40B4-BE49-F238E27FC236}">
                <a16:creationId xmlns:a16="http://schemas.microsoft.com/office/drawing/2014/main" id="{C7D5542B-CFF1-50FC-53F2-BEC16A2F2C44}"/>
              </a:ext>
            </a:extLst>
          </p:cNvPr>
          <p:cNvPicPr>
            <a:picLocks noChangeAspect="1"/>
          </p:cNvPicPr>
          <p:nvPr/>
        </p:nvPicPr>
        <p:blipFill rotWithShape="1">
          <a:blip r:embed="rId2">
            <a:extLst>
              <a:ext uri="{28A0092B-C50C-407E-A947-70E740481C1C}">
                <a14:useLocalDpi xmlns:a14="http://schemas.microsoft.com/office/drawing/2010/main" val="0"/>
              </a:ext>
            </a:extLst>
          </a:blip>
          <a:srcRect l="2214" t="-113" r="3626" b="113"/>
          <a:stretch/>
        </p:blipFill>
        <p:spPr>
          <a:xfrm>
            <a:off x="4849676" y="1456245"/>
            <a:ext cx="3945509" cy="3945509"/>
          </a:xfrm>
          <a:prstGeom prst="ellipse">
            <a:avLst/>
          </a:prstGeom>
        </p:spPr>
      </p:pic>
    </p:spTree>
    <p:extLst>
      <p:ext uri="{BB962C8B-B14F-4D97-AF65-F5344CB8AC3E}">
        <p14:creationId xmlns:p14="http://schemas.microsoft.com/office/powerpoint/2010/main" val="33192533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86000" y="895413"/>
            <a:ext cx="7216061" cy="484585"/>
          </a:xfrm>
        </p:spPr>
        <p:txBody>
          <a:bodyPr>
            <a:normAutofit/>
          </a:bodyPr>
          <a:lstStyle/>
          <a:p>
            <a:r>
              <a:rPr lang="en-GB" altLang="en-US" sz="3200" dirty="0"/>
              <a:t>Mental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86000" y="1832934"/>
            <a:ext cx="4433297" cy="3771900"/>
          </a:xfrm>
        </p:spPr>
        <p:txBody>
          <a:bodyPr>
            <a:normAutofit/>
          </a:bodyPr>
          <a:lstStyle/>
          <a:p>
            <a:pPr marL="342900" indent="-342900">
              <a:lnSpc>
                <a:spcPct val="200000"/>
              </a:lnSpc>
              <a:buFont typeface="Arial" panose="020B0604020202020204" pitchFamily="34" charset="0"/>
              <a:buChar char="•"/>
            </a:pPr>
            <a:r>
              <a:rPr lang="en-US" altLang="en-US" sz="2000" dirty="0"/>
              <a:t>Increase perseverance</a:t>
            </a:r>
          </a:p>
          <a:p>
            <a:pPr marL="342900" indent="-342900">
              <a:lnSpc>
                <a:spcPct val="200000"/>
              </a:lnSpc>
              <a:buFont typeface="Arial" panose="020B0604020202020204" pitchFamily="34" charset="0"/>
              <a:buChar char="•"/>
            </a:pPr>
            <a:r>
              <a:rPr lang="en-US" altLang="en-US" sz="2000" dirty="0"/>
              <a:t>Calm down</a:t>
            </a:r>
          </a:p>
          <a:p>
            <a:pPr marL="342900" indent="-342900">
              <a:lnSpc>
                <a:spcPct val="200000"/>
              </a:lnSpc>
              <a:buFont typeface="Arial" panose="020B0604020202020204" pitchFamily="34" charset="0"/>
              <a:buChar char="•"/>
            </a:pPr>
            <a:r>
              <a:rPr lang="en-US" altLang="en-US" sz="2000" dirty="0"/>
              <a:t>Increased commitment and responsibility</a:t>
            </a:r>
          </a:p>
          <a:p>
            <a:pPr marL="342900" indent="-342900">
              <a:lnSpc>
                <a:spcPct val="200000"/>
              </a:lnSpc>
              <a:buFont typeface="Arial" panose="020B0604020202020204" pitchFamily="34" charset="0"/>
              <a:buChar char="•"/>
            </a:pPr>
            <a:r>
              <a:rPr lang="en-US" altLang="en-US" sz="2000" dirty="0"/>
              <a:t>Thinking more about yourself</a:t>
            </a:r>
          </a:p>
          <a:p>
            <a:pPr>
              <a:lnSpc>
                <a:spcPct val="9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3952068"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57</a:t>
            </a:fld>
            <a:endParaRPr lang="en-GB"/>
          </a:p>
        </p:txBody>
      </p:sp>
      <p:pic>
        <p:nvPicPr>
          <p:cNvPr id="3" name="Picture Placeholder 6" descr="A group of people in a greenhouse&#10;&#10;Description automatically generated with medium confidence">
            <a:extLst>
              <a:ext uri="{FF2B5EF4-FFF2-40B4-BE49-F238E27FC236}">
                <a16:creationId xmlns:a16="http://schemas.microsoft.com/office/drawing/2014/main" id="{50922955-C1D5-BBF1-7FC0-9D3D8848C805}"/>
              </a:ext>
            </a:extLst>
          </p:cNvPr>
          <p:cNvPicPr>
            <a:picLocks noChangeAspect="1"/>
          </p:cNvPicPr>
          <p:nvPr/>
        </p:nvPicPr>
        <p:blipFill rotWithShape="1">
          <a:blip r:embed="rId3">
            <a:extLst>
              <a:ext uri="{28A0092B-C50C-407E-A947-70E740481C1C}">
                <a14:useLocalDpi xmlns:a14="http://schemas.microsoft.com/office/drawing/2010/main" val="0"/>
              </a:ext>
            </a:extLst>
          </a:blip>
          <a:srcRect l="18551" t="-113" r="33177" b="113"/>
          <a:stretch/>
        </p:blipFill>
        <p:spPr>
          <a:xfrm>
            <a:off x="4199861" y="1379998"/>
            <a:ext cx="4823532" cy="4823532"/>
          </a:xfrm>
          <a:prstGeom prst="ellipse">
            <a:avLst/>
          </a:prstGeom>
        </p:spPr>
      </p:pic>
    </p:spTree>
    <p:extLst>
      <p:ext uri="{BB962C8B-B14F-4D97-AF65-F5344CB8AC3E}">
        <p14:creationId xmlns:p14="http://schemas.microsoft.com/office/powerpoint/2010/main" val="36651757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86000" y="895413"/>
            <a:ext cx="7216061" cy="484585"/>
          </a:xfrm>
        </p:spPr>
        <p:txBody>
          <a:bodyPr>
            <a:normAutofit/>
          </a:bodyPr>
          <a:lstStyle/>
          <a:p>
            <a:r>
              <a:rPr lang="en-GB" altLang="en-US" sz="3200" dirty="0"/>
              <a:t>Mental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86000" y="1832933"/>
            <a:ext cx="4597592" cy="4129653"/>
          </a:xfrm>
        </p:spPr>
        <p:txBody>
          <a:bodyPr>
            <a:normAutofit/>
          </a:bodyPr>
          <a:lstStyle/>
          <a:p>
            <a:pPr>
              <a:lnSpc>
                <a:spcPct val="90000"/>
              </a:lnSpc>
            </a:pPr>
            <a:r>
              <a:rPr lang="en-GB" sz="2500" i="1" dirty="0"/>
              <a:t>“When people are too much in their heads, I say: go and weed with your hands instead of with the hoe because then you are closer to the soil.” </a:t>
            </a:r>
          </a:p>
          <a:p>
            <a:pPr>
              <a:lnSpc>
                <a:spcPct val="90000"/>
              </a:lnSpc>
            </a:pPr>
            <a:endParaRPr lang="en-GB" sz="2500"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3952068"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58</a:t>
            </a:fld>
            <a:endParaRPr lang="en-GB"/>
          </a:p>
        </p:txBody>
      </p:sp>
      <p:pic>
        <p:nvPicPr>
          <p:cNvPr id="8" name="Picture 4" descr="DSC_1455">
            <a:extLst>
              <a:ext uri="{FF2B5EF4-FFF2-40B4-BE49-F238E27FC236}">
                <a16:creationId xmlns:a16="http://schemas.microsoft.com/office/drawing/2014/main" id="{53F055A0-D5AE-5F7D-B519-95A4D37B80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02" r="14097" b="-2"/>
          <a:stretch/>
        </p:blipFill>
        <p:spPr bwMode="auto">
          <a:xfrm>
            <a:off x="5173164" y="1379998"/>
            <a:ext cx="3812583" cy="3673070"/>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8225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86000" y="895413"/>
            <a:ext cx="7216061" cy="484585"/>
          </a:xfrm>
        </p:spPr>
        <p:txBody>
          <a:bodyPr>
            <a:normAutofit/>
          </a:bodyPr>
          <a:lstStyle/>
          <a:p>
            <a:r>
              <a:rPr lang="en-GB" altLang="en-US" sz="3200" dirty="0"/>
              <a:t>Mental well-being</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94488" y="2170403"/>
            <a:ext cx="4086000" cy="4129653"/>
          </a:xfrm>
        </p:spPr>
        <p:txBody>
          <a:bodyPr>
            <a:normAutofit/>
          </a:bodyPr>
          <a:lstStyle/>
          <a:p>
            <a:pPr>
              <a:lnSpc>
                <a:spcPct val="100000"/>
              </a:lnSpc>
            </a:pPr>
            <a:r>
              <a:rPr lang="en-US" altLang="en-US" sz="2500" i="1" dirty="0"/>
              <a:t>"To learn to enjoy small things. People are used to thinking big, if I have a lot of money then...they don't dwell on the fact that small things can also bring joy like birds nesting here at the farm." </a:t>
            </a:r>
            <a:endParaRPr lang="en-GB" altLang="en-US" sz="2500" i="1" dirty="0"/>
          </a:p>
          <a:p>
            <a:pPr>
              <a:lnSpc>
                <a:spcPct val="100000"/>
              </a:lnSpc>
            </a:pPr>
            <a:endParaRPr lang="en-GB" sz="2500"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3952068"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59</a:t>
            </a:fld>
            <a:endParaRPr lang="en-GB"/>
          </a:p>
        </p:txBody>
      </p:sp>
      <p:pic>
        <p:nvPicPr>
          <p:cNvPr id="8" name="Picture 4" descr="DSC_1455">
            <a:extLst>
              <a:ext uri="{FF2B5EF4-FFF2-40B4-BE49-F238E27FC236}">
                <a16:creationId xmlns:a16="http://schemas.microsoft.com/office/drawing/2014/main" id="{53F055A0-D5AE-5F7D-B519-95A4D37B80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902" r="14097" b="-2"/>
          <a:stretch/>
        </p:blipFill>
        <p:spPr bwMode="auto">
          <a:xfrm>
            <a:off x="5173164" y="1379998"/>
            <a:ext cx="3812583" cy="3673070"/>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4486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GB" altLang="en-US" dirty="0"/>
              <a:t>The broader Green Care umbrella</a:t>
            </a: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a:t>
            </a:fld>
            <a:endParaRPr lang="en-GB"/>
          </a:p>
        </p:txBody>
      </p:sp>
      <p:pic>
        <p:nvPicPr>
          <p:cNvPr id="9" name="Content Placeholder 3">
            <a:extLst>
              <a:ext uri="{FF2B5EF4-FFF2-40B4-BE49-F238E27FC236}">
                <a16:creationId xmlns:a16="http://schemas.microsoft.com/office/drawing/2014/main" id="{977B6721-5BDC-476C-730D-26F0A3F170C2}"/>
              </a:ext>
            </a:extLst>
          </p:cNvPr>
          <p:cNvPicPr>
            <a:picLocks noChangeAspect="1"/>
          </p:cNvPicPr>
          <p:nvPr/>
        </p:nvPicPr>
        <p:blipFill>
          <a:blip r:embed="rId3"/>
          <a:stretch>
            <a:fillRect/>
          </a:stretch>
        </p:blipFill>
        <p:spPr>
          <a:xfrm>
            <a:off x="1110700" y="1302327"/>
            <a:ext cx="6922599" cy="4707290"/>
          </a:xfrm>
          <a:prstGeom prst="rect">
            <a:avLst/>
          </a:prstGeom>
        </p:spPr>
      </p:pic>
    </p:spTree>
    <p:extLst>
      <p:ext uri="{BB962C8B-B14F-4D97-AF65-F5344CB8AC3E}">
        <p14:creationId xmlns:p14="http://schemas.microsoft.com/office/powerpoint/2010/main" val="12407969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86000" y="895413"/>
            <a:ext cx="7216061" cy="484585"/>
          </a:xfrm>
        </p:spPr>
        <p:txBody>
          <a:bodyPr>
            <a:normAutofit/>
          </a:bodyPr>
          <a:lstStyle/>
          <a:p>
            <a:r>
              <a:rPr lang="en-GB" altLang="en-US" sz="3200" dirty="0"/>
              <a:t>Social well-being</a:t>
            </a:r>
            <a:endParaRPr lang="en-GB" sz="3200"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94488" y="2170403"/>
            <a:ext cx="4086000" cy="4129653"/>
          </a:xfrm>
        </p:spPr>
        <p:txBody>
          <a:bodyPr>
            <a:normAutofit fontScale="70000" lnSpcReduction="20000"/>
          </a:bodyPr>
          <a:lstStyle/>
          <a:p>
            <a:pPr marL="457200" indent="-457200">
              <a:lnSpc>
                <a:spcPct val="200000"/>
              </a:lnSpc>
              <a:buFont typeface="Arial" panose="020B0604020202020204" pitchFamily="34" charset="0"/>
              <a:buChar char="•"/>
            </a:pPr>
            <a:r>
              <a:rPr lang="en-US" altLang="en-US" sz="3200" dirty="0"/>
              <a:t>Increased social contacts</a:t>
            </a:r>
          </a:p>
          <a:p>
            <a:pPr marL="457200" indent="-457200">
              <a:lnSpc>
                <a:spcPct val="200000"/>
              </a:lnSpc>
              <a:buFont typeface="Arial" panose="020B0604020202020204" pitchFamily="34" charset="0"/>
              <a:buChar char="•"/>
            </a:pPr>
            <a:r>
              <a:rPr lang="en-US" altLang="en-US" sz="3200" dirty="0"/>
              <a:t>Opportunities to practice social interaction</a:t>
            </a:r>
          </a:p>
          <a:p>
            <a:pPr marL="457200" indent="-457200">
              <a:lnSpc>
                <a:spcPct val="200000"/>
              </a:lnSpc>
              <a:buFont typeface="Arial" panose="020B0604020202020204" pitchFamily="34" charset="0"/>
              <a:buChar char="•"/>
            </a:pPr>
            <a:r>
              <a:rPr lang="en-US" altLang="en-US" sz="3200" dirty="0"/>
              <a:t>Keeping appointments</a:t>
            </a:r>
          </a:p>
          <a:p>
            <a:pPr marL="457200" indent="-457200">
              <a:lnSpc>
                <a:spcPct val="200000"/>
              </a:lnSpc>
              <a:buFont typeface="Arial" panose="020B0604020202020204" pitchFamily="34" charset="0"/>
              <a:buChar char="•"/>
            </a:pPr>
            <a:r>
              <a:rPr lang="en-US" altLang="en-US" sz="3200" dirty="0"/>
              <a:t>Respect from others</a:t>
            </a:r>
            <a:endParaRPr lang="en-GB" altLang="en-US" sz="3200" dirty="0"/>
          </a:p>
          <a:p>
            <a:pPr>
              <a:lnSpc>
                <a:spcPct val="9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3952068"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60</a:t>
            </a:fld>
            <a:endParaRPr lang="en-GB"/>
          </a:p>
        </p:txBody>
      </p:sp>
      <p:pic>
        <p:nvPicPr>
          <p:cNvPr id="3" name="Picture Placeholder 6" descr="A group of people walking on a path through a forest&#10;&#10;Description automatically generated with low confidence">
            <a:extLst>
              <a:ext uri="{FF2B5EF4-FFF2-40B4-BE49-F238E27FC236}">
                <a16:creationId xmlns:a16="http://schemas.microsoft.com/office/drawing/2014/main" id="{D68296BE-3044-3C4C-AFC3-2DD27807F81A}"/>
              </a:ext>
            </a:extLst>
          </p:cNvPr>
          <p:cNvPicPr>
            <a:picLocks noChangeAspect="1"/>
          </p:cNvPicPr>
          <p:nvPr/>
        </p:nvPicPr>
        <p:blipFill rotWithShape="1">
          <a:blip r:embed="rId3">
            <a:extLst>
              <a:ext uri="{28A0092B-C50C-407E-A947-70E740481C1C}">
                <a14:useLocalDpi xmlns:a14="http://schemas.microsoft.com/office/drawing/2010/main" val="0"/>
              </a:ext>
            </a:extLst>
          </a:blip>
          <a:srcRect l="107" t="18297" r="-107" b="6142"/>
          <a:stretch/>
        </p:blipFill>
        <p:spPr>
          <a:xfrm>
            <a:off x="4465675" y="1235134"/>
            <a:ext cx="4572000" cy="4572000"/>
          </a:xfrm>
          <a:prstGeom prst="ellipse">
            <a:avLst/>
          </a:prstGeom>
        </p:spPr>
      </p:pic>
    </p:spTree>
    <p:extLst>
      <p:ext uri="{BB962C8B-B14F-4D97-AF65-F5344CB8AC3E}">
        <p14:creationId xmlns:p14="http://schemas.microsoft.com/office/powerpoint/2010/main" val="327515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93813" y="874228"/>
            <a:ext cx="7216061" cy="484585"/>
          </a:xfrm>
        </p:spPr>
        <p:txBody>
          <a:bodyPr>
            <a:normAutofit/>
          </a:bodyPr>
          <a:lstStyle/>
          <a:p>
            <a:r>
              <a:rPr lang="en-GB" altLang="en-US" sz="3200" dirty="0"/>
              <a:t>Social well-being</a:t>
            </a:r>
            <a:endParaRPr lang="en-GB" sz="3200"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98035" y="2347684"/>
            <a:ext cx="4321262" cy="3468407"/>
          </a:xfrm>
        </p:spPr>
        <p:txBody>
          <a:bodyPr>
            <a:normAutofit/>
          </a:bodyPr>
          <a:lstStyle/>
          <a:p>
            <a:pPr marL="0" indent="0">
              <a:lnSpc>
                <a:spcPct val="100000"/>
              </a:lnSpc>
              <a:buNone/>
            </a:pPr>
            <a:r>
              <a:rPr lang="en-US" altLang="en-US" sz="2000" i="1" dirty="0"/>
              <a:t>"They can rearrange their lives a little bit, they can say: I have to go to work tomorrow so can't meet up [...] they don't get clean from that but it does give them structure and a certain status, that they go to work and that this is what the boss requires.“ (</a:t>
            </a:r>
            <a:r>
              <a:rPr lang="en-US" altLang="en-US" sz="2000" i="1" dirty="0" err="1"/>
              <a:t>Elings</a:t>
            </a:r>
            <a:r>
              <a:rPr lang="en-US" altLang="en-US" sz="2000" i="1" dirty="0"/>
              <a:t> et al., 2011)</a:t>
            </a:r>
            <a:endParaRPr lang="en-GB" altLang="en-US" sz="2000" i="1" dirty="0"/>
          </a:p>
          <a:p>
            <a:pPr>
              <a:lnSpc>
                <a:spcPct val="10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61</a:t>
            </a:fld>
            <a:endParaRPr lang="en-GB"/>
          </a:p>
        </p:txBody>
      </p:sp>
      <p:pic>
        <p:nvPicPr>
          <p:cNvPr id="3" name="Picture Placeholder 6" descr="A group of people walking on a path through a forest&#10;&#10;Description automatically generated with low confidence">
            <a:extLst>
              <a:ext uri="{FF2B5EF4-FFF2-40B4-BE49-F238E27FC236}">
                <a16:creationId xmlns:a16="http://schemas.microsoft.com/office/drawing/2014/main" id="{852D9030-B4D6-6483-CAED-B927B3045C9F}"/>
              </a:ext>
            </a:extLst>
          </p:cNvPr>
          <p:cNvPicPr>
            <a:picLocks noChangeAspect="1"/>
          </p:cNvPicPr>
          <p:nvPr/>
        </p:nvPicPr>
        <p:blipFill rotWithShape="1">
          <a:blip r:embed="rId2">
            <a:extLst>
              <a:ext uri="{28A0092B-C50C-407E-A947-70E740481C1C}">
                <a14:useLocalDpi xmlns:a14="http://schemas.microsoft.com/office/drawing/2010/main" val="0"/>
              </a:ext>
            </a:extLst>
          </a:blip>
          <a:srcRect l="107" t="18297" r="-107" b="6142"/>
          <a:stretch/>
        </p:blipFill>
        <p:spPr>
          <a:xfrm>
            <a:off x="4919297" y="1407935"/>
            <a:ext cx="4042129" cy="4042129"/>
          </a:xfrm>
          <a:prstGeom prst="ellipse">
            <a:avLst/>
          </a:prstGeom>
        </p:spPr>
      </p:pic>
    </p:spTree>
    <p:extLst>
      <p:ext uri="{BB962C8B-B14F-4D97-AF65-F5344CB8AC3E}">
        <p14:creationId xmlns:p14="http://schemas.microsoft.com/office/powerpoint/2010/main" val="11054655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86000" y="895413"/>
            <a:ext cx="7216061" cy="484585"/>
          </a:xfrm>
        </p:spPr>
        <p:txBody>
          <a:bodyPr>
            <a:normAutofit/>
          </a:bodyPr>
          <a:lstStyle/>
          <a:p>
            <a:r>
              <a:rPr lang="en-GB" altLang="en-US" sz="3200" dirty="0"/>
              <a:t>Social well-being</a:t>
            </a:r>
            <a:endParaRPr lang="en-GB" sz="3200"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86001" y="1936486"/>
            <a:ext cx="3822348" cy="4129653"/>
          </a:xfrm>
        </p:spPr>
        <p:txBody>
          <a:bodyPr>
            <a:normAutofit/>
          </a:bodyPr>
          <a:lstStyle/>
          <a:p>
            <a:pPr>
              <a:lnSpc>
                <a:spcPct val="120000"/>
              </a:lnSpc>
            </a:pPr>
            <a:r>
              <a:rPr lang="en-US" altLang="en-US" sz="2000" i="1" dirty="0"/>
              <a:t>"The children who come here have always struggled at school, struggled to make relationships, if you then have a place where you can do things together that is very important." </a:t>
            </a:r>
          </a:p>
          <a:p>
            <a:pPr>
              <a:lnSpc>
                <a:spcPct val="9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3952068"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62</a:t>
            </a:fld>
            <a:endParaRPr lang="en-GB"/>
          </a:p>
        </p:txBody>
      </p:sp>
      <p:pic>
        <p:nvPicPr>
          <p:cNvPr id="3" name="Picture Placeholder 6" descr="A group of people walking on a path through a forest&#10;&#10;Description automatically generated with low confidence">
            <a:extLst>
              <a:ext uri="{FF2B5EF4-FFF2-40B4-BE49-F238E27FC236}">
                <a16:creationId xmlns:a16="http://schemas.microsoft.com/office/drawing/2014/main" id="{86766F60-0E5A-E9D6-E4AD-8478B9075DC9}"/>
              </a:ext>
            </a:extLst>
          </p:cNvPr>
          <p:cNvPicPr>
            <a:picLocks noChangeAspect="1"/>
          </p:cNvPicPr>
          <p:nvPr/>
        </p:nvPicPr>
        <p:blipFill rotWithShape="1">
          <a:blip r:embed="rId2">
            <a:extLst>
              <a:ext uri="{28A0092B-C50C-407E-A947-70E740481C1C}">
                <a14:useLocalDpi xmlns:a14="http://schemas.microsoft.com/office/drawing/2010/main" val="0"/>
              </a:ext>
            </a:extLst>
          </a:blip>
          <a:srcRect l="107" t="18297" r="-107" b="6142"/>
          <a:stretch/>
        </p:blipFill>
        <p:spPr>
          <a:xfrm>
            <a:off x="4680487" y="1449946"/>
            <a:ext cx="4357187" cy="4357187"/>
          </a:xfrm>
          <a:prstGeom prst="ellipse">
            <a:avLst/>
          </a:prstGeom>
        </p:spPr>
      </p:pic>
    </p:spTree>
    <p:extLst>
      <p:ext uri="{BB962C8B-B14F-4D97-AF65-F5344CB8AC3E}">
        <p14:creationId xmlns:p14="http://schemas.microsoft.com/office/powerpoint/2010/main" val="37017403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86000" y="895413"/>
            <a:ext cx="7216061" cy="484585"/>
          </a:xfrm>
        </p:spPr>
        <p:txBody>
          <a:bodyPr>
            <a:normAutofit/>
          </a:bodyPr>
          <a:lstStyle/>
          <a:p>
            <a:r>
              <a:rPr lang="en-GB" altLang="en-US" sz="3200" dirty="0"/>
              <a:t>Social well-being</a:t>
            </a:r>
            <a:endParaRPr lang="en-GB" sz="3200"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94488" y="2170403"/>
            <a:ext cx="4086000" cy="4129653"/>
          </a:xfrm>
        </p:spPr>
        <p:txBody>
          <a:bodyPr>
            <a:normAutofit/>
          </a:bodyPr>
          <a:lstStyle/>
          <a:p>
            <a:pPr>
              <a:lnSpc>
                <a:spcPct val="120000"/>
              </a:lnSpc>
            </a:pPr>
            <a:r>
              <a:rPr lang="en-US" altLang="en-US" sz="2000" i="1" dirty="0"/>
              <a:t>"Man, group portrait of diversity, I love that, from highly educated to less educated, from religious to non-religious and each person brings a story and together you could write books of what you experience. You experience a lot together. That's because both nature and people have a certain dynamic."</a:t>
            </a:r>
          </a:p>
          <a:p>
            <a:pPr>
              <a:lnSpc>
                <a:spcPct val="9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3952068"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63</a:t>
            </a:fld>
            <a:endParaRPr lang="en-GB"/>
          </a:p>
        </p:txBody>
      </p:sp>
      <p:pic>
        <p:nvPicPr>
          <p:cNvPr id="3" name="Picture Placeholder 6" descr="A group of people walking on a path through a forest&#10;&#10;Description automatically generated with low confidence">
            <a:extLst>
              <a:ext uri="{FF2B5EF4-FFF2-40B4-BE49-F238E27FC236}">
                <a16:creationId xmlns:a16="http://schemas.microsoft.com/office/drawing/2014/main" id="{0A47F559-D052-CC52-03B0-756855042773}"/>
              </a:ext>
            </a:extLst>
          </p:cNvPr>
          <p:cNvPicPr>
            <a:picLocks noChangeAspect="1"/>
          </p:cNvPicPr>
          <p:nvPr/>
        </p:nvPicPr>
        <p:blipFill rotWithShape="1">
          <a:blip r:embed="rId2">
            <a:extLst>
              <a:ext uri="{28A0092B-C50C-407E-A947-70E740481C1C}">
                <a14:useLocalDpi xmlns:a14="http://schemas.microsoft.com/office/drawing/2010/main" val="0"/>
              </a:ext>
            </a:extLst>
          </a:blip>
          <a:srcRect l="107" t="18297" r="-107" b="6142"/>
          <a:stretch/>
        </p:blipFill>
        <p:spPr>
          <a:xfrm>
            <a:off x="4610539" y="1379998"/>
            <a:ext cx="4427136" cy="4427136"/>
          </a:xfrm>
          <a:prstGeom prst="ellipse">
            <a:avLst/>
          </a:prstGeom>
        </p:spPr>
      </p:pic>
    </p:spTree>
    <p:extLst>
      <p:ext uri="{BB962C8B-B14F-4D97-AF65-F5344CB8AC3E}">
        <p14:creationId xmlns:p14="http://schemas.microsoft.com/office/powerpoint/2010/main" val="3676530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86000" y="895413"/>
            <a:ext cx="7216061" cy="484585"/>
          </a:xfrm>
        </p:spPr>
        <p:txBody>
          <a:bodyPr>
            <a:normAutofit/>
          </a:bodyPr>
          <a:lstStyle/>
          <a:p>
            <a:r>
              <a:rPr lang="en-GB" altLang="en-US" sz="3200" dirty="0"/>
              <a:t>Spiritual well-being</a:t>
            </a:r>
            <a:endParaRPr lang="en-GB" sz="3200"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594488" y="2170403"/>
            <a:ext cx="4086000" cy="4129653"/>
          </a:xfrm>
        </p:spPr>
        <p:txBody>
          <a:bodyPr>
            <a:normAutofit/>
          </a:bodyPr>
          <a:lstStyle/>
          <a:p>
            <a:pPr marL="342900" indent="-342900">
              <a:lnSpc>
                <a:spcPct val="200000"/>
              </a:lnSpc>
              <a:buFont typeface="Arial" panose="020B0604020202020204" pitchFamily="34" charset="0"/>
              <a:buChar char="•"/>
            </a:pPr>
            <a:r>
              <a:rPr lang="en-US" altLang="en-US" sz="2000" dirty="0"/>
              <a:t>Wonder/fascination</a:t>
            </a:r>
          </a:p>
          <a:p>
            <a:pPr marL="342900" indent="-342900">
              <a:lnSpc>
                <a:spcPct val="200000"/>
              </a:lnSpc>
              <a:buFont typeface="Arial" panose="020B0604020202020204" pitchFamily="34" charset="0"/>
              <a:buChar char="•"/>
            </a:pPr>
            <a:r>
              <a:rPr lang="en-US" altLang="en-US" sz="2000" dirty="0"/>
              <a:t> Experiencing seasons</a:t>
            </a:r>
          </a:p>
          <a:p>
            <a:pPr marL="342900" indent="-342900">
              <a:lnSpc>
                <a:spcPct val="200000"/>
              </a:lnSpc>
              <a:buFont typeface="Arial" panose="020B0604020202020204" pitchFamily="34" charset="0"/>
              <a:buChar char="•"/>
            </a:pPr>
            <a:r>
              <a:rPr lang="en-US" altLang="en-US" sz="2000" dirty="0"/>
              <a:t> Feeling part of a bigger picture </a:t>
            </a:r>
            <a:endParaRPr lang="en-GB" altLang="en-US" sz="2000" dirty="0"/>
          </a:p>
          <a:p>
            <a:pPr>
              <a:lnSpc>
                <a:spcPct val="9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3952068"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64</a:t>
            </a:fld>
            <a:endParaRPr lang="en-GB"/>
          </a:p>
        </p:txBody>
      </p:sp>
      <p:pic>
        <p:nvPicPr>
          <p:cNvPr id="8" name="Picture Placeholder 6">
            <a:extLst>
              <a:ext uri="{FF2B5EF4-FFF2-40B4-BE49-F238E27FC236}">
                <a16:creationId xmlns:a16="http://schemas.microsoft.com/office/drawing/2014/main" id="{7EEEB3F1-EBAB-44CD-A2D0-EEEDE9BEB32E}"/>
              </a:ext>
            </a:extLst>
          </p:cNvPr>
          <p:cNvPicPr>
            <a:picLocks noChangeAspect="1"/>
          </p:cNvPicPr>
          <p:nvPr/>
        </p:nvPicPr>
        <p:blipFill>
          <a:blip r:embed="rId3">
            <a:extLst>
              <a:ext uri="{28A0092B-C50C-407E-A947-70E740481C1C}">
                <a14:useLocalDpi xmlns:a14="http://schemas.microsoft.com/office/drawing/2010/main" val="0"/>
              </a:ext>
            </a:extLst>
          </a:blip>
          <a:srcRect t="16667" b="16667"/>
          <a:stretch>
            <a:fillRect/>
          </a:stretch>
        </p:blipFill>
        <p:spPr>
          <a:xfrm>
            <a:off x="5105192" y="2170403"/>
            <a:ext cx="3477906" cy="3477906"/>
          </a:xfrm>
          <a:prstGeom prst="ellipse">
            <a:avLst/>
          </a:prstGeom>
        </p:spPr>
      </p:pic>
    </p:spTree>
    <p:extLst>
      <p:ext uri="{BB962C8B-B14F-4D97-AF65-F5344CB8AC3E}">
        <p14:creationId xmlns:p14="http://schemas.microsoft.com/office/powerpoint/2010/main" val="31251502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86000" y="895413"/>
            <a:ext cx="7216061" cy="484585"/>
          </a:xfrm>
        </p:spPr>
        <p:txBody>
          <a:bodyPr>
            <a:normAutofit/>
          </a:bodyPr>
          <a:lstStyle/>
          <a:p>
            <a:r>
              <a:rPr lang="en-GB" altLang="en-US" sz="3200" dirty="0"/>
              <a:t>Spiritual well-being</a:t>
            </a:r>
            <a:endParaRPr lang="en-GB" sz="3200"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763534" y="2170403"/>
            <a:ext cx="4086000" cy="4129653"/>
          </a:xfrm>
        </p:spPr>
        <p:txBody>
          <a:bodyPr>
            <a:normAutofit/>
          </a:bodyPr>
          <a:lstStyle/>
          <a:p>
            <a:pPr>
              <a:lnSpc>
                <a:spcPct val="100000"/>
              </a:lnSpc>
            </a:pPr>
            <a:r>
              <a:rPr lang="en-US" altLang="en-US" sz="2000" i="1" dirty="0"/>
              <a:t>"To see the small beauties in nature for instance a beautiful bird and to name that too. Even though the world is very dark at the moment that people can still wonder." </a:t>
            </a:r>
          </a:p>
          <a:p>
            <a:pPr>
              <a:lnSpc>
                <a:spcPct val="9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3952068"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65</a:t>
            </a:fld>
            <a:endParaRPr lang="en-GB"/>
          </a:p>
        </p:txBody>
      </p:sp>
      <p:pic>
        <p:nvPicPr>
          <p:cNvPr id="3" name="Picture Placeholder 6">
            <a:extLst>
              <a:ext uri="{FF2B5EF4-FFF2-40B4-BE49-F238E27FC236}">
                <a16:creationId xmlns:a16="http://schemas.microsoft.com/office/drawing/2014/main" id="{E63F5894-5170-F8E1-09B4-EDEC0ECC88D4}"/>
              </a:ext>
            </a:extLst>
          </p:cNvPr>
          <p:cNvPicPr>
            <a:picLocks noChangeAspect="1"/>
          </p:cNvPicPr>
          <p:nvPr/>
        </p:nvPicPr>
        <p:blipFill>
          <a:blip r:embed="rId2">
            <a:extLst>
              <a:ext uri="{28A0092B-C50C-407E-A947-70E740481C1C}">
                <a14:useLocalDpi xmlns:a14="http://schemas.microsoft.com/office/drawing/2010/main" val="0"/>
              </a:ext>
            </a:extLst>
          </a:blip>
          <a:srcRect t="16667" b="16667"/>
          <a:stretch>
            <a:fillRect/>
          </a:stretch>
        </p:blipFill>
        <p:spPr>
          <a:xfrm>
            <a:off x="236194" y="1626781"/>
            <a:ext cx="4335806" cy="4335806"/>
          </a:xfrm>
          <a:prstGeom prst="ellipse">
            <a:avLst/>
          </a:prstGeom>
        </p:spPr>
      </p:pic>
    </p:spTree>
    <p:extLst>
      <p:ext uri="{BB962C8B-B14F-4D97-AF65-F5344CB8AC3E}">
        <p14:creationId xmlns:p14="http://schemas.microsoft.com/office/powerpoint/2010/main" val="10113357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293F80-C548-488D-9BA6-59B012E1E499}"/>
              </a:ext>
            </a:extLst>
          </p:cNvPr>
          <p:cNvSpPr>
            <a:spLocks noGrp="1"/>
          </p:cNvSpPr>
          <p:nvPr>
            <p:ph type="title"/>
          </p:nvPr>
        </p:nvSpPr>
        <p:spPr>
          <a:xfrm>
            <a:off x="486000" y="895413"/>
            <a:ext cx="7216061" cy="484585"/>
          </a:xfrm>
        </p:spPr>
        <p:txBody>
          <a:bodyPr>
            <a:normAutofit/>
          </a:bodyPr>
          <a:lstStyle/>
          <a:p>
            <a:r>
              <a:rPr lang="en-GB" altLang="en-US" sz="3200" dirty="0"/>
              <a:t>Spiritual well-being</a:t>
            </a:r>
            <a:endParaRPr lang="en-GB" sz="3200"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4763534" y="2170403"/>
            <a:ext cx="4086000" cy="4129653"/>
          </a:xfrm>
        </p:spPr>
        <p:txBody>
          <a:bodyPr>
            <a:normAutofit/>
          </a:bodyPr>
          <a:lstStyle/>
          <a:p>
            <a:pPr>
              <a:lnSpc>
                <a:spcPct val="100000"/>
              </a:lnSpc>
            </a:pPr>
            <a:r>
              <a:rPr lang="en-US" altLang="en-US" sz="2000" i="1" dirty="0"/>
              <a:t>"The contact with nature and what effect that has on your worldview. That you have to take care of nature and that it is nice there. You lay a foundation for that. We also do nature and environmental education here and you do create ownership with that." </a:t>
            </a:r>
          </a:p>
          <a:p>
            <a:pPr>
              <a:lnSpc>
                <a:spcPct val="90000"/>
              </a:lnSpc>
            </a:pPr>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a:xfrm>
            <a:off x="0" y="6300056"/>
            <a:ext cx="3952068" cy="545244"/>
          </a:xfrm>
        </p:spPr>
        <p:txBody>
          <a:bodyPr/>
          <a:lstStyle/>
          <a:p>
            <a:r>
              <a:rPr lang="en-US" dirty="0"/>
              <a:t>Part 3: Evidence base: research on social farming</a:t>
            </a: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66</a:t>
            </a:fld>
            <a:endParaRPr lang="en-GB"/>
          </a:p>
        </p:txBody>
      </p:sp>
      <p:pic>
        <p:nvPicPr>
          <p:cNvPr id="3" name="Picture Placeholder 6">
            <a:extLst>
              <a:ext uri="{FF2B5EF4-FFF2-40B4-BE49-F238E27FC236}">
                <a16:creationId xmlns:a16="http://schemas.microsoft.com/office/drawing/2014/main" id="{8B603052-FD34-4552-3272-5DAAFAF8E7D9}"/>
              </a:ext>
            </a:extLst>
          </p:cNvPr>
          <p:cNvPicPr>
            <a:picLocks noChangeAspect="1"/>
          </p:cNvPicPr>
          <p:nvPr/>
        </p:nvPicPr>
        <p:blipFill>
          <a:blip r:embed="rId2">
            <a:extLst>
              <a:ext uri="{28A0092B-C50C-407E-A947-70E740481C1C}">
                <a14:useLocalDpi xmlns:a14="http://schemas.microsoft.com/office/drawing/2010/main" val="0"/>
              </a:ext>
            </a:extLst>
          </a:blip>
          <a:srcRect t="16667" b="16667"/>
          <a:stretch>
            <a:fillRect/>
          </a:stretch>
        </p:blipFill>
        <p:spPr>
          <a:xfrm>
            <a:off x="133382" y="1620718"/>
            <a:ext cx="4438618" cy="4438618"/>
          </a:xfrm>
          <a:prstGeom prst="ellipse">
            <a:avLst/>
          </a:prstGeom>
        </p:spPr>
      </p:pic>
    </p:spTree>
    <p:extLst>
      <p:ext uri="{BB962C8B-B14F-4D97-AF65-F5344CB8AC3E}">
        <p14:creationId xmlns:p14="http://schemas.microsoft.com/office/powerpoint/2010/main" val="7373874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GB" altLang="en-US" sz="3200" dirty="0"/>
              <a:t>Assignment 1</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2666142"/>
            <a:ext cx="3938257" cy="2861821"/>
          </a:xfrm>
        </p:spPr>
        <p:txBody>
          <a:bodyPr>
            <a:normAutofit/>
          </a:bodyPr>
          <a:lstStyle/>
          <a:p>
            <a:pPr>
              <a:lnSpc>
                <a:spcPct val="150000"/>
              </a:lnSpc>
            </a:pPr>
            <a:r>
              <a:rPr lang="en-GB" altLang="en-US" sz="2000" dirty="0"/>
              <a:t>What do you think are the key working elements of social farms?</a:t>
            </a:r>
            <a:endParaRPr lang="en-US" dirty="0"/>
          </a:p>
          <a:p>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pPr marL="0" marR="0" lvl="0" indent="0" algn="r" defTabSz="914400" rtl="0" eaLnBrk="1" fontAlgn="auto" latinLnBrk="0" hangingPunct="1">
              <a:lnSpc>
                <a:spcPts val="1335"/>
              </a:lnSpc>
              <a:spcBef>
                <a:spcPts val="0"/>
              </a:spcBef>
              <a:spcAft>
                <a:spcPts val="0"/>
              </a:spcAft>
              <a:buClrTx/>
              <a:buSzTx/>
              <a:buFontTx/>
              <a:buNone/>
              <a:tabLst/>
              <a:defRPr/>
            </a:pPr>
            <a:fld id="{AC30E85F-03A9-4DC3-A879-6F4150C88507}" type="slidenum">
              <a:rPr kumimoji="0" lang="en-GB" sz="1100" b="1" i="0" u="none" strike="noStrike" kern="1200" cap="none" spc="0" normalizeH="0" baseline="0" noProof="0" smtClean="0">
                <a:ln>
                  <a:noFill/>
                </a:ln>
                <a:solidFill>
                  <a:srgbClr val="13426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ts val="1335"/>
                </a:lnSpc>
                <a:spcBef>
                  <a:spcPts val="0"/>
                </a:spcBef>
                <a:spcAft>
                  <a:spcPts val="0"/>
                </a:spcAft>
                <a:buClrTx/>
                <a:buSzTx/>
                <a:buFontTx/>
                <a:buNone/>
                <a:tabLst/>
                <a:defRPr/>
              </a:pPr>
              <a:t>67</a:t>
            </a:fld>
            <a:endParaRPr kumimoji="0" lang="en-GB" sz="1100" b="1" i="0" u="none" strike="noStrike" kern="1200" cap="none" spc="0" normalizeH="0" baseline="0" noProof="0">
              <a:ln>
                <a:noFill/>
              </a:ln>
              <a:solidFill>
                <a:srgbClr val="13426F"/>
              </a:solidFill>
              <a:effectLst/>
              <a:uLnTx/>
              <a:uFillTx/>
              <a:latin typeface="Arial" panose="020B0604020202020204" pitchFamily="34" charset="0"/>
              <a:ea typeface="+mn-ea"/>
              <a:cs typeface="Arial" panose="020B0604020202020204" pitchFamily="34" charset="0"/>
            </a:endParaRPr>
          </a:p>
        </p:txBody>
      </p:sp>
      <p:pic>
        <p:nvPicPr>
          <p:cNvPr id="8" name="Picture 4" descr="DSC_1451">
            <a:extLst>
              <a:ext uri="{FF2B5EF4-FFF2-40B4-BE49-F238E27FC236}">
                <a16:creationId xmlns:a16="http://schemas.microsoft.com/office/drawing/2014/main" id="{7499D747-19C3-53FC-D2F8-94C4F77241A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806" r="22693" b="-2"/>
          <a:stretch/>
        </p:blipFill>
        <p:spPr bwMode="auto">
          <a:xfrm>
            <a:off x="4911629" y="1459871"/>
            <a:ext cx="3938257" cy="3938257"/>
          </a:xfrm>
          <a:prstGeom prst="ellipse">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800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sz="3200" dirty="0"/>
              <a:t>Assignment 2</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3" y="2404829"/>
            <a:ext cx="4530829" cy="4859510"/>
          </a:xfrm>
        </p:spPr>
        <p:txBody>
          <a:bodyPr>
            <a:normAutofit/>
          </a:bodyPr>
          <a:lstStyle/>
          <a:p>
            <a:pPr marL="0" indent="0">
              <a:lnSpc>
                <a:spcPct val="150000"/>
              </a:lnSpc>
              <a:buNone/>
            </a:pPr>
            <a:r>
              <a:rPr lang="en-GB" dirty="0"/>
              <a:t>How, in your opinion would the social farming sector ideally be organised? And why?</a:t>
            </a:r>
          </a:p>
          <a:p>
            <a:pPr marL="0" indent="0">
              <a:lnSpc>
                <a:spcPct val="150000"/>
              </a:lnSpc>
              <a:buNone/>
            </a:pPr>
            <a:endParaRPr lang="en-GB" dirty="0"/>
          </a:p>
          <a:p>
            <a:pPr marL="342900" indent="-342900">
              <a:lnSpc>
                <a:spcPct val="150000"/>
              </a:lnSpc>
              <a:buFont typeface="Arial" panose="020B0604020202020204" pitchFamily="34" charset="0"/>
              <a:buChar char="•"/>
            </a:pPr>
            <a:endParaRPr lang="en-GB" dirty="0"/>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pPr marL="0" marR="0" lvl="0" indent="0" algn="r" defTabSz="914400" rtl="0" eaLnBrk="1" fontAlgn="auto" latinLnBrk="0" hangingPunct="1">
              <a:lnSpc>
                <a:spcPts val="1335"/>
              </a:lnSpc>
              <a:spcBef>
                <a:spcPts val="0"/>
              </a:spcBef>
              <a:spcAft>
                <a:spcPts val="0"/>
              </a:spcAft>
              <a:buClrTx/>
              <a:buSzTx/>
              <a:buFontTx/>
              <a:buNone/>
              <a:tabLst/>
              <a:defRPr/>
            </a:pPr>
            <a:fld id="{AC30E85F-03A9-4DC3-A879-6F4150C88507}" type="slidenum">
              <a:rPr kumimoji="0" lang="en-GB" sz="1100" b="1" i="0" u="none" strike="noStrike" kern="1200" cap="none" spc="0" normalizeH="0" baseline="0" noProof="0" smtClean="0">
                <a:ln>
                  <a:noFill/>
                </a:ln>
                <a:solidFill>
                  <a:srgbClr val="13426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ts val="1335"/>
                </a:lnSpc>
                <a:spcBef>
                  <a:spcPts val="0"/>
                </a:spcBef>
                <a:spcAft>
                  <a:spcPts val="0"/>
                </a:spcAft>
                <a:buClrTx/>
                <a:buSzTx/>
                <a:buFontTx/>
                <a:buNone/>
                <a:tabLst/>
                <a:defRPr/>
              </a:pPr>
              <a:t>68</a:t>
            </a:fld>
            <a:endParaRPr kumimoji="0" lang="en-GB" sz="1100" b="1" i="0" u="none" strike="noStrike" kern="1200" cap="none" spc="0" normalizeH="0" baseline="0" noProof="0">
              <a:ln>
                <a:noFill/>
              </a:ln>
              <a:solidFill>
                <a:srgbClr val="13426F"/>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3A9ADAD-5F16-C783-2615-3B89F20F431B}"/>
              </a:ext>
            </a:extLst>
          </p:cNvPr>
          <p:cNvSpPr txBox="1"/>
          <p:nvPr/>
        </p:nvSpPr>
        <p:spPr>
          <a:xfrm>
            <a:off x="1690255" y="707967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srgbClr val="1D1D1B"/>
              </a:solidFill>
              <a:effectLst/>
              <a:uLnTx/>
              <a:uFillTx/>
              <a:latin typeface="Calibri" panose="020F0502020204030204"/>
              <a:ea typeface="+mn-ea"/>
              <a:cs typeface="+mn-cs"/>
            </a:endParaRPr>
          </a:p>
        </p:txBody>
      </p:sp>
      <p:pic>
        <p:nvPicPr>
          <p:cNvPr id="8" name="image3.png">
            <a:extLst>
              <a:ext uri="{FF2B5EF4-FFF2-40B4-BE49-F238E27FC236}">
                <a16:creationId xmlns:a16="http://schemas.microsoft.com/office/drawing/2014/main" id="{B3C45D30-F0A5-51DE-0ACF-FA0C521128FE}"/>
              </a:ext>
            </a:extLst>
          </p:cNvPr>
          <p:cNvPicPr/>
          <p:nvPr/>
        </p:nvPicPr>
        <p:blipFill>
          <a:blip r:embed="rId3"/>
          <a:srcRect/>
          <a:stretch>
            <a:fillRect/>
          </a:stretch>
        </p:blipFill>
        <p:spPr>
          <a:xfrm>
            <a:off x="4891674" y="1642673"/>
            <a:ext cx="4211156" cy="3205300"/>
          </a:xfrm>
          <a:prstGeom prst="rect">
            <a:avLst/>
          </a:prstGeom>
          <a:ln/>
        </p:spPr>
      </p:pic>
      <p:sp>
        <p:nvSpPr>
          <p:cNvPr id="3" name="TextBox 2">
            <a:extLst>
              <a:ext uri="{FF2B5EF4-FFF2-40B4-BE49-F238E27FC236}">
                <a16:creationId xmlns:a16="http://schemas.microsoft.com/office/drawing/2014/main" id="{2F1C988D-A818-2704-077A-997BA69CCD88}"/>
              </a:ext>
            </a:extLst>
          </p:cNvPr>
          <p:cNvSpPr txBox="1"/>
          <p:nvPr/>
        </p:nvSpPr>
        <p:spPr>
          <a:xfrm>
            <a:off x="5077088" y="4817196"/>
            <a:ext cx="1572768"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000" dirty="0"/>
              <a:t>Source: Briers et al., 2021</a:t>
            </a:r>
          </a:p>
        </p:txBody>
      </p:sp>
    </p:spTree>
    <p:extLst>
      <p:ext uri="{BB962C8B-B14F-4D97-AF65-F5344CB8AC3E}">
        <p14:creationId xmlns:p14="http://schemas.microsoft.com/office/powerpoint/2010/main" val="12610369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28452-4406-4BAF-9839-82ED7A42FE4C}"/>
              </a:ext>
            </a:extLst>
          </p:cNvPr>
          <p:cNvSpPr>
            <a:spLocks noGrp="1"/>
          </p:cNvSpPr>
          <p:nvPr>
            <p:ph type="title"/>
          </p:nvPr>
        </p:nvSpPr>
        <p:spPr/>
        <p:txBody>
          <a:bodyPr>
            <a:normAutofit fontScale="90000"/>
          </a:bodyPr>
          <a:lstStyle/>
          <a:p>
            <a:pPr marL="0" lvl="0" indent="0" algn="l" rtl="0">
              <a:lnSpc>
                <a:spcPct val="120000"/>
              </a:lnSpc>
              <a:spcBef>
                <a:spcPts val="0"/>
              </a:spcBef>
              <a:spcAft>
                <a:spcPts val="0"/>
              </a:spcAft>
              <a:buClr>
                <a:schemeClr val="accent6"/>
              </a:buClr>
              <a:buSzPts val="1600"/>
              <a:buNone/>
            </a:pPr>
            <a:r>
              <a:rPr lang="cs-CZ" sz="2800" dirty="0"/>
              <a:t>THANK YOU FOR YOUR ATTENTION</a:t>
            </a:r>
            <a:endParaRPr lang="en-US" sz="2000" dirty="0">
              <a:solidFill>
                <a:schemeClr val="accent6"/>
              </a:solidFill>
            </a:endParaRPr>
          </a:p>
        </p:txBody>
      </p:sp>
      <p:sp>
        <p:nvSpPr>
          <p:cNvPr id="3" name="Zástupný obsah 2">
            <a:extLst>
              <a:ext uri="{FF2B5EF4-FFF2-40B4-BE49-F238E27FC236}">
                <a16:creationId xmlns:a16="http://schemas.microsoft.com/office/drawing/2014/main" id="{9135C490-0737-45C2-A58B-F2D6F4101114}"/>
              </a:ext>
            </a:extLst>
          </p:cNvPr>
          <p:cNvSpPr>
            <a:spLocks noGrp="1"/>
          </p:cNvSpPr>
          <p:nvPr>
            <p:ph sz="half" idx="2"/>
          </p:nvPr>
        </p:nvSpPr>
        <p:spPr/>
        <p:txBody>
          <a:bodyPr/>
          <a:lstStyle/>
          <a:p>
            <a:pPr marL="0" lvl="0" indent="0" algn="l" rtl="0">
              <a:lnSpc>
                <a:spcPct val="120000"/>
              </a:lnSpc>
              <a:spcBef>
                <a:spcPts val="0"/>
              </a:spcBef>
              <a:spcAft>
                <a:spcPts val="0"/>
              </a:spcAft>
              <a:buClr>
                <a:schemeClr val="accent6"/>
              </a:buClr>
              <a:buSzPts val="1600"/>
              <a:buNone/>
            </a:pPr>
            <a:r>
              <a:rPr lang="en-US" sz="2000" dirty="0"/>
              <a:t>Name of Lecturer</a:t>
            </a:r>
          </a:p>
          <a:p>
            <a:pPr marL="0" lvl="1" indent="0" algn="l" rtl="0">
              <a:lnSpc>
                <a:spcPct val="120000"/>
              </a:lnSpc>
              <a:spcBef>
                <a:spcPts val="200"/>
              </a:spcBef>
              <a:spcAft>
                <a:spcPts val="0"/>
              </a:spcAft>
              <a:buSzPts val="1200"/>
              <a:buNone/>
            </a:pPr>
            <a:r>
              <a:rPr lang="en-US" sz="1600" dirty="0">
                <a:solidFill>
                  <a:schemeClr val="accent6"/>
                </a:solidFill>
              </a:rPr>
              <a:t>Institution of Lecturer</a:t>
            </a:r>
          </a:p>
        </p:txBody>
      </p:sp>
      <p:sp>
        <p:nvSpPr>
          <p:cNvPr id="4" name="Zástupný symbol pro zápatí 3">
            <a:extLst>
              <a:ext uri="{FF2B5EF4-FFF2-40B4-BE49-F238E27FC236}">
                <a16:creationId xmlns:a16="http://schemas.microsoft.com/office/drawing/2014/main" id="{F62C117D-1E3B-45F3-B3CE-D0ABB8BE4287}"/>
              </a:ext>
            </a:extLst>
          </p:cNvPr>
          <p:cNvSpPr>
            <a:spLocks noGrp="1"/>
          </p:cNvSpPr>
          <p:nvPr>
            <p:ph type="ftr" sz="quarter" idx="11"/>
          </p:nvPr>
        </p:nvSpPr>
        <p:spPr/>
        <p:txBody>
          <a:bodyPr/>
          <a:lstStyle/>
          <a:p>
            <a:pPr marL="0" lvl="0" indent="0" algn="l" rtl="0">
              <a:lnSpc>
                <a:spcPct val="100000"/>
              </a:lnSpc>
              <a:spcBef>
                <a:spcPts val="0"/>
              </a:spcBef>
              <a:spcAft>
                <a:spcPts val="0"/>
              </a:spcAft>
              <a:buClr>
                <a:schemeClr val="lt1"/>
              </a:buClr>
              <a:buSzPts val="1600"/>
              <a:buFont typeface="Arial"/>
              <a:buNone/>
            </a:pPr>
            <a:r>
              <a:rPr lang="cs-CZ" dirty="0"/>
              <a:t>+ call number</a:t>
            </a:r>
            <a:endParaRPr lang="cs-CZ" baseline="30000" dirty="0"/>
          </a:p>
        </p:txBody>
      </p:sp>
      <p:sp>
        <p:nvSpPr>
          <p:cNvPr id="5" name="Zástupný obsah 4">
            <a:extLst>
              <a:ext uri="{FF2B5EF4-FFF2-40B4-BE49-F238E27FC236}">
                <a16:creationId xmlns:a16="http://schemas.microsoft.com/office/drawing/2014/main" id="{FDB0F70C-A834-4236-A1BF-29790ECF981C}"/>
              </a:ext>
            </a:extLst>
          </p:cNvPr>
          <p:cNvSpPr>
            <a:spLocks noGrp="1"/>
          </p:cNvSpPr>
          <p:nvPr>
            <p:ph sz="half" idx="13"/>
          </p:nvPr>
        </p:nvSpPr>
        <p:spPr>
          <a:xfrm>
            <a:off x="959049" y="5669865"/>
            <a:ext cx="2419582" cy="400802"/>
          </a:xfrm>
        </p:spPr>
        <p:txBody>
          <a:bodyPr>
            <a:normAutofit/>
          </a:bodyPr>
          <a:lstStyle/>
          <a:p>
            <a:pPr marL="0" marR="0" lvl="0" indent="0" algn="l" rtl="0">
              <a:lnSpc>
                <a:spcPct val="100000"/>
              </a:lnSpc>
              <a:spcBef>
                <a:spcPts val="0"/>
              </a:spcBef>
              <a:spcAft>
                <a:spcPts val="0"/>
              </a:spcAft>
              <a:buClr>
                <a:schemeClr val="lt1"/>
              </a:buClr>
              <a:buSzPct val="100000"/>
              <a:buFont typeface="Arial"/>
              <a:buNone/>
            </a:pPr>
            <a:r>
              <a:rPr lang="de-DE" dirty="0">
                <a:solidFill>
                  <a:schemeClr val="bg1"/>
                </a:solidFill>
              </a:rPr>
              <a:t>name@xyz.com</a:t>
            </a:r>
            <a:endParaRPr lang="en-GB" sz="1400" dirty="0"/>
          </a:p>
        </p:txBody>
      </p:sp>
    </p:spTree>
    <p:extLst>
      <p:ext uri="{BB962C8B-B14F-4D97-AF65-F5344CB8AC3E}">
        <p14:creationId xmlns:p14="http://schemas.microsoft.com/office/powerpoint/2010/main" val="1028277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GB" altLang="en-US" dirty="0"/>
              <a:t>Who is running the farm?</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2" y="1642673"/>
            <a:ext cx="3878952" cy="4546990"/>
          </a:xfrm>
        </p:spPr>
        <p:txBody>
          <a:bodyPr>
            <a:normAutofit/>
          </a:bodyPr>
          <a:lstStyle/>
          <a:p>
            <a:pPr marL="342900" indent="-342900">
              <a:buFont typeface="Arial" panose="020B0604020202020204" pitchFamily="34" charset="0"/>
              <a:buChar char="•"/>
            </a:pPr>
            <a:r>
              <a:rPr lang="en-GB" altLang="en-US" dirty="0"/>
              <a:t>Farmer or the farmer’s wife</a:t>
            </a:r>
          </a:p>
          <a:p>
            <a:pPr marL="342900" indent="-342900">
              <a:buFont typeface="Arial" panose="020B0604020202020204" pitchFamily="34" charset="0"/>
              <a:buChar char="•"/>
            </a:pPr>
            <a:r>
              <a:rPr lang="en-GB" altLang="en-US" dirty="0"/>
              <a:t>Social workers/health care professionals </a:t>
            </a:r>
          </a:p>
          <a:p>
            <a:pPr marL="342900" indent="-342900">
              <a:buFont typeface="Arial" panose="020B0604020202020204" pitchFamily="34" charset="0"/>
              <a:buChar char="•"/>
            </a:pPr>
            <a:r>
              <a:rPr lang="en-GB" altLang="en-US" dirty="0"/>
              <a:t>Educational specialists</a:t>
            </a:r>
          </a:p>
          <a:p>
            <a:pPr marL="342900" indent="-342900">
              <a:buFont typeface="Arial" panose="020B0604020202020204" pitchFamily="34" charset="0"/>
              <a:buChar char="•"/>
            </a:pPr>
            <a:r>
              <a:rPr lang="en-GB" altLang="en-US" dirty="0"/>
              <a:t>Pedagogue, remedial educationalist</a:t>
            </a:r>
          </a:p>
          <a:p>
            <a:pPr marL="342900" indent="-342900">
              <a:buFont typeface="Arial" panose="020B0604020202020204" pitchFamily="34" charset="0"/>
              <a:buChar char="•"/>
            </a:pPr>
            <a:r>
              <a:rPr lang="en-GB" altLang="en-US" dirty="0"/>
              <a:t>Craftsmen/women</a:t>
            </a:r>
          </a:p>
          <a:p>
            <a:pPr marL="342900" indent="-342900">
              <a:buFont typeface="Arial" panose="020B0604020202020204" pitchFamily="34" charset="0"/>
              <a:buChar char="•"/>
            </a:pPr>
            <a:r>
              <a:rPr lang="en-GB" altLang="en-US" dirty="0"/>
              <a:t>In any case they are all social entrepreneurs</a:t>
            </a:r>
          </a:p>
          <a:p>
            <a:pPr marL="342900" indent="-342900">
              <a:buFont typeface="Arial" panose="020B0604020202020204" pitchFamily="34" charset="0"/>
              <a:buChar char="•"/>
            </a:pPr>
            <a:r>
              <a:rPr lang="en-GB" altLang="en-US" dirty="0"/>
              <a:t>Diversification of social farming and with this a change in demand of background of social farmers </a:t>
            </a:r>
          </a:p>
          <a:p>
            <a:endParaRPr lang="cs-CZ" dirty="0"/>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7</a:t>
            </a:fld>
            <a:endParaRPr lang="en-GB"/>
          </a:p>
        </p:txBody>
      </p:sp>
      <p:pic>
        <p:nvPicPr>
          <p:cNvPr id="2" name="Picture Placeholder 6" descr="A person walking out of a shop&#10;&#10;Description automatically generated with low confidence">
            <a:extLst>
              <a:ext uri="{FF2B5EF4-FFF2-40B4-BE49-F238E27FC236}">
                <a16:creationId xmlns:a16="http://schemas.microsoft.com/office/drawing/2014/main" id="{D756CC14-59B4-55DF-7FC9-750487CBF014}"/>
              </a:ext>
            </a:extLst>
          </p:cNvPr>
          <p:cNvPicPr>
            <a:picLocks noChangeAspect="1"/>
          </p:cNvPicPr>
          <p:nvPr/>
        </p:nvPicPr>
        <p:blipFill rotWithShape="1">
          <a:blip r:embed="rId3">
            <a:extLst>
              <a:ext uri="{28A0092B-C50C-407E-A947-70E740481C1C}">
                <a14:useLocalDpi xmlns:a14="http://schemas.microsoft.com/office/drawing/2010/main" val="0"/>
              </a:ext>
            </a:extLst>
          </a:blip>
          <a:srcRect l="374" t="20398" r="-374" b="26550"/>
          <a:stretch/>
        </p:blipFill>
        <p:spPr>
          <a:xfrm>
            <a:off x="4512694" y="1400824"/>
            <a:ext cx="4514348" cy="4514348"/>
          </a:xfrm>
          <a:prstGeom prst="ellipse">
            <a:avLst/>
          </a:prstGeom>
        </p:spPr>
      </p:pic>
    </p:spTree>
    <p:extLst>
      <p:ext uri="{BB962C8B-B14F-4D97-AF65-F5344CB8AC3E}">
        <p14:creationId xmlns:p14="http://schemas.microsoft.com/office/powerpoint/2010/main" val="39963118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obsah 4">
            <a:extLst>
              <a:ext uri="{FF2B5EF4-FFF2-40B4-BE49-F238E27FC236}">
                <a16:creationId xmlns:a16="http://schemas.microsoft.com/office/drawing/2014/main" id="{FDB0F70C-A834-4236-A1BF-29790ECF981C}"/>
              </a:ext>
            </a:extLst>
          </p:cNvPr>
          <p:cNvSpPr>
            <a:spLocks noGrp="1"/>
          </p:cNvSpPr>
          <p:nvPr>
            <p:ph sz="half" idx="13"/>
          </p:nvPr>
        </p:nvSpPr>
        <p:spPr>
          <a:xfrm>
            <a:off x="959049" y="5732730"/>
            <a:ext cx="2419582" cy="400802"/>
          </a:xfrm>
        </p:spPr>
        <p:txBody>
          <a:bodyPr>
            <a:normAutofit fontScale="47500" lnSpcReduction="20000"/>
          </a:bodyPr>
          <a:lstStyle/>
          <a:p>
            <a:r>
              <a:rPr lang="en-GB" sz="3400" dirty="0" err="1"/>
              <a:t>marjolein.elings@wur.nl</a:t>
            </a:r>
            <a:endParaRPr lang="en-GB" sz="3400" dirty="0"/>
          </a:p>
          <a:p>
            <a:endParaRPr lang="en-GB" dirty="0"/>
          </a:p>
        </p:txBody>
      </p:sp>
      <p:pic>
        <p:nvPicPr>
          <p:cNvPr id="11" name="Picture 2" descr="https://mirrors.creativecommons.org/presskit/buttons/88x31/png/by-nc.png">
            <a:extLst>
              <a:ext uri="{FF2B5EF4-FFF2-40B4-BE49-F238E27FC236}">
                <a16:creationId xmlns:a16="http://schemas.microsoft.com/office/drawing/2014/main" id="{EAF12834-57A9-24EF-6411-017A18376C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757" y="2529431"/>
            <a:ext cx="1361196" cy="476250"/>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a:extLst>
              <a:ext uri="{FF2B5EF4-FFF2-40B4-BE49-F238E27FC236}">
                <a16:creationId xmlns:a16="http://schemas.microsoft.com/office/drawing/2014/main" id="{297FD0E2-0CB9-8898-F121-26E1A957677A}"/>
              </a:ext>
            </a:extLst>
          </p:cNvPr>
          <p:cNvSpPr/>
          <p:nvPr/>
        </p:nvSpPr>
        <p:spPr>
          <a:xfrm>
            <a:off x="504310" y="5372100"/>
            <a:ext cx="466725" cy="347364"/>
          </a:xfrm>
          <a:prstGeom prst="rect">
            <a:avLst/>
          </a:prstGeom>
          <a:solidFill>
            <a:srgbClr val="047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113CB02F-5FFE-0CF2-DA9A-FB3749760AAD}"/>
              </a:ext>
            </a:extLst>
          </p:cNvPr>
          <p:cNvSpPr/>
          <p:nvPr/>
        </p:nvSpPr>
        <p:spPr>
          <a:xfrm>
            <a:off x="1925954" y="2444391"/>
            <a:ext cx="6128386" cy="646331"/>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Farming with Refugees and forced displaced people - Agriculture as a path of inclusion </a:t>
            </a:r>
            <a:r>
              <a:rPr lang="en-US" sz="1200">
                <a:solidFill>
                  <a:schemeClr val="bg1"/>
                </a:solidFill>
                <a:latin typeface="Arial" panose="020B0604020202020204" pitchFamily="34" charset="0"/>
                <a:cs typeface="Arial" panose="020B0604020202020204" pitchFamily="34" charset="0"/>
              </a:rPr>
              <a:t>© 2023 </a:t>
            </a:r>
            <a:r>
              <a:rPr lang="en-US" sz="1200" dirty="0">
                <a:solidFill>
                  <a:schemeClr val="bg1"/>
                </a:solidFill>
                <a:latin typeface="Arial" panose="020B0604020202020204" pitchFamily="34" charset="0"/>
                <a:cs typeface="Arial" panose="020B0604020202020204" pitchFamily="34" charset="0"/>
              </a:rPr>
              <a:t>by </a:t>
            </a:r>
            <a:r>
              <a:rPr lang="en-US" sz="1200" dirty="0" err="1">
                <a:solidFill>
                  <a:schemeClr val="bg1"/>
                </a:solidFill>
                <a:latin typeface="Arial" panose="020B0604020202020204" pitchFamily="34" charset="0"/>
                <a:cs typeface="Arial" panose="020B0604020202020204" pitchFamily="34" charset="0"/>
              </a:rPr>
              <a:t>SoFarTEAM</a:t>
            </a:r>
            <a:r>
              <a:rPr lang="en-US" sz="1200" dirty="0">
                <a:solidFill>
                  <a:schemeClr val="bg1"/>
                </a:solidFill>
                <a:latin typeface="Arial" panose="020B0604020202020204" pitchFamily="34" charset="0"/>
                <a:cs typeface="Arial" panose="020B0604020202020204" pitchFamily="34" charset="0"/>
              </a:rPr>
              <a:t> is licensed under CC BY-NC 4.0. </a:t>
            </a:r>
          </a:p>
          <a:p>
            <a:r>
              <a:rPr lang="en-US" sz="1200" dirty="0">
                <a:solidFill>
                  <a:schemeClr val="bg1"/>
                </a:solidFill>
                <a:latin typeface="Arial" panose="020B0604020202020204" pitchFamily="34" charset="0"/>
                <a:cs typeface="Arial" panose="020B0604020202020204" pitchFamily="34" charset="0"/>
              </a:rPr>
              <a:t>To view a copy of this license, visit http://creativecommons.org/licenses/by-nc/4.0/</a:t>
            </a:r>
            <a:endParaRPr lang="de-DE" sz="1200" dirty="0">
              <a:solidFill>
                <a:schemeClr val="bg1"/>
              </a:solidFill>
              <a:latin typeface="Arial" panose="020B0604020202020204" pitchFamily="34" charset="0"/>
              <a:cs typeface="Arial" panose="020B0604020202020204" pitchFamily="34" charset="0"/>
            </a:endParaRPr>
          </a:p>
        </p:txBody>
      </p:sp>
      <p:sp>
        <p:nvSpPr>
          <p:cNvPr id="14" name="Rechteck 13">
            <a:extLst>
              <a:ext uri="{FF2B5EF4-FFF2-40B4-BE49-F238E27FC236}">
                <a16:creationId xmlns:a16="http://schemas.microsoft.com/office/drawing/2014/main" id="{4C071B43-15F0-4460-38FA-218D38A5ABCB}"/>
              </a:ext>
            </a:extLst>
          </p:cNvPr>
          <p:cNvSpPr/>
          <p:nvPr/>
        </p:nvSpPr>
        <p:spPr>
          <a:xfrm>
            <a:off x="564757" y="3566116"/>
            <a:ext cx="4609223" cy="1815882"/>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The slides were created by </a:t>
            </a:r>
            <a:r>
              <a:rPr lang="en-US" sz="1600" dirty="0" err="1">
                <a:solidFill>
                  <a:schemeClr val="bg1"/>
                </a:solidFill>
                <a:latin typeface="Arial" panose="020B0604020202020204" pitchFamily="34" charset="0"/>
                <a:cs typeface="Arial" panose="020B0604020202020204" pitchFamily="34" charset="0"/>
              </a:rPr>
              <a:t>Marjolein</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Elings</a:t>
            </a:r>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Contact:</a:t>
            </a:r>
          </a:p>
          <a:p>
            <a:r>
              <a:rPr lang="en-US" sz="1600" dirty="0">
                <a:solidFill>
                  <a:schemeClr val="bg1"/>
                </a:solidFill>
                <a:latin typeface="Arial" panose="020B0604020202020204" pitchFamily="34" charset="0"/>
                <a:cs typeface="Arial" panose="020B0604020202020204" pitchFamily="34" charset="0"/>
              </a:rPr>
              <a:t>Wageningen University &amp; Research</a:t>
            </a:r>
          </a:p>
          <a:p>
            <a:r>
              <a:rPr lang="nl-NL" sz="1600" dirty="0">
                <a:solidFill>
                  <a:schemeClr val="bg1"/>
                </a:solidFill>
                <a:latin typeface="Arial" panose="020B0604020202020204" pitchFamily="34" charset="0"/>
                <a:cs typeface="Arial" panose="020B0604020202020204" pitchFamily="34" charset="0"/>
              </a:rPr>
              <a:t>Droevendaalsesteeg 1</a:t>
            </a:r>
          </a:p>
          <a:p>
            <a:r>
              <a:rPr lang="nl-NL" sz="1600" dirty="0">
                <a:solidFill>
                  <a:schemeClr val="bg1"/>
                </a:solidFill>
                <a:latin typeface="Arial" panose="020B0604020202020204" pitchFamily="34" charset="0"/>
                <a:cs typeface="Arial" panose="020B0604020202020204" pitchFamily="34" charset="0"/>
              </a:rPr>
              <a:t>6708 PB Wageningen, Netherlands</a:t>
            </a:r>
            <a:endParaRPr lang="en-US" sz="1600" dirty="0">
              <a:solidFill>
                <a:schemeClr val="bg1"/>
              </a:solidFill>
              <a:latin typeface="Arial" panose="020B0604020202020204" pitchFamily="34" charset="0"/>
              <a:cs typeface="Arial" panose="020B0604020202020204" pitchFamily="34" charset="0"/>
            </a:endParaRPr>
          </a:p>
          <a:p>
            <a:endParaRPr lang="en-US"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6061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a:xfrm>
            <a:off x="633742" y="668340"/>
            <a:ext cx="8337401" cy="974333"/>
          </a:xfrm>
        </p:spPr>
        <p:txBody>
          <a:bodyPr/>
          <a:lstStyle/>
          <a:p>
            <a:r>
              <a:rPr lang="en-US" altLang="en-US" dirty="0"/>
              <a:t>Who are coming to the social farm? </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2" y="2025688"/>
            <a:ext cx="4062949" cy="4546990"/>
          </a:xfrm>
        </p:spPr>
        <p:txBody>
          <a:bodyPr>
            <a:normAutofit/>
          </a:bodyPr>
          <a:lstStyle/>
          <a:p>
            <a:pPr marL="342900" indent="-342900">
              <a:lnSpc>
                <a:spcPct val="200000"/>
              </a:lnSpc>
              <a:buFont typeface="Arial" panose="020B0604020202020204" pitchFamily="34" charset="0"/>
              <a:buChar char="•"/>
            </a:pPr>
            <a:r>
              <a:rPr lang="en-US" altLang="en-US" sz="2000" dirty="0"/>
              <a:t>Diversity in target groups</a:t>
            </a:r>
          </a:p>
          <a:p>
            <a:pPr marL="342900" indent="-342900">
              <a:lnSpc>
                <a:spcPct val="200000"/>
              </a:lnSpc>
              <a:buFont typeface="Arial" panose="020B0604020202020204" pitchFamily="34" charset="0"/>
              <a:buChar char="•"/>
            </a:pPr>
            <a:r>
              <a:rPr lang="en-US" altLang="en-US" sz="2000" dirty="0"/>
              <a:t>Development of the sector </a:t>
            </a:r>
          </a:p>
          <a:p>
            <a:pPr marL="342900" indent="-342900">
              <a:lnSpc>
                <a:spcPct val="200000"/>
              </a:lnSpc>
              <a:buFont typeface="Arial" panose="020B0604020202020204" pitchFamily="34" charset="0"/>
              <a:buChar char="•"/>
            </a:pPr>
            <a:r>
              <a:rPr lang="en-US" altLang="en-US" sz="2000" dirty="0"/>
              <a:t>Difference in different countries</a:t>
            </a:r>
          </a:p>
          <a:p>
            <a:pPr marL="342900" indent="-342900">
              <a:lnSpc>
                <a:spcPct val="200000"/>
              </a:lnSpc>
              <a:buFont typeface="Arial" panose="020B0604020202020204" pitchFamily="34" charset="0"/>
              <a:buChar char="•"/>
            </a:pPr>
            <a:r>
              <a:rPr lang="en-US" altLang="en-US" sz="2000" dirty="0"/>
              <a:t>Volunteers</a:t>
            </a:r>
          </a:p>
          <a:p>
            <a:endParaRPr lang="cs-CZ" dirty="0"/>
          </a:p>
          <a:p>
            <a:endParaRPr lang="en-GB" dirty="0"/>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8</a:t>
            </a:fld>
            <a:endParaRPr lang="en-GB"/>
          </a:p>
        </p:txBody>
      </p:sp>
      <p:pic>
        <p:nvPicPr>
          <p:cNvPr id="2" name="Picture Placeholder 6" descr="A group of people walking on a path by a pond&#10;&#10;Description automatically generated with medium confidence">
            <a:extLst>
              <a:ext uri="{FF2B5EF4-FFF2-40B4-BE49-F238E27FC236}">
                <a16:creationId xmlns:a16="http://schemas.microsoft.com/office/drawing/2014/main" id="{DBCD6901-3188-511A-D95F-925D31A7337D}"/>
              </a:ext>
            </a:extLst>
          </p:cNvPr>
          <p:cNvPicPr>
            <a:picLocks noChangeAspect="1"/>
          </p:cNvPicPr>
          <p:nvPr/>
        </p:nvPicPr>
        <p:blipFill rotWithShape="1">
          <a:blip r:embed="rId3">
            <a:extLst>
              <a:ext uri="{28A0092B-C50C-407E-A947-70E740481C1C}">
                <a14:useLocalDpi xmlns:a14="http://schemas.microsoft.com/office/drawing/2010/main" val="0"/>
              </a:ext>
            </a:extLst>
          </a:blip>
          <a:srcRect l="187" t="9481" r="-187" b="750"/>
          <a:stretch/>
        </p:blipFill>
        <p:spPr>
          <a:xfrm>
            <a:off x="4575515" y="1482956"/>
            <a:ext cx="4395628" cy="4395628"/>
          </a:xfrm>
          <a:prstGeom prst="ellipse">
            <a:avLst/>
          </a:prstGeom>
        </p:spPr>
      </p:pic>
    </p:spTree>
    <p:extLst>
      <p:ext uri="{BB962C8B-B14F-4D97-AF65-F5344CB8AC3E}">
        <p14:creationId xmlns:p14="http://schemas.microsoft.com/office/powerpoint/2010/main" val="636271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0F104A0-7F31-E09D-2473-4DA8C225CE6C}"/>
              </a:ext>
            </a:extLst>
          </p:cNvPr>
          <p:cNvSpPr>
            <a:spLocks noGrp="1"/>
          </p:cNvSpPr>
          <p:nvPr>
            <p:ph type="title"/>
          </p:nvPr>
        </p:nvSpPr>
        <p:spPr/>
        <p:txBody>
          <a:bodyPr/>
          <a:lstStyle/>
          <a:p>
            <a:r>
              <a:rPr lang="en-US" altLang="en-US" dirty="0"/>
              <a:t>Target groups</a:t>
            </a:r>
            <a:endParaRPr lang="en-GB" dirty="0"/>
          </a:p>
        </p:txBody>
      </p:sp>
      <p:sp>
        <p:nvSpPr>
          <p:cNvPr id="4" name="Zástupný obsah 3">
            <a:extLst>
              <a:ext uri="{FF2B5EF4-FFF2-40B4-BE49-F238E27FC236}">
                <a16:creationId xmlns:a16="http://schemas.microsoft.com/office/drawing/2014/main" id="{B5153235-D48A-4704-8C0E-FAF44D06773E}"/>
              </a:ext>
            </a:extLst>
          </p:cNvPr>
          <p:cNvSpPr>
            <a:spLocks noGrp="1"/>
          </p:cNvSpPr>
          <p:nvPr>
            <p:ph sz="half" idx="2"/>
          </p:nvPr>
        </p:nvSpPr>
        <p:spPr>
          <a:xfrm>
            <a:off x="633742" y="1642673"/>
            <a:ext cx="3878952" cy="4546990"/>
          </a:xfrm>
        </p:spPr>
        <p:txBody>
          <a:bodyPr>
            <a:normAutofit fontScale="92500"/>
          </a:bodyPr>
          <a:lstStyle/>
          <a:p>
            <a:pPr marL="342900" indent="-342900">
              <a:lnSpc>
                <a:spcPct val="150000"/>
              </a:lnSpc>
              <a:buFont typeface="Arial" panose="020B0604020202020204" pitchFamily="34" charset="0"/>
              <a:buChar char="•"/>
            </a:pPr>
            <a:r>
              <a:rPr lang="en-US" altLang="en-US" sz="2000" dirty="0"/>
              <a:t>People with learning difficulties</a:t>
            </a:r>
          </a:p>
          <a:p>
            <a:pPr marL="342900" indent="-342900">
              <a:lnSpc>
                <a:spcPct val="150000"/>
              </a:lnSpc>
              <a:buFont typeface="Arial" panose="020B0604020202020204" pitchFamily="34" charset="0"/>
              <a:buChar char="•"/>
            </a:pPr>
            <a:r>
              <a:rPr lang="en-US" altLang="en-US" sz="2000" dirty="0"/>
              <a:t>People with mental health challenges</a:t>
            </a:r>
          </a:p>
          <a:p>
            <a:pPr marL="342900" indent="-342900">
              <a:lnSpc>
                <a:spcPct val="150000"/>
              </a:lnSpc>
              <a:buFont typeface="Arial" panose="020B0604020202020204" pitchFamily="34" charset="0"/>
              <a:buChar char="•"/>
            </a:pPr>
            <a:r>
              <a:rPr lang="en-US" altLang="en-US" sz="2000" dirty="0"/>
              <a:t>Elderly (with dementia)</a:t>
            </a:r>
          </a:p>
          <a:p>
            <a:pPr marL="342900" indent="-342900">
              <a:lnSpc>
                <a:spcPct val="150000"/>
              </a:lnSpc>
              <a:buFont typeface="Arial" panose="020B0604020202020204" pitchFamily="34" charset="0"/>
              <a:buChar char="•"/>
            </a:pPr>
            <a:r>
              <a:rPr lang="en-US" altLang="en-US" sz="2000" dirty="0"/>
              <a:t>People with a history in addiction</a:t>
            </a:r>
          </a:p>
          <a:p>
            <a:pPr marL="342900" indent="-342900">
              <a:lnSpc>
                <a:spcPct val="150000"/>
              </a:lnSpc>
              <a:buFont typeface="Arial" panose="020B0604020202020204" pitchFamily="34" charset="0"/>
              <a:buChar char="•"/>
            </a:pPr>
            <a:r>
              <a:rPr lang="en-US" altLang="en-US" sz="2000" dirty="0"/>
              <a:t>People with a long distance to the </a:t>
            </a:r>
            <a:r>
              <a:rPr lang="en-US" altLang="en-US" sz="2000" dirty="0" err="1"/>
              <a:t>labour</a:t>
            </a:r>
            <a:r>
              <a:rPr lang="en-US" altLang="en-US" sz="2000" dirty="0"/>
              <a:t> market</a:t>
            </a:r>
          </a:p>
          <a:p>
            <a:pPr marL="342900" indent="-342900">
              <a:lnSpc>
                <a:spcPct val="150000"/>
              </a:lnSpc>
              <a:buFont typeface="Arial" panose="020B0604020202020204" pitchFamily="34" charset="0"/>
              <a:buChar char="•"/>
            </a:pPr>
            <a:r>
              <a:rPr lang="en-US" altLang="en-US" sz="2000" dirty="0"/>
              <a:t>Children and youth (with behavioral problems)</a:t>
            </a:r>
          </a:p>
        </p:txBody>
      </p:sp>
      <p:sp>
        <p:nvSpPr>
          <p:cNvPr id="6" name="Zástupný symbol pro zápatí 5">
            <a:extLst>
              <a:ext uri="{FF2B5EF4-FFF2-40B4-BE49-F238E27FC236}">
                <a16:creationId xmlns:a16="http://schemas.microsoft.com/office/drawing/2014/main" id="{878BC5A2-41C5-4C3D-9CD3-92257146A57E}"/>
              </a:ext>
            </a:extLst>
          </p:cNvPr>
          <p:cNvSpPr>
            <a:spLocks noGrp="1"/>
          </p:cNvSpPr>
          <p:nvPr>
            <p:ph type="ftr" sz="quarter" idx="11"/>
          </p:nvPr>
        </p:nvSpPr>
        <p:spPr/>
        <p:txBody>
          <a:bodyPr/>
          <a:lstStyle/>
          <a:p>
            <a:r>
              <a:rPr lang="en-GB" dirty="0"/>
              <a:t>Part 1: Social farming: what is it about? </a:t>
            </a:r>
          </a:p>
        </p:txBody>
      </p:sp>
      <p:sp>
        <p:nvSpPr>
          <p:cNvPr id="7" name="Zástupný symbol pro číslo snímku 6">
            <a:extLst>
              <a:ext uri="{FF2B5EF4-FFF2-40B4-BE49-F238E27FC236}">
                <a16:creationId xmlns:a16="http://schemas.microsoft.com/office/drawing/2014/main" id="{015CA759-3BDF-4A94-B155-8A1BAC5B1AFF}"/>
              </a:ext>
            </a:extLst>
          </p:cNvPr>
          <p:cNvSpPr>
            <a:spLocks noGrp="1"/>
          </p:cNvSpPr>
          <p:nvPr>
            <p:ph type="sldNum" sz="quarter" idx="12"/>
          </p:nvPr>
        </p:nvSpPr>
        <p:spPr/>
        <p:txBody>
          <a:bodyPr/>
          <a:lstStyle/>
          <a:p>
            <a:fld id="{AC30E85F-03A9-4DC3-A879-6F4150C88507}" type="slidenum">
              <a:rPr lang="en-GB" smtClean="0"/>
              <a:t>9</a:t>
            </a:fld>
            <a:endParaRPr lang="en-GB"/>
          </a:p>
        </p:txBody>
      </p:sp>
      <p:sp>
        <p:nvSpPr>
          <p:cNvPr id="9" name="Zástupný obsah 3">
            <a:extLst>
              <a:ext uri="{FF2B5EF4-FFF2-40B4-BE49-F238E27FC236}">
                <a16:creationId xmlns:a16="http://schemas.microsoft.com/office/drawing/2014/main" id="{50D9334D-FF1B-3B05-15DA-A78FC85968FF}"/>
              </a:ext>
            </a:extLst>
          </p:cNvPr>
          <p:cNvSpPr txBox="1">
            <a:spLocks/>
          </p:cNvSpPr>
          <p:nvPr/>
        </p:nvSpPr>
        <p:spPr>
          <a:xfrm>
            <a:off x="5011778" y="1642673"/>
            <a:ext cx="3878952" cy="4546990"/>
          </a:xfrm>
          <a:prstGeom prst="rect">
            <a:avLst/>
          </a:prstGeom>
        </p:spPr>
        <p:txBody>
          <a:bodyPr vert="horz" lIns="0" tIns="18000" rIns="91440" bIns="45720" rtlCol="0">
            <a:normAutofit lnSpcReduction="10000"/>
          </a:bodyPr>
          <a:lstStyle>
            <a:lvl1pPr marL="0" indent="0" algn="l" defTabSz="914377" rtl="0" eaLnBrk="1" latinLnBrk="0" hangingPunct="1">
              <a:lnSpc>
                <a:spcPts val="2400"/>
              </a:lnSpc>
              <a:spcBef>
                <a:spcPts val="0"/>
              </a:spcBef>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1pPr>
            <a:lvl2pPr marL="179996" indent="-179996" algn="l" defTabSz="914377" rtl="0" eaLnBrk="1" latinLnBrk="0" hangingPunct="1">
              <a:lnSpc>
                <a:spcPts val="2400"/>
              </a:lnSpc>
              <a:spcBef>
                <a:spcPts val="800"/>
              </a:spcBef>
              <a:buClr>
                <a:schemeClr val="accent1"/>
              </a:buClr>
              <a:buFont typeface="Arial" panose="020B0604020202020204" pitchFamily="34" charset="0"/>
              <a:buChar char="•"/>
              <a:defRPr sz="1700" kern="1200">
                <a:solidFill>
                  <a:schemeClr val="tx2"/>
                </a:solidFill>
                <a:latin typeface="Arial" panose="020B0604020202020204" pitchFamily="34" charset="0"/>
                <a:ea typeface="+mn-ea"/>
                <a:cs typeface="Arial" panose="020B0604020202020204" pitchFamily="34" charset="0"/>
              </a:defRPr>
            </a:lvl2pPr>
            <a:lvl3pPr marL="359991" indent="-107997" algn="l" defTabSz="914377" rtl="0" eaLnBrk="1" latinLnBrk="0" hangingPunct="1">
              <a:lnSpc>
                <a:spcPts val="1900"/>
              </a:lnSpc>
              <a:spcBef>
                <a:spcPts val="800"/>
              </a:spcBef>
              <a:buClr>
                <a:schemeClr val="accent1"/>
              </a:buClr>
              <a:buFont typeface="Arial" panose="020B0604020202020204" pitchFamily="34" charset="0"/>
              <a:buChar char="•"/>
              <a:defRPr sz="1500" kern="1200">
                <a:solidFill>
                  <a:schemeClr val="tx2"/>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lang="en-US" altLang="en-US" sz="2000" dirty="0"/>
              <a:t>School drop-outs</a:t>
            </a:r>
          </a:p>
          <a:p>
            <a:pPr marL="342900" indent="-342900">
              <a:lnSpc>
                <a:spcPct val="150000"/>
              </a:lnSpc>
              <a:buFont typeface="Arial" panose="020B0604020202020204" pitchFamily="34" charset="0"/>
              <a:buChar char="•"/>
            </a:pPr>
            <a:r>
              <a:rPr lang="en-US" altLang="en-US" sz="2000" dirty="0"/>
              <a:t>Refugees</a:t>
            </a:r>
          </a:p>
          <a:p>
            <a:pPr marL="342900" indent="-342900">
              <a:lnSpc>
                <a:spcPct val="150000"/>
              </a:lnSpc>
              <a:buFont typeface="Arial" panose="020B0604020202020204" pitchFamily="34" charset="0"/>
              <a:buChar char="•"/>
            </a:pPr>
            <a:r>
              <a:rPr lang="en-US" altLang="en-US" sz="2000" dirty="0"/>
              <a:t>People recovering from burn-out</a:t>
            </a:r>
          </a:p>
          <a:p>
            <a:pPr marL="342900" indent="-342900">
              <a:lnSpc>
                <a:spcPct val="150000"/>
              </a:lnSpc>
              <a:buFont typeface="Arial" panose="020B0604020202020204" pitchFamily="34" charset="0"/>
              <a:buChar char="•"/>
            </a:pPr>
            <a:endParaRPr lang="en-US" altLang="en-US" sz="2000" dirty="0"/>
          </a:p>
          <a:p>
            <a:pPr marL="342900" indent="-342900">
              <a:lnSpc>
                <a:spcPct val="150000"/>
              </a:lnSpc>
              <a:buFont typeface="Arial" panose="020B0604020202020204" pitchFamily="34" charset="0"/>
              <a:buChar char="•"/>
            </a:pPr>
            <a:r>
              <a:rPr lang="en-US" altLang="en-US" sz="2000" dirty="0">
                <a:solidFill>
                  <a:srgbClr val="FF0000"/>
                </a:solidFill>
              </a:rPr>
              <a:t>Mixed target groups</a:t>
            </a:r>
          </a:p>
          <a:p>
            <a:pPr marL="342900" indent="-342900">
              <a:lnSpc>
                <a:spcPct val="150000"/>
              </a:lnSpc>
              <a:buFont typeface="Arial" panose="020B0604020202020204" pitchFamily="34" charset="0"/>
              <a:buChar char="•"/>
            </a:pPr>
            <a:r>
              <a:rPr lang="en-US" altLang="en-US" sz="2000" dirty="0">
                <a:solidFill>
                  <a:srgbClr val="FF0000"/>
                </a:solidFill>
              </a:rPr>
              <a:t>Brings interesting dynamics</a:t>
            </a:r>
          </a:p>
          <a:p>
            <a:pPr marL="342900" indent="-342900">
              <a:lnSpc>
                <a:spcPct val="150000"/>
              </a:lnSpc>
              <a:buFont typeface="Arial" panose="020B0604020202020204" pitchFamily="34" charset="0"/>
              <a:buChar char="•"/>
            </a:pPr>
            <a:r>
              <a:rPr lang="en-US" altLang="en-US" sz="2000" dirty="0">
                <a:solidFill>
                  <a:srgbClr val="FF0000"/>
                </a:solidFill>
              </a:rPr>
              <a:t>Reflection of society</a:t>
            </a:r>
          </a:p>
          <a:p>
            <a:pPr marL="342900" indent="-342900">
              <a:lnSpc>
                <a:spcPct val="150000"/>
              </a:lnSpc>
              <a:buFont typeface="Arial" panose="020B0604020202020204" pitchFamily="34" charset="0"/>
              <a:buChar char="•"/>
            </a:pPr>
            <a:r>
              <a:rPr lang="en-US" altLang="en-US" sz="2000" dirty="0">
                <a:solidFill>
                  <a:srgbClr val="FF0000"/>
                </a:solidFill>
              </a:rPr>
              <a:t>Target groups can learn from each other</a:t>
            </a:r>
            <a:endParaRPr lang="en-US" altLang="en-US" sz="2000" dirty="0">
              <a:solidFill>
                <a:schemeClr val="accent6"/>
              </a:solidFill>
            </a:endParaRPr>
          </a:p>
          <a:p>
            <a:endParaRPr lang="cs-CZ" dirty="0"/>
          </a:p>
          <a:p>
            <a:endParaRPr lang="en-GB" dirty="0"/>
          </a:p>
        </p:txBody>
      </p:sp>
    </p:spTree>
    <p:extLst>
      <p:ext uri="{BB962C8B-B14F-4D97-AF65-F5344CB8AC3E}">
        <p14:creationId xmlns:p14="http://schemas.microsoft.com/office/powerpoint/2010/main" val="1574676485"/>
      </p:ext>
    </p:extLst>
  </p:cSld>
  <p:clrMapOvr>
    <a:masterClrMapping/>
  </p:clrMapOvr>
</p:sld>
</file>

<file path=ppt/theme/theme1.xml><?xml version="1.0" encoding="utf-8"?>
<a:theme xmlns:a="http://schemas.openxmlformats.org/drawingml/2006/main" name="Motiv Office">
  <a:themeElements>
    <a:clrScheme name="So Far Team">
      <a:dk1>
        <a:srgbClr val="1D1D1B"/>
      </a:dk1>
      <a:lt1>
        <a:srgbClr val="FFFFFF"/>
      </a:lt1>
      <a:dk2>
        <a:srgbClr val="585857"/>
      </a:dk2>
      <a:lt2>
        <a:srgbClr val="CDCDCD"/>
      </a:lt2>
      <a:accent1>
        <a:srgbClr val="13426F"/>
      </a:accent1>
      <a:accent2>
        <a:srgbClr val="057233"/>
      </a:accent2>
      <a:accent3>
        <a:srgbClr val="5DC5F1"/>
      </a:accent3>
      <a:accent4>
        <a:srgbClr val="98C8ED"/>
      </a:accent4>
      <a:accent5>
        <a:srgbClr val="DE6A53"/>
      </a:accent5>
      <a:accent6>
        <a:srgbClr val="F9B334"/>
      </a:accent6>
      <a:hlink>
        <a:srgbClr val="000000"/>
      </a:hlink>
      <a:folHlink>
        <a:srgbClr val="E6E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939ED67-B1EF-4AA6-8A13-4B02BCF30A37}" vid="{56B3D632-66FB-46E6-91BF-B08A7FD74196}"/>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Powerpoint_sofarteam_4_3</Template>
  <TotalTime>0</TotalTime>
  <Words>5380</Words>
  <Application>Microsoft Office PowerPoint</Application>
  <PresentationFormat>Bildschirmpräsentation (4:3)</PresentationFormat>
  <Paragraphs>521</Paragraphs>
  <Slides>70</Slides>
  <Notes>45</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70</vt:i4>
      </vt:variant>
    </vt:vector>
  </HeadingPairs>
  <TitlesOfParts>
    <vt:vector size="75" baseType="lpstr">
      <vt:lpstr>Arial</vt:lpstr>
      <vt:lpstr>Calibri</vt:lpstr>
      <vt:lpstr>Calibri Light</vt:lpstr>
      <vt:lpstr>Verdana</vt:lpstr>
      <vt:lpstr>Motiv Office</vt:lpstr>
      <vt:lpstr>Introduction Social Farming </vt:lpstr>
      <vt:lpstr>program</vt:lpstr>
      <vt:lpstr>PowerPoint-Präsentation</vt:lpstr>
      <vt:lpstr>Part 1:  Social farming: what is it about? </vt:lpstr>
      <vt:lpstr>Social farming: a broad definition </vt:lpstr>
      <vt:lpstr>The broader Green Care umbrella</vt:lpstr>
      <vt:lpstr>Who is running the farm?</vt:lpstr>
      <vt:lpstr>Who are coming to the social farm? </vt:lpstr>
      <vt:lpstr>Target groups</vt:lpstr>
      <vt:lpstr>Mixed target groups</vt:lpstr>
      <vt:lpstr>PowerPoint-Präsentation</vt:lpstr>
      <vt:lpstr>Assignment</vt:lpstr>
      <vt:lpstr>The ‘ground’ beneath the social farm</vt:lpstr>
      <vt:lpstr>Engagement of the farmer (f/m)</vt:lpstr>
      <vt:lpstr>Engagement of the farmer (f/m)</vt:lpstr>
      <vt:lpstr>Social community</vt:lpstr>
      <vt:lpstr>Useful and diverse activities</vt:lpstr>
      <vt:lpstr>Green environment</vt:lpstr>
      <vt:lpstr>Green environment</vt:lpstr>
      <vt:lpstr>PowerPoint-Präsentation</vt:lpstr>
      <vt:lpstr>European perspective of social farming</vt:lpstr>
      <vt:lpstr>European perspective of social farming</vt:lpstr>
      <vt:lpstr>Some numbers</vt:lpstr>
      <vt:lpstr>Some numbers</vt:lpstr>
      <vt:lpstr>European perspective: different frameworks/discourses in social farming</vt:lpstr>
      <vt:lpstr>Multifunctional agriculture framework</vt:lpstr>
      <vt:lpstr>Public health framework</vt:lpstr>
      <vt:lpstr>Social inclusion framework</vt:lpstr>
      <vt:lpstr>Assignment</vt:lpstr>
      <vt:lpstr>Funding</vt:lpstr>
      <vt:lpstr>Funding</vt:lpstr>
      <vt:lpstr>Funding</vt:lpstr>
      <vt:lpstr>Quality assurance and certification </vt:lpstr>
      <vt:lpstr>Quality assurance and certification </vt:lpstr>
      <vt:lpstr>Key success factors in the development of the Dutch social farming sector</vt:lpstr>
      <vt:lpstr>Clever strategies</vt:lpstr>
      <vt:lpstr>Market outlook report</vt:lpstr>
      <vt:lpstr>Future of social farming in Europe: broadening of target groups and activities</vt:lpstr>
      <vt:lpstr>Future of social farming in Europe: visibility</vt:lpstr>
      <vt:lpstr>Future of social farming in Europe: open up to a wider audience</vt:lpstr>
      <vt:lpstr>PowerPoint-Präsentation</vt:lpstr>
      <vt:lpstr>Research on the effects of working on social farming for participants </vt:lpstr>
      <vt:lpstr>Doing research</vt:lpstr>
      <vt:lpstr>People with learning difficulties see the farmer as: </vt:lpstr>
      <vt:lpstr>What aspect on the social farm do people with mental health challenges find most important?</vt:lpstr>
      <vt:lpstr>What aspect on a social farm do people with an addiction history value the most?</vt:lpstr>
      <vt:lpstr>Effect study: Youngsters with behavioural problems</vt:lpstr>
      <vt:lpstr>Effect study: People with mental ill health/addiction</vt:lpstr>
      <vt:lpstr>Elderly with dementia</vt:lpstr>
      <vt:lpstr>Effects of working on a social farm for participants</vt:lpstr>
      <vt:lpstr>Physical: getting in motion </vt:lpstr>
      <vt:lpstr>Physical well-being </vt:lpstr>
      <vt:lpstr>Physical well-being </vt:lpstr>
      <vt:lpstr>Mental well-being</vt:lpstr>
      <vt:lpstr>Mental well-being</vt:lpstr>
      <vt:lpstr>Mental well-being</vt:lpstr>
      <vt:lpstr>Mental well-being</vt:lpstr>
      <vt:lpstr>Mental well-being</vt:lpstr>
      <vt:lpstr>Mental well-being</vt:lpstr>
      <vt:lpstr>Social well-being</vt:lpstr>
      <vt:lpstr>Social well-being</vt:lpstr>
      <vt:lpstr>Social well-being</vt:lpstr>
      <vt:lpstr>Social well-being</vt:lpstr>
      <vt:lpstr>Spiritual well-being</vt:lpstr>
      <vt:lpstr>Spiritual well-being</vt:lpstr>
      <vt:lpstr>Spiritual well-being</vt:lpstr>
      <vt:lpstr>Assignment 1</vt:lpstr>
      <vt:lpstr>Assignment 2</vt:lpstr>
      <vt:lpstr>THANK YOU FOR YOUR ATTENTION</vt:lpstr>
      <vt:lpstr>PowerPoint-Präsentation</vt:lpstr>
    </vt:vector>
  </TitlesOfParts>
  <Company>Hochschule Neubrandenburg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Powerpoint presentation, maximum eight lines, aligned from top left</dc:title>
  <dc:creator>Essich, Lisa</dc:creator>
  <cp:lastModifiedBy>Michael Harth</cp:lastModifiedBy>
  <cp:revision>15</cp:revision>
  <cp:lastPrinted>2019-04-08T12:55:43Z</cp:lastPrinted>
  <dcterms:created xsi:type="dcterms:W3CDTF">2022-09-14T10:05:51Z</dcterms:created>
  <dcterms:modified xsi:type="dcterms:W3CDTF">2023-07-07T13:49:31Z</dcterms:modified>
</cp:coreProperties>
</file>